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  <p:sldMasterId id="2147483945" r:id="rId2"/>
    <p:sldMasterId id="2147483960" r:id="rId3"/>
    <p:sldMasterId id="2147483981" r:id="rId4"/>
    <p:sldMasterId id="2147483997" r:id="rId5"/>
    <p:sldMasterId id="2147484036" r:id="rId6"/>
  </p:sldMasterIdLst>
  <p:notesMasterIdLst>
    <p:notesMasterId r:id="rId64"/>
  </p:notesMasterIdLst>
  <p:handoutMasterIdLst>
    <p:handoutMasterId r:id="rId65"/>
  </p:handoutMasterIdLst>
  <p:sldIdLst>
    <p:sldId id="341" r:id="rId7"/>
    <p:sldId id="476" r:id="rId8"/>
    <p:sldId id="432" r:id="rId9"/>
    <p:sldId id="434" r:id="rId10"/>
    <p:sldId id="396" r:id="rId11"/>
    <p:sldId id="405" r:id="rId12"/>
    <p:sldId id="406" r:id="rId13"/>
    <p:sldId id="431" r:id="rId14"/>
    <p:sldId id="435" r:id="rId15"/>
    <p:sldId id="433" r:id="rId16"/>
    <p:sldId id="436" r:id="rId17"/>
    <p:sldId id="326" r:id="rId18"/>
    <p:sldId id="352" r:id="rId19"/>
    <p:sldId id="349" r:id="rId20"/>
    <p:sldId id="351" r:id="rId21"/>
    <p:sldId id="353" r:id="rId22"/>
    <p:sldId id="313" r:id="rId23"/>
    <p:sldId id="437" r:id="rId24"/>
    <p:sldId id="427" r:id="rId25"/>
    <p:sldId id="426" r:id="rId26"/>
    <p:sldId id="366" r:id="rId27"/>
    <p:sldId id="446" r:id="rId28"/>
    <p:sldId id="440" r:id="rId29"/>
    <p:sldId id="441" r:id="rId30"/>
    <p:sldId id="442" r:id="rId31"/>
    <p:sldId id="443" r:id="rId32"/>
    <p:sldId id="444" r:id="rId33"/>
    <p:sldId id="445" r:id="rId34"/>
    <p:sldId id="447" r:id="rId35"/>
    <p:sldId id="397" r:id="rId36"/>
    <p:sldId id="385" r:id="rId37"/>
    <p:sldId id="379" r:id="rId38"/>
    <p:sldId id="448" r:id="rId39"/>
    <p:sldId id="449" r:id="rId40"/>
    <p:sldId id="438" r:id="rId41"/>
    <p:sldId id="450" r:id="rId42"/>
    <p:sldId id="451" r:id="rId43"/>
    <p:sldId id="452" r:id="rId44"/>
    <p:sldId id="453" r:id="rId45"/>
    <p:sldId id="454" r:id="rId46"/>
    <p:sldId id="457" r:id="rId47"/>
    <p:sldId id="380" r:id="rId48"/>
    <p:sldId id="381" r:id="rId49"/>
    <p:sldId id="458" r:id="rId50"/>
    <p:sldId id="459" r:id="rId51"/>
    <p:sldId id="460" r:id="rId52"/>
    <p:sldId id="461" r:id="rId53"/>
    <p:sldId id="464" r:id="rId54"/>
    <p:sldId id="466" r:id="rId55"/>
    <p:sldId id="468" r:id="rId56"/>
    <p:sldId id="469" r:id="rId57"/>
    <p:sldId id="470" r:id="rId58"/>
    <p:sldId id="471" r:id="rId59"/>
    <p:sldId id="472" r:id="rId60"/>
    <p:sldId id="473" r:id="rId61"/>
    <p:sldId id="475" r:id="rId62"/>
    <p:sldId id="474" r:id="rId63"/>
  </p:sldIdLst>
  <p:sldSz cx="9144000" cy="5143500" type="screen16x9"/>
  <p:notesSz cx="6797675" cy="9926638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56">
          <p15:clr>
            <a:srgbClr val="A4A3A4"/>
          </p15:clr>
        </p15:guide>
        <p15:guide id="5" pos="249" userDrawn="1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8" orient="horz" pos="373" userDrawn="1">
          <p15:clr>
            <a:srgbClr val="A4A3A4"/>
          </p15:clr>
        </p15:guide>
        <p15:guide id="14" pos="2512" userDrawn="1">
          <p15:clr>
            <a:srgbClr val="A4A3A4"/>
          </p15:clr>
        </p15:guide>
        <p15:guide id="15" pos="90" userDrawn="1">
          <p15:clr>
            <a:srgbClr val="A4A3A4"/>
          </p15:clr>
        </p15:guide>
        <p15:guide id="17" orient="horz" pos="3016" userDrawn="1">
          <p15:clr>
            <a:srgbClr val="A4A3A4"/>
          </p15:clr>
        </p15:guide>
        <p15:guide id="18" pos="56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an Zaman" initials="EZ" lastIdx="2" clrIdx="6">
    <p:extLst/>
  </p:cmAuthor>
  <p:cmAuthor id="1" name="Louise Verrall" initials="LV" lastIdx="54" clrIdx="0">
    <p:extLst/>
  </p:cmAuthor>
  <p:cmAuthor id="8" name="CORLAC" initials="C" lastIdx="39" clrIdx="7"/>
  <p:cmAuthor id="2" name="Emma East" initials="EE" lastIdx="1" clrIdx="1"/>
  <p:cmAuthor id="9" name="Shelley Davies" initials="SD" lastIdx="10" clrIdx="8">
    <p:extLst/>
  </p:cmAuthor>
  <p:cmAuthor id="3" name="chana03" initials="c" lastIdx="15" clrIdx="2"/>
  <p:cmAuthor id="4" name="Turgoe" initials="T" lastIdx="1" clrIdx="3"/>
  <p:cmAuthor id="5" name="Sam Coates" initials="SC" lastIdx="3" clrIdx="4"/>
  <p:cmAuthor id="6" name="Tamzin Redston" initials="TR" lastIdx="17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5EC"/>
    <a:srgbClr val="2C6A9B"/>
    <a:srgbClr val="F26938"/>
    <a:srgbClr val="0065A5"/>
    <a:srgbClr val="4472C4"/>
    <a:srgbClr val="C377AB"/>
    <a:srgbClr val="002F5D"/>
    <a:srgbClr val="E39E1F"/>
    <a:srgbClr val="1D587E"/>
    <a:srgbClr val="358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4" autoAdjust="0"/>
    <p:restoredTop sz="93615" autoAdjust="0"/>
  </p:normalViewPr>
  <p:slideViewPr>
    <p:cSldViewPr snapToGrid="0">
      <p:cViewPr>
        <p:scale>
          <a:sx n="90" d="100"/>
          <a:sy n="90" d="100"/>
        </p:scale>
        <p:origin x="-852" y="-156"/>
      </p:cViewPr>
      <p:guideLst>
        <p:guide orient="horz" pos="4156"/>
        <p:guide orient="horz" pos="3162"/>
        <p:guide orient="horz" pos="373"/>
        <p:guide orient="horz" pos="3016"/>
        <p:guide pos="249"/>
        <p:guide pos="2512"/>
        <p:guide pos="90"/>
        <p:guide pos="5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commentAuthors" Target="commentAuthors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00\data\PFIZER\ELIQUIS\PREVENCE_CMP\CUA_BIA\RWE\VZP-OAKS_ANALYZA_L&#201;&#268;BA_2017-10-13_K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00\data\PFIZER\ELIQUIS\PREVENCE_CMP\CUA_BIA\RWE\VZP-OAKS_ANALYZA_L&#201;&#268;BA_2017-10-13_KA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00\data\PFIZER\ELIQUIS\PREVENCE_CMP\CUA_BIA\RWE\VZP-OAKS_ANALYZA_L&#201;&#268;BA_2017-10-13_K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00\data\PFIZER\ELIQUIS\PREVENCE_CMP\CUA_BIA\RWE\VZP-OAKS_ANALYZA_L&#201;&#268;BA_2017-10-13_K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POTENCIÁL_ČR!$B$280</c:f>
              <c:strCache>
                <c:ptCount val="1"/>
                <c:pt idx="0">
                  <c:v>ASA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8683181225554111"/>
                  <c:y val="7.075471698113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29-41A1-B993-E30DC62F6B7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POTENCIÁL_ČR!$I$280</c:f>
              <c:numCache>
                <c:formatCode>0.00%</c:formatCode>
                <c:ptCount val="1"/>
                <c:pt idx="0">
                  <c:v>0.26530173802822954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29-41A1-B993-E30DC62F6B72}"/>
            </c:ext>
          </c:extLst>
        </c:ser>
        <c:ser>
          <c:idx val="1"/>
          <c:order val="1"/>
          <c:tx>
            <c:strRef>
              <c:f>POTENCIÁL_ČR!$B$281</c:f>
              <c:strCache>
                <c:ptCount val="1"/>
                <c:pt idx="0">
                  <c:v>ASA+NOAC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986962190352023"/>
                  <c:y val="9.827044025157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29-41A1-B993-E30DC62F6B7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POTENCIÁL_ČR!$I$281</c:f>
              <c:numCache>
                <c:formatCode>0.00%</c:formatCode>
                <c:ptCount val="1"/>
                <c:pt idx="0">
                  <c:v>1.3126517283605818E-2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29-41A1-B993-E30DC62F6B72}"/>
            </c:ext>
          </c:extLst>
        </c:ser>
        <c:ser>
          <c:idx val="2"/>
          <c:order val="2"/>
          <c:tx>
            <c:strRef>
              <c:f>POTENCIÁL_ČR!$B$282</c:f>
              <c:strCache>
                <c:ptCount val="1"/>
                <c:pt idx="0">
                  <c:v>ASA+WARFARIN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986962190352023"/>
                  <c:y val="4.716981132075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29-41A1-B993-E30DC62F6B7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POTENCIÁL_ČR!$I$282</c:f>
              <c:numCache>
                <c:formatCode>0.00%</c:formatCode>
                <c:ptCount val="1"/>
                <c:pt idx="0">
                  <c:v>5.2763873074526825E-2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829-41A1-B993-E30DC62F6B72}"/>
            </c:ext>
          </c:extLst>
        </c:ser>
        <c:ser>
          <c:idx val="3"/>
          <c:order val="3"/>
          <c:tx>
            <c:strRef>
              <c:f>POTENCIÁL_ČR!$B$283</c:f>
              <c:strCache>
                <c:ptCount val="1"/>
                <c:pt idx="0">
                  <c:v>ASA+WARFARIN+NOAC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986962190352023"/>
                  <c:y val="-1.1792452830188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29-41A1-B993-E30DC62F6B7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POTENCIÁL_ČR!$I$283</c:f>
              <c:numCache>
                <c:formatCode>0.00%</c:formatCode>
                <c:ptCount val="1"/>
                <c:pt idx="0">
                  <c:v>4.0532508360724999E-3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829-41A1-B993-E30DC62F6B72}"/>
            </c:ext>
          </c:extLst>
        </c:ser>
        <c:ser>
          <c:idx val="4"/>
          <c:order val="4"/>
          <c:tx>
            <c:strRef>
              <c:f>POTENCIÁL_ČR!$B$284</c:f>
              <c:strCache>
                <c:ptCount val="1"/>
                <c:pt idx="0">
                  <c:v>NOAC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986962190352023"/>
                  <c:y val="-4.71698113207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29-41A1-B993-E30DC62F6B7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POTENCIÁL_ČR!$I$284</c:f>
              <c:numCache>
                <c:formatCode>0.00%</c:formatCode>
                <c:ptCount val="1"/>
                <c:pt idx="0">
                  <c:v>9.626112674644266E-2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829-41A1-B993-E30DC62F6B72}"/>
            </c:ext>
          </c:extLst>
        </c:ser>
        <c:ser>
          <c:idx val="5"/>
          <c:order val="5"/>
          <c:tx>
            <c:strRef>
              <c:f>POTENCIÁL_ČR!$B$285</c:f>
              <c:strCache>
                <c:ptCount val="1"/>
                <c:pt idx="0">
                  <c:v>NOAC+WARFARIN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986962190352023"/>
                  <c:y val="-9.0408805031446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29-41A1-B993-E30DC62F6B7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POTENCIÁL_ČR!$I$285</c:f>
              <c:numCache>
                <c:formatCode>0.00%</c:formatCode>
                <c:ptCount val="1"/>
                <c:pt idx="0">
                  <c:v>2.3553254416682778E-2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829-41A1-B993-E30DC62F6B72}"/>
            </c:ext>
          </c:extLst>
        </c:ser>
        <c:ser>
          <c:idx val="6"/>
          <c:order val="6"/>
          <c:tx>
            <c:strRef>
              <c:f>POTENCIÁL_ČR!$B$286</c:f>
              <c:strCache>
                <c:ptCount val="1"/>
                <c:pt idx="0">
                  <c:v>WARFARIN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986962190352023"/>
                  <c:y val="-4.323899371069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29-41A1-B993-E30DC62F6B7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POTENCIÁL_ČR!$I$286</c:f>
              <c:numCache>
                <c:formatCode>0.00%</c:formatCode>
                <c:ptCount val="1"/>
                <c:pt idx="0">
                  <c:v>0.54494023961443994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829-41A1-B993-E30DC62F6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143232"/>
        <c:axId val="52144768"/>
      </c:barChart>
      <c:catAx>
        <c:axId val="52143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144768"/>
        <c:crosses val="autoZero"/>
        <c:auto val="1"/>
        <c:lblAlgn val="ctr"/>
        <c:lblOffset val="100"/>
        <c:noMultiLvlLbl val="0"/>
      </c:catAx>
      <c:valAx>
        <c:axId val="5214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14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2">
              <a:lumMod val="2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POTENCIÁL_ČR!$B$298</c:f>
              <c:strCache>
                <c:ptCount val="1"/>
                <c:pt idx="0">
                  <c:v>ASA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7813993915688817"/>
                  <c:y val="3.9308176100628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4-4A27-983D-33F90CD05E8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POTENCIÁL_ČR!$I$298</c:f>
              <c:numCache>
                <c:formatCode>0.00%</c:formatCode>
                <c:ptCount val="1"/>
                <c:pt idx="0">
                  <c:v>0.27523254371821904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04-4A27-983D-33F90CD05E87}"/>
            </c:ext>
          </c:extLst>
        </c:ser>
        <c:ser>
          <c:idx val="1"/>
          <c:order val="1"/>
          <c:tx>
            <c:strRef>
              <c:f>POTENCIÁL_ČR!$B$299</c:f>
              <c:strCache>
                <c:ptCount val="1"/>
                <c:pt idx="0">
                  <c:v>ASA+NOAC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9552368535419382"/>
                  <c:y val="4.71698113207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04-4A27-983D-33F90CD05E8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POTENCIÁL_ČR!$I$299</c:f>
              <c:numCache>
                <c:formatCode>0.00%</c:formatCode>
                <c:ptCount val="1"/>
                <c:pt idx="0">
                  <c:v>1.6197445119682501E-2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604-4A27-983D-33F90CD05E87}"/>
            </c:ext>
          </c:extLst>
        </c:ser>
        <c:ser>
          <c:idx val="2"/>
          <c:order val="2"/>
          <c:tx>
            <c:strRef>
              <c:f>POTENCIÁL_ČR!$B$300</c:f>
              <c:strCache>
                <c:ptCount val="1"/>
                <c:pt idx="0">
                  <c:v>ASA+WARFARIN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9552368535419382"/>
                  <c:y val="-7.8616352201257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04-4A27-983D-33F90CD05E8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POTENCIÁL_ČR!$I$300</c:f>
              <c:numCache>
                <c:formatCode>0.00%</c:formatCode>
                <c:ptCount val="1"/>
                <c:pt idx="0">
                  <c:v>5.3875728636983755E-2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604-4A27-983D-33F90CD05E87}"/>
            </c:ext>
          </c:extLst>
        </c:ser>
        <c:ser>
          <c:idx val="3"/>
          <c:order val="3"/>
          <c:tx>
            <c:strRef>
              <c:f>POTENCIÁL_ČR!$B$301</c:f>
              <c:strCache>
                <c:ptCount val="1"/>
                <c:pt idx="0">
                  <c:v>ASA+WARFARIN+NOAC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9986962190352007"/>
                  <c:y val="-5.8962264150943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04-4A27-983D-33F90CD05E8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POTENCIÁL_ČR!$I$301</c:f>
              <c:numCache>
                <c:formatCode>0.00%</c:formatCode>
                <c:ptCount val="1"/>
                <c:pt idx="0">
                  <c:v>4.3656207366984997E-3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604-4A27-983D-33F90CD05E87}"/>
            </c:ext>
          </c:extLst>
        </c:ser>
        <c:ser>
          <c:idx val="4"/>
          <c:order val="4"/>
          <c:tx>
            <c:strRef>
              <c:f>POTENCIÁL_ČR!$B$302</c:f>
              <c:strCache>
                <c:ptCount val="1"/>
                <c:pt idx="0">
                  <c:v>NOAC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8683181225554089"/>
                  <c:y val="-8.254716981132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04-4A27-983D-33F90CD05E8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POTENCIÁL_ČR!$I$302</c:f>
              <c:numCache>
                <c:formatCode>0.00%</c:formatCode>
                <c:ptCount val="1"/>
                <c:pt idx="0">
                  <c:v>0.12851296043656207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604-4A27-983D-33F90CD05E87}"/>
            </c:ext>
          </c:extLst>
        </c:ser>
        <c:ser>
          <c:idx val="5"/>
          <c:order val="5"/>
          <c:tx>
            <c:strRef>
              <c:f>POTENCIÁL_ČR!$B$303</c:f>
              <c:strCache>
                <c:ptCount val="1"/>
                <c:pt idx="0">
                  <c:v>NOAC+WARFARIN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9986962190352007"/>
                  <c:y val="-0.10220125786163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04-4A27-983D-33F90CD05E8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POTENCIÁL_ČR!$I$303</c:f>
              <c:numCache>
                <c:formatCode>0.00%</c:formatCode>
                <c:ptCount val="1"/>
                <c:pt idx="0">
                  <c:v>2.2894704204390427E-2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604-4A27-983D-33F90CD05E87}"/>
            </c:ext>
          </c:extLst>
        </c:ser>
        <c:ser>
          <c:idx val="6"/>
          <c:order val="6"/>
          <c:tx>
            <c:strRef>
              <c:f>POTENCIÁL_ČR!$B$304</c:f>
              <c:strCache>
                <c:ptCount val="1"/>
                <c:pt idx="0">
                  <c:v>WARFARIN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8683181225554105"/>
                  <c:y val="-8.254716981132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04-4A27-983D-33F90CD05E8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4B8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val>
            <c:numRef>
              <c:f>POTENCIÁL_ČR!$I$304</c:f>
              <c:numCache>
                <c:formatCode>0.00%</c:formatCode>
                <c:ptCount val="1"/>
                <c:pt idx="0">
                  <c:v>0.49892099714746374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604-4A27-983D-33F90CD05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669440"/>
        <c:axId val="52687616"/>
      </c:barChart>
      <c:catAx>
        <c:axId val="5266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687616"/>
        <c:crosses val="autoZero"/>
        <c:auto val="1"/>
        <c:lblAlgn val="ctr"/>
        <c:lblOffset val="100"/>
        <c:noMultiLvlLbl val="0"/>
      </c:catAx>
      <c:valAx>
        <c:axId val="5268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6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2">
              <a:lumMod val="2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POTENCIÁL_ČR!$B$280</c:f>
              <c:strCache>
                <c:ptCount val="1"/>
                <c:pt idx="0">
                  <c:v>ASA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POTENCIÁL_ČR!$H$280</c:f>
              <c:numCache>
                <c:formatCode>#,##0</c:formatCode>
                <c:ptCount val="1"/>
                <c:pt idx="0">
                  <c:v>37047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72-4290-877C-0FDE5F1B019F}"/>
            </c:ext>
          </c:extLst>
        </c:ser>
        <c:ser>
          <c:idx val="1"/>
          <c:order val="1"/>
          <c:tx>
            <c:strRef>
              <c:f>POTENCIÁL_ČR!$B$281</c:f>
              <c:strCache>
                <c:ptCount val="1"/>
                <c:pt idx="0">
                  <c:v>ASA+NOAC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POTENCIÁL_ČR!$H$281</c:f>
              <c:numCache>
                <c:formatCode>#,##0</c:formatCode>
                <c:ptCount val="1"/>
                <c:pt idx="0">
                  <c:v>1833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72-4290-877C-0FDE5F1B019F}"/>
            </c:ext>
          </c:extLst>
        </c:ser>
        <c:ser>
          <c:idx val="2"/>
          <c:order val="2"/>
          <c:tx>
            <c:strRef>
              <c:f>POTENCIÁL_ČR!$B$282</c:f>
              <c:strCache>
                <c:ptCount val="1"/>
                <c:pt idx="0">
                  <c:v>ASA+WARFARIN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POTENCIÁL_ČR!$H$282</c:f>
              <c:numCache>
                <c:formatCode>#,##0</c:formatCode>
                <c:ptCount val="1"/>
                <c:pt idx="0">
                  <c:v>7368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72-4290-877C-0FDE5F1B019F}"/>
            </c:ext>
          </c:extLst>
        </c:ser>
        <c:ser>
          <c:idx val="3"/>
          <c:order val="3"/>
          <c:tx>
            <c:strRef>
              <c:f>POTENCIÁL_ČR!$B$283</c:f>
              <c:strCache>
                <c:ptCount val="1"/>
                <c:pt idx="0">
                  <c:v>ASA+WARFARIN+NOAC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POTENCIÁL_ČR!$H$283</c:f>
              <c:numCache>
                <c:formatCode>#,##0</c:formatCode>
                <c:ptCount val="1"/>
                <c:pt idx="0">
                  <c:v>566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672-4290-877C-0FDE5F1B019F}"/>
            </c:ext>
          </c:extLst>
        </c:ser>
        <c:ser>
          <c:idx val="4"/>
          <c:order val="4"/>
          <c:tx>
            <c:strRef>
              <c:f>POTENCIÁL_ČR!$B$284</c:f>
              <c:strCache>
                <c:ptCount val="1"/>
                <c:pt idx="0">
                  <c:v>NOAC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POTENCIÁL_ČR!$H$284</c:f>
              <c:numCache>
                <c:formatCode>#,##0</c:formatCode>
                <c:ptCount val="1"/>
                <c:pt idx="0">
                  <c:v>13442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72-4290-877C-0FDE5F1B019F}"/>
            </c:ext>
          </c:extLst>
        </c:ser>
        <c:ser>
          <c:idx val="5"/>
          <c:order val="5"/>
          <c:tx>
            <c:strRef>
              <c:f>POTENCIÁL_ČR!$B$285</c:f>
              <c:strCache>
                <c:ptCount val="1"/>
                <c:pt idx="0">
                  <c:v>NOAC+WARFARIN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POTENCIÁL_ČR!$H$285</c:f>
              <c:numCache>
                <c:formatCode>#,##0</c:formatCode>
                <c:ptCount val="1"/>
                <c:pt idx="0">
                  <c:v>3289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672-4290-877C-0FDE5F1B019F}"/>
            </c:ext>
          </c:extLst>
        </c:ser>
        <c:ser>
          <c:idx val="6"/>
          <c:order val="6"/>
          <c:tx>
            <c:strRef>
              <c:f>POTENCIÁL_ČR!$B$286</c:f>
              <c:strCache>
                <c:ptCount val="1"/>
                <c:pt idx="0">
                  <c:v>WARFARIN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POTENCIÁL_ČR!$H$286</c:f>
              <c:numCache>
                <c:formatCode>#,##0</c:formatCode>
                <c:ptCount val="1"/>
                <c:pt idx="0">
                  <c:v>76096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72-4290-877C-0FDE5F1B01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027200"/>
        <c:axId val="53028736"/>
      </c:barChart>
      <c:catAx>
        <c:axId val="53027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028736"/>
        <c:crosses val="autoZero"/>
        <c:auto val="1"/>
        <c:lblAlgn val="ctr"/>
        <c:lblOffset val="100"/>
        <c:noMultiLvlLbl val="0"/>
      </c:catAx>
      <c:valAx>
        <c:axId val="5302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02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2">
              <a:lumMod val="2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POTENCIÁL_ČR!$B$298</c:f>
              <c:strCache>
                <c:ptCount val="1"/>
                <c:pt idx="0">
                  <c:v>ASA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POTENCIÁL_ČR!$H$298</c:f>
              <c:numCache>
                <c:formatCode>#,##0</c:formatCode>
                <c:ptCount val="1"/>
                <c:pt idx="0">
                  <c:v>11096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CC-4974-B761-A21E1F35AD31}"/>
            </c:ext>
          </c:extLst>
        </c:ser>
        <c:ser>
          <c:idx val="1"/>
          <c:order val="1"/>
          <c:tx>
            <c:strRef>
              <c:f>POTENCIÁL_ČR!$B$299</c:f>
              <c:strCache>
                <c:ptCount val="1"/>
                <c:pt idx="0">
                  <c:v>ASA+NOAC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POTENCIÁL_ČR!$H$299</c:f>
              <c:numCache>
                <c:formatCode>#,##0</c:formatCode>
                <c:ptCount val="1"/>
                <c:pt idx="0">
                  <c:v>653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CC-4974-B761-A21E1F35AD31}"/>
            </c:ext>
          </c:extLst>
        </c:ser>
        <c:ser>
          <c:idx val="2"/>
          <c:order val="2"/>
          <c:tx>
            <c:strRef>
              <c:f>POTENCIÁL_ČR!$B$300</c:f>
              <c:strCache>
                <c:ptCount val="1"/>
                <c:pt idx="0">
                  <c:v>ASA+WARFARIN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POTENCIÁL_ČR!$H$300</c:f>
              <c:numCache>
                <c:formatCode>#,##0</c:formatCode>
                <c:ptCount val="1"/>
                <c:pt idx="0">
                  <c:v>2172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CC-4974-B761-A21E1F35AD31}"/>
            </c:ext>
          </c:extLst>
        </c:ser>
        <c:ser>
          <c:idx val="3"/>
          <c:order val="3"/>
          <c:tx>
            <c:strRef>
              <c:f>POTENCIÁL_ČR!$B$301</c:f>
              <c:strCache>
                <c:ptCount val="1"/>
                <c:pt idx="0">
                  <c:v>ASA+WARFARIN+NOAC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POTENCIÁL_ČR!$H$301</c:f>
              <c:numCache>
                <c:formatCode>#,##0</c:formatCode>
                <c:ptCount val="1"/>
                <c:pt idx="0">
                  <c:v>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CC-4974-B761-A21E1F35AD31}"/>
            </c:ext>
          </c:extLst>
        </c:ser>
        <c:ser>
          <c:idx val="4"/>
          <c:order val="4"/>
          <c:tx>
            <c:strRef>
              <c:f>POTENCIÁL_ČR!$B$302</c:f>
              <c:strCache>
                <c:ptCount val="1"/>
                <c:pt idx="0">
                  <c:v>NOAC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POTENCIÁL_ČR!$H$302</c:f>
              <c:numCache>
                <c:formatCode>#,##0</c:formatCode>
                <c:ptCount val="1"/>
                <c:pt idx="0">
                  <c:v>5181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CC-4974-B761-A21E1F35AD31}"/>
            </c:ext>
          </c:extLst>
        </c:ser>
        <c:ser>
          <c:idx val="5"/>
          <c:order val="5"/>
          <c:tx>
            <c:strRef>
              <c:f>POTENCIÁL_ČR!$B$303</c:f>
              <c:strCache>
                <c:ptCount val="1"/>
                <c:pt idx="0">
                  <c:v>NOAC+WARFARIN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POTENCIÁL_ČR!$H$303</c:f>
              <c:numCache>
                <c:formatCode>#,##0</c:formatCode>
                <c:ptCount val="1"/>
                <c:pt idx="0">
                  <c:v>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ACC-4974-B761-A21E1F35AD31}"/>
            </c:ext>
          </c:extLst>
        </c:ser>
        <c:ser>
          <c:idx val="6"/>
          <c:order val="6"/>
          <c:tx>
            <c:strRef>
              <c:f>POTENCIÁL_ČR!$B$304</c:f>
              <c:strCache>
                <c:ptCount val="1"/>
                <c:pt idx="0">
                  <c:v>WARFARIN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POTENCIÁL_ČR!$H$304</c:f>
              <c:numCache>
                <c:formatCode>#,##0</c:formatCode>
                <c:ptCount val="1"/>
                <c:pt idx="0">
                  <c:v>20114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ACC-4974-B761-A21E1F35AD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053696"/>
        <c:axId val="53055488"/>
      </c:barChart>
      <c:catAx>
        <c:axId val="53053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055488"/>
        <c:crosses val="autoZero"/>
        <c:auto val="1"/>
        <c:lblAlgn val="ctr"/>
        <c:lblOffset val="100"/>
        <c:noMultiLvlLbl val="0"/>
      </c:catAx>
      <c:valAx>
        <c:axId val="5305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05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2">
              <a:lumMod val="25000"/>
            </a:schemeClr>
          </a:solidFill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5562" tIns="47780" rIns="95562" bIns="47780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5562" tIns="47780" rIns="95562" bIns="47780" rtlCol="0"/>
          <a:lstStyle>
            <a:lvl1pPr algn="r">
              <a:defRPr sz="1300"/>
            </a:lvl1pPr>
          </a:lstStyle>
          <a:p>
            <a:fld id="{93C29CA9-A5A4-49BC-A842-661DE7041075}" type="datetimeFigureOut">
              <a:rPr lang="en-GB" smtClean="0"/>
              <a:t>19/01/2018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5562" tIns="47780" rIns="95562" bIns="47780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5562" tIns="47780" rIns="95562" bIns="47780" rtlCol="0" anchor="b"/>
          <a:lstStyle>
            <a:lvl1pPr algn="r">
              <a:defRPr sz="1300"/>
            </a:lvl1pPr>
          </a:lstStyle>
          <a:p>
            <a:fld id="{E23BEA6D-D425-499F-9DB6-4E8266D2B6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95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5562" tIns="47780" rIns="95562" bIns="47780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5562" tIns="47780" rIns="95562" bIns="47780" rtlCol="0"/>
          <a:lstStyle>
            <a:lvl1pPr algn="r">
              <a:defRPr sz="1300"/>
            </a:lvl1pPr>
          </a:lstStyle>
          <a:p>
            <a:fld id="{A6586866-FC5D-42D3-930E-1C22809886F3}" type="datetimeFigureOut">
              <a:rPr lang="en-GB" smtClean="0"/>
              <a:pPr/>
              <a:t>19/01/2018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0" rIns="95562" bIns="4778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5562" tIns="47780" rIns="95562" bIns="477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5562" tIns="47780" rIns="95562" bIns="47780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5562" tIns="47780" rIns="95562" bIns="47780" rtlCol="0" anchor="b"/>
          <a:lstStyle>
            <a:lvl1pPr algn="r">
              <a:defRPr sz="1300"/>
            </a:lvl1pPr>
          </a:lstStyle>
          <a:p>
            <a:fld id="{C801232B-2E0D-4A38-9D7B-62F3F70F54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7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2A7C7-607C-49E9-9BD0-F79F9CD5883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37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E745F-CFCD-4FD4-A4C4-31CD189C74A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54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7834" fontAlgn="base">
              <a:spcBef>
                <a:spcPct val="0"/>
              </a:spcBef>
              <a:spcAft>
                <a:spcPct val="0"/>
              </a:spcAft>
            </a:pPr>
            <a:fld id="{DC102DE6-EA6D-461A-9085-F6DF2A2A6EA1}" type="slidenum">
              <a:rPr lang="en-US">
                <a:solidFill>
                  <a:prstClr val="black"/>
                </a:solidFill>
              </a:rPr>
              <a:pPr defTabSz="977834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0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9997" indent="-457191" defTabSz="914384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046C7-856D-4540-AFD4-C5FBEC1B69FD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21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Ačkoli studie </a:t>
            </a:r>
            <a:r>
              <a:rPr lang="cs-CZ" dirty="0" err="1"/>
              <a:t>Averroes</a:t>
            </a:r>
            <a:r>
              <a:rPr lang="cs-CZ" dirty="0"/>
              <a:t> vypadala jako slepá cesta, ukazuje právě u seniorů prospěšnost </a:t>
            </a:r>
            <a:r>
              <a:rPr lang="cs-CZ" dirty="0" err="1"/>
              <a:t>apixabanu</a:t>
            </a:r>
            <a:r>
              <a:rPr lang="cs-CZ" dirty="0"/>
              <a:t> vs. ASA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32B7D-FFA7-4D1B-9FEC-6EF2B73F24B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009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8374" indent="-287836">
              <a:defRPr>
                <a:solidFill>
                  <a:schemeClr val="tx1"/>
                </a:solidFill>
                <a:latin typeface="Arial" charset="0"/>
              </a:defRPr>
            </a:lvl2pPr>
            <a:lvl3pPr marL="1151344" indent="-230269">
              <a:defRPr>
                <a:solidFill>
                  <a:schemeClr val="tx1"/>
                </a:solidFill>
                <a:latin typeface="Arial" charset="0"/>
              </a:defRPr>
            </a:lvl3pPr>
            <a:lvl4pPr marL="1611881" indent="-230269">
              <a:defRPr>
                <a:solidFill>
                  <a:schemeClr val="tx1"/>
                </a:solidFill>
                <a:latin typeface="Arial" charset="0"/>
              </a:defRPr>
            </a:lvl4pPr>
            <a:lvl5pPr marL="2072419" indent="-230269">
              <a:defRPr>
                <a:solidFill>
                  <a:schemeClr val="tx1"/>
                </a:solidFill>
                <a:latin typeface="Arial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BC3141-CA51-4694-9D89-1CF7DB0C0AF4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8374" indent="-287836">
              <a:defRPr>
                <a:solidFill>
                  <a:schemeClr val="tx1"/>
                </a:solidFill>
                <a:latin typeface="Arial" charset="0"/>
              </a:defRPr>
            </a:lvl2pPr>
            <a:lvl3pPr marL="1151344" indent="-230269">
              <a:defRPr>
                <a:solidFill>
                  <a:schemeClr val="tx1"/>
                </a:solidFill>
                <a:latin typeface="Arial" charset="0"/>
              </a:defRPr>
            </a:lvl3pPr>
            <a:lvl4pPr marL="1611881" indent="-230269">
              <a:defRPr>
                <a:solidFill>
                  <a:schemeClr val="tx1"/>
                </a:solidFill>
                <a:latin typeface="Arial" charset="0"/>
              </a:defRPr>
            </a:lvl4pPr>
            <a:lvl5pPr marL="2072419" indent="-230269">
              <a:defRPr>
                <a:solidFill>
                  <a:schemeClr val="tx1"/>
                </a:solidFill>
                <a:latin typeface="Arial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A0ADB4-0467-4F6C-943E-91F7E92D1556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8374" indent="-287836">
              <a:defRPr>
                <a:solidFill>
                  <a:schemeClr val="tx1"/>
                </a:solidFill>
                <a:latin typeface="Arial" charset="0"/>
              </a:defRPr>
            </a:lvl2pPr>
            <a:lvl3pPr marL="1151344" indent="-230269">
              <a:defRPr>
                <a:solidFill>
                  <a:schemeClr val="tx1"/>
                </a:solidFill>
                <a:latin typeface="Arial" charset="0"/>
              </a:defRPr>
            </a:lvl3pPr>
            <a:lvl4pPr marL="1611881" indent="-230269">
              <a:defRPr>
                <a:solidFill>
                  <a:schemeClr val="tx1"/>
                </a:solidFill>
                <a:latin typeface="Arial" charset="0"/>
              </a:defRPr>
            </a:lvl4pPr>
            <a:lvl5pPr marL="2072419" indent="-230269">
              <a:defRPr>
                <a:solidFill>
                  <a:schemeClr val="tx1"/>
                </a:solidFill>
                <a:latin typeface="Arial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0FCA67-F40A-4742-8614-4390C6BE5CE3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114D38-4230-4D52-B698-FA82759DB56A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270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" y="744538"/>
            <a:ext cx="6599238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0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0273" cy="44583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698" indent="-180698">
              <a:buFont typeface="Wingdings" pitchFamily="2" charset="2"/>
              <a:buChar char="§"/>
            </a:pPr>
            <a:r>
              <a:rPr lang="en-US" altLang="cs-CZ" sz="1100">
                <a:latin typeface="Arial" pitchFamily="34" charset="0"/>
                <a:cs typeface="Arial" pitchFamily="34" charset="0"/>
              </a:rPr>
              <a:t>This slide shows the rates of major bleeding by treatment and dose-reduction criteria.</a:t>
            </a:r>
          </a:p>
          <a:p>
            <a:pPr marL="180698" indent="-180698">
              <a:buFont typeface="Wingdings" pitchFamily="2" charset="2"/>
              <a:buChar char="§"/>
            </a:pPr>
            <a:r>
              <a:rPr lang="en-GB" altLang="cs-CZ" sz="1100">
                <a:latin typeface="Arial" pitchFamily="34" charset="0"/>
                <a:cs typeface="Arial" pitchFamily="34" charset="0"/>
              </a:rPr>
              <a:t>Irrespective of the presence of 1 or no dose-reduction criteria, the treatment effect of apixaban 5 mg BID vs warfarin for the outcome of major bleeding was consistent with the overall results (</a:t>
            </a:r>
            <a:r>
              <a:rPr lang="en-GB" altLang="cs-CZ" sz="1100" i="1">
                <a:latin typeface="Arial" pitchFamily="34" charset="0"/>
                <a:cs typeface="Arial" pitchFamily="34" charset="0"/>
              </a:rPr>
              <a:t>P</a:t>
            </a:r>
            <a:r>
              <a:rPr lang="en-GB" altLang="cs-CZ" sz="1100" baseline="-25000">
                <a:latin typeface="Arial" pitchFamily="34" charset="0"/>
                <a:cs typeface="Arial" pitchFamily="34" charset="0"/>
              </a:rPr>
              <a:t>interaction</a:t>
            </a:r>
            <a:r>
              <a:rPr lang="en-GB" altLang="cs-CZ" sz="1100">
                <a:latin typeface="Arial" pitchFamily="34" charset="0"/>
                <a:cs typeface="Arial" pitchFamily="34" charset="0"/>
              </a:rPr>
              <a:t> = 0.71).</a:t>
            </a:r>
          </a:p>
          <a:p>
            <a:pPr marL="180698" indent="-180698">
              <a:buFont typeface="Wingdings" pitchFamily="2" charset="2"/>
              <a:buChar char="§"/>
            </a:pPr>
            <a:r>
              <a:rPr lang="en-US" altLang="cs-CZ" sz="1100">
                <a:latin typeface="Arial" pitchFamily="34" charset="0"/>
                <a:cs typeface="Arial" pitchFamily="34" charset="0"/>
              </a:rPr>
              <a:t>The effect of apixaban 5 mg BID compared with warfarin on the risk of major bleeding was consistent across the range of age, weight, and creatinine clearance observed in the ARISTOTLE population.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374" indent="-2878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1344" indent="-23026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1881" indent="-23026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2419" indent="-23026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C697A1F-1A26-4769-B6D8-B2A6C6A319AF}" type="slidenum">
              <a:rPr lang="en-US" altLang="cs-CZ">
                <a:solidFill>
                  <a:srgbClr val="000000"/>
                </a:solidFill>
              </a:rPr>
              <a:pPr/>
              <a:t>31</a:t>
            </a:fld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405330" y="9303727"/>
            <a:ext cx="6116786" cy="7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32" tIns="48516" rIns="97032" bIns="485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21075"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sz="1100">
                <a:solidFill>
                  <a:srgbClr val="000000"/>
                </a:solidFill>
                <a:cs typeface="Arial" pitchFamily="34" charset="0"/>
              </a:rPr>
              <a:t>Alexander JH, Andersson U, Lopes RD, et al. Apixaban 5 mg twice daily and clinical outcomes in patients with atrial fibrillation and advanced age, low body weight, or high creatinine: a secondary analysis of a randomized clinical trial. </a:t>
            </a:r>
            <a:r>
              <a:rPr lang="en-GB" altLang="cs-CZ" sz="1100" i="1">
                <a:solidFill>
                  <a:srgbClr val="000000"/>
                </a:solidFill>
                <a:cs typeface="Arial" pitchFamily="34" charset="0"/>
              </a:rPr>
              <a:t>JAMA Cardiol.</a:t>
            </a:r>
            <a:r>
              <a:rPr lang="en-GB" altLang="cs-CZ" sz="1100">
                <a:solidFill>
                  <a:srgbClr val="000000"/>
                </a:solidFill>
                <a:cs typeface="Arial" pitchFamily="34" charset="0"/>
              </a:rPr>
              <a:t> 2016 July 27 [Epub ahead of print]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148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Warfarin účinný – snižuje riziko ischem. CMP o 67%, ale pouze pokud je dobře kontrolován – na tuto skutečnost upozorňují i Česká doporučení pro fibrilaci síní z r. 2011, kde je  uvedeno „</a:t>
            </a:r>
            <a:r>
              <a:rPr lang="cs-CZ" altLang="cs-CZ" b="1"/>
              <a:t>pokud TTR v požadovaném terapeutickém rozmezí INR 2,0-3,0 poklesne pod 60%, je preventivní účinek warfarinu výrazně snížen.</a:t>
            </a:r>
          </a:p>
          <a:p>
            <a:r>
              <a:rPr lang="cs-CZ" altLang="cs-CZ"/>
              <a:t>Dokládá i tento graf, ukazující účinnost warfarinu v závislosti na kontrole INR. Porovnání 2 skupin pacientů s nevalvulární FS – bez léčby warfarinem a pacienti se stř. a vysokým rizikem CMP (CHADS2 ≥2), kteří měli různě kontrolované INR. Pacienti užívající warfarin museli mít alespoň 5 INR měření. Z léčby profitovali pacienti nejvíce pacienti s TTR nad 70%. I zde se potvrdilo to co ukázali i jiné práce, že pouze v klinické praxi je kontrolováno cca 50% (51% pacientů s CHADS2 ≥2 bylo mimo požadované terapeutické rozmezí 50% doby trvání léčby warfarinem a déle). Je zde i dobře vidět, že není účinnost warfarinu při kontrole INR kolem 50%, protože  je srovnatelná s pacienty bez léčby.</a:t>
            </a:r>
          </a:p>
          <a:p>
            <a:r>
              <a:rPr lang="cs-CZ" altLang="cs-CZ"/>
              <a:t>Možná otázka: Jaká ke účinnost dabigatranu při kontrole warfarinu v klinické praxi (150 i 110 mg) – viz back up snímky 30 - 33</a:t>
            </a:r>
          </a:p>
        </p:txBody>
      </p:sp>
      <p:sp>
        <p:nvSpPr>
          <p:cNvPr id="148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8117B-F965-46E2-B72B-183D79612123}" type="slidenum">
              <a:rPr lang="en-GB" altLang="cs-CZ" smtClean="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34</a:t>
            </a:fld>
            <a:endParaRPr lang="en-GB" altLang="cs-CZ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8374" indent="-287836">
              <a:defRPr>
                <a:solidFill>
                  <a:schemeClr val="tx1"/>
                </a:solidFill>
                <a:latin typeface="Arial" charset="0"/>
              </a:defRPr>
            </a:lvl2pPr>
            <a:lvl3pPr marL="1151344" indent="-230269">
              <a:defRPr>
                <a:solidFill>
                  <a:schemeClr val="tx1"/>
                </a:solidFill>
                <a:latin typeface="Arial" charset="0"/>
              </a:defRPr>
            </a:lvl3pPr>
            <a:lvl4pPr marL="1611881" indent="-230269">
              <a:defRPr>
                <a:solidFill>
                  <a:schemeClr val="tx1"/>
                </a:solidFill>
                <a:latin typeface="Arial" charset="0"/>
              </a:defRPr>
            </a:lvl4pPr>
            <a:lvl5pPr marL="2072419" indent="-230269">
              <a:defRPr>
                <a:solidFill>
                  <a:schemeClr val="tx1"/>
                </a:solidFill>
                <a:latin typeface="Arial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35EAE2-E52C-4DE5-964D-3DDC4279A72E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DBAFE2ED-C8B5-47F5-B6F9-DF9B32057140}" type="slidenum">
              <a:rPr lang="en-US" sz="1200">
                <a:solidFill>
                  <a:prstClr val="black"/>
                </a:solidFill>
              </a:rPr>
              <a:pPr algn="r">
                <a:defRPr/>
              </a:pPr>
              <a:t>35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11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3307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Geneva"/>
                <a:cs typeface="Geneva"/>
              </a:rPr>
              <a:t>Indication: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Pradaxa is reimbursed in prevention of stroke and systemic embolism in adult patients with non-valvular atrial fibrillation for patients indicated to anticoagulation treatment if warfarin is contradicted, i.e.: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/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a) impossibility of regular INR controls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b) adverse events on warfarin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c) impossibility to keep the INR in 2,0 – 3,0, i.e. 2 out of 6 measurements are not in the previously mentioned therapeutic range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d) are warfarin resistant, necessity of daily dose over 10 mg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/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that means: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/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1) In secondary prevention after ischemic stroke, transitory ischemic attack or systemic embolism 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2) In primary prevention while present one or more of the following risk factors: left ventricular ejection fraction &lt; 40 %, symptomatic heart failure, ≥ New York Heart Association (NYHA) Class 2, Age ≥ 75 years, age ≥ 65 years associated with one of the following: diabetes mellitus, coronary artery disease, or hypertension</a:t>
            </a:r>
            <a:endParaRPr lang="cs-CZ">
              <a:ea typeface="Geneva"/>
              <a:cs typeface="Geneva"/>
            </a:endParaRPr>
          </a:p>
          <a:p>
            <a:endParaRPr lang="cs-CZ">
              <a:ea typeface="Geneva"/>
              <a:cs typeface="Geneva"/>
            </a:endParaRPr>
          </a:p>
        </p:txBody>
      </p:sp>
      <p:sp>
        <p:nvSpPr>
          <p:cNvPr id="330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BISansCond" pitchFamily="2" charset="0"/>
              </a:defRPr>
            </a:lvl1pPr>
            <a:lvl2pPr marL="734926" indent="-282664" eaLnBrk="0" hangingPunct="0">
              <a:defRPr sz="2800">
                <a:solidFill>
                  <a:schemeClr val="tx1"/>
                </a:solidFill>
                <a:latin typeface="BISansCond" pitchFamily="2" charset="0"/>
              </a:defRPr>
            </a:lvl2pPr>
            <a:lvl3pPr marL="1130656" indent="-226131" eaLnBrk="0" hangingPunct="0">
              <a:defRPr sz="2800">
                <a:solidFill>
                  <a:schemeClr val="tx1"/>
                </a:solidFill>
                <a:latin typeface="BISansCond" pitchFamily="2" charset="0"/>
              </a:defRPr>
            </a:lvl3pPr>
            <a:lvl4pPr marL="1582918" indent="-226131" eaLnBrk="0" hangingPunct="0">
              <a:defRPr sz="2800">
                <a:solidFill>
                  <a:schemeClr val="tx1"/>
                </a:solidFill>
                <a:latin typeface="BISansCond" pitchFamily="2" charset="0"/>
              </a:defRPr>
            </a:lvl4pPr>
            <a:lvl5pPr marL="2035180" indent="-226131" eaLnBrk="0" hangingPunct="0">
              <a:defRPr sz="2800">
                <a:solidFill>
                  <a:schemeClr val="tx1"/>
                </a:solidFill>
                <a:latin typeface="BISansCond" pitchFamily="2" charset="0"/>
              </a:defRPr>
            </a:lvl5pPr>
            <a:lvl6pPr marL="2487442" indent="-22613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ISansCond" pitchFamily="2" charset="0"/>
              </a:defRPr>
            </a:lvl6pPr>
            <a:lvl7pPr marL="2939705" indent="-22613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ISansCond" pitchFamily="2" charset="0"/>
              </a:defRPr>
            </a:lvl7pPr>
            <a:lvl8pPr marL="3391967" indent="-22613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ISansCond" pitchFamily="2" charset="0"/>
              </a:defRPr>
            </a:lvl8pPr>
            <a:lvl9pPr marL="3844229" indent="-22613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ISansCond" pitchFamily="2" charset="0"/>
              </a:defRPr>
            </a:lvl9pPr>
          </a:lstStyle>
          <a:p>
            <a:fld id="{EE748665-4997-475F-8C48-06A4EB45CB4D}" type="slidenum">
              <a:rPr lang="cs-CZ" sz="1000">
                <a:solidFill>
                  <a:srgbClr val="000000"/>
                </a:solidFill>
              </a:rPr>
              <a:pPr/>
              <a:t>37</a:t>
            </a:fld>
            <a:endParaRPr lang="cs-CZ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3307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Geneva"/>
                <a:cs typeface="Geneva"/>
              </a:rPr>
              <a:t>Indication: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Pradaxa is reimbursed in prevention of stroke and systemic embolism in adult patients with non-valvular atrial fibrillation for patients indicated to anticoagulation treatment if warfarin is contradicted, i.e.: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/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a) impossibility of regular INR controls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b) adverse events on warfarin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c) impossibility to keep the INR in 2,0 – 3,0, i.e. 2 out of 6 measurements are not in the previously mentioned therapeutic range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d) are warfarin resistant, necessity of daily dose over 10 mg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/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that means: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/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1) In secondary prevention after ischemic stroke, transitory ischemic attack or systemic embolism </a:t>
            </a:r>
            <a:br>
              <a:rPr lang="en-GB">
                <a:ea typeface="Geneva"/>
                <a:cs typeface="Geneva"/>
              </a:rPr>
            </a:br>
            <a:r>
              <a:rPr lang="en-GB">
                <a:ea typeface="Geneva"/>
                <a:cs typeface="Geneva"/>
              </a:rPr>
              <a:t>2) In primary prevention while present one or more of the following risk factors: left ventricular ejection fraction &lt; 40 %, symptomatic heart failure, ≥ New York Heart Association (NYHA) Class 2, Age ≥ 75 years, age ≥ 65 years associated with one of the following: diabetes mellitus, coronary artery disease, or hypertension</a:t>
            </a:r>
            <a:endParaRPr lang="cs-CZ">
              <a:ea typeface="Geneva"/>
              <a:cs typeface="Geneva"/>
            </a:endParaRPr>
          </a:p>
          <a:p>
            <a:endParaRPr lang="cs-CZ">
              <a:ea typeface="Geneva"/>
              <a:cs typeface="Geneva"/>
            </a:endParaRPr>
          </a:p>
        </p:txBody>
      </p:sp>
      <p:sp>
        <p:nvSpPr>
          <p:cNvPr id="330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BISansCond" pitchFamily="2" charset="0"/>
              </a:defRPr>
            </a:lvl1pPr>
            <a:lvl2pPr marL="734926" indent="-282664" eaLnBrk="0" hangingPunct="0">
              <a:defRPr sz="2800">
                <a:solidFill>
                  <a:schemeClr val="tx1"/>
                </a:solidFill>
                <a:latin typeface="BISansCond" pitchFamily="2" charset="0"/>
              </a:defRPr>
            </a:lvl2pPr>
            <a:lvl3pPr marL="1130656" indent="-226131" eaLnBrk="0" hangingPunct="0">
              <a:defRPr sz="2800">
                <a:solidFill>
                  <a:schemeClr val="tx1"/>
                </a:solidFill>
                <a:latin typeface="BISansCond" pitchFamily="2" charset="0"/>
              </a:defRPr>
            </a:lvl3pPr>
            <a:lvl4pPr marL="1582918" indent="-226131" eaLnBrk="0" hangingPunct="0">
              <a:defRPr sz="2800">
                <a:solidFill>
                  <a:schemeClr val="tx1"/>
                </a:solidFill>
                <a:latin typeface="BISansCond" pitchFamily="2" charset="0"/>
              </a:defRPr>
            </a:lvl4pPr>
            <a:lvl5pPr marL="2035180" indent="-226131" eaLnBrk="0" hangingPunct="0">
              <a:defRPr sz="2800">
                <a:solidFill>
                  <a:schemeClr val="tx1"/>
                </a:solidFill>
                <a:latin typeface="BISansCond" pitchFamily="2" charset="0"/>
              </a:defRPr>
            </a:lvl5pPr>
            <a:lvl6pPr marL="2487442" indent="-22613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ISansCond" pitchFamily="2" charset="0"/>
              </a:defRPr>
            </a:lvl6pPr>
            <a:lvl7pPr marL="2939705" indent="-22613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ISansCond" pitchFamily="2" charset="0"/>
              </a:defRPr>
            </a:lvl7pPr>
            <a:lvl8pPr marL="3391967" indent="-22613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ISansCond" pitchFamily="2" charset="0"/>
              </a:defRPr>
            </a:lvl8pPr>
            <a:lvl9pPr marL="3844229" indent="-22613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ISansCond" pitchFamily="2" charset="0"/>
              </a:defRPr>
            </a:lvl9pPr>
          </a:lstStyle>
          <a:p>
            <a:fld id="{EE748665-4997-475F-8C48-06A4EB45CB4D}" type="slidenum">
              <a:rPr lang="cs-CZ" sz="1000">
                <a:solidFill>
                  <a:srgbClr val="000000"/>
                </a:solidFill>
              </a:rPr>
              <a:pPr/>
              <a:t>38</a:t>
            </a:fld>
            <a:endParaRPr lang="cs-CZ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D6D5-778C-4D1B-BF73-6BF510D07A8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81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D6D5-778C-4D1B-BF73-6BF510D07A82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81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D6D5-778C-4D1B-BF73-6BF510D07A8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81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D6D5-778C-4D1B-BF73-6BF510D07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81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D6D5-778C-4D1B-BF73-6BF510D07A82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81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D6D5-778C-4D1B-BF73-6BF510D07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811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D6D5-778C-4D1B-BF73-6BF510D07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81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C52-F399-4CE9-A3D0-5328CF1C7AF1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5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Backup</a:t>
            </a:r>
            <a:r>
              <a:rPr lang="cs-CZ" dirty="0"/>
              <a:t> slide: Rozložení </a:t>
            </a:r>
            <a:r>
              <a:rPr lang="cs-CZ" dirty="0" err="1"/>
              <a:t>NOACů</a:t>
            </a:r>
            <a:r>
              <a:rPr lang="cs-CZ" dirty="0"/>
              <a:t> na v primární prevenci, sekundární prevenci a ostatní diagnózy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C52-F399-4CE9-A3D0-5328CF1C7AF1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7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2A7C7-607C-49E9-9BD0-F79F9CD5883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8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E745F-CFCD-4FD4-A4C4-31CD189C74A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5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E745F-CFCD-4FD4-A4C4-31CD189C74A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5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ＭＳ Ｐゴシック" charset="-128"/>
                <a:sym typeface="Arial" pitchFamily="34" charset="0"/>
              </a:rPr>
              <a:t>RRR (relative risk reduction) = snížení relativního rizika </a:t>
            </a:r>
          </a:p>
          <a:p>
            <a:pPr>
              <a:spcBef>
                <a:spcPct val="0"/>
              </a:spcBef>
            </a:pPr>
            <a:endParaRPr lang="en-US">
              <a:solidFill>
                <a:srgbClr val="FFFFFF"/>
              </a:solidFill>
              <a:ea typeface="ＭＳ Ｐゴシック" charset="-128"/>
              <a:sym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ＭＳ Ｐゴシック" charset="-128"/>
                <a:sym typeface="Arial" pitchFamily="34" charset="0"/>
              </a:rPr>
              <a:t>Dávkování 5 mg 2x denně bylo použito u 95,3 % pacientů léčených apixabanem. Dávkování apixabanu 2,5 mg 2x denně bylo použito u pacientů, kteří splňovali nejméně dvě z následujících kritérií: věk ≥ 80 let, tělesná hmotnost ≤ 60 kg, koncentrace kreatininu v séru ≥ 1,5 mg/dl (133 μmol/l).</a:t>
            </a:r>
          </a:p>
          <a:p>
            <a:pPr algn="just">
              <a:spcBef>
                <a:spcPct val="0"/>
              </a:spcBef>
            </a:pPr>
            <a:endParaRPr lang="en-US">
              <a:solidFill>
                <a:srgbClr val="FFFFFF"/>
              </a:solidFill>
              <a:ea typeface="ＭＳ Ｐゴシック" charset="-128"/>
              <a:sym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ＭＳ Ｐゴシック" charset="-128"/>
                <a:sym typeface="Arial" pitchFamily="34" charset="0"/>
              </a:rPr>
              <a:t>Primárním cílovým parametrem účinnosti byla prevence cévní mozkové příhody a systémové embolie. Primárním cílovým parametrem bezpečnosti bylo závažné krvácení a hlavním sekundárním cílovým parametrem byla celková mortalita. Za účelem kontroly celkové chyby typu I byla při hodnocení těchto parametrů aplikována předem stanovená strategie hierarchického testování (nejprve byla hodnocena noninferiorita primárního parametru účinnosti, poté superiorita primárního parametru účinnosti, dále závažné krvácení a nakonec smrt z jakýchkoli příčin).</a:t>
            </a:r>
          </a:p>
        </p:txBody>
      </p:sp>
      <p:sp>
        <p:nvSpPr>
          <p:cNvPr id="7475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buSzPct val="100000"/>
            </a:pPr>
            <a:r>
              <a:rPr lang="en-US">
                <a:solidFill>
                  <a:srgbClr val="000000"/>
                </a:solidFill>
                <a:sym typeface="Arial" pitchFamily="34" charset="0"/>
              </a:rPr>
              <a:t>ELIQUIS_PPT_Template_V1jz</a:t>
            </a:r>
          </a:p>
        </p:txBody>
      </p:sp>
      <p:sp>
        <p:nvSpPr>
          <p:cNvPr id="7475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SzPct val="100000"/>
            </a:pPr>
            <a:fld id="{042FEACD-EED7-400C-ACF6-AE2A4B3525DD}" type="datetime9">
              <a:rPr lang="en-US">
                <a:solidFill>
                  <a:srgbClr val="000000"/>
                </a:solidFill>
                <a:sym typeface="Arial" pitchFamily="34" charset="0"/>
              </a:rPr>
              <a:pPr eaLnBrk="0" hangingPunct="0">
                <a:buSzPct val="100000"/>
              </a:pPr>
              <a:t>1/19/2018 4:39:42 PM</a:t>
            </a:fld>
            <a:endParaRPr 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SzPct val="100000"/>
            </a:pPr>
            <a:fld id="{3D6665B6-F4A7-46BE-8039-F69F3CF5469E}" type="slidenum">
              <a:rPr lang="en-US">
                <a:solidFill>
                  <a:srgbClr val="000000"/>
                </a:solidFill>
                <a:sym typeface="Arial" pitchFamily="34" charset="0"/>
              </a:rPr>
              <a:pPr eaLnBrk="0" hangingPunct="0">
                <a:buSzPct val="100000"/>
              </a:pPr>
              <a:t>14</a:t>
            </a:fld>
            <a:endParaRPr lang="en-US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E745F-CFCD-4FD4-A4C4-31CD189C74A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5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841772"/>
            <a:ext cx="7600950" cy="17907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2701528"/>
            <a:ext cx="7600950" cy="34162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4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951997" y="1117603"/>
            <a:ext cx="10815260" cy="10722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278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12147" y="273848"/>
            <a:ext cx="503207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7434" y="273848"/>
            <a:ext cx="1521947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700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6629400" cy="4108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564"/>
            <a:ext cx="8229600" cy="3259836"/>
          </a:xfrm>
        </p:spPr>
        <p:txBody>
          <a:bodyPr>
            <a:norm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293E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rgbClr val="293E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293E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293E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689ABC-3BC2-4A3C-A940-C7B78F6373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54480" y="4868133"/>
            <a:ext cx="7580376" cy="216978"/>
          </a:xfrm>
        </p:spPr>
        <p:txBody>
          <a:bodyPr anchor="ctr"/>
          <a:lstStyle>
            <a:lvl1pPr marL="0" indent="0" algn="r"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8845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en-GB" dirty="0"/>
              <a:t>SOLO TITLE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6821" y="4767264"/>
            <a:ext cx="8638780" cy="273844"/>
          </a:xfrm>
          <a:prstGeom prst="rect">
            <a:avLst/>
          </a:prstGeom>
        </p:spPr>
        <p:txBody>
          <a:bodyPr vert="horz" lIns="0" tIns="45718" rIns="0" bIns="45718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482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12037"/>
            <a:ext cx="7772400" cy="81676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rgbClr val="293E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358082" y="214297"/>
            <a:ext cx="150019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7013583" y="4937522"/>
            <a:ext cx="2130425" cy="151209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38D2A7-4648-4BAF-96C9-C45546B713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64132"/>
            <a:ext cx="2828266" cy="2308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457166"/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PP-ELI-EUR-0797 April 2017</a:t>
            </a:r>
            <a:endParaRPr lang="en-US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16417" y="0"/>
            <a:ext cx="827584" cy="215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sz="800" dirty="0">
                <a:solidFill>
                  <a:prstClr val="white"/>
                </a:solidFill>
              </a:rPr>
              <a:t>Source: ESC HF</a:t>
            </a:r>
          </a:p>
        </p:txBody>
      </p:sp>
    </p:spTree>
    <p:extLst>
      <p:ext uri="{BB962C8B-B14F-4D97-AF65-F5344CB8AC3E}">
        <p14:creationId xmlns:p14="http://schemas.microsoft.com/office/powerpoint/2010/main" val="15786835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822" y="245700"/>
            <a:ext cx="8640002" cy="410878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TITLE &amp; SUBTITLE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600" y="1009804"/>
            <a:ext cx="8640000" cy="397028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 marL="201796" indent="-100898">
              <a:buFont typeface="Calibri" panose="020F0502020204030204" pitchFamily="34" charset="0"/>
              <a:buChar char="‒"/>
              <a:defRPr spc="0"/>
            </a:lvl3pPr>
            <a:lvl4pPr marL="302695" indent="-100898">
              <a:defRPr spc="0"/>
            </a:lvl4pPr>
            <a:lvl5pPr marL="402699" indent="-100004">
              <a:defRPr spc="0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6821" y="4767264"/>
            <a:ext cx="8638780" cy="273844"/>
          </a:xfrm>
          <a:prstGeom prst="rect">
            <a:avLst/>
          </a:prstGeom>
        </p:spPr>
        <p:txBody>
          <a:bodyPr vert="horz" lIns="0" tIns="45718" rIns="0" bIns="45718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044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822" y="245700"/>
            <a:ext cx="8640002" cy="729426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SUB TITLE</a:t>
            </a:r>
            <a:br>
              <a:rPr lang="en-US" dirty="0"/>
            </a:br>
            <a:r>
              <a:rPr lang="en-US" dirty="0"/>
              <a:t>&amp; BULLETS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600" y="1009800"/>
            <a:ext cx="8640000" cy="1492712"/>
          </a:xfrm>
        </p:spPr>
        <p:txBody>
          <a:bodyPr/>
          <a:lstStyle>
            <a:lvl1pPr>
              <a:lnSpc>
                <a:spcPct val="100000"/>
              </a:lnSpc>
              <a:defRPr spc="0"/>
            </a:lvl1pPr>
            <a:lvl2pPr>
              <a:lnSpc>
                <a:spcPct val="100000"/>
              </a:lnSpc>
              <a:defRPr sz="1800" spc="0"/>
            </a:lvl2pPr>
            <a:lvl3pPr marL="300023" indent="-133344">
              <a:lnSpc>
                <a:spcPct val="100000"/>
              </a:lnSpc>
              <a:buFont typeface="Calibri" panose="020F0502020204030204" pitchFamily="34" charset="0"/>
              <a:buChar char="‒"/>
              <a:tabLst/>
              <a:defRPr sz="1700" spc="0"/>
            </a:lvl3pPr>
            <a:lvl4pPr marL="466701" indent="-166680">
              <a:lnSpc>
                <a:spcPct val="100000"/>
              </a:lnSpc>
              <a:tabLst/>
              <a:defRPr sz="1500" spc="0"/>
            </a:lvl4pPr>
            <a:lvl5pPr marL="634574" indent="-167871">
              <a:lnSpc>
                <a:spcPct val="100000"/>
              </a:lnSpc>
              <a:tabLst/>
              <a:defRPr sz="1400" spc="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6821" y="4767264"/>
            <a:ext cx="8638780" cy="273844"/>
          </a:xfrm>
          <a:prstGeom prst="rect">
            <a:avLst/>
          </a:prstGeom>
        </p:spPr>
        <p:txBody>
          <a:bodyPr vert="horz" lIns="0" tIns="45718" rIns="0" bIns="45718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232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56" y="4714892"/>
            <a:ext cx="4043663" cy="380121"/>
          </a:xfrm>
        </p:spPr>
        <p:txBody>
          <a:bodyPr anchor="ctr">
            <a:noAutofit/>
          </a:bodyPr>
          <a:lstStyle>
            <a:lvl1pPr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1732" y="0"/>
            <a:ext cx="8280920" cy="7858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5318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8596" y="1668456"/>
            <a:ext cx="8027372" cy="660802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28596" y="2329259"/>
            <a:ext cx="5908196" cy="431193"/>
          </a:xfrm>
        </p:spPr>
        <p:txBody>
          <a:bodyPr anchor="b">
            <a:noAutofit/>
          </a:bodyPr>
          <a:lstStyle>
            <a:lvl1pPr marL="0" indent="0" algn="l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45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8633" y="2757886"/>
            <a:ext cx="8027341" cy="42862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5797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2" y="92871"/>
            <a:ext cx="8280920" cy="7858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192" y="1000116"/>
            <a:ext cx="8280000" cy="1429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77768" y="4763381"/>
            <a:ext cx="4366232" cy="380121"/>
          </a:xfrm>
        </p:spPr>
        <p:txBody>
          <a:bodyPr anchor="b">
            <a:noAutofit/>
          </a:bodyPr>
          <a:lstStyle>
            <a:lvl1pPr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3679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olo title with small swi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Solo title</a:t>
            </a:r>
          </a:p>
        </p:txBody>
      </p:sp>
    </p:spTree>
    <p:extLst>
      <p:ext uri="{BB962C8B-B14F-4D97-AF65-F5344CB8AC3E}">
        <p14:creationId xmlns:p14="http://schemas.microsoft.com/office/powerpoint/2010/main" val="361283897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 xmlns="">
        <p15:guide id="1" orient="horz" pos="1321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12149" y="273849"/>
            <a:ext cx="503207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7436" y="273849"/>
            <a:ext cx="1521947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5390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 - tree/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0496" y="0"/>
            <a:ext cx="1593504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Sub title &amp; bullets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1500" y="999000"/>
            <a:ext cx="8502300" cy="1429618"/>
          </a:xfrm>
        </p:spPr>
        <p:txBody>
          <a:bodyPr/>
          <a:lstStyle>
            <a:lvl1pPr>
              <a:defRPr/>
            </a:lvl1pPr>
            <a:lvl3pPr marL="269069" indent="-134535">
              <a:buFont typeface="Calibri" panose="020F0502020204030204" pitchFamily="34" charset="0"/>
              <a:buChar char="‒"/>
              <a:defRPr/>
            </a:lvl3pPr>
            <a:lvl4pPr marL="403602" indent="-134535">
              <a:defRPr/>
            </a:lvl4pPr>
            <a:lvl5pPr marL="536945" indent="-133344">
              <a:defRPr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2" y="4650557"/>
            <a:ext cx="2949091" cy="20005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700" b="0"/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6" name="TextBox 4"/>
          <p:cNvSpPr txBox="1"/>
          <p:nvPr userDrawn="1"/>
        </p:nvSpPr>
        <p:spPr>
          <a:xfrm>
            <a:off x="2847608" y="4709257"/>
            <a:ext cx="40576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FF0000"/>
                </a:solidFill>
              </a:rPr>
              <a:t>NOT TO BE USED EXTERNALLY</a:t>
            </a:r>
          </a:p>
        </p:txBody>
      </p:sp>
    </p:spTree>
    <p:extLst>
      <p:ext uri="{BB962C8B-B14F-4D97-AF65-F5344CB8AC3E}">
        <p14:creationId xmlns:p14="http://schemas.microsoft.com/office/powerpoint/2010/main" val="24154672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le - tree/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0496" y="0"/>
            <a:ext cx="1593504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en-GB" dirty="0"/>
              <a:t>Solo title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2" y="4650557"/>
            <a:ext cx="2949091" cy="20005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700" b="0"/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847608" y="4709257"/>
            <a:ext cx="40576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FF0000"/>
                </a:solidFill>
              </a:rPr>
              <a:t>NOT TO BE USED EXTERNALLY</a:t>
            </a:r>
          </a:p>
        </p:txBody>
      </p:sp>
    </p:spTree>
    <p:extLst>
      <p:ext uri="{BB962C8B-B14F-4D97-AF65-F5344CB8AC3E}">
        <p14:creationId xmlns:p14="http://schemas.microsoft.com/office/powerpoint/2010/main" val="21630707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321">
          <p15:clr>
            <a:srgbClr val="FBAE40"/>
          </p15:clr>
        </p15:guide>
        <p15:guide id="2" orient="horz" pos="1207">
          <p15:clr>
            <a:srgbClr val="FBAE40"/>
          </p15:clr>
        </p15:guide>
        <p15:guide id="3" orient="horz" pos="3339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77768" y="4763381"/>
            <a:ext cx="4366232" cy="380121"/>
          </a:xfrm>
        </p:spPr>
        <p:txBody>
          <a:bodyPr anchor="b">
            <a:noAutofit/>
          </a:bodyPr>
          <a:lstStyle>
            <a:lvl1pPr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1732" y="107157"/>
            <a:ext cx="8280920" cy="7858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8791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663" y="-6067"/>
            <a:ext cx="8280920" cy="7858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4311" y="4298952"/>
            <a:ext cx="8580269" cy="279400"/>
          </a:xfrm>
        </p:spPr>
        <p:txBody>
          <a:bodyPr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100" i="1"/>
            </a:lvl1pPr>
            <a:lvl2pPr marL="457040" indent="0">
              <a:buNone/>
              <a:defRPr/>
            </a:lvl2pPr>
            <a:lvl3pPr marL="914085" indent="0">
              <a:buNone/>
              <a:defRPr/>
            </a:lvl3pPr>
            <a:lvl4pPr marL="1369536" indent="0">
              <a:buNone/>
              <a:defRPr/>
            </a:lvl4pPr>
            <a:lvl5pPr marL="1826582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55781" y="4697939"/>
            <a:ext cx="6454219" cy="380121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2636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3"/>
          </p:nvPr>
        </p:nvSpPr>
        <p:spPr>
          <a:xfrm>
            <a:off x="611560" y="4677985"/>
            <a:ext cx="3960440" cy="124650"/>
          </a:xfrm>
        </p:spPr>
        <p:txBody>
          <a:bodyPr lIns="27000" tIns="0" rIns="27000" bIns="0"/>
          <a:lstStyle>
            <a:lvl1pPr marL="0" indent="0">
              <a:spcBef>
                <a:spcPts val="0"/>
              </a:spcBef>
              <a:buNone/>
              <a:defRPr sz="900" i="1"/>
            </a:lvl1pPr>
            <a:lvl2pPr marL="353615" indent="0">
              <a:buNone/>
              <a:defRPr sz="900"/>
            </a:lvl2pPr>
            <a:lvl3pPr marL="682228" indent="0">
              <a:buNone/>
              <a:defRPr sz="900"/>
            </a:lvl3pPr>
            <a:lvl4pPr marL="979885" indent="0">
              <a:buNone/>
              <a:defRPr sz="900"/>
            </a:lvl4pPr>
            <a:lvl5pPr marL="1271588" indent="0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609600" y="4683919"/>
            <a:ext cx="19812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9AF7B-47DC-478B-846A-41BCD2C6F6B9}" type="datetime1">
              <a:rPr lang="cs-CZ">
                <a:solidFill>
                  <a:prstClr val="black"/>
                </a:solidFill>
              </a:rPr>
              <a:pPr>
                <a:defRPr/>
              </a:pPr>
              <a:t>19.1.2018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CF58-8183-4F88-A645-3E51A64BBC7A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73015"/>
      </p:ext>
    </p:extLst>
  </p:cSld>
  <p:clrMapOvr>
    <a:masterClrMapping/>
  </p:clrMapOvr>
  <p:hf sldNum="0" hdr="0" ft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ol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31800" y="842967"/>
            <a:ext cx="8280400" cy="273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4683444"/>
            <a:ext cx="8280401" cy="288534"/>
          </a:xfrm>
        </p:spPr>
        <p:txBody>
          <a:bodyPr anchor="b">
            <a:noAutofit/>
          </a:bodyPr>
          <a:lstStyle>
            <a:lvl1pPr marL="0" indent="0">
              <a:spcBef>
                <a:spcPts val="200"/>
              </a:spcBef>
              <a:buNone/>
              <a:defRPr sz="800" b="0" spc="0" baseline="0">
                <a:solidFill>
                  <a:schemeClr val="bg1"/>
                </a:solidFill>
              </a:defRPr>
            </a:lvl1pPr>
            <a:lvl2pPr marL="265112" indent="0">
              <a:buNone/>
              <a:defRPr sz="800"/>
            </a:lvl2pPr>
            <a:lvl3pPr marL="444500" indent="0">
              <a:buNone/>
              <a:defRPr sz="800"/>
            </a:lvl3pPr>
            <a:lvl4pPr marL="623887" indent="0">
              <a:buNone/>
              <a:defRPr sz="800"/>
            </a:lvl4pPr>
            <a:lvl5pPr marL="809625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85157" y="4837510"/>
            <a:ext cx="720725" cy="13454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836632-04AD-423E-9E48-760EFFA5E3D6}" type="slidenum">
              <a:rPr lang="en-GB" alt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2487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en-GB" dirty="0"/>
              <a:t>SOLO TITLE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6821" y="4767264"/>
            <a:ext cx="8638780" cy="273844"/>
          </a:xfrm>
          <a:prstGeom prst="rect">
            <a:avLst/>
          </a:prstGeom>
        </p:spPr>
        <p:txBody>
          <a:bodyPr vert="horz" lIns="0" tIns="45718" rIns="0" bIns="45718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13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12038"/>
            <a:ext cx="7772400" cy="81676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rgbClr val="293E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358082" y="214297"/>
            <a:ext cx="150019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7013584" y="4937522"/>
            <a:ext cx="2130425" cy="151209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38D2A7-4648-4BAF-96C9-C45546B713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64132"/>
            <a:ext cx="2828266" cy="2308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457166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PP-ELI-EUR-0797</a:t>
            </a:r>
            <a:r>
              <a:rPr lang="en-GB" sz="9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</a:t>
            </a:r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16417" y="0"/>
            <a:ext cx="827584" cy="215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sz="800" dirty="0"/>
              <a:t>Source: ESC HF</a:t>
            </a:r>
          </a:p>
        </p:txBody>
      </p:sp>
    </p:spTree>
    <p:extLst>
      <p:ext uri="{BB962C8B-B14F-4D97-AF65-F5344CB8AC3E}">
        <p14:creationId xmlns:p14="http://schemas.microsoft.com/office/powerpoint/2010/main" val="109316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822" y="245700"/>
            <a:ext cx="8640002" cy="410878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TITLE &amp; SUBTITLE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600" y="1009804"/>
            <a:ext cx="8640000" cy="397028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 marL="201796" indent="-100898">
              <a:buFont typeface="Calibri" panose="020F0502020204030204" pitchFamily="34" charset="0"/>
              <a:buChar char="‒"/>
              <a:defRPr spc="0"/>
            </a:lvl3pPr>
            <a:lvl4pPr marL="302695" indent="-100898">
              <a:defRPr spc="0"/>
            </a:lvl4pPr>
            <a:lvl5pPr marL="402699" indent="-100004">
              <a:defRPr spc="0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6821" y="4767264"/>
            <a:ext cx="8638780" cy="273844"/>
          </a:xfrm>
          <a:prstGeom prst="rect">
            <a:avLst/>
          </a:prstGeom>
        </p:spPr>
        <p:txBody>
          <a:bodyPr vert="horz" lIns="0" tIns="45718" rIns="0" bIns="45718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5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6629400" cy="4108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564"/>
            <a:ext cx="8229600" cy="3259836"/>
          </a:xfrm>
        </p:spPr>
        <p:txBody>
          <a:bodyPr>
            <a:norm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293E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rgbClr val="293E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293E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293E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689ABC-3BC2-4A3C-A940-C7B78F6373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54480" y="4868133"/>
            <a:ext cx="7580376" cy="216978"/>
          </a:xfrm>
        </p:spPr>
        <p:txBody>
          <a:bodyPr anchor="ctr"/>
          <a:lstStyle>
            <a:lvl1pPr marL="0" indent="0" algn="r"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04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822" y="245700"/>
            <a:ext cx="8640002" cy="729426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SUB TITLE</a:t>
            </a:r>
            <a:br>
              <a:rPr lang="en-US" dirty="0"/>
            </a:br>
            <a:r>
              <a:rPr lang="en-US" dirty="0"/>
              <a:t>&amp; BULLETS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600" y="1009800"/>
            <a:ext cx="8640000" cy="1492712"/>
          </a:xfrm>
        </p:spPr>
        <p:txBody>
          <a:bodyPr/>
          <a:lstStyle>
            <a:lvl1pPr>
              <a:lnSpc>
                <a:spcPct val="100000"/>
              </a:lnSpc>
              <a:defRPr spc="0"/>
            </a:lvl1pPr>
            <a:lvl2pPr>
              <a:lnSpc>
                <a:spcPct val="100000"/>
              </a:lnSpc>
              <a:defRPr sz="1800" spc="0"/>
            </a:lvl2pPr>
            <a:lvl3pPr marL="300023" indent="-133344">
              <a:lnSpc>
                <a:spcPct val="100000"/>
              </a:lnSpc>
              <a:buFont typeface="Calibri" panose="020F0502020204030204" pitchFamily="34" charset="0"/>
              <a:buChar char="‒"/>
              <a:tabLst/>
              <a:defRPr sz="1700" spc="0"/>
            </a:lvl3pPr>
            <a:lvl4pPr marL="466701" indent="-166680">
              <a:lnSpc>
                <a:spcPct val="100000"/>
              </a:lnSpc>
              <a:tabLst/>
              <a:defRPr sz="1500" spc="0"/>
            </a:lvl4pPr>
            <a:lvl5pPr marL="634574" indent="-167871">
              <a:lnSpc>
                <a:spcPct val="100000"/>
              </a:lnSpc>
              <a:tabLst/>
              <a:defRPr sz="1400" spc="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6821" y="4767264"/>
            <a:ext cx="8638780" cy="273844"/>
          </a:xfrm>
          <a:prstGeom prst="rect">
            <a:avLst/>
          </a:prstGeom>
        </p:spPr>
        <p:txBody>
          <a:bodyPr vert="horz" lIns="0" tIns="45718" rIns="0" bIns="45718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5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58" y="4714892"/>
            <a:ext cx="4043663" cy="380121"/>
          </a:xfrm>
        </p:spPr>
        <p:txBody>
          <a:bodyPr anchor="ctr">
            <a:noAutofit/>
          </a:bodyPr>
          <a:lstStyle>
            <a:lvl1pPr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1732" y="0"/>
            <a:ext cx="8280920" cy="7858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625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2" y="92871"/>
            <a:ext cx="8280920" cy="7858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192" y="1000116"/>
            <a:ext cx="8280000" cy="1429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77768" y="4763381"/>
            <a:ext cx="4366232" cy="380121"/>
          </a:xfrm>
        </p:spPr>
        <p:txBody>
          <a:bodyPr anchor="b">
            <a:noAutofit/>
          </a:bodyPr>
          <a:lstStyle>
            <a:lvl1pPr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196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olo title with small swi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Solo title</a:t>
            </a:r>
          </a:p>
        </p:txBody>
      </p:sp>
    </p:spTree>
    <p:extLst>
      <p:ext uri="{BB962C8B-B14F-4D97-AF65-F5344CB8AC3E}">
        <p14:creationId xmlns:p14="http://schemas.microsoft.com/office/powerpoint/2010/main" val="1723672776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 xmlns="">
        <p15:guide id="1" orient="horz" pos="1321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95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 - tree/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0496" y="0"/>
            <a:ext cx="1593504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Sub title &amp; bullets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1500" y="999000"/>
            <a:ext cx="8502300" cy="1429618"/>
          </a:xfrm>
        </p:spPr>
        <p:txBody>
          <a:bodyPr/>
          <a:lstStyle>
            <a:lvl1pPr>
              <a:defRPr/>
            </a:lvl1pPr>
            <a:lvl3pPr marL="269069" indent="-134535">
              <a:buFont typeface="Calibri" panose="020F0502020204030204" pitchFamily="34" charset="0"/>
              <a:buChar char="‒"/>
              <a:defRPr/>
            </a:lvl3pPr>
            <a:lvl4pPr marL="403602" indent="-134535">
              <a:defRPr/>
            </a:lvl4pPr>
            <a:lvl5pPr marL="536945" indent="-133344">
              <a:defRPr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2" y="4650558"/>
            <a:ext cx="2949091" cy="20005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700" b="0"/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6" name="TextBox 4"/>
          <p:cNvSpPr txBox="1"/>
          <p:nvPr userDrawn="1"/>
        </p:nvSpPr>
        <p:spPr>
          <a:xfrm>
            <a:off x="2847608" y="4709258"/>
            <a:ext cx="40576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spc="0" dirty="0">
                <a:solidFill>
                  <a:srgbClr val="FF0000"/>
                </a:solidFill>
                <a:latin typeface="Calibri" panose="020F0502020204030204" pitchFamily="34" charset="0"/>
              </a:rPr>
              <a:t>NOT TO BE USED EXTERNALLY</a:t>
            </a:r>
          </a:p>
        </p:txBody>
      </p:sp>
    </p:spTree>
    <p:extLst>
      <p:ext uri="{BB962C8B-B14F-4D97-AF65-F5344CB8AC3E}">
        <p14:creationId xmlns:p14="http://schemas.microsoft.com/office/powerpoint/2010/main" val="210737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le - tree/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0496" y="0"/>
            <a:ext cx="1593504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en-GB" dirty="0"/>
              <a:t>Solo title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2" y="4650558"/>
            <a:ext cx="2949091" cy="20005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700" b="0"/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847608" y="4709258"/>
            <a:ext cx="40576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spc="0" dirty="0">
                <a:solidFill>
                  <a:srgbClr val="FF0000"/>
                </a:solidFill>
                <a:latin typeface="Calibri" panose="020F0502020204030204" pitchFamily="34" charset="0"/>
              </a:rPr>
              <a:t>NOT TO BE USED EXTERNALLY</a:t>
            </a:r>
          </a:p>
        </p:txBody>
      </p:sp>
    </p:spTree>
    <p:extLst>
      <p:ext uri="{BB962C8B-B14F-4D97-AF65-F5344CB8AC3E}">
        <p14:creationId xmlns:p14="http://schemas.microsoft.com/office/powerpoint/2010/main" val="31587927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321">
          <p15:clr>
            <a:srgbClr val="FBAE40"/>
          </p15:clr>
        </p15:guide>
        <p15:guide id="2" orient="horz" pos="1207">
          <p15:clr>
            <a:srgbClr val="FBAE40"/>
          </p15:clr>
        </p15:guide>
        <p15:guide id="3" orient="horz" pos="333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77768" y="4763381"/>
            <a:ext cx="4366232" cy="380121"/>
          </a:xfrm>
        </p:spPr>
        <p:txBody>
          <a:bodyPr anchor="b">
            <a:noAutofit/>
          </a:bodyPr>
          <a:lstStyle>
            <a:lvl1pPr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1732" y="107157"/>
            <a:ext cx="8280920" cy="7858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757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663" y="-6067"/>
            <a:ext cx="8280920" cy="7858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4311" y="4298952"/>
            <a:ext cx="8580269" cy="279400"/>
          </a:xfrm>
        </p:spPr>
        <p:txBody>
          <a:bodyPr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100" i="1"/>
            </a:lvl1pPr>
            <a:lvl2pPr marL="457040" indent="0">
              <a:buNone/>
              <a:defRPr/>
            </a:lvl2pPr>
            <a:lvl3pPr marL="914085" indent="0">
              <a:buNone/>
              <a:defRPr/>
            </a:lvl3pPr>
            <a:lvl4pPr marL="1369536" indent="0">
              <a:buNone/>
              <a:defRPr/>
            </a:lvl4pPr>
            <a:lvl5pPr marL="1826582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55781" y="4697939"/>
            <a:ext cx="6454219" cy="380121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939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815248_ELIQUIS_PPT_TEMPLATE_PUPRLE_DIVIDER.jpg"/>
          <p:cNvPicPr>
            <a:picLocks noGrp="1" noChangeAspect="1"/>
          </p:cNvPicPr>
          <p:nvPr isPhoto="1"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77800" y="4972050"/>
            <a:ext cx="86995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0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Přečtěte si prosím důležité informace týkající se bezpečnosti a návod k preskripci, které jsou součástí této prezentace. </a:t>
            </a:r>
            <a:r>
              <a:rPr lang="en-US" sz="1000" b="1">
                <a:solidFill>
                  <a:srgbClr val="FFFFFF"/>
                </a:solidFill>
                <a:ea typeface="ＭＳ Ｐゴシック" charset="-128"/>
                <a:sym typeface="Arial" pitchFamily="34" charset="0"/>
              </a:rPr>
              <a:t>CEELQ028_Purple</a:t>
            </a:r>
            <a:r>
              <a:rPr lang="en-US" sz="10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 </a:t>
            </a:r>
          </a:p>
        </p:txBody>
      </p:sp>
      <p:pic>
        <p:nvPicPr>
          <p:cNvPr id="6" name="Picture 8" descr="Eliquis_Trade_Logo_England_rev4C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295" y="428627"/>
            <a:ext cx="2103437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5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60539" y="2782494"/>
            <a:ext cx="7313612" cy="27384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1758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760539" y="1966913"/>
            <a:ext cx="7313612" cy="753666"/>
          </a:xfrm>
          <a:ln algn="ctr"/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56572" y="4775597"/>
            <a:ext cx="1387475" cy="84534"/>
          </a:xfrm>
        </p:spPr>
        <p:txBody>
          <a:bodyPr/>
          <a:lstStyle>
            <a:lvl1pPr fontAlgn="auto">
              <a:spcAft>
                <a:spcPts val="0"/>
              </a:spcAft>
              <a:defRPr lang="en-GB" sz="1400" b="0" i="0" u="none" strike="noStrik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09450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4" y="1353741"/>
            <a:ext cx="8192110" cy="2937272"/>
          </a:xfrm>
        </p:spPr>
        <p:txBody>
          <a:bodyPr/>
          <a:lstStyle>
            <a:lvl1pPr marL="273050" indent="-273050">
              <a:spcAft>
                <a:spcPts val="1000"/>
              </a:spcAft>
              <a:defRPr sz="2200"/>
            </a:lvl1pPr>
            <a:lvl2pPr marL="536575" indent="-263525">
              <a:spcAft>
                <a:spcPts val="1000"/>
              </a:spcAft>
              <a:defRPr sz="2000"/>
            </a:lvl2pPr>
            <a:lvl3pPr marL="809625" indent="-273050">
              <a:spcAft>
                <a:spcPts val="1000"/>
              </a:spcAft>
              <a:defRPr sz="1800"/>
            </a:lvl3pPr>
            <a:lvl4pPr marL="1073150" indent="-263525">
              <a:spcAft>
                <a:spcPts val="1000"/>
              </a:spcAft>
              <a:defRPr sz="1600"/>
            </a:lvl4pPr>
            <a:lvl5pPr marL="1344613" indent="-271463">
              <a:spcAft>
                <a:spcPts val="1000"/>
              </a:spcAft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56572" y="4787504"/>
            <a:ext cx="1387475" cy="84534"/>
          </a:xfrm>
        </p:spPr>
        <p:txBody>
          <a:bodyPr/>
          <a:lstStyle>
            <a:lvl1pPr fontAlgn="auto">
              <a:spcAft>
                <a:spcPts val="0"/>
              </a:spcAft>
              <a:defRPr lang="en-GB" sz="1400" b="0" i="0" u="none" strike="noStrik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7380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00" y="284557"/>
            <a:ext cx="8428038" cy="422672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5871" y="1353741"/>
            <a:ext cx="4050000" cy="2937272"/>
          </a:xfr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lang="fr-FR" sz="2000" dirty="0" smtClean="0"/>
            </a:lvl1pPr>
            <a:lvl2pPr>
              <a:lnSpc>
                <a:spcPct val="100000"/>
              </a:lnSpc>
              <a:spcAft>
                <a:spcPts val="800"/>
              </a:spcAft>
              <a:defRPr lang="fr-FR" sz="1800" dirty="0" smtClean="0"/>
            </a:lvl2pPr>
            <a:lvl3pPr>
              <a:lnSpc>
                <a:spcPct val="100000"/>
              </a:lnSpc>
              <a:spcAft>
                <a:spcPts val="800"/>
              </a:spcAft>
              <a:defRPr lang="fr-FR" sz="1600" dirty="0" smtClean="0"/>
            </a:lvl3pPr>
            <a:lvl4pPr>
              <a:lnSpc>
                <a:spcPct val="100000"/>
              </a:lnSpc>
              <a:spcAft>
                <a:spcPts val="800"/>
              </a:spcAft>
              <a:defRPr lang="fr-FR" sz="1400" dirty="0" smtClean="0"/>
            </a:lvl4pPr>
            <a:lvl5pPr>
              <a:lnSpc>
                <a:spcPct val="100000"/>
              </a:lnSpc>
              <a:spcAft>
                <a:spcPts val="800"/>
              </a:spcAft>
              <a:defRPr lang="fr-FR" sz="1200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32103" y="1353741"/>
            <a:ext cx="4050000" cy="2937272"/>
          </a:xfr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lang="fr-FR" sz="2000" smtClean="0"/>
            </a:lvl1pPr>
            <a:lvl2pPr>
              <a:lnSpc>
                <a:spcPct val="100000"/>
              </a:lnSpc>
              <a:spcAft>
                <a:spcPts val="800"/>
              </a:spcAft>
              <a:defRPr lang="fr-FR" sz="1800" smtClean="0"/>
            </a:lvl2pPr>
            <a:lvl3pPr>
              <a:lnSpc>
                <a:spcPct val="100000"/>
              </a:lnSpc>
              <a:spcAft>
                <a:spcPts val="800"/>
              </a:spcAft>
              <a:defRPr lang="fr-FR" sz="1600" smtClean="0"/>
            </a:lvl3pPr>
            <a:lvl4pPr>
              <a:lnSpc>
                <a:spcPct val="100000"/>
              </a:lnSpc>
              <a:spcAft>
                <a:spcPts val="800"/>
              </a:spcAft>
              <a:defRPr lang="fr-FR" sz="1400" smtClean="0"/>
            </a:lvl4pPr>
            <a:lvl5pPr>
              <a:lnSpc>
                <a:spcPct val="100000"/>
              </a:lnSpc>
              <a:spcAft>
                <a:spcPts val="800"/>
              </a:spcAft>
              <a:defRPr lang="fr-FR"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20087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56572" y="4775597"/>
            <a:ext cx="1387475" cy="84534"/>
          </a:xfrm>
        </p:spPr>
        <p:txBody>
          <a:bodyPr/>
          <a:lstStyle>
            <a:lvl1pPr fontAlgn="auto">
              <a:spcAft>
                <a:spcPts val="0"/>
              </a:spcAft>
              <a:defRPr lang="en-GB" sz="1400" b="0" i="0" u="none" strike="noStrik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9676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56572" y="4787504"/>
            <a:ext cx="1387475" cy="84534"/>
          </a:xfrm>
        </p:spPr>
        <p:txBody>
          <a:bodyPr/>
          <a:lstStyle>
            <a:lvl1pPr fontAlgn="auto">
              <a:spcAft>
                <a:spcPts val="0"/>
              </a:spcAft>
              <a:defRPr lang="en-GB" sz="1400" b="0" i="0" u="none" strike="noStrik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3677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56572" y="4775597"/>
            <a:ext cx="1387475" cy="84534"/>
          </a:xfrm>
        </p:spPr>
        <p:txBody>
          <a:bodyPr/>
          <a:lstStyle>
            <a:lvl1pPr fontAlgn="auto">
              <a:spcAft>
                <a:spcPts val="0"/>
              </a:spcAft>
              <a:defRPr lang="en-GB" sz="1400" b="0" i="0" u="none" strike="noStrik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1944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34162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213734" y="4929194"/>
            <a:ext cx="1387475" cy="8453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1400">
                <a:solidFill>
                  <a:srgbClr val="FFFFFF"/>
                </a:solidFill>
                <a:latin typeface="Calibri" charset="0"/>
                <a:cs typeface="Calibri" charset="0"/>
                <a:sym typeface="Arial" charset="0"/>
              </a:rPr>
              <a:t>EUAPI212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56572" y="4787504"/>
            <a:ext cx="1387475" cy="84534"/>
          </a:xfrm>
        </p:spPr>
        <p:txBody>
          <a:bodyPr/>
          <a:lstStyle>
            <a:lvl1pPr fontAlgn="auto">
              <a:spcAft>
                <a:spcPts val="0"/>
              </a:spcAft>
              <a:defRPr lang="en-GB" sz="1400" b="0" i="0" u="none" strike="noStrik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76632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56572" y="4751785"/>
            <a:ext cx="1387475" cy="84534"/>
          </a:xfrm>
        </p:spPr>
        <p:txBody>
          <a:bodyPr/>
          <a:lstStyle>
            <a:lvl1pPr fontAlgn="auto">
              <a:spcAft>
                <a:spcPts val="0"/>
              </a:spcAft>
              <a:defRPr lang="en-GB" sz="1400" b="0" i="0" u="none" strike="noStrik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37904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56572" y="4751785"/>
            <a:ext cx="1387475" cy="84534"/>
          </a:xfrm>
        </p:spPr>
        <p:txBody>
          <a:bodyPr/>
          <a:lstStyle>
            <a:lvl1pPr fontAlgn="auto">
              <a:spcAft>
                <a:spcPts val="0"/>
              </a:spcAft>
              <a:defRPr lang="en-GB" sz="1400" b="0" i="0" u="none" strike="noStrik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5807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4" y="198835"/>
            <a:ext cx="2124075" cy="409217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9563" y="198835"/>
            <a:ext cx="6224587" cy="409217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56572" y="4751785"/>
            <a:ext cx="1387475" cy="84534"/>
          </a:xfrm>
        </p:spPr>
        <p:txBody>
          <a:bodyPr/>
          <a:lstStyle>
            <a:lvl1pPr fontAlgn="auto">
              <a:spcAft>
                <a:spcPts val="0"/>
              </a:spcAft>
              <a:defRPr lang="en-GB" sz="1400" b="0" i="0" u="none" strike="noStrik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8924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565" y="198834"/>
            <a:ext cx="8205787" cy="42267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09564" y="1353741"/>
            <a:ext cx="8501062" cy="2937272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56572" y="4751785"/>
            <a:ext cx="1387475" cy="84534"/>
          </a:xfrm>
        </p:spPr>
        <p:txBody>
          <a:bodyPr/>
          <a:lstStyle>
            <a:lvl1pPr fontAlgn="auto">
              <a:spcAft>
                <a:spcPts val="0"/>
              </a:spcAft>
              <a:defRPr lang="en-GB" sz="1400" b="0" i="0" u="none" strike="noStrik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27979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08569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noProof="0"/>
              <a:t>Cliquez pour modifier le style du titre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56572" y="4751785"/>
            <a:ext cx="1387475" cy="84534"/>
          </a:xfrm>
        </p:spPr>
        <p:txBody>
          <a:bodyPr/>
          <a:lstStyle>
            <a:lvl1pPr fontAlgn="auto">
              <a:spcAft>
                <a:spcPts val="0"/>
              </a:spcAft>
              <a:defRPr lang="en-GB" sz="1400" b="0" i="0" u="none" strike="noStrik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36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913311604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96756821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0771514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6574317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1429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1429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7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44627157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06107041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615942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33419589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17559726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71559659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85116386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36213542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46239827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Nadpis, text a video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média 3"/>
          <p:cNvSpPr>
            <a:spLocks noGrp="1"/>
          </p:cNvSpPr>
          <p:nvPr>
            <p:ph type="media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27766353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4108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37178"/>
            <a:ext cx="3868340" cy="34162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1429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537178"/>
            <a:ext cx="3887391" cy="34162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1429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50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65682667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8534400" y="4938712"/>
            <a:ext cx="590550" cy="147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DAEDEF"/>
                </a:solidFill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05592B4-D3CB-4155-9607-382AB0A49C77}" type="slidenum">
              <a:rPr lang="en-US" altLang="cs-CZ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2726689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93675" y="2539604"/>
            <a:ext cx="87391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"/>
          <p:cNvSpPr/>
          <p:nvPr userDrawn="1"/>
        </p:nvSpPr>
        <p:spPr>
          <a:xfrm>
            <a:off x="138113" y="4961335"/>
            <a:ext cx="7529512" cy="20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619D"/>
                </a:solidFill>
                <a:cs typeface="Arial" pitchFamily="34" charset="0"/>
              </a:rPr>
              <a:t>Yao et al. </a:t>
            </a:r>
            <a:r>
              <a:rPr lang="en-GB" sz="900" b="1" i="1" dirty="0">
                <a:solidFill>
                  <a:srgbClr val="00619D"/>
                </a:solidFill>
                <a:cs typeface="Arial" pitchFamily="34" charset="0"/>
              </a:rPr>
              <a:t>J Am Heart Assoc</a:t>
            </a:r>
            <a:r>
              <a:rPr lang="en-GB" sz="900" b="1" dirty="0">
                <a:solidFill>
                  <a:srgbClr val="00619D"/>
                </a:solidFill>
                <a:cs typeface="Arial" pitchFamily="34" charset="0"/>
              </a:rPr>
              <a:t>. 2016;5:e003725.  </a:t>
            </a:r>
            <a:endParaRPr lang="it-IT" sz="900" b="1" dirty="0">
              <a:solidFill>
                <a:srgbClr val="00619D"/>
              </a:solidFill>
              <a:cs typeface="Arial" pitchFamily="34" charset="0"/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3535366" y="2383"/>
            <a:ext cx="2046287" cy="20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BMS and Pfizer Internal Use Only.</a:t>
            </a:r>
            <a:endParaRPr lang="en-GB" sz="10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846" y="1692683"/>
            <a:ext cx="7584387" cy="766485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000" b="1" spc="0" baseline="0">
                <a:solidFill>
                  <a:schemeClr val="tx2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68845" y="2634713"/>
            <a:ext cx="7579601" cy="222033"/>
          </a:xfrm>
        </p:spPr>
        <p:txBody>
          <a:bodyPr tIns="0" rIns="0" bIns="0"/>
          <a:lstStyle>
            <a:lvl1pPr algn="l">
              <a:lnSpc>
                <a:spcPct val="80000"/>
              </a:lnSpc>
              <a:spcBef>
                <a:spcPts val="0"/>
              </a:spcBef>
              <a:defRPr sz="2400" b="1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73629" y="3054995"/>
            <a:ext cx="7580866" cy="236159"/>
          </a:xfrm>
        </p:spPr>
        <p:txBody>
          <a:bodyPr tIns="0" rIns="0" bIns="0">
            <a:noAutofit/>
          </a:bodyPr>
          <a:lstStyle>
            <a:lvl1pPr algn="l">
              <a:spcBef>
                <a:spcPts val="300"/>
              </a:spcBef>
              <a:defRPr sz="1400" b="0" i="0" spc="1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58061768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31800" y="842964"/>
            <a:ext cx="8280400" cy="273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4683444"/>
            <a:ext cx="8280401" cy="288534"/>
          </a:xfrm>
        </p:spPr>
        <p:txBody>
          <a:bodyPr anchor="b">
            <a:noAutofit/>
          </a:bodyPr>
          <a:lstStyle>
            <a:lvl1pPr marL="0" indent="0">
              <a:spcBef>
                <a:spcPts val="200"/>
              </a:spcBef>
              <a:buNone/>
              <a:defRPr sz="800" b="0" spc="0" baseline="0">
                <a:solidFill>
                  <a:schemeClr val="bg1"/>
                </a:solidFill>
              </a:defRPr>
            </a:lvl1pPr>
            <a:lvl2pPr marL="265112" indent="0">
              <a:buNone/>
              <a:defRPr sz="800"/>
            </a:lvl2pPr>
            <a:lvl3pPr marL="444500" indent="0">
              <a:buNone/>
              <a:defRPr sz="800"/>
            </a:lvl3pPr>
            <a:lvl4pPr marL="623887" indent="0">
              <a:buNone/>
              <a:defRPr sz="800"/>
            </a:lvl4pPr>
            <a:lvl5pPr marL="809625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85153" y="4837510"/>
            <a:ext cx="720725" cy="13454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2D4FC5-7B28-452B-85E7-FA999B06D256}" type="slidenum">
              <a:rPr lang="en-GB" altLang="cs-CZ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2523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Event slide - tree/people">
    <p:bg>
      <p:bgPr>
        <a:gradFill flip="none" rotWithShape="1">
          <a:gsLst>
            <a:gs pos="0">
              <a:schemeClr val="bg2"/>
            </a:gs>
            <a:gs pos="89000">
              <a:schemeClr val="bg1"/>
            </a:gs>
            <a:gs pos="48000">
              <a:schemeClr val="bg1"/>
            </a:gs>
            <a:gs pos="73000">
              <a:srgbClr val="7CC1EC"/>
            </a:gs>
            <a:gs pos="72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2019" y="766900"/>
            <a:ext cx="6861982" cy="3801740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391588" y="904609"/>
            <a:ext cx="5757446" cy="923112"/>
            <a:chOff x="2001838" y="1984375"/>
            <a:chExt cx="8188324" cy="1312863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2001838" y="1984375"/>
              <a:ext cx="1314451" cy="1312863"/>
              <a:chOff x="2001838" y="1984375"/>
              <a:chExt cx="1314451" cy="1312863"/>
            </a:xfrm>
          </p:grpSpPr>
          <p:sp>
            <p:nvSpPr>
              <p:cNvPr id="6" name="Rectangle 5"/>
              <p:cNvSpPr>
                <a:spLocks noChangeArrowheads="1"/>
              </p:cNvSpPr>
              <p:nvPr userDrawn="1"/>
            </p:nvSpPr>
            <p:spPr bwMode="auto">
              <a:xfrm>
                <a:off x="2982913" y="2968625"/>
                <a:ext cx="117475" cy="1174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7" name="Freeform 6"/>
              <p:cNvSpPr>
                <a:spLocks noEditPoints="1"/>
              </p:cNvSpPr>
              <p:nvPr userDrawn="1"/>
            </p:nvSpPr>
            <p:spPr bwMode="auto">
              <a:xfrm>
                <a:off x="2001838" y="1984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 userDrawn="1"/>
            </p:nvSpPr>
            <p:spPr bwMode="auto">
              <a:xfrm>
                <a:off x="2387601" y="2365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 userDrawn="1"/>
            </p:nvSpPr>
            <p:spPr bwMode="auto">
              <a:xfrm>
                <a:off x="2790826" y="1984375"/>
                <a:ext cx="139700" cy="931863"/>
              </a:xfrm>
              <a:custGeom>
                <a:avLst/>
                <a:gdLst>
                  <a:gd name="T0" fmla="*/ 88 w 88"/>
                  <a:gd name="T1" fmla="*/ 0 h 587"/>
                  <a:gd name="T2" fmla="*/ 0 w 88"/>
                  <a:gd name="T3" fmla="*/ 88 h 587"/>
                  <a:gd name="T4" fmla="*/ 0 w 88"/>
                  <a:gd name="T5" fmla="*/ 498 h 587"/>
                  <a:gd name="T6" fmla="*/ 88 w 88"/>
                  <a:gd name="T7" fmla="*/ 587 h 587"/>
                  <a:gd name="T8" fmla="*/ 88 w 88"/>
                  <a:gd name="T9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587">
                    <a:moveTo>
                      <a:pt x="88" y="0"/>
                    </a:moveTo>
                    <a:lnTo>
                      <a:pt x="0" y="88"/>
                    </a:lnTo>
                    <a:lnTo>
                      <a:pt x="0" y="498"/>
                    </a:lnTo>
                    <a:lnTo>
                      <a:pt x="88" y="58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3612431" y="2078038"/>
              <a:ext cx="4459288" cy="633413"/>
            </a:xfrm>
            <a:custGeom>
              <a:avLst/>
              <a:gdLst>
                <a:gd name="T0" fmla="*/ 14 w 763"/>
                <a:gd name="T1" fmla="*/ 1 h 108"/>
                <a:gd name="T2" fmla="*/ 11 w 763"/>
                <a:gd name="T3" fmla="*/ 21 h 108"/>
                <a:gd name="T4" fmla="*/ 11 w 763"/>
                <a:gd name="T5" fmla="*/ 71 h 108"/>
                <a:gd name="T6" fmla="*/ 82 w 763"/>
                <a:gd name="T7" fmla="*/ 81 h 108"/>
                <a:gd name="T8" fmla="*/ 69 w 763"/>
                <a:gd name="T9" fmla="*/ 59 h 108"/>
                <a:gd name="T10" fmla="*/ 90 w 763"/>
                <a:gd name="T11" fmla="*/ 26 h 108"/>
                <a:gd name="T12" fmla="*/ 105 w 763"/>
                <a:gd name="T13" fmla="*/ 26 h 108"/>
                <a:gd name="T14" fmla="*/ 103 w 763"/>
                <a:gd name="T15" fmla="*/ 5 h 108"/>
                <a:gd name="T16" fmla="*/ 175 w 763"/>
                <a:gd name="T17" fmla="*/ 53 h 108"/>
                <a:gd name="T18" fmla="*/ 136 w 763"/>
                <a:gd name="T19" fmla="*/ 27 h 108"/>
                <a:gd name="T20" fmla="*/ 127 w 763"/>
                <a:gd name="T21" fmla="*/ 74 h 108"/>
                <a:gd name="T22" fmla="*/ 147 w 763"/>
                <a:gd name="T23" fmla="*/ 73 h 108"/>
                <a:gd name="T24" fmla="*/ 130 w 763"/>
                <a:gd name="T25" fmla="*/ 46 h 108"/>
                <a:gd name="T26" fmla="*/ 165 w 763"/>
                <a:gd name="T27" fmla="*/ 108 h 108"/>
                <a:gd name="T28" fmla="*/ 224 w 763"/>
                <a:gd name="T29" fmla="*/ 72 h 108"/>
                <a:gd name="T30" fmla="*/ 198 w 763"/>
                <a:gd name="T31" fmla="*/ 60 h 108"/>
                <a:gd name="T32" fmla="*/ 189 w 763"/>
                <a:gd name="T33" fmla="*/ 69 h 108"/>
                <a:gd name="T34" fmla="*/ 263 w 763"/>
                <a:gd name="T35" fmla="*/ 26 h 108"/>
                <a:gd name="T36" fmla="*/ 263 w 763"/>
                <a:gd name="T37" fmla="*/ 81 h 108"/>
                <a:gd name="T38" fmla="*/ 263 w 763"/>
                <a:gd name="T39" fmla="*/ 10 h 108"/>
                <a:gd name="T40" fmla="*/ 253 w 763"/>
                <a:gd name="T41" fmla="*/ 14 h 108"/>
                <a:gd name="T42" fmla="*/ 289 w 763"/>
                <a:gd name="T43" fmla="*/ 55 h 108"/>
                <a:gd name="T44" fmla="*/ 278 w 763"/>
                <a:gd name="T45" fmla="*/ 72 h 108"/>
                <a:gd name="T46" fmla="*/ 317 w 763"/>
                <a:gd name="T47" fmla="*/ 57 h 108"/>
                <a:gd name="T48" fmla="*/ 291 w 763"/>
                <a:gd name="T49" fmla="*/ 45 h 108"/>
                <a:gd name="T50" fmla="*/ 318 w 763"/>
                <a:gd name="T51" fmla="*/ 35 h 108"/>
                <a:gd name="T52" fmla="*/ 387 w 763"/>
                <a:gd name="T53" fmla="*/ 44 h 108"/>
                <a:gd name="T54" fmla="*/ 369 w 763"/>
                <a:gd name="T55" fmla="*/ 31 h 108"/>
                <a:gd name="T56" fmla="*/ 414 w 763"/>
                <a:gd name="T57" fmla="*/ 81 h 108"/>
                <a:gd name="T58" fmla="*/ 358 w 763"/>
                <a:gd name="T59" fmla="*/ 81 h 108"/>
                <a:gd name="T60" fmla="*/ 453 w 763"/>
                <a:gd name="T61" fmla="*/ 81 h 108"/>
                <a:gd name="T62" fmla="*/ 439 w 763"/>
                <a:gd name="T63" fmla="*/ 59 h 108"/>
                <a:gd name="T64" fmla="*/ 466 w 763"/>
                <a:gd name="T65" fmla="*/ 76 h 108"/>
                <a:gd name="T66" fmla="*/ 472 w 763"/>
                <a:gd name="T67" fmla="*/ 66 h 108"/>
                <a:gd name="T68" fmla="*/ 507 w 763"/>
                <a:gd name="T69" fmla="*/ 26 h 108"/>
                <a:gd name="T70" fmla="*/ 507 w 763"/>
                <a:gd name="T71" fmla="*/ 81 h 108"/>
                <a:gd name="T72" fmla="*/ 507 w 763"/>
                <a:gd name="T73" fmla="*/ 10 h 108"/>
                <a:gd name="T74" fmla="*/ 496 w 763"/>
                <a:gd name="T75" fmla="*/ 14 h 108"/>
                <a:gd name="T76" fmla="*/ 526 w 763"/>
                <a:gd name="T77" fmla="*/ 77 h 108"/>
                <a:gd name="T78" fmla="*/ 545 w 763"/>
                <a:gd name="T79" fmla="*/ 26 h 108"/>
                <a:gd name="T80" fmla="*/ 558 w 763"/>
                <a:gd name="T81" fmla="*/ 72 h 108"/>
                <a:gd name="T82" fmla="*/ 553 w 763"/>
                <a:gd name="T83" fmla="*/ 59 h 108"/>
                <a:gd name="T84" fmla="*/ 605 w 763"/>
                <a:gd name="T85" fmla="*/ 35 h 108"/>
                <a:gd name="T86" fmla="*/ 617 w 763"/>
                <a:gd name="T87" fmla="*/ 50 h 108"/>
                <a:gd name="T88" fmla="*/ 620 w 763"/>
                <a:gd name="T89" fmla="*/ 29 h 108"/>
                <a:gd name="T90" fmla="*/ 668 w 763"/>
                <a:gd name="T91" fmla="*/ 73 h 108"/>
                <a:gd name="T92" fmla="*/ 679 w 763"/>
                <a:gd name="T93" fmla="*/ 38 h 108"/>
                <a:gd name="T94" fmla="*/ 647 w 763"/>
                <a:gd name="T95" fmla="*/ 74 h 108"/>
                <a:gd name="T96" fmla="*/ 702 w 763"/>
                <a:gd name="T97" fmla="*/ 32 h 108"/>
                <a:gd name="T98" fmla="*/ 735 w 763"/>
                <a:gd name="T99" fmla="*/ 69 h 108"/>
                <a:gd name="T100" fmla="*/ 723 w 763"/>
                <a:gd name="T101" fmla="*/ 34 h 108"/>
                <a:gd name="T102" fmla="*/ 713 w 763"/>
                <a:gd name="T103" fmla="*/ 51 h 108"/>
                <a:gd name="T104" fmla="*/ 751 w 763"/>
                <a:gd name="T105" fmla="*/ 37 h 108"/>
                <a:gd name="T106" fmla="*/ 756 w 763"/>
                <a:gd name="T107" fmla="*/ 25 h 108"/>
                <a:gd name="T108" fmla="*/ 756 w 763"/>
                <a:gd name="T109" fmla="*/ 82 h 108"/>
                <a:gd name="T110" fmla="*/ 751 w 763"/>
                <a:gd name="T111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3" h="108">
                  <a:moveTo>
                    <a:pt x="46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2" y="9"/>
                    <a:pt x="5" y="6"/>
                  </a:cubicBezTo>
                  <a:cubicBezTo>
                    <a:pt x="8" y="3"/>
                    <a:pt x="11" y="2"/>
                    <a:pt x="14" y="1"/>
                  </a:cubicBezTo>
                  <a:cubicBezTo>
                    <a:pt x="17" y="0"/>
                    <a:pt x="21" y="0"/>
                    <a:pt x="2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5" y="10"/>
                    <a:pt x="11" y="14"/>
                    <a:pt x="11" y="2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46" y="71"/>
                    <a:pt x="46" y="71"/>
                    <a:pt x="46" y="71"/>
                  </a:cubicBezTo>
                  <a:lnTo>
                    <a:pt x="46" y="81"/>
                  </a:lnTo>
                  <a:close/>
                  <a:moveTo>
                    <a:pt x="58" y="59"/>
                  </a:moveTo>
                  <a:cubicBezTo>
                    <a:pt x="58" y="67"/>
                    <a:pt x="60" y="73"/>
                    <a:pt x="64" y="76"/>
                  </a:cubicBezTo>
                  <a:cubicBezTo>
                    <a:pt x="67" y="80"/>
                    <a:pt x="73" y="81"/>
                    <a:pt x="82" y="81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0" y="72"/>
                    <a:pt x="78" y="71"/>
                    <a:pt x="77" y="71"/>
                  </a:cubicBezTo>
                  <a:cubicBezTo>
                    <a:pt x="76" y="71"/>
                    <a:pt x="74" y="70"/>
                    <a:pt x="73" y="70"/>
                  </a:cubicBezTo>
                  <a:cubicBezTo>
                    <a:pt x="71" y="69"/>
                    <a:pt x="70" y="68"/>
                    <a:pt x="70" y="66"/>
                  </a:cubicBezTo>
                  <a:cubicBezTo>
                    <a:pt x="69" y="64"/>
                    <a:pt x="69" y="62"/>
                    <a:pt x="69" y="5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59"/>
                    <a:pt x="58" y="59"/>
                    <a:pt x="58" y="59"/>
                  </a:cubicBezTo>
                  <a:moveTo>
                    <a:pt x="105" y="26"/>
                  </a:moveTo>
                  <a:cubicBezTo>
                    <a:pt x="90" y="26"/>
                    <a:pt x="90" y="26"/>
                    <a:pt x="90" y="26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05" y="81"/>
                    <a:pt x="105" y="81"/>
                    <a:pt x="105" y="81"/>
                  </a:cubicBezTo>
                  <a:lnTo>
                    <a:pt x="105" y="26"/>
                  </a:lnTo>
                  <a:close/>
                  <a:moveTo>
                    <a:pt x="94" y="14"/>
                  </a:moveTo>
                  <a:cubicBezTo>
                    <a:pt x="95" y="15"/>
                    <a:pt x="97" y="16"/>
                    <a:pt x="99" y="16"/>
                  </a:cubicBezTo>
                  <a:cubicBezTo>
                    <a:pt x="101" y="16"/>
                    <a:pt x="102" y="15"/>
                    <a:pt x="103" y="14"/>
                  </a:cubicBezTo>
                  <a:cubicBezTo>
                    <a:pt x="104" y="13"/>
                    <a:pt x="105" y="11"/>
                    <a:pt x="105" y="10"/>
                  </a:cubicBezTo>
                  <a:cubicBezTo>
                    <a:pt x="105" y="8"/>
                    <a:pt x="104" y="7"/>
                    <a:pt x="103" y="5"/>
                  </a:cubicBezTo>
                  <a:cubicBezTo>
                    <a:pt x="102" y="4"/>
                    <a:pt x="101" y="4"/>
                    <a:pt x="99" y="4"/>
                  </a:cubicBezTo>
                  <a:cubicBezTo>
                    <a:pt x="97" y="4"/>
                    <a:pt x="95" y="4"/>
                    <a:pt x="94" y="5"/>
                  </a:cubicBezTo>
                  <a:cubicBezTo>
                    <a:pt x="93" y="7"/>
                    <a:pt x="93" y="8"/>
                    <a:pt x="93" y="10"/>
                  </a:cubicBezTo>
                  <a:cubicBezTo>
                    <a:pt x="93" y="11"/>
                    <a:pt x="93" y="13"/>
                    <a:pt x="94" y="14"/>
                  </a:cubicBezTo>
                  <a:moveTo>
                    <a:pt x="175" y="53"/>
                  </a:moveTo>
                  <a:cubicBezTo>
                    <a:pt x="175" y="49"/>
                    <a:pt x="175" y="44"/>
                    <a:pt x="173" y="41"/>
                  </a:cubicBezTo>
                  <a:cubicBezTo>
                    <a:pt x="172" y="37"/>
                    <a:pt x="170" y="34"/>
                    <a:pt x="167" y="32"/>
                  </a:cubicBezTo>
                  <a:cubicBezTo>
                    <a:pt x="165" y="29"/>
                    <a:pt x="162" y="27"/>
                    <a:pt x="158" y="26"/>
                  </a:cubicBezTo>
                  <a:cubicBezTo>
                    <a:pt x="155" y="25"/>
                    <a:pt x="151" y="24"/>
                    <a:pt x="147" y="24"/>
                  </a:cubicBezTo>
                  <a:cubicBezTo>
                    <a:pt x="143" y="24"/>
                    <a:pt x="139" y="25"/>
                    <a:pt x="136" y="27"/>
                  </a:cubicBezTo>
                  <a:cubicBezTo>
                    <a:pt x="132" y="28"/>
                    <a:pt x="129" y="30"/>
                    <a:pt x="127" y="33"/>
                  </a:cubicBezTo>
                  <a:cubicBezTo>
                    <a:pt x="124" y="35"/>
                    <a:pt x="122" y="39"/>
                    <a:pt x="121" y="42"/>
                  </a:cubicBezTo>
                  <a:cubicBezTo>
                    <a:pt x="119" y="46"/>
                    <a:pt x="118" y="49"/>
                    <a:pt x="118" y="53"/>
                  </a:cubicBezTo>
                  <a:cubicBezTo>
                    <a:pt x="118" y="57"/>
                    <a:pt x="119" y="61"/>
                    <a:pt x="121" y="65"/>
                  </a:cubicBezTo>
                  <a:cubicBezTo>
                    <a:pt x="122" y="68"/>
                    <a:pt x="124" y="71"/>
                    <a:pt x="127" y="74"/>
                  </a:cubicBezTo>
                  <a:cubicBezTo>
                    <a:pt x="129" y="77"/>
                    <a:pt x="132" y="79"/>
                    <a:pt x="136" y="80"/>
                  </a:cubicBezTo>
                  <a:cubicBezTo>
                    <a:pt x="139" y="82"/>
                    <a:pt x="143" y="82"/>
                    <a:pt x="147" y="82"/>
                  </a:cubicBezTo>
                  <a:cubicBezTo>
                    <a:pt x="152" y="82"/>
                    <a:pt x="156" y="81"/>
                    <a:pt x="160" y="79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7" y="71"/>
                    <a:pt x="152" y="73"/>
                    <a:pt x="147" y="73"/>
                  </a:cubicBezTo>
                  <a:cubicBezTo>
                    <a:pt x="144" y="73"/>
                    <a:pt x="142" y="72"/>
                    <a:pt x="139" y="71"/>
                  </a:cubicBezTo>
                  <a:cubicBezTo>
                    <a:pt x="137" y="70"/>
                    <a:pt x="135" y="69"/>
                    <a:pt x="134" y="67"/>
                  </a:cubicBezTo>
                  <a:cubicBezTo>
                    <a:pt x="132" y="66"/>
                    <a:pt x="131" y="64"/>
                    <a:pt x="130" y="61"/>
                  </a:cubicBezTo>
                  <a:cubicBezTo>
                    <a:pt x="129" y="59"/>
                    <a:pt x="129" y="56"/>
                    <a:pt x="129" y="53"/>
                  </a:cubicBezTo>
                  <a:cubicBezTo>
                    <a:pt x="129" y="51"/>
                    <a:pt x="129" y="48"/>
                    <a:pt x="130" y="46"/>
                  </a:cubicBezTo>
                  <a:cubicBezTo>
                    <a:pt x="131" y="43"/>
                    <a:pt x="132" y="41"/>
                    <a:pt x="134" y="40"/>
                  </a:cubicBezTo>
                  <a:cubicBezTo>
                    <a:pt x="135" y="38"/>
                    <a:pt x="137" y="37"/>
                    <a:pt x="139" y="36"/>
                  </a:cubicBezTo>
                  <a:cubicBezTo>
                    <a:pt x="142" y="35"/>
                    <a:pt x="144" y="34"/>
                    <a:pt x="147" y="34"/>
                  </a:cubicBezTo>
                  <a:cubicBezTo>
                    <a:pt x="159" y="34"/>
                    <a:pt x="165" y="41"/>
                    <a:pt x="165" y="53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53"/>
                    <a:pt x="175" y="53"/>
                    <a:pt x="175" y="53"/>
                  </a:cubicBezTo>
                  <a:moveTo>
                    <a:pt x="234" y="26"/>
                  </a:moveTo>
                  <a:cubicBezTo>
                    <a:pt x="224" y="26"/>
                    <a:pt x="224" y="26"/>
                    <a:pt x="224" y="26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08" y="72"/>
                    <a:pt x="206" y="71"/>
                    <a:pt x="204" y="70"/>
                  </a:cubicBezTo>
                  <a:cubicBezTo>
                    <a:pt x="203" y="70"/>
                    <a:pt x="202" y="69"/>
                    <a:pt x="201" y="68"/>
                  </a:cubicBezTo>
                  <a:cubicBezTo>
                    <a:pt x="200" y="67"/>
                    <a:pt x="199" y="66"/>
                    <a:pt x="199" y="64"/>
                  </a:cubicBezTo>
                  <a:cubicBezTo>
                    <a:pt x="198" y="63"/>
                    <a:pt x="198" y="61"/>
                    <a:pt x="198" y="60"/>
                  </a:cubicBezTo>
                  <a:cubicBezTo>
                    <a:pt x="198" y="60"/>
                    <a:pt x="198" y="58"/>
                    <a:pt x="198" y="57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8" y="62"/>
                    <a:pt x="188" y="66"/>
                    <a:pt x="189" y="69"/>
                  </a:cubicBezTo>
                  <a:cubicBezTo>
                    <a:pt x="190" y="73"/>
                    <a:pt x="192" y="75"/>
                    <a:pt x="195" y="77"/>
                  </a:cubicBezTo>
                  <a:cubicBezTo>
                    <a:pt x="199" y="80"/>
                    <a:pt x="205" y="81"/>
                    <a:pt x="214" y="81"/>
                  </a:cubicBezTo>
                  <a:cubicBezTo>
                    <a:pt x="234" y="81"/>
                    <a:pt x="234" y="81"/>
                    <a:pt x="234" y="81"/>
                  </a:cubicBezTo>
                  <a:lnTo>
                    <a:pt x="234" y="26"/>
                  </a:lnTo>
                  <a:close/>
                  <a:moveTo>
                    <a:pt x="263" y="26"/>
                  </a:moveTo>
                  <a:cubicBezTo>
                    <a:pt x="248" y="26"/>
                    <a:pt x="248" y="26"/>
                    <a:pt x="248" y="26"/>
                  </a:cubicBezTo>
                  <a:cubicBezTo>
                    <a:pt x="244" y="35"/>
                    <a:pt x="244" y="35"/>
                    <a:pt x="244" y="35"/>
                  </a:cubicBezTo>
                  <a:cubicBezTo>
                    <a:pt x="253" y="35"/>
                    <a:pt x="253" y="35"/>
                    <a:pt x="253" y="35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63" y="81"/>
                    <a:pt x="263" y="81"/>
                    <a:pt x="263" y="81"/>
                  </a:cubicBezTo>
                  <a:lnTo>
                    <a:pt x="263" y="26"/>
                  </a:lnTo>
                  <a:close/>
                  <a:moveTo>
                    <a:pt x="253" y="14"/>
                  </a:moveTo>
                  <a:cubicBezTo>
                    <a:pt x="254" y="15"/>
                    <a:pt x="255" y="16"/>
                    <a:pt x="257" y="16"/>
                  </a:cubicBezTo>
                  <a:cubicBezTo>
                    <a:pt x="259" y="16"/>
                    <a:pt x="261" y="15"/>
                    <a:pt x="262" y="14"/>
                  </a:cubicBezTo>
                  <a:cubicBezTo>
                    <a:pt x="263" y="13"/>
                    <a:pt x="263" y="11"/>
                    <a:pt x="263" y="10"/>
                  </a:cubicBezTo>
                  <a:cubicBezTo>
                    <a:pt x="263" y="8"/>
                    <a:pt x="263" y="7"/>
                    <a:pt x="262" y="5"/>
                  </a:cubicBezTo>
                  <a:cubicBezTo>
                    <a:pt x="261" y="4"/>
                    <a:pt x="259" y="4"/>
                    <a:pt x="257" y="4"/>
                  </a:cubicBezTo>
                  <a:cubicBezTo>
                    <a:pt x="255" y="4"/>
                    <a:pt x="254" y="4"/>
                    <a:pt x="253" y="5"/>
                  </a:cubicBezTo>
                  <a:cubicBezTo>
                    <a:pt x="252" y="7"/>
                    <a:pt x="251" y="8"/>
                    <a:pt x="251" y="10"/>
                  </a:cubicBezTo>
                  <a:cubicBezTo>
                    <a:pt x="251" y="11"/>
                    <a:pt x="252" y="13"/>
                    <a:pt x="253" y="14"/>
                  </a:cubicBezTo>
                  <a:moveTo>
                    <a:pt x="297" y="26"/>
                  </a:moveTo>
                  <a:cubicBezTo>
                    <a:pt x="292" y="26"/>
                    <a:pt x="287" y="27"/>
                    <a:pt x="284" y="29"/>
                  </a:cubicBezTo>
                  <a:cubicBezTo>
                    <a:pt x="280" y="32"/>
                    <a:pt x="278" y="36"/>
                    <a:pt x="278" y="40"/>
                  </a:cubicBezTo>
                  <a:cubicBezTo>
                    <a:pt x="278" y="44"/>
                    <a:pt x="279" y="47"/>
                    <a:pt x="282" y="50"/>
                  </a:cubicBezTo>
                  <a:cubicBezTo>
                    <a:pt x="284" y="52"/>
                    <a:pt x="286" y="54"/>
                    <a:pt x="289" y="55"/>
                  </a:cubicBezTo>
                  <a:cubicBezTo>
                    <a:pt x="292" y="56"/>
                    <a:pt x="295" y="57"/>
                    <a:pt x="298" y="58"/>
                  </a:cubicBezTo>
                  <a:cubicBezTo>
                    <a:pt x="302" y="59"/>
                    <a:pt x="304" y="60"/>
                    <a:pt x="306" y="61"/>
                  </a:cubicBezTo>
                  <a:cubicBezTo>
                    <a:pt x="308" y="62"/>
                    <a:pt x="309" y="64"/>
                    <a:pt x="309" y="66"/>
                  </a:cubicBezTo>
                  <a:cubicBezTo>
                    <a:pt x="309" y="70"/>
                    <a:pt x="306" y="72"/>
                    <a:pt x="299" y="72"/>
                  </a:cubicBezTo>
                  <a:cubicBezTo>
                    <a:pt x="278" y="72"/>
                    <a:pt x="278" y="72"/>
                    <a:pt x="278" y="72"/>
                  </a:cubicBezTo>
                  <a:cubicBezTo>
                    <a:pt x="278" y="81"/>
                    <a:pt x="278" y="81"/>
                    <a:pt x="27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13" y="81"/>
                    <a:pt x="320" y="76"/>
                    <a:pt x="320" y="66"/>
                  </a:cubicBezTo>
                  <a:cubicBezTo>
                    <a:pt x="320" y="64"/>
                    <a:pt x="320" y="63"/>
                    <a:pt x="319" y="61"/>
                  </a:cubicBezTo>
                  <a:cubicBezTo>
                    <a:pt x="319" y="60"/>
                    <a:pt x="318" y="58"/>
                    <a:pt x="317" y="57"/>
                  </a:cubicBezTo>
                  <a:cubicBezTo>
                    <a:pt x="316" y="55"/>
                    <a:pt x="315" y="54"/>
                    <a:pt x="312" y="53"/>
                  </a:cubicBezTo>
                  <a:cubicBezTo>
                    <a:pt x="310" y="52"/>
                    <a:pt x="307" y="51"/>
                    <a:pt x="303" y="49"/>
                  </a:cubicBezTo>
                  <a:cubicBezTo>
                    <a:pt x="298" y="48"/>
                    <a:pt x="296" y="47"/>
                    <a:pt x="295" y="47"/>
                  </a:cubicBezTo>
                  <a:cubicBezTo>
                    <a:pt x="295" y="47"/>
                    <a:pt x="294" y="46"/>
                    <a:pt x="293" y="46"/>
                  </a:cubicBezTo>
                  <a:cubicBezTo>
                    <a:pt x="292" y="45"/>
                    <a:pt x="291" y="45"/>
                    <a:pt x="291" y="45"/>
                  </a:cubicBezTo>
                  <a:cubicBezTo>
                    <a:pt x="290" y="44"/>
                    <a:pt x="290" y="43"/>
                    <a:pt x="289" y="43"/>
                  </a:cubicBezTo>
                  <a:cubicBezTo>
                    <a:pt x="289" y="42"/>
                    <a:pt x="289" y="41"/>
                    <a:pt x="289" y="40"/>
                  </a:cubicBezTo>
                  <a:cubicBezTo>
                    <a:pt x="289" y="39"/>
                    <a:pt x="290" y="37"/>
                    <a:pt x="291" y="37"/>
                  </a:cubicBezTo>
                  <a:cubicBezTo>
                    <a:pt x="293" y="36"/>
                    <a:pt x="295" y="35"/>
                    <a:pt x="297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18" y="26"/>
                    <a:pt x="318" y="26"/>
                    <a:pt x="318" y="26"/>
                  </a:cubicBezTo>
                  <a:lnTo>
                    <a:pt x="297" y="26"/>
                  </a:lnTo>
                  <a:close/>
                  <a:moveTo>
                    <a:pt x="369" y="52"/>
                  </a:moveTo>
                  <a:cubicBezTo>
                    <a:pt x="371" y="49"/>
                    <a:pt x="374" y="47"/>
                    <a:pt x="376" y="46"/>
                  </a:cubicBezTo>
                  <a:cubicBezTo>
                    <a:pt x="379" y="45"/>
                    <a:pt x="383" y="44"/>
                    <a:pt x="387" y="44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387" y="34"/>
                    <a:pt x="387" y="34"/>
                    <a:pt x="387" y="34"/>
                  </a:cubicBezTo>
                  <a:cubicBezTo>
                    <a:pt x="379" y="34"/>
                    <a:pt x="373" y="36"/>
                    <a:pt x="369" y="4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24"/>
                    <a:pt x="371" y="19"/>
                    <a:pt x="374" y="15"/>
                  </a:cubicBezTo>
                  <a:cubicBezTo>
                    <a:pt x="377" y="12"/>
                    <a:pt x="382" y="10"/>
                    <a:pt x="387" y="10"/>
                  </a:cubicBezTo>
                  <a:cubicBezTo>
                    <a:pt x="403" y="10"/>
                    <a:pt x="403" y="10"/>
                    <a:pt x="403" y="10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14" y="81"/>
                    <a:pt x="414" y="81"/>
                    <a:pt x="414" y="81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79" y="0"/>
                    <a:pt x="372" y="3"/>
                    <a:pt x="367" y="9"/>
                  </a:cubicBezTo>
                  <a:cubicBezTo>
                    <a:pt x="361" y="15"/>
                    <a:pt x="358" y="22"/>
                    <a:pt x="358" y="30"/>
                  </a:cubicBezTo>
                  <a:cubicBezTo>
                    <a:pt x="358" y="81"/>
                    <a:pt x="358" y="81"/>
                    <a:pt x="358" y="81"/>
                  </a:cubicBezTo>
                  <a:cubicBezTo>
                    <a:pt x="369" y="81"/>
                    <a:pt x="369" y="81"/>
                    <a:pt x="369" y="81"/>
                  </a:cubicBezTo>
                  <a:lnTo>
                    <a:pt x="369" y="52"/>
                  </a:lnTo>
                  <a:close/>
                  <a:moveTo>
                    <a:pt x="429" y="59"/>
                  </a:moveTo>
                  <a:cubicBezTo>
                    <a:pt x="429" y="67"/>
                    <a:pt x="431" y="73"/>
                    <a:pt x="434" y="76"/>
                  </a:cubicBezTo>
                  <a:cubicBezTo>
                    <a:pt x="438" y="80"/>
                    <a:pt x="444" y="81"/>
                    <a:pt x="453" y="81"/>
                  </a:cubicBezTo>
                  <a:cubicBezTo>
                    <a:pt x="453" y="72"/>
                    <a:pt x="453" y="72"/>
                    <a:pt x="453" y="72"/>
                  </a:cubicBezTo>
                  <a:cubicBezTo>
                    <a:pt x="451" y="72"/>
                    <a:pt x="449" y="71"/>
                    <a:pt x="448" y="71"/>
                  </a:cubicBezTo>
                  <a:cubicBezTo>
                    <a:pt x="446" y="71"/>
                    <a:pt x="445" y="70"/>
                    <a:pt x="444" y="70"/>
                  </a:cubicBezTo>
                  <a:cubicBezTo>
                    <a:pt x="442" y="69"/>
                    <a:pt x="441" y="68"/>
                    <a:pt x="440" y="66"/>
                  </a:cubicBezTo>
                  <a:cubicBezTo>
                    <a:pt x="440" y="64"/>
                    <a:pt x="439" y="62"/>
                    <a:pt x="439" y="59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29" y="59"/>
                    <a:pt x="429" y="59"/>
                    <a:pt x="429" y="59"/>
                  </a:cubicBezTo>
                  <a:moveTo>
                    <a:pt x="460" y="59"/>
                  </a:moveTo>
                  <a:cubicBezTo>
                    <a:pt x="460" y="67"/>
                    <a:pt x="462" y="73"/>
                    <a:pt x="466" y="76"/>
                  </a:cubicBezTo>
                  <a:cubicBezTo>
                    <a:pt x="469" y="80"/>
                    <a:pt x="475" y="81"/>
                    <a:pt x="484" y="81"/>
                  </a:cubicBezTo>
                  <a:cubicBezTo>
                    <a:pt x="484" y="72"/>
                    <a:pt x="484" y="72"/>
                    <a:pt x="484" y="72"/>
                  </a:cubicBezTo>
                  <a:cubicBezTo>
                    <a:pt x="482" y="72"/>
                    <a:pt x="480" y="71"/>
                    <a:pt x="479" y="71"/>
                  </a:cubicBezTo>
                  <a:cubicBezTo>
                    <a:pt x="478" y="71"/>
                    <a:pt x="476" y="70"/>
                    <a:pt x="475" y="70"/>
                  </a:cubicBezTo>
                  <a:cubicBezTo>
                    <a:pt x="473" y="69"/>
                    <a:pt x="472" y="68"/>
                    <a:pt x="472" y="66"/>
                  </a:cubicBezTo>
                  <a:cubicBezTo>
                    <a:pt x="471" y="64"/>
                    <a:pt x="471" y="62"/>
                    <a:pt x="471" y="59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9"/>
                    <a:pt x="460" y="59"/>
                    <a:pt x="460" y="59"/>
                  </a:cubicBezTo>
                  <a:moveTo>
                    <a:pt x="507" y="26"/>
                  </a:moveTo>
                  <a:cubicBezTo>
                    <a:pt x="492" y="26"/>
                    <a:pt x="492" y="26"/>
                    <a:pt x="492" y="26"/>
                  </a:cubicBezTo>
                  <a:cubicBezTo>
                    <a:pt x="487" y="35"/>
                    <a:pt x="487" y="35"/>
                    <a:pt x="487" y="35"/>
                  </a:cubicBezTo>
                  <a:cubicBezTo>
                    <a:pt x="497" y="35"/>
                    <a:pt x="497" y="35"/>
                    <a:pt x="497" y="35"/>
                  </a:cubicBezTo>
                  <a:cubicBezTo>
                    <a:pt x="497" y="81"/>
                    <a:pt x="497" y="81"/>
                    <a:pt x="497" y="81"/>
                  </a:cubicBezTo>
                  <a:cubicBezTo>
                    <a:pt x="507" y="81"/>
                    <a:pt x="507" y="81"/>
                    <a:pt x="507" y="81"/>
                  </a:cubicBezTo>
                  <a:lnTo>
                    <a:pt x="507" y="26"/>
                  </a:lnTo>
                  <a:close/>
                  <a:moveTo>
                    <a:pt x="496" y="14"/>
                  </a:moveTo>
                  <a:cubicBezTo>
                    <a:pt x="497" y="15"/>
                    <a:pt x="499" y="16"/>
                    <a:pt x="501" y="16"/>
                  </a:cubicBezTo>
                  <a:cubicBezTo>
                    <a:pt x="503" y="16"/>
                    <a:pt x="504" y="15"/>
                    <a:pt x="505" y="14"/>
                  </a:cubicBezTo>
                  <a:cubicBezTo>
                    <a:pt x="506" y="13"/>
                    <a:pt x="507" y="11"/>
                    <a:pt x="507" y="10"/>
                  </a:cubicBezTo>
                  <a:cubicBezTo>
                    <a:pt x="507" y="8"/>
                    <a:pt x="506" y="7"/>
                    <a:pt x="505" y="5"/>
                  </a:cubicBezTo>
                  <a:cubicBezTo>
                    <a:pt x="504" y="4"/>
                    <a:pt x="503" y="4"/>
                    <a:pt x="501" y="4"/>
                  </a:cubicBezTo>
                  <a:cubicBezTo>
                    <a:pt x="499" y="4"/>
                    <a:pt x="497" y="4"/>
                    <a:pt x="496" y="5"/>
                  </a:cubicBezTo>
                  <a:cubicBezTo>
                    <a:pt x="495" y="7"/>
                    <a:pt x="495" y="8"/>
                    <a:pt x="495" y="10"/>
                  </a:cubicBezTo>
                  <a:cubicBezTo>
                    <a:pt x="495" y="11"/>
                    <a:pt x="495" y="13"/>
                    <a:pt x="496" y="14"/>
                  </a:cubicBezTo>
                  <a:moveTo>
                    <a:pt x="553" y="49"/>
                  </a:moveTo>
                  <a:cubicBezTo>
                    <a:pt x="549" y="47"/>
                    <a:pt x="546" y="47"/>
                    <a:pt x="542" y="47"/>
                  </a:cubicBezTo>
                  <a:cubicBezTo>
                    <a:pt x="536" y="47"/>
                    <a:pt x="531" y="48"/>
                    <a:pt x="527" y="51"/>
                  </a:cubicBezTo>
                  <a:cubicBezTo>
                    <a:pt x="523" y="54"/>
                    <a:pt x="521" y="58"/>
                    <a:pt x="521" y="64"/>
                  </a:cubicBezTo>
                  <a:cubicBezTo>
                    <a:pt x="521" y="70"/>
                    <a:pt x="522" y="74"/>
                    <a:pt x="526" y="77"/>
                  </a:cubicBezTo>
                  <a:cubicBezTo>
                    <a:pt x="530" y="80"/>
                    <a:pt x="535" y="81"/>
                    <a:pt x="542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8" y="40"/>
                    <a:pt x="566" y="35"/>
                    <a:pt x="562" y="31"/>
                  </a:cubicBezTo>
                  <a:cubicBezTo>
                    <a:pt x="558" y="27"/>
                    <a:pt x="552" y="26"/>
                    <a:pt x="545" y="26"/>
                  </a:cubicBezTo>
                  <a:cubicBezTo>
                    <a:pt x="525" y="26"/>
                    <a:pt x="525" y="26"/>
                    <a:pt x="525" y="26"/>
                  </a:cubicBezTo>
                  <a:cubicBezTo>
                    <a:pt x="525" y="35"/>
                    <a:pt x="525" y="35"/>
                    <a:pt x="525" y="35"/>
                  </a:cubicBezTo>
                  <a:cubicBezTo>
                    <a:pt x="544" y="35"/>
                    <a:pt x="544" y="35"/>
                    <a:pt x="544" y="35"/>
                  </a:cubicBezTo>
                  <a:cubicBezTo>
                    <a:pt x="553" y="35"/>
                    <a:pt x="558" y="40"/>
                    <a:pt x="558" y="49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35" y="72"/>
                    <a:pt x="531" y="69"/>
                    <a:pt x="531" y="64"/>
                  </a:cubicBezTo>
                  <a:cubicBezTo>
                    <a:pt x="531" y="61"/>
                    <a:pt x="532" y="59"/>
                    <a:pt x="534" y="58"/>
                  </a:cubicBezTo>
                  <a:cubicBezTo>
                    <a:pt x="536" y="56"/>
                    <a:pt x="539" y="56"/>
                    <a:pt x="542" y="56"/>
                  </a:cubicBezTo>
                  <a:cubicBezTo>
                    <a:pt x="547" y="56"/>
                    <a:pt x="550" y="57"/>
                    <a:pt x="553" y="59"/>
                  </a:cubicBezTo>
                  <a:cubicBezTo>
                    <a:pt x="553" y="49"/>
                    <a:pt x="553" y="49"/>
                    <a:pt x="553" y="49"/>
                  </a:cubicBezTo>
                  <a:moveTo>
                    <a:pt x="581" y="81"/>
                  </a:moveTo>
                  <a:cubicBezTo>
                    <a:pt x="591" y="81"/>
                    <a:pt x="591" y="81"/>
                    <a:pt x="591" y="81"/>
                  </a:cubicBezTo>
                  <a:cubicBezTo>
                    <a:pt x="591" y="35"/>
                    <a:pt x="591" y="35"/>
                    <a:pt x="591" y="35"/>
                  </a:cubicBezTo>
                  <a:cubicBezTo>
                    <a:pt x="605" y="35"/>
                    <a:pt x="605" y="35"/>
                    <a:pt x="605" y="35"/>
                  </a:cubicBezTo>
                  <a:cubicBezTo>
                    <a:pt x="607" y="35"/>
                    <a:pt x="609" y="36"/>
                    <a:pt x="611" y="36"/>
                  </a:cubicBezTo>
                  <a:cubicBezTo>
                    <a:pt x="612" y="37"/>
                    <a:pt x="613" y="38"/>
                    <a:pt x="614" y="39"/>
                  </a:cubicBezTo>
                  <a:cubicBezTo>
                    <a:pt x="615" y="40"/>
                    <a:pt x="616" y="41"/>
                    <a:pt x="616" y="43"/>
                  </a:cubicBezTo>
                  <a:cubicBezTo>
                    <a:pt x="617" y="44"/>
                    <a:pt x="617" y="45"/>
                    <a:pt x="617" y="46"/>
                  </a:cubicBezTo>
                  <a:cubicBezTo>
                    <a:pt x="617" y="47"/>
                    <a:pt x="617" y="49"/>
                    <a:pt x="617" y="50"/>
                  </a:cubicBezTo>
                  <a:cubicBezTo>
                    <a:pt x="617" y="81"/>
                    <a:pt x="617" y="81"/>
                    <a:pt x="617" y="81"/>
                  </a:cubicBezTo>
                  <a:cubicBezTo>
                    <a:pt x="627" y="81"/>
                    <a:pt x="627" y="81"/>
                    <a:pt x="627" y="81"/>
                  </a:cubicBezTo>
                  <a:cubicBezTo>
                    <a:pt x="627" y="50"/>
                    <a:pt x="627" y="50"/>
                    <a:pt x="627" y="50"/>
                  </a:cubicBezTo>
                  <a:cubicBezTo>
                    <a:pt x="627" y="45"/>
                    <a:pt x="627" y="41"/>
                    <a:pt x="626" y="38"/>
                  </a:cubicBezTo>
                  <a:cubicBezTo>
                    <a:pt x="625" y="34"/>
                    <a:pt x="623" y="32"/>
                    <a:pt x="620" y="29"/>
                  </a:cubicBezTo>
                  <a:cubicBezTo>
                    <a:pt x="616" y="27"/>
                    <a:pt x="610" y="26"/>
                    <a:pt x="601" y="26"/>
                  </a:cubicBezTo>
                  <a:cubicBezTo>
                    <a:pt x="581" y="26"/>
                    <a:pt x="581" y="26"/>
                    <a:pt x="581" y="26"/>
                  </a:cubicBezTo>
                  <a:lnTo>
                    <a:pt x="581" y="81"/>
                  </a:lnTo>
                  <a:close/>
                  <a:moveTo>
                    <a:pt x="679" y="69"/>
                  </a:moveTo>
                  <a:cubicBezTo>
                    <a:pt x="676" y="72"/>
                    <a:pt x="672" y="73"/>
                    <a:pt x="668" y="73"/>
                  </a:cubicBezTo>
                  <a:cubicBezTo>
                    <a:pt x="663" y="73"/>
                    <a:pt x="658" y="71"/>
                    <a:pt x="655" y="67"/>
                  </a:cubicBezTo>
                  <a:cubicBezTo>
                    <a:pt x="652" y="64"/>
                    <a:pt x="651" y="59"/>
                    <a:pt x="651" y="53"/>
                  </a:cubicBezTo>
                  <a:cubicBezTo>
                    <a:pt x="651" y="48"/>
                    <a:pt x="652" y="43"/>
                    <a:pt x="655" y="39"/>
                  </a:cubicBezTo>
                  <a:cubicBezTo>
                    <a:pt x="658" y="36"/>
                    <a:pt x="663" y="34"/>
                    <a:pt x="668" y="34"/>
                  </a:cubicBezTo>
                  <a:cubicBezTo>
                    <a:pt x="672" y="34"/>
                    <a:pt x="676" y="35"/>
                    <a:pt x="679" y="38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1" y="27"/>
                    <a:pt x="675" y="24"/>
                    <a:pt x="668" y="24"/>
                  </a:cubicBezTo>
                  <a:cubicBezTo>
                    <a:pt x="660" y="24"/>
                    <a:pt x="653" y="27"/>
                    <a:pt x="648" y="33"/>
                  </a:cubicBezTo>
                  <a:cubicBezTo>
                    <a:pt x="642" y="38"/>
                    <a:pt x="640" y="45"/>
                    <a:pt x="640" y="53"/>
                  </a:cubicBezTo>
                  <a:cubicBezTo>
                    <a:pt x="640" y="62"/>
                    <a:pt x="642" y="69"/>
                    <a:pt x="647" y="74"/>
                  </a:cubicBezTo>
                  <a:cubicBezTo>
                    <a:pt x="653" y="80"/>
                    <a:pt x="659" y="82"/>
                    <a:pt x="668" y="82"/>
                  </a:cubicBezTo>
                  <a:cubicBezTo>
                    <a:pt x="675" y="82"/>
                    <a:pt x="681" y="80"/>
                    <a:pt x="686" y="76"/>
                  </a:cubicBezTo>
                  <a:cubicBezTo>
                    <a:pt x="679" y="69"/>
                    <a:pt x="679" y="69"/>
                    <a:pt x="679" y="69"/>
                  </a:cubicBezTo>
                  <a:moveTo>
                    <a:pt x="723" y="24"/>
                  </a:moveTo>
                  <a:cubicBezTo>
                    <a:pt x="714" y="24"/>
                    <a:pt x="707" y="27"/>
                    <a:pt x="702" y="32"/>
                  </a:cubicBezTo>
                  <a:cubicBezTo>
                    <a:pt x="697" y="38"/>
                    <a:pt x="694" y="46"/>
                    <a:pt x="694" y="55"/>
                  </a:cubicBezTo>
                  <a:cubicBezTo>
                    <a:pt x="694" y="63"/>
                    <a:pt x="697" y="70"/>
                    <a:pt x="702" y="75"/>
                  </a:cubicBezTo>
                  <a:cubicBezTo>
                    <a:pt x="708" y="80"/>
                    <a:pt x="715" y="82"/>
                    <a:pt x="723" y="82"/>
                  </a:cubicBezTo>
                  <a:cubicBezTo>
                    <a:pt x="731" y="82"/>
                    <a:pt x="737" y="80"/>
                    <a:pt x="742" y="76"/>
                  </a:cubicBezTo>
                  <a:cubicBezTo>
                    <a:pt x="735" y="69"/>
                    <a:pt x="735" y="69"/>
                    <a:pt x="735" y="69"/>
                  </a:cubicBezTo>
                  <a:cubicBezTo>
                    <a:pt x="732" y="72"/>
                    <a:pt x="728" y="73"/>
                    <a:pt x="723" y="73"/>
                  </a:cubicBezTo>
                  <a:cubicBezTo>
                    <a:pt x="718" y="73"/>
                    <a:pt x="714" y="71"/>
                    <a:pt x="710" y="67"/>
                  </a:cubicBezTo>
                  <a:cubicBezTo>
                    <a:pt x="707" y="64"/>
                    <a:pt x="705" y="59"/>
                    <a:pt x="705" y="53"/>
                  </a:cubicBezTo>
                  <a:cubicBezTo>
                    <a:pt x="705" y="48"/>
                    <a:pt x="707" y="43"/>
                    <a:pt x="710" y="40"/>
                  </a:cubicBezTo>
                  <a:cubicBezTo>
                    <a:pt x="713" y="36"/>
                    <a:pt x="717" y="34"/>
                    <a:pt x="723" y="34"/>
                  </a:cubicBezTo>
                  <a:cubicBezTo>
                    <a:pt x="726" y="34"/>
                    <a:pt x="728" y="34"/>
                    <a:pt x="730" y="36"/>
                  </a:cubicBezTo>
                  <a:cubicBezTo>
                    <a:pt x="731" y="37"/>
                    <a:pt x="732" y="39"/>
                    <a:pt x="732" y="41"/>
                  </a:cubicBezTo>
                  <a:cubicBezTo>
                    <a:pt x="732" y="45"/>
                    <a:pt x="731" y="47"/>
                    <a:pt x="729" y="49"/>
                  </a:cubicBezTo>
                  <a:cubicBezTo>
                    <a:pt x="727" y="50"/>
                    <a:pt x="724" y="51"/>
                    <a:pt x="719" y="51"/>
                  </a:cubicBezTo>
                  <a:cubicBezTo>
                    <a:pt x="713" y="51"/>
                    <a:pt x="713" y="51"/>
                    <a:pt x="713" y="51"/>
                  </a:cubicBezTo>
                  <a:cubicBezTo>
                    <a:pt x="713" y="60"/>
                    <a:pt x="713" y="60"/>
                    <a:pt x="713" y="60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35" y="60"/>
                    <a:pt x="743" y="54"/>
                    <a:pt x="743" y="41"/>
                  </a:cubicBezTo>
                  <a:cubicBezTo>
                    <a:pt x="743" y="30"/>
                    <a:pt x="737" y="25"/>
                    <a:pt x="723" y="24"/>
                  </a:cubicBezTo>
                  <a:moveTo>
                    <a:pt x="751" y="37"/>
                  </a:moveTo>
                  <a:cubicBezTo>
                    <a:pt x="752" y="39"/>
                    <a:pt x="754" y="40"/>
                    <a:pt x="756" y="40"/>
                  </a:cubicBezTo>
                  <a:cubicBezTo>
                    <a:pt x="758" y="40"/>
                    <a:pt x="760" y="39"/>
                    <a:pt x="761" y="37"/>
                  </a:cubicBezTo>
                  <a:cubicBezTo>
                    <a:pt x="763" y="36"/>
                    <a:pt x="763" y="34"/>
                    <a:pt x="763" y="32"/>
                  </a:cubicBezTo>
                  <a:cubicBezTo>
                    <a:pt x="763" y="30"/>
                    <a:pt x="763" y="29"/>
                    <a:pt x="761" y="27"/>
                  </a:cubicBezTo>
                  <a:cubicBezTo>
                    <a:pt x="760" y="26"/>
                    <a:pt x="758" y="25"/>
                    <a:pt x="756" y="25"/>
                  </a:cubicBezTo>
                  <a:cubicBezTo>
                    <a:pt x="754" y="25"/>
                    <a:pt x="752" y="26"/>
                    <a:pt x="751" y="27"/>
                  </a:cubicBezTo>
                  <a:cubicBezTo>
                    <a:pt x="750" y="29"/>
                    <a:pt x="749" y="30"/>
                    <a:pt x="749" y="32"/>
                  </a:cubicBezTo>
                  <a:cubicBezTo>
                    <a:pt x="749" y="34"/>
                    <a:pt x="750" y="36"/>
                    <a:pt x="751" y="37"/>
                  </a:cubicBezTo>
                  <a:moveTo>
                    <a:pt x="751" y="80"/>
                  </a:moveTo>
                  <a:cubicBezTo>
                    <a:pt x="752" y="82"/>
                    <a:pt x="754" y="82"/>
                    <a:pt x="756" y="82"/>
                  </a:cubicBezTo>
                  <a:cubicBezTo>
                    <a:pt x="758" y="82"/>
                    <a:pt x="760" y="82"/>
                    <a:pt x="761" y="80"/>
                  </a:cubicBezTo>
                  <a:cubicBezTo>
                    <a:pt x="763" y="79"/>
                    <a:pt x="763" y="77"/>
                    <a:pt x="763" y="75"/>
                  </a:cubicBezTo>
                  <a:cubicBezTo>
                    <a:pt x="763" y="73"/>
                    <a:pt x="763" y="72"/>
                    <a:pt x="761" y="70"/>
                  </a:cubicBezTo>
                  <a:cubicBezTo>
                    <a:pt x="760" y="69"/>
                    <a:pt x="758" y="68"/>
                    <a:pt x="756" y="68"/>
                  </a:cubicBezTo>
                  <a:cubicBezTo>
                    <a:pt x="754" y="68"/>
                    <a:pt x="752" y="69"/>
                    <a:pt x="751" y="70"/>
                  </a:cubicBezTo>
                  <a:cubicBezTo>
                    <a:pt x="750" y="72"/>
                    <a:pt x="749" y="73"/>
                    <a:pt x="749" y="75"/>
                  </a:cubicBezTo>
                  <a:cubicBezTo>
                    <a:pt x="749" y="77"/>
                    <a:pt x="750" y="79"/>
                    <a:pt x="751" y="8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3608388" y="2792413"/>
              <a:ext cx="6581774" cy="457200"/>
            </a:xfrm>
            <a:custGeom>
              <a:avLst/>
              <a:gdLst>
                <a:gd name="T0" fmla="*/ 29 w 1126"/>
                <a:gd name="T1" fmla="*/ 28 h 78"/>
                <a:gd name="T2" fmla="*/ 67 w 1126"/>
                <a:gd name="T3" fmla="*/ 52 h 78"/>
                <a:gd name="T4" fmla="*/ 41 w 1126"/>
                <a:gd name="T5" fmla="*/ 42 h 78"/>
                <a:gd name="T6" fmla="*/ 102 w 1126"/>
                <a:gd name="T7" fmla="*/ 52 h 78"/>
                <a:gd name="T8" fmla="*/ 111 w 1126"/>
                <a:gd name="T9" fmla="*/ 43 h 78"/>
                <a:gd name="T10" fmla="*/ 130 w 1126"/>
                <a:gd name="T11" fmla="*/ 26 h 78"/>
                <a:gd name="T12" fmla="*/ 141 w 1126"/>
                <a:gd name="T13" fmla="*/ 26 h 78"/>
                <a:gd name="T14" fmla="*/ 145 w 1126"/>
                <a:gd name="T15" fmla="*/ 3 h 78"/>
                <a:gd name="T16" fmla="*/ 165 w 1126"/>
                <a:gd name="T17" fmla="*/ 19 h 78"/>
                <a:gd name="T18" fmla="*/ 213 w 1126"/>
                <a:gd name="T19" fmla="*/ 59 h 78"/>
                <a:gd name="T20" fmla="*/ 225 w 1126"/>
                <a:gd name="T21" fmla="*/ 52 h 78"/>
                <a:gd name="T22" fmla="*/ 249 w 1126"/>
                <a:gd name="T23" fmla="*/ 56 h 78"/>
                <a:gd name="T24" fmla="*/ 264 w 1126"/>
                <a:gd name="T25" fmla="*/ 19 h 78"/>
                <a:gd name="T26" fmla="*/ 275 w 1126"/>
                <a:gd name="T27" fmla="*/ 59 h 78"/>
                <a:gd name="T28" fmla="*/ 275 w 1126"/>
                <a:gd name="T29" fmla="*/ 4 h 78"/>
                <a:gd name="T30" fmla="*/ 319 w 1126"/>
                <a:gd name="T31" fmla="*/ 31 h 78"/>
                <a:gd name="T32" fmla="*/ 294 w 1126"/>
                <a:gd name="T33" fmla="*/ 19 h 78"/>
                <a:gd name="T34" fmla="*/ 357 w 1126"/>
                <a:gd name="T35" fmla="*/ 26 h 78"/>
                <a:gd name="T36" fmla="*/ 370 w 1126"/>
                <a:gd name="T37" fmla="*/ 73 h 78"/>
                <a:gd name="T38" fmla="*/ 356 w 1126"/>
                <a:gd name="T39" fmla="*/ 59 h 78"/>
                <a:gd name="T40" fmla="*/ 421 w 1126"/>
                <a:gd name="T41" fmla="*/ 52 h 78"/>
                <a:gd name="T42" fmla="*/ 419 w 1126"/>
                <a:gd name="T43" fmla="*/ 34 h 78"/>
                <a:gd name="T44" fmla="*/ 420 w 1126"/>
                <a:gd name="T45" fmla="*/ 19 h 78"/>
                <a:gd name="T46" fmla="*/ 464 w 1126"/>
                <a:gd name="T47" fmla="*/ 18 h 78"/>
                <a:gd name="T48" fmla="*/ 481 w 1126"/>
                <a:gd name="T49" fmla="*/ 26 h 78"/>
                <a:gd name="T50" fmla="*/ 494 w 1126"/>
                <a:gd name="T51" fmla="*/ 4 h 78"/>
                <a:gd name="T52" fmla="*/ 526 w 1126"/>
                <a:gd name="T53" fmla="*/ 60 h 78"/>
                <a:gd name="T54" fmla="*/ 533 w 1126"/>
                <a:gd name="T55" fmla="*/ 30 h 78"/>
                <a:gd name="T56" fmla="*/ 557 w 1126"/>
                <a:gd name="T57" fmla="*/ 59 h 78"/>
                <a:gd name="T58" fmla="*/ 583 w 1126"/>
                <a:gd name="T59" fmla="*/ 59 h 78"/>
                <a:gd name="T60" fmla="*/ 601 w 1126"/>
                <a:gd name="T61" fmla="*/ 56 h 78"/>
                <a:gd name="T62" fmla="*/ 615 w 1126"/>
                <a:gd name="T63" fmla="*/ 19 h 78"/>
                <a:gd name="T64" fmla="*/ 627 w 1126"/>
                <a:gd name="T65" fmla="*/ 59 h 78"/>
                <a:gd name="T66" fmla="*/ 626 w 1126"/>
                <a:gd name="T67" fmla="*/ 4 h 78"/>
                <a:gd name="T68" fmla="*/ 646 w 1126"/>
                <a:gd name="T69" fmla="*/ 19 h 78"/>
                <a:gd name="T70" fmla="*/ 672 w 1126"/>
                <a:gd name="T71" fmla="*/ 19 h 78"/>
                <a:gd name="T72" fmla="*/ 683 w 1126"/>
                <a:gd name="T73" fmla="*/ 7 h 78"/>
                <a:gd name="T74" fmla="*/ 701 w 1126"/>
                <a:gd name="T75" fmla="*/ 39 h 78"/>
                <a:gd name="T76" fmla="*/ 713 w 1126"/>
                <a:gd name="T77" fmla="*/ 60 h 78"/>
                <a:gd name="T78" fmla="*/ 762 w 1126"/>
                <a:gd name="T79" fmla="*/ 48 h 78"/>
                <a:gd name="T80" fmla="*/ 796 w 1126"/>
                <a:gd name="T81" fmla="*/ 60 h 78"/>
                <a:gd name="T82" fmla="*/ 802 w 1126"/>
                <a:gd name="T83" fmla="*/ 30 h 78"/>
                <a:gd name="T84" fmla="*/ 833 w 1126"/>
                <a:gd name="T85" fmla="*/ 34 h 78"/>
                <a:gd name="T86" fmla="*/ 821 w 1126"/>
                <a:gd name="T87" fmla="*/ 19 h 78"/>
                <a:gd name="T88" fmla="*/ 841 w 1126"/>
                <a:gd name="T89" fmla="*/ 43 h 78"/>
                <a:gd name="T90" fmla="*/ 889 w 1126"/>
                <a:gd name="T91" fmla="*/ 21 h 78"/>
                <a:gd name="T92" fmla="*/ 892 w 1126"/>
                <a:gd name="T93" fmla="*/ 52 h 78"/>
                <a:gd name="T94" fmla="*/ 920 w 1126"/>
                <a:gd name="T95" fmla="*/ 49 h 78"/>
                <a:gd name="T96" fmla="*/ 922 w 1126"/>
                <a:gd name="T97" fmla="*/ 44 h 78"/>
                <a:gd name="T98" fmla="*/ 967 w 1126"/>
                <a:gd name="T99" fmla="*/ 26 h 78"/>
                <a:gd name="T100" fmla="*/ 958 w 1126"/>
                <a:gd name="T101" fmla="*/ 59 h 78"/>
                <a:gd name="T102" fmla="*/ 996 w 1126"/>
                <a:gd name="T103" fmla="*/ 52 h 78"/>
                <a:gd name="T104" fmla="*/ 993 w 1126"/>
                <a:gd name="T105" fmla="*/ 34 h 78"/>
                <a:gd name="T106" fmla="*/ 994 w 1126"/>
                <a:gd name="T107" fmla="*/ 19 h 78"/>
                <a:gd name="T108" fmla="*/ 1045 w 1126"/>
                <a:gd name="T109" fmla="*/ 34 h 78"/>
                <a:gd name="T110" fmla="*/ 1027 w 1126"/>
                <a:gd name="T111" fmla="*/ 1 h 78"/>
                <a:gd name="T112" fmla="*/ 1066 w 1126"/>
                <a:gd name="T113" fmla="*/ 11 h 78"/>
                <a:gd name="T114" fmla="*/ 1093 w 1126"/>
                <a:gd name="T115" fmla="*/ 78 h 78"/>
                <a:gd name="T116" fmla="*/ 1119 w 1126"/>
                <a:gd name="T117" fmla="*/ 39 h 78"/>
                <a:gd name="T118" fmla="*/ 1120 w 1126"/>
                <a:gd name="T119" fmla="*/ 54 h 78"/>
                <a:gd name="T120" fmla="*/ 1087 w 1126"/>
                <a:gd name="T121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78">
                  <a:moveTo>
                    <a:pt x="29" y="50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0" y="59"/>
                    <a:pt x="26" y="60"/>
                    <a:pt x="21" y="60"/>
                  </a:cubicBezTo>
                  <a:cubicBezTo>
                    <a:pt x="15" y="60"/>
                    <a:pt x="10" y="58"/>
                    <a:pt x="6" y="54"/>
                  </a:cubicBezTo>
                  <a:cubicBezTo>
                    <a:pt x="2" y="50"/>
                    <a:pt x="0" y="45"/>
                    <a:pt x="0" y="39"/>
                  </a:cubicBezTo>
                  <a:cubicBezTo>
                    <a:pt x="0" y="33"/>
                    <a:pt x="2" y="28"/>
                    <a:pt x="6" y="24"/>
                  </a:cubicBezTo>
                  <a:cubicBezTo>
                    <a:pt x="10" y="20"/>
                    <a:pt x="15" y="18"/>
                    <a:pt x="21" y="18"/>
                  </a:cubicBezTo>
                  <a:cubicBezTo>
                    <a:pt x="26" y="18"/>
                    <a:pt x="30" y="20"/>
                    <a:pt x="34" y="2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7" y="26"/>
                    <a:pt x="24" y="25"/>
                    <a:pt x="21" y="25"/>
                  </a:cubicBezTo>
                  <a:cubicBezTo>
                    <a:pt x="17" y="25"/>
                    <a:pt x="14" y="26"/>
                    <a:pt x="12" y="29"/>
                  </a:cubicBezTo>
                  <a:cubicBezTo>
                    <a:pt x="9" y="32"/>
                    <a:pt x="8" y="35"/>
                    <a:pt x="8" y="39"/>
                  </a:cubicBezTo>
                  <a:cubicBezTo>
                    <a:pt x="8" y="43"/>
                    <a:pt x="9" y="47"/>
                    <a:pt x="12" y="49"/>
                  </a:cubicBezTo>
                  <a:cubicBezTo>
                    <a:pt x="14" y="52"/>
                    <a:pt x="17" y="53"/>
                    <a:pt x="21" y="53"/>
                  </a:cubicBezTo>
                  <a:cubicBezTo>
                    <a:pt x="24" y="53"/>
                    <a:pt x="27" y="52"/>
                    <a:pt x="29" y="50"/>
                  </a:cubicBezTo>
                  <a:moveTo>
                    <a:pt x="75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6" y="52"/>
                    <a:pt x="55" y="52"/>
                    <a:pt x="53" y="51"/>
                  </a:cubicBezTo>
                  <a:cubicBezTo>
                    <a:pt x="52" y="51"/>
                    <a:pt x="51" y="50"/>
                    <a:pt x="51" y="50"/>
                  </a:cubicBezTo>
                  <a:cubicBezTo>
                    <a:pt x="50" y="49"/>
                    <a:pt x="50" y="48"/>
                    <a:pt x="49" y="47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9" y="44"/>
                    <a:pt x="49" y="43"/>
                    <a:pt x="49" y="4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5"/>
                    <a:pt x="42" y="48"/>
                    <a:pt x="42" y="51"/>
                  </a:cubicBezTo>
                  <a:cubicBezTo>
                    <a:pt x="43" y="53"/>
                    <a:pt x="44" y="55"/>
                    <a:pt x="47" y="57"/>
                  </a:cubicBezTo>
                  <a:cubicBezTo>
                    <a:pt x="49" y="58"/>
                    <a:pt x="54" y="59"/>
                    <a:pt x="60" y="59"/>
                  </a:cubicBezTo>
                  <a:cubicBezTo>
                    <a:pt x="75" y="59"/>
                    <a:pt x="75" y="59"/>
                    <a:pt x="75" y="59"/>
                  </a:cubicBezTo>
                  <a:lnTo>
                    <a:pt x="75" y="19"/>
                  </a:lnTo>
                  <a:close/>
                  <a:moveTo>
                    <a:pt x="85" y="43"/>
                  </a:moveTo>
                  <a:cubicBezTo>
                    <a:pt x="85" y="49"/>
                    <a:pt x="86" y="53"/>
                    <a:pt x="89" y="56"/>
                  </a:cubicBezTo>
                  <a:cubicBezTo>
                    <a:pt x="92" y="58"/>
                    <a:pt x="96" y="59"/>
                    <a:pt x="102" y="59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2"/>
                    <a:pt x="100" y="52"/>
                    <a:pt x="99" y="52"/>
                  </a:cubicBezTo>
                  <a:cubicBezTo>
                    <a:pt x="98" y="52"/>
                    <a:pt x="97" y="51"/>
                    <a:pt x="96" y="51"/>
                  </a:cubicBezTo>
                  <a:cubicBezTo>
                    <a:pt x="95" y="50"/>
                    <a:pt x="94" y="50"/>
                    <a:pt x="93" y="48"/>
                  </a:cubicBezTo>
                  <a:cubicBezTo>
                    <a:pt x="93" y="47"/>
                    <a:pt x="93" y="45"/>
                    <a:pt x="93" y="43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43"/>
                    <a:pt x="85" y="43"/>
                    <a:pt x="85" y="43"/>
                  </a:cubicBezTo>
                  <a:moveTo>
                    <a:pt x="111" y="26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9"/>
                    <a:pt x="113" y="53"/>
                    <a:pt x="116" y="56"/>
                  </a:cubicBezTo>
                  <a:cubicBezTo>
                    <a:pt x="119" y="58"/>
                    <a:pt x="124" y="59"/>
                    <a:pt x="130" y="59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2"/>
                    <a:pt x="127" y="52"/>
                    <a:pt x="126" y="52"/>
                  </a:cubicBezTo>
                  <a:cubicBezTo>
                    <a:pt x="125" y="52"/>
                    <a:pt x="124" y="51"/>
                    <a:pt x="122" y="51"/>
                  </a:cubicBezTo>
                  <a:cubicBezTo>
                    <a:pt x="121" y="50"/>
                    <a:pt x="120" y="50"/>
                    <a:pt x="120" y="48"/>
                  </a:cubicBezTo>
                  <a:cubicBezTo>
                    <a:pt x="119" y="47"/>
                    <a:pt x="119" y="45"/>
                    <a:pt x="119" y="43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04" y="26"/>
                    <a:pt x="104" y="26"/>
                    <a:pt x="104" y="26"/>
                  </a:cubicBezTo>
                  <a:lnTo>
                    <a:pt x="111" y="26"/>
                  </a:lnTo>
                  <a:close/>
                  <a:moveTo>
                    <a:pt x="149" y="19"/>
                  </a:moveTo>
                  <a:cubicBezTo>
                    <a:pt x="138" y="19"/>
                    <a:pt x="138" y="19"/>
                    <a:pt x="138" y="1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9" y="59"/>
                    <a:pt x="149" y="59"/>
                    <a:pt x="149" y="59"/>
                  </a:cubicBezTo>
                  <a:lnTo>
                    <a:pt x="149" y="19"/>
                  </a:lnTo>
                  <a:close/>
                  <a:moveTo>
                    <a:pt x="141" y="11"/>
                  </a:moveTo>
                  <a:cubicBezTo>
                    <a:pt x="142" y="11"/>
                    <a:pt x="143" y="12"/>
                    <a:pt x="145" y="12"/>
                  </a:cubicBezTo>
                  <a:cubicBezTo>
                    <a:pt x="146" y="12"/>
                    <a:pt x="147" y="11"/>
                    <a:pt x="148" y="11"/>
                  </a:cubicBezTo>
                  <a:cubicBezTo>
                    <a:pt x="149" y="10"/>
                    <a:pt x="149" y="9"/>
                    <a:pt x="149" y="7"/>
                  </a:cubicBezTo>
                  <a:cubicBezTo>
                    <a:pt x="149" y="6"/>
                    <a:pt x="149" y="5"/>
                    <a:pt x="148" y="4"/>
                  </a:cubicBezTo>
                  <a:cubicBezTo>
                    <a:pt x="147" y="3"/>
                    <a:pt x="146" y="3"/>
                    <a:pt x="145" y="3"/>
                  </a:cubicBezTo>
                  <a:cubicBezTo>
                    <a:pt x="143" y="3"/>
                    <a:pt x="142" y="3"/>
                    <a:pt x="141" y="4"/>
                  </a:cubicBezTo>
                  <a:cubicBezTo>
                    <a:pt x="140" y="5"/>
                    <a:pt x="140" y="6"/>
                    <a:pt x="140" y="7"/>
                  </a:cubicBezTo>
                  <a:cubicBezTo>
                    <a:pt x="140" y="9"/>
                    <a:pt x="140" y="10"/>
                    <a:pt x="141" y="11"/>
                  </a:cubicBezTo>
                  <a:moveTo>
                    <a:pt x="175" y="60"/>
                  </a:moveTo>
                  <a:cubicBezTo>
                    <a:pt x="179" y="56"/>
                    <a:pt x="183" y="51"/>
                    <a:pt x="185" y="45"/>
                  </a:cubicBezTo>
                  <a:cubicBezTo>
                    <a:pt x="187" y="40"/>
                    <a:pt x="190" y="31"/>
                    <a:pt x="192" y="19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82" y="32"/>
                    <a:pt x="179" y="43"/>
                    <a:pt x="175" y="50"/>
                  </a:cubicBezTo>
                  <a:cubicBezTo>
                    <a:pt x="170" y="43"/>
                    <a:pt x="167" y="32"/>
                    <a:pt x="165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9" y="31"/>
                    <a:pt x="162" y="40"/>
                    <a:pt x="164" y="45"/>
                  </a:cubicBezTo>
                  <a:cubicBezTo>
                    <a:pt x="166" y="51"/>
                    <a:pt x="170" y="56"/>
                    <a:pt x="175" y="60"/>
                  </a:cubicBezTo>
                  <a:moveTo>
                    <a:pt x="222" y="36"/>
                  </a:moveTo>
                  <a:cubicBezTo>
                    <a:pt x="219" y="35"/>
                    <a:pt x="216" y="34"/>
                    <a:pt x="213" y="34"/>
                  </a:cubicBezTo>
                  <a:cubicBezTo>
                    <a:pt x="209" y="34"/>
                    <a:pt x="205" y="35"/>
                    <a:pt x="202" y="37"/>
                  </a:cubicBezTo>
                  <a:cubicBezTo>
                    <a:pt x="199" y="40"/>
                    <a:pt x="198" y="43"/>
                    <a:pt x="198" y="47"/>
                  </a:cubicBezTo>
                  <a:cubicBezTo>
                    <a:pt x="198" y="51"/>
                    <a:pt x="199" y="54"/>
                    <a:pt x="202" y="56"/>
                  </a:cubicBezTo>
                  <a:cubicBezTo>
                    <a:pt x="205" y="58"/>
                    <a:pt x="209" y="59"/>
                    <a:pt x="213" y="59"/>
                  </a:cubicBezTo>
                  <a:cubicBezTo>
                    <a:pt x="232" y="59"/>
                    <a:pt x="232" y="59"/>
                    <a:pt x="232" y="59"/>
                  </a:cubicBezTo>
                  <a:cubicBezTo>
                    <a:pt x="232" y="35"/>
                    <a:pt x="232" y="35"/>
                    <a:pt x="232" y="35"/>
                  </a:cubicBezTo>
                  <a:cubicBezTo>
                    <a:pt x="232" y="30"/>
                    <a:pt x="231" y="26"/>
                    <a:pt x="228" y="23"/>
                  </a:cubicBezTo>
                  <a:cubicBezTo>
                    <a:pt x="225" y="20"/>
                    <a:pt x="221" y="19"/>
                    <a:pt x="215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1" y="26"/>
                    <a:pt x="201" y="26"/>
                    <a:pt x="201" y="26"/>
                  </a:cubicBezTo>
                  <a:cubicBezTo>
                    <a:pt x="215" y="26"/>
                    <a:pt x="215" y="26"/>
                    <a:pt x="215" y="26"/>
                  </a:cubicBezTo>
                  <a:cubicBezTo>
                    <a:pt x="221" y="26"/>
                    <a:pt x="225" y="29"/>
                    <a:pt x="225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08" y="52"/>
                    <a:pt x="205" y="50"/>
                    <a:pt x="205" y="47"/>
                  </a:cubicBezTo>
                  <a:cubicBezTo>
                    <a:pt x="205" y="45"/>
                    <a:pt x="206" y="43"/>
                    <a:pt x="208" y="42"/>
                  </a:cubicBezTo>
                  <a:cubicBezTo>
                    <a:pt x="209" y="41"/>
                    <a:pt x="211" y="41"/>
                    <a:pt x="214" y="41"/>
                  </a:cubicBezTo>
                  <a:cubicBezTo>
                    <a:pt x="217" y="41"/>
                    <a:pt x="219" y="42"/>
                    <a:pt x="222" y="43"/>
                  </a:cubicBezTo>
                  <a:cubicBezTo>
                    <a:pt x="222" y="36"/>
                    <a:pt x="222" y="36"/>
                    <a:pt x="222" y="36"/>
                  </a:cubicBezTo>
                  <a:moveTo>
                    <a:pt x="245" y="26"/>
                  </a:moveTo>
                  <a:cubicBezTo>
                    <a:pt x="245" y="43"/>
                    <a:pt x="245" y="43"/>
                    <a:pt x="245" y="43"/>
                  </a:cubicBezTo>
                  <a:cubicBezTo>
                    <a:pt x="245" y="49"/>
                    <a:pt x="246" y="53"/>
                    <a:pt x="249" y="56"/>
                  </a:cubicBezTo>
                  <a:cubicBezTo>
                    <a:pt x="252" y="58"/>
                    <a:pt x="257" y="59"/>
                    <a:pt x="264" y="59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2" y="52"/>
                    <a:pt x="261" y="52"/>
                    <a:pt x="259" y="52"/>
                  </a:cubicBezTo>
                  <a:cubicBezTo>
                    <a:pt x="258" y="52"/>
                    <a:pt x="257" y="51"/>
                    <a:pt x="256" y="51"/>
                  </a:cubicBezTo>
                  <a:cubicBezTo>
                    <a:pt x="255" y="50"/>
                    <a:pt x="254" y="50"/>
                    <a:pt x="253" y="48"/>
                  </a:cubicBezTo>
                  <a:cubicBezTo>
                    <a:pt x="253" y="47"/>
                    <a:pt x="252" y="45"/>
                    <a:pt x="252" y="43"/>
                  </a:cubicBezTo>
                  <a:cubicBezTo>
                    <a:pt x="252" y="26"/>
                    <a:pt x="252" y="26"/>
                    <a:pt x="252" y="26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19"/>
                    <a:pt x="264" y="19"/>
                    <a:pt x="264" y="19"/>
                  </a:cubicBezTo>
                  <a:cubicBezTo>
                    <a:pt x="252" y="19"/>
                    <a:pt x="252" y="19"/>
                    <a:pt x="252" y="19"/>
                  </a:cubicBezTo>
                  <a:cubicBezTo>
                    <a:pt x="252" y="11"/>
                    <a:pt x="252" y="11"/>
                    <a:pt x="252" y="11"/>
                  </a:cubicBezTo>
                  <a:cubicBezTo>
                    <a:pt x="237" y="26"/>
                    <a:pt x="237" y="26"/>
                    <a:pt x="237" y="26"/>
                  </a:cubicBezTo>
                  <a:lnTo>
                    <a:pt x="245" y="26"/>
                  </a:lnTo>
                  <a:close/>
                  <a:moveTo>
                    <a:pt x="282" y="19"/>
                  </a:moveTo>
                  <a:cubicBezTo>
                    <a:pt x="272" y="19"/>
                    <a:pt x="272" y="19"/>
                    <a:pt x="272" y="19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75" y="26"/>
                    <a:pt x="275" y="26"/>
                    <a:pt x="275" y="26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82" y="59"/>
                    <a:pt x="282" y="59"/>
                    <a:pt x="282" y="59"/>
                  </a:cubicBezTo>
                  <a:lnTo>
                    <a:pt x="282" y="19"/>
                  </a:lnTo>
                  <a:close/>
                  <a:moveTo>
                    <a:pt x="275" y="11"/>
                  </a:moveTo>
                  <a:cubicBezTo>
                    <a:pt x="275" y="11"/>
                    <a:pt x="277" y="12"/>
                    <a:pt x="278" y="12"/>
                  </a:cubicBezTo>
                  <a:cubicBezTo>
                    <a:pt x="280" y="12"/>
                    <a:pt x="281" y="11"/>
                    <a:pt x="281" y="11"/>
                  </a:cubicBezTo>
                  <a:cubicBezTo>
                    <a:pt x="282" y="10"/>
                    <a:pt x="283" y="9"/>
                    <a:pt x="283" y="7"/>
                  </a:cubicBezTo>
                  <a:cubicBezTo>
                    <a:pt x="283" y="6"/>
                    <a:pt x="282" y="5"/>
                    <a:pt x="281" y="4"/>
                  </a:cubicBezTo>
                  <a:cubicBezTo>
                    <a:pt x="281" y="3"/>
                    <a:pt x="280" y="3"/>
                    <a:pt x="278" y="3"/>
                  </a:cubicBezTo>
                  <a:cubicBezTo>
                    <a:pt x="277" y="3"/>
                    <a:pt x="275" y="3"/>
                    <a:pt x="275" y="4"/>
                  </a:cubicBezTo>
                  <a:cubicBezTo>
                    <a:pt x="274" y="5"/>
                    <a:pt x="274" y="6"/>
                    <a:pt x="274" y="7"/>
                  </a:cubicBezTo>
                  <a:cubicBezTo>
                    <a:pt x="274" y="9"/>
                    <a:pt x="274" y="10"/>
                    <a:pt x="275" y="11"/>
                  </a:cubicBezTo>
                  <a:moveTo>
                    <a:pt x="294" y="59"/>
                  </a:moveTo>
                  <a:cubicBezTo>
                    <a:pt x="301" y="59"/>
                    <a:pt x="301" y="59"/>
                    <a:pt x="301" y="59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3" y="26"/>
                    <a:pt x="314" y="26"/>
                    <a:pt x="315" y="27"/>
                  </a:cubicBezTo>
                  <a:cubicBezTo>
                    <a:pt x="317" y="27"/>
                    <a:pt x="317" y="28"/>
                    <a:pt x="318" y="29"/>
                  </a:cubicBezTo>
                  <a:cubicBezTo>
                    <a:pt x="319" y="29"/>
                    <a:pt x="319" y="30"/>
                    <a:pt x="319" y="31"/>
                  </a:cubicBezTo>
                  <a:cubicBezTo>
                    <a:pt x="320" y="32"/>
                    <a:pt x="320" y="33"/>
                    <a:pt x="320" y="34"/>
                  </a:cubicBezTo>
                  <a:cubicBezTo>
                    <a:pt x="320" y="35"/>
                    <a:pt x="320" y="36"/>
                    <a:pt x="320" y="37"/>
                  </a:cubicBezTo>
                  <a:cubicBezTo>
                    <a:pt x="320" y="59"/>
                    <a:pt x="320" y="59"/>
                    <a:pt x="320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28" y="33"/>
                    <a:pt x="327" y="30"/>
                    <a:pt x="327" y="28"/>
                  </a:cubicBezTo>
                  <a:cubicBezTo>
                    <a:pt x="326" y="25"/>
                    <a:pt x="324" y="23"/>
                    <a:pt x="322" y="22"/>
                  </a:cubicBezTo>
                  <a:cubicBezTo>
                    <a:pt x="319" y="20"/>
                    <a:pt x="315" y="19"/>
                    <a:pt x="309" y="19"/>
                  </a:cubicBezTo>
                  <a:cubicBezTo>
                    <a:pt x="294" y="19"/>
                    <a:pt x="294" y="19"/>
                    <a:pt x="294" y="19"/>
                  </a:cubicBezTo>
                  <a:lnTo>
                    <a:pt x="294" y="59"/>
                  </a:lnTo>
                  <a:close/>
                  <a:moveTo>
                    <a:pt x="356" y="59"/>
                  </a:moveTo>
                  <a:cubicBezTo>
                    <a:pt x="360" y="59"/>
                    <a:pt x="363" y="58"/>
                    <a:pt x="366" y="57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51"/>
                    <a:pt x="360" y="52"/>
                    <a:pt x="356" y="52"/>
                  </a:cubicBezTo>
                  <a:cubicBezTo>
                    <a:pt x="353" y="52"/>
                    <a:pt x="350" y="51"/>
                    <a:pt x="348" y="49"/>
                  </a:cubicBezTo>
                  <a:cubicBezTo>
                    <a:pt x="345" y="47"/>
                    <a:pt x="344" y="43"/>
                    <a:pt x="344" y="40"/>
                  </a:cubicBezTo>
                  <a:cubicBezTo>
                    <a:pt x="344" y="35"/>
                    <a:pt x="345" y="32"/>
                    <a:pt x="347" y="30"/>
                  </a:cubicBezTo>
                  <a:cubicBezTo>
                    <a:pt x="350" y="27"/>
                    <a:pt x="353" y="26"/>
                    <a:pt x="357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9" y="64"/>
                    <a:pt x="367" y="67"/>
                    <a:pt x="363" y="70"/>
                  </a:cubicBezTo>
                  <a:cubicBezTo>
                    <a:pt x="361" y="71"/>
                    <a:pt x="358" y="71"/>
                    <a:pt x="353" y="71"/>
                  </a:cubicBezTo>
                  <a:cubicBezTo>
                    <a:pt x="344" y="71"/>
                    <a:pt x="344" y="71"/>
                    <a:pt x="344" y="71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9" y="78"/>
                    <a:pt x="363" y="78"/>
                    <a:pt x="366" y="76"/>
                  </a:cubicBezTo>
                  <a:cubicBezTo>
                    <a:pt x="368" y="75"/>
                    <a:pt x="369" y="74"/>
                    <a:pt x="370" y="73"/>
                  </a:cubicBezTo>
                  <a:cubicBezTo>
                    <a:pt x="371" y="73"/>
                    <a:pt x="372" y="71"/>
                    <a:pt x="373" y="70"/>
                  </a:cubicBezTo>
                  <a:cubicBezTo>
                    <a:pt x="374" y="69"/>
                    <a:pt x="375" y="67"/>
                    <a:pt x="376" y="65"/>
                  </a:cubicBezTo>
                  <a:cubicBezTo>
                    <a:pt x="376" y="63"/>
                    <a:pt x="377" y="61"/>
                    <a:pt x="377" y="58"/>
                  </a:cubicBezTo>
                  <a:cubicBezTo>
                    <a:pt x="377" y="19"/>
                    <a:pt x="377" y="19"/>
                    <a:pt x="377" y="19"/>
                  </a:cubicBezTo>
                  <a:cubicBezTo>
                    <a:pt x="357" y="19"/>
                    <a:pt x="357" y="19"/>
                    <a:pt x="357" y="19"/>
                  </a:cubicBezTo>
                  <a:cubicBezTo>
                    <a:pt x="351" y="19"/>
                    <a:pt x="346" y="21"/>
                    <a:pt x="342" y="25"/>
                  </a:cubicBezTo>
                  <a:cubicBezTo>
                    <a:pt x="338" y="29"/>
                    <a:pt x="336" y="34"/>
                    <a:pt x="336" y="40"/>
                  </a:cubicBezTo>
                  <a:cubicBezTo>
                    <a:pt x="336" y="45"/>
                    <a:pt x="338" y="50"/>
                    <a:pt x="342" y="54"/>
                  </a:cubicBezTo>
                  <a:cubicBezTo>
                    <a:pt x="346" y="57"/>
                    <a:pt x="351" y="59"/>
                    <a:pt x="356" y="59"/>
                  </a:cubicBezTo>
                  <a:moveTo>
                    <a:pt x="420" y="19"/>
                  </a:moveTo>
                  <a:cubicBezTo>
                    <a:pt x="416" y="19"/>
                    <a:pt x="413" y="20"/>
                    <a:pt x="410" y="22"/>
                  </a:cubicBezTo>
                  <a:cubicBezTo>
                    <a:pt x="408" y="24"/>
                    <a:pt x="406" y="26"/>
                    <a:pt x="406" y="30"/>
                  </a:cubicBezTo>
                  <a:cubicBezTo>
                    <a:pt x="406" y="32"/>
                    <a:pt x="407" y="35"/>
                    <a:pt x="409" y="36"/>
                  </a:cubicBezTo>
                  <a:cubicBezTo>
                    <a:pt x="410" y="38"/>
                    <a:pt x="412" y="39"/>
                    <a:pt x="414" y="40"/>
                  </a:cubicBezTo>
                  <a:cubicBezTo>
                    <a:pt x="416" y="41"/>
                    <a:pt x="419" y="42"/>
                    <a:pt x="421" y="42"/>
                  </a:cubicBezTo>
                  <a:cubicBezTo>
                    <a:pt x="423" y="43"/>
                    <a:pt x="425" y="44"/>
                    <a:pt x="427" y="45"/>
                  </a:cubicBezTo>
                  <a:cubicBezTo>
                    <a:pt x="428" y="46"/>
                    <a:pt x="429" y="47"/>
                    <a:pt x="429" y="48"/>
                  </a:cubicBezTo>
                  <a:cubicBezTo>
                    <a:pt x="429" y="51"/>
                    <a:pt x="426" y="52"/>
                    <a:pt x="421" y="52"/>
                  </a:cubicBezTo>
                  <a:cubicBezTo>
                    <a:pt x="406" y="52"/>
                    <a:pt x="406" y="52"/>
                    <a:pt x="406" y="52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31" y="59"/>
                    <a:pt x="436" y="56"/>
                    <a:pt x="436" y="48"/>
                  </a:cubicBezTo>
                  <a:cubicBezTo>
                    <a:pt x="436" y="47"/>
                    <a:pt x="436" y="46"/>
                    <a:pt x="436" y="45"/>
                  </a:cubicBezTo>
                  <a:cubicBezTo>
                    <a:pt x="436" y="44"/>
                    <a:pt x="435" y="43"/>
                    <a:pt x="435" y="41"/>
                  </a:cubicBezTo>
                  <a:cubicBezTo>
                    <a:pt x="434" y="40"/>
                    <a:pt x="433" y="39"/>
                    <a:pt x="431" y="39"/>
                  </a:cubicBezTo>
                  <a:cubicBezTo>
                    <a:pt x="430" y="38"/>
                    <a:pt x="427" y="37"/>
                    <a:pt x="424" y="36"/>
                  </a:cubicBezTo>
                  <a:cubicBezTo>
                    <a:pt x="421" y="35"/>
                    <a:pt x="419" y="35"/>
                    <a:pt x="419" y="34"/>
                  </a:cubicBezTo>
                  <a:cubicBezTo>
                    <a:pt x="418" y="34"/>
                    <a:pt x="418" y="34"/>
                    <a:pt x="417" y="34"/>
                  </a:cubicBezTo>
                  <a:cubicBezTo>
                    <a:pt x="416" y="33"/>
                    <a:pt x="416" y="33"/>
                    <a:pt x="415" y="33"/>
                  </a:cubicBezTo>
                  <a:cubicBezTo>
                    <a:pt x="415" y="32"/>
                    <a:pt x="415" y="32"/>
                    <a:pt x="414" y="31"/>
                  </a:cubicBezTo>
                  <a:cubicBezTo>
                    <a:pt x="414" y="31"/>
                    <a:pt x="414" y="30"/>
                    <a:pt x="414" y="30"/>
                  </a:cubicBezTo>
                  <a:cubicBezTo>
                    <a:pt x="414" y="28"/>
                    <a:pt x="414" y="28"/>
                    <a:pt x="416" y="27"/>
                  </a:cubicBezTo>
                  <a:cubicBezTo>
                    <a:pt x="417" y="26"/>
                    <a:pt x="418" y="26"/>
                    <a:pt x="420" y="26"/>
                  </a:cubicBezTo>
                  <a:cubicBezTo>
                    <a:pt x="435" y="26"/>
                    <a:pt x="435" y="26"/>
                    <a:pt x="435" y="26"/>
                  </a:cubicBezTo>
                  <a:cubicBezTo>
                    <a:pt x="435" y="19"/>
                    <a:pt x="435" y="19"/>
                    <a:pt x="435" y="19"/>
                  </a:cubicBezTo>
                  <a:lnTo>
                    <a:pt x="420" y="19"/>
                  </a:lnTo>
                  <a:close/>
                  <a:moveTo>
                    <a:pt x="472" y="50"/>
                  </a:moveTo>
                  <a:cubicBezTo>
                    <a:pt x="470" y="52"/>
                    <a:pt x="467" y="53"/>
                    <a:pt x="464" y="53"/>
                  </a:cubicBezTo>
                  <a:cubicBezTo>
                    <a:pt x="460" y="53"/>
                    <a:pt x="457" y="52"/>
                    <a:pt x="455" y="49"/>
                  </a:cubicBezTo>
                  <a:cubicBezTo>
                    <a:pt x="453" y="47"/>
                    <a:pt x="452" y="43"/>
                    <a:pt x="452" y="39"/>
                  </a:cubicBezTo>
                  <a:cubicBezTo>
                    <a:pt x="452" y="35"/>
                    <a:pt x="453" y="32"/>
                    <a:pt x="455" y="29"/>
                  </a:cubicBezTo>
                  <a:cubicBezTo>
                    <a:pt x="457" y="26"/>
                    <a:pt x="460" y="25"/>
                    <a:pt x="464" y="25"/>
                  </a:cubicBezTo>
                  <a:cubicBezTo>
                    <a:pt x="467" y="25"/>
                    <a:pt x="470" y="26"/>
                    <a:pt x="472" y="28"/>
                  </a:cubicBezTo>
                  <a:cubicBezTo>
                    <a:pt x="477" y="23"/>
                    <a:pt x="477" y="23"/>
                    <a:pt x="477" y="23"/>
                  </a:cubicBezTo>
                  <a:cubicBezTo>
                    <a:pt x="474" y="20"/>
                    <a:pt x="469" y="18"/>
                    <a:pt x="464" y="18"/>
                  </a:cubicBezTo>
                  <a:cubicBezTo>
                    <a:pt x="458" y="18"/>
                    <a:pt x="453" y="20"/>
                    <a:pt x="449" y="24"/>
                  </a:cubicBezTo>
                  <a:cubicBezTo>
                    <a:pt x="446" y="28"/>
                    <a:pt x="444" y="33"/>
                    <a:pt x="444" y="39"/>
                  </a:cubicBezTo>
                  <a:cubicBezTo>
                    <a:pt x="444" y="45"/>
                    <a:pt x="445" y="50"/>
                    <a:pt x="449" y="54"/>
                  </a:cubicBezTo>
                  <a:cubicBezTo>
                    <a:pt x="453" y="58"/>
                    <a:pt x="458" y="60"/>
                    <a:pt x="464" y="60"/>
                  </a:cubicBezTo>
                  <a:cubicBezTo>
                    <a:pt x="469" y="60"/>
                    <a:pt x="474" y="59"/>
                    <a:pt x="477" y="55"/>
                  </a:cubicBezTo>
                  <a:cubicBezTo>
                    <a:pt x="472" y="50"/>
                    <a:pt x="472" y="50"/>
                    <a:pt x="472" y="50"/>
                  </a:cubicBezTo>
                  <a:moveTo>
                    <a:pt x="495" y="19"/>
                  </a:moveTo>
                  <a:cubicBezTo>
                    <a:pt x="485" y="19"/>
                    <a:pt x="485" y="19"/>
                    <a:pt x="485" y="19"/>
                  </a:cubicBezTo>
                  <a:cubicBezTo>
                    <a:pt x="481" y="26"/>
                    <a:pt x="481" y="26"/>
                    <a:pt x="481" y="26"/>
                  </a:cubicBezTo>
                  <a:cubicBezTo>
                    <a:pt x="488" y="26"/>
                    <a:pt x="488" y="26"/>
                    <a:pt x="488" y="26"/>
                  </a:cubicBezTo>
                  <a:cubicBezTo>
                    <a:pt x="488" y="59"/>
                    <a:pt x="488" y="59"/>
                    <a:pt x="488" y="59"/>
                  </a:cubicBezTo>
                  <a:cubicBezTo>
                    <a:pt x="495" y="59"/>
                    <a:pt x="495" y="59"/>
                    <a:pt x="495" y="59"/>
                  </a:cubicBezTo>
                  <a:lnTo>
                    <a:pt x="495" y="19"/>
                  </a:lnTo>
                  <a:close/>
                  <a:moveTo>
                    <a:pt x="488" y="11"/>
                  </a:moveTo>
                  <a:cubicBezTo>
                    <a:pt x="488" y="11"/>
                    <a:pt x="490" y="12"/>
                    <a:pt x="491" y="12"/>
                  </a:cubicBezTo>
                  <a:cubicBezTo>
                    <a:pt x="493" y="12"/>
                    <a:pt x="494" y="11"/>
                    <a:pt x="494" y="11"/>
                  </a:cubicBezTo>
                  <a:cubicBezTo>
                    <a:pt x="495" y="10"/>
                    <a:pt x="496" y="9"/>
                    <a:pt x="496" y="7"/>
                  </a:cubicBezTo>
                  <a:cubicBezTo>
                    <a:pt x="496" y="6"/>
                    <a:pt x="495" y="5"/>
                    <a:pt x="494" y="4"/>
                  </a:cubicBezTo>
                  <a:cubicBezTo>
                    <a:pt x="494" y="3"/>
                    <a:pt x="493" y="3"/>
                    <a:pt x="491" y="3"/>
                  </a:cubicBezTo>
                  <a:cubicBezTo>
                    <a:pt x="490" y="3"/>
                    <a:pt x="488" y="3"/>
                    <a:pt x="488" y="4"/>
                  </a:cubicBezTo>
                  <a:cubicBezTo>
                    <a:pt x="487" y="5"/>
                    <a:pt x="487" y="6"/>
                    <a:pt x="487" y="7"/>
                  </a:cubicBezTo>
                  <a:cubicBezTo>
                    <a:pt x="487" y="9"/>
                    <a:pt x="487" y="10"/>
                    <a:pt x="488" y="11"/>
                  </a:cubicBezTo>
                  <a:moveTo>
                    <a:pt x="526" y="18"/>
                  </a:moveTo>
                  <a:cubicBezTo>
                    <a:pt x="520" y="18"/>
                    <a:pt x="515" y="20"/>
                    <a:pt x="511" y="24"/>
                  </a:cubicBezTo>
                  <a:cubicBezTo>
                    <a:pt x="507" y="28"/>
                    <a:pt x="505" y="33"/>
                    <a:pt x="505" y="40"/>
                  </a:cubicBezTo>
                  <a:cubicBezTo>
                    <a:pt x="505" y="46"/>
                    <a:pt x="507" y="51"/>
                    <a:pt x="511" y="55"/>
                  </a:cubicBezTo>
                  <a:cubicBezTo>
                    <a:pt x="515" y="58"/>
                    <a:pt x="520" y="60"/>
                    <a:pt x="526" y="60"/>
                  </a:cubicBezTo>
                  <a:cubicBezTo>
                    <a:pt x="532" y="60"/>
                    <a:pt x="536" y="59"/>
                    <a:pt x="540" y="55"/>
                  </a:cubicBezTo>
                  <a:cubicBezTo>
                    <a:pt x="535" y="50"/>
                    <a:pt x="535" y="50"/>
                    <a:pt x="535" y="50"/>
                  </a:cubicBezTo>
                  <a:cubicBezTo>
                    <a:pt x="533" y="52"/>
                    <a:pt x="530" y="53"/>
                    <a:pt x="526" y="53"/>
                  </a:cubicBezTo>
                  <a:cubicBezTo>
                    <a:pt x="523" y="53"/>
                    <a:pt x="519" y="52"/>
                    <a:pt x="517" y="49"/>
                  </a:cubicBezTo>
                  <a:cubicBezTo>
                    <a:pt x="514" y="47"/>
                    <a:pt x="513" y="43"/>
                    <a:pt x="513" y="39"/>
                  </a:cubicBezTo>
                  <a:cubicBezTo>
                    <a:pt x="513" y="35"/>
                    <a:pt x="514" y="32"/>
                    <a:pt x="517" y="29"/>
                  </a:cubicBezTo>
                  <a:cubicBezTo>
                    <a:pt x="519" y="26"/>
                    <a:pt x="522" y="25"/>
                    <a:pt x="526" y="25"/>
                  </a:cubicBezTo>
                  <a:cubicBezTo>
                    <a:pt x="528" y="25"/>
                    <a:pt x="530" y="25"/>
                    <a:pt x="531" y="26"/>
                  </a:cubicBezTo>
                  <a:cubicBezTo>
                    <a:pt x="532" y="27"/>
                    <a:pt x="533" y="28"/>
                    <a:pt x="533" y="30"/>
                  </a:cubicBezTo>
                  <a:cubicBezTo>
                    <a:pt x="533" y="33"/>
                    <a:pt x="532" y="35"/>
                    <a:pt x="531" y="36"/>
                  </a:cubicBezTo>
                  <a:cubicBezTo>
                    <a:pt x="529" y="37"/>
                    <a:pt x="527" y="38"/>
                    <a:pt x="523" y="38"/>
                  </a:cubicBezTo>
                  <a:cubicBezTo>
                    <a:pt x="519" y="38"/>
                    <a:pt x="519" y="38"/>
                    <a:pt x="519" y="38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2" y="44"/>
                    <a:pt x="522" y="44"/>
                    <a:pt x="522" y="44"/>
                  </a:cubicBezTo>
                  <a:cubicBezTo>
                    <a:pt x="535" y="44"/>
                    <a:pt x="541" y="39"/>
                    <a:pt x="541" y="30"/>
                  </a:cubicBezTo>
                  <a:cubicBezTo>
                    <a:pt x="541" y="22"/>
                    <a:pt x="536" y="19"/>
                    <a:pt x="526" y="18"/>
                  </a:cubicBezTo>
                  <a:moveTo>
                    <a:pt x="550" y="59"/>
                  </a:moveTo>
                  <a:cubicBezTo>
                    <a:pt x="557" y="59"/>
                    <a:pt x="557" y="59"/>
                    <a:pt x="557" y="59"/>
                  </a:cubicBezTo>
                  <a:cubicBezTo>
                    <a:pt x="557" y="26"/>
                    <a:pt x="557" y="26"/>
                    <a:pt x="557" y="26"/>
                  </a:cubicBezTo>
                  <a:cubicBezTo>
                    <a:pt x="567" y="26"/>
                    <a:pt x="567" y="26"/>
                    <a:pt x="567" y="26"/>
                  </a:cubicBezTo>
                  <a:cubicBezTo>
                    <a:pt x="568" y="26"/>
                    <a:pt x="570" y="26"/>
                    <a:pt x="571" y="27"/>
                  </a:cubicBezTo>
                  <a:cubicBezTo>
                    <a:pt x="572" y="27"/>
                    <a:pt x="573" y="28"/>
                    <a:pt x="573" y="29"/>
                  </a:cubicBezTo>
                  <a:cubicBezTo>
                    <a:pt x="574" y="29"/>
                    <a:pt x="575" y="30"/>
                    <a:pt x="575" y="31"/>
                  </a:cubicBezTo>
                  <a:cubicBezTo>
                    <a:pt x="575" y="32"/>
                    <a:pt x="575" y="33"/>
                    <a:pt x="575" y="34"/>
                  </a:cubicBezTo>
                  <a:cubicBezTo>
                    <a:pt x="576" y="35"/>
                    <a:pt x="576" y="36"/>
                    <a:pt x="576" y="37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83" y="59"/>
                    <a:pt x="583" y="59"/>
                    <a:pt x="583" y="59"/>
                  </a:cubicBezTo>
                  <a:cubicBezTo>
                    <a:pt x="583" y="37"/>
                    <a:pt x="583" y="37"/>
                    <a:pt x="583" y="37"/>
                  </a:cubicBezTo>
                  <a:cubicBezTo>
                    <a:pt x="583" y="33"/>
                    <a:pt x="583" y="30"/>
                    <a:pt x="582" y="28"/>
                  </a:cubicBezTo>
                  <a:cubicBezTo>
                    <a:pt x="581" y="25"/>
                    <a:pt x="580" y="23"/>
                    <a:pt x="577" y="22"/>
                  </a:cubicBezTo>
                  <a:cubicBezTo>
                    <a:pt x="575" y="20"/>
                    <a:pt x="570" y="19"/>
                    <a:pt x="564" y="19"/>
                  </a:cubicBezTo>
                  <a:cubicBezTo>
                    <a:pt x="550" y="19"/>
                    <a:pt x="550" y="19"/>
                    <a:pt x="550" y="19"/>
                  </a:cubicBezTo>
                  <a:lnTo>
                    <a:pt x="550" y="59"/>
                  </a:lnTo>
                  <a:close/>
                  <a:moveTo>
                    <a:pt x="596" y="26"/>
                  </a:moveTo>
                  <a:cubicBezTo>
                    <a:pt x="596" y="43"/>
                    <a:pt x="596" y="43"/>
                    <a:pt x="596" y="43"/>
                  </a:cubicBezTo>
                  <a:cubicBezTo>
                    <a:pt x="596" y="49"/>
                    <a:pt x="598" y="53"/>
                    <a:pt x="601" y="56"/>
                  </a:cubicBezTo>
                  <a:cubicBezTo>
                    <a:pt x="604" y="58"/>
                    <a:pt x="609" y="59"/>
                    <a:pt x="615" y="59"/>
                  </a:cubicBezTo>
                  <a:cubicBezTo>
                    <a:pt x="615" y="52"/>
                    <a:pt x="615" y="52"/>
                    <a:pt x="615" y="52"/>
                  </a:cubicBezTo>
                  <a:cubicBezTo>
                    <a:pt x="614" y="52"/>
                    <a:pt x="612" y="52"/>
                    <a:pt x="611" y="52"/>
                  </a:cubicBezTo>
                  <a:cubicBezTo>
                    <a:pt x="610" y="52"/>
                    <a:pt x="609" y="51"/>
                    <a:pt x="608" y="51"/>
                  </a:cubicBezTo>
                  <a:cubicBezTo>
                    <a:pt x="606" y="50"/>
                    <a:pt x="606" y="50"/>
                    <a:pt x="605" y="48"/>
                  </a:cubicBezTo>
                  <a:cubicBezTo>
                    <a:pt x="604" y="47"/>
                    <a:pt x="604" y="45"/>
                    <a:pt x="604" y="43"/>
                  </a:cubicBezTo>
                  <a:cubicBezTo>
                    <a:pt x="604" y="26"/>
                    <a:pt x="604" y="26"/>
                    <a:pt x="604" y="26"/>
                  </a:cubicBezTo>
                  <a:cubicBezTo>
                    <a:pt x="615" y="26"/>
                    <a:pt x="615" y="26"/>
                    <a:pt x="615" y="26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4" y="11"/>
                    <a:pt x="604" y="11"/>
                    <a:pt x="604" y="11"/>
                  </a:cubicBezTo>
                  <a:cubicBezTo>
                    <a:pt x="589" y="26"/>
                    <a:pt x="589" y="26"/>
                    <a:pt x="589" y="26"/>
                  </a:cubicBezTo>
                  <a:lnTo>
                    <a:pt x="596" y="26"/>
                  </a:lnTo>
                  <a:close/>
                  <a:moveTo>
                    <a:pt x="634" y="19"/>
                  </a:moveTo>
                  <a:cubicBezTo>
                    <a:pt x="623" y="19"/>
                    <a:pt x="623" y="19"/>
                    <a:pt x="623" y="19"/>
                  </a:cubicBezTo>
                  <a:cubicBezTo>
                    <a:pt x="620" y="26"/>
                    <a:pt x="620" y="26"/>
                    <a:pt x="620" y="26"/>
                  </a:cubicBezTo>
                  <a:cubicBezTo>
                    <a:pt x="627" y="26"/>
                    <a:pt x="627" y="26"/>
                    <a:pt x="627" y="26"/>
                  </a:cubicBezTo>
                  <a:cubicBezTo>
                    <a:pt x="627" y="59"/>
                    <a:pt x="627" y="59"/>
                    <a:pt x="627" y="59"/>
                  </a:cubicBezTo>
                  <a:cubicBezTo>
                    <a:pt x="634" y="59"/>
                    <a:pt x="634" y="59"/>
                    <a:pt x="634" y="59"/>
                  </a:cubicBezTo>
                  <a:lnTo>
                    <a:pt x="634" y="19"/>
                  </a:lnTo>
                  <a:close/>
                  <a:moveTo>
                    <a:pt x="626" y="11"/>
                  </a:moveTo>
                  <a:cubicBezTo>
                    <a:pt x="627" y="11"/>
                    <a:pt x="628" y="12"/>
                    <a:pt x="630" y="12"/>
                  </a:cubicBezTo>
                  <a:cubicBezTo>
                    <a:pt x="631" y="12"/>
                    <a:pt x="632" y="11"/>
                    <a:pt x="633" y="11"/>
                  </a:cubicBezTo>
                  <a:cubicBezTo>
                    <a:pt x="634" y="10"/>
                    <a:pt x="634" y="9"/>
                    <a:pt x="634" y="7"/>
                  </a:cubicBezTo>
                  <a:cubicBezTo>
                    <a:pt x="634" y="6"/>
                    <a:pt x="634" y="5"/>
                    <a:pt x="633" y="4"/>
                  </a:cubicBezTo>
                  <a:cubicBezTo>
                    <a:pt x="632" y="3"/>
                    <a:pt x="631" y="3"/>
                    <a:pt x="630" y="3"/>
                  </a:cubicBezTo>
                  <a:cubicBezTo>
                    <a:pt x="628" y="3"/>
                    <a:pt x="627" y="3"/>
                    <a:pt x="626" y="4"/>
                  </a:cubicBezTo>
                  <a:cubicBezTo>
                    <a:pt x="626" y="5"/>
                    <a:pt x="625" y="6"/>
                    <a:pt x="625" y="7"/>
                  </a:cubicBezTo>
                  <a:cubicBezTo>
                    <a:pt x="625" y="9"/>
                    <a:pt x="626" y="10"/>
                    <a:pt x="626" y="11"/>
                  </a:cubicBezTo>
                  <a:moveTo>
                    <a:pt x="665" y="19"/>
                  </a:moveTo>
                  <a:cubicBezTo>
                    <a:pt x="656" y="19"/>
                    <a:pt x="656" y="19"/>
                    <a:pt x="656" y="19"/>
                  </a:cubicBezTo>
                  <a:cubicBezTo>
                    <a:pt x="656" y="11"/>
                    <a:pt x="660" y="7"/>
                    <a:pt x="669" y="7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3" y="0"/>
                    <a:pt x="658" y="2"/>
                    <a:pt x="654" y="5"/>
                  </a:cubicBezTo>
                  <a:cubicBezTo>
                    <a:pt x="650" y="9"/>
                    <a:pt x="648" y="13"/>
                    <a:pt x="648" y="19"/>
                  </a:cubicBezTo>
                  <a:cubicBezTo>
                    <a:pt x="646" y="19"/>
                    <a:pt x="646" y="19"/>
                    <a:pt x="646" y="19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648" y="26"/>
                    <a:pt x="648" y="26"/>
                    <a:pt x="648" y="26"/>
                  </a:cubicBezTo>
                  <a:cubicBezTo>
                    <a:pt x="648" y="59"/>
                    <a:pt x="648" y="59"/>
                    <a:pt x="648" y="59"/>
                  </a:cubicBezTo>
                  <a:cubicBezTo>
                    <a:pt x="656" y="59"/>
                    <a:pt x="656" y="59"/>
                    <a:pt x="656" y="59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5" y="26"/>
                    <a:pt x="665" y="26"/>
                    <a:pt x="665" y="26"/>
                  </a:cubicBezTo>
                  <a:lnTo>
                    <a:pt x="665" y="19"/>
                  </a:lnTo>
                  <a:close/>
                  <a:moveTo>
                    <a:pt x="683" y="19"/>
                  </a:moveTo>
                  <a:cubicBezTo>
                    <a:pt x="672" y="19"/>
                    <a:pt x="672" y="19"/>
                    <a:pt x="672" y="19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5" y="26"/>
                    <a:pt x="675" y="26"/>
                    <a:pt x="675" y="26"/>
                  </a:cubicBezTo>
                  <a:cubicBezTo>
                    <a:pt x="675" y="59"/>
                    <a:pt x="675" y="59"/>
                    <a:pt x="675" y="59"/>
                  </a:cubicBezTo>
                  <a:cubicBezTo>
                    <a:pt x="683" y="59"/>
                    <a:pt x="683" y="59"/>
                    <a:pt x="683" y="59"/>
                  </a:cubicBezTo>
                  <a:lnTo>
                    <a:pt x="683" y="19"/>
                  </a:lnTo>
                  <a:close/>
                  <a:moveTo>
                    <a:pt x="675" y="11"/>
                  </a:moveTo>
                  <a:cubicBezTo>
                    <a:pt x="676" y="11"/>
                    <a:pt x="677" y="12"/>
                    <a:pt x="678" y="12"/>
                  </a:cubicBezTo>
                  <a:cubicBezTo>
                    <a:pt x="680" y="12"/>
                    <a:pt x="681" y="11"/>
                    <a:pt x="682" y="11"/>
                  </a:cubicBezTo>
                  <a:cubicBezTo>
                    <a:pt x="683" y="10"/>
                    <a:pt x="683" y="9"/>
                    <a:pt x="683" y="7"/>
                  </a:cubicBezTo>
                  <a:cubicBezTo>
                    <a:pt x="683" y="6"/>
                    <a:pt x="683" y="5"/>
                    <a:pt x="682" y="4"/>
                  </a:cubicBezTo>
                  <a:cubicBezTo>
                    <a:pt x="681" y="3"/>
                    <a:pt x="680" y="3"/>
                    <a:pt x="678" y="3"/>
                  </a:cubicBezTo>
                  <a:cubicBezTo>
                    <a:pt x="677" y="3"/>
                    <a:pt x="676" y="3"/>
                    <a:pt x="675" y="4"/>
                  </a:cubicBezTo>
                  <a:cubicBezTo>
                    <a:pt x="674" y="5"/>
                    <a:pt x="674" y="6"/>
                    <a:pt x="674" y="7"/>
                  </a:cubicBezTo>
                  <a:cubicBezTo>
                    <a:pt x="674" y="9"/>
                    <a:pt x="674" y="10"/>
                    <a:pt x="675" y="11"/>
                  </a:cubicBezTo>
                  <a:moveTo>
                    <a:pt x="722" y="50"/>
                  </a:moveTo>
                  <a:cubicBezTo>
                    <a:pt x="719" y="52"/>
                    <a:pt x="717" y="53"/>
                    <a:pt x="713" y="53"/>
                  </a:cubicBezTo>
                  <a:cubicBezTo>
                    <a:pt x="710" y="53"/>
                    <a:pt x="706" y="52"/>
                    <a:pt x="704" y="49"/>
                  </a:cubicBezTo>
                  <a:cubicBezTo>
                    <a:pt x="702" y="47"/>
                    <a:pt x="701" y="43"/>
                    <a:pt x="701" y="39"/>
                  </a:cubicBezTo>
                  <a:cubicBezTo>
                    <a:pt x="701" y="35"/>
                    <a:pt x="702" y="32"/>
                    <a:pt x="704" y="29"/>
                  </a:cubicBezTo>
                  <a:cubicBezTo>
                    <a:pt x="706" y="26"/>
                    <a:pt x="710" y="25"/>
                    <a:pt x="713" y="25"/>
                  </a:cubicBezTo>
                  <a:cubicBezTo>
                    <a:pt x="717" y="25"/>
                    <a:pt x="719" y="26"/>
                    <a:pt x="722" y="28"/>
                  </a:cubicBezTo>
                  <a:cubicBezTo>
                    <a:pt x="727" y="23"/>
                    <a:pt x="727" y="23"/>
                    <a:pt x="727" y="23"/>
                  </a:cubicBezTo>
                  <a:cubicBezTo>
                    <a:pt x="723" y="20"/>
                    <a:pt x="718" y="18"/>
                    <a:pt x="713" y="18"/>
                  </a:cubicBezTo>
                  <a:cubicBezTo>
                    <a:pt x="708" y="18"/>
                    <a:pt x="703" y="20"/>
                    <a:pt x="699" y="24"/>
                  </a:cubicBezTo>
                  <a:cubicBezTo>
                    <a:pt x="695" y="28"/>
                    <a:pt x="693" y="33"/>
                    <a:pt x="693" y="39"/>
                  </a:cubicBezTo>
                  <a:cubicBezTo>
                    <a:pt x="693" y="45"/>
                    <a:pt x="695" y="50"/>
                    <a:pt x="698" y="54"/>
                  </a:cubicBezTo>
                  <a:cubicBezTo>
                    <a:pt x="702" y="58"/>
                    <a:pt x="707" y="60"/>
                    <a:pt x="713" y="60"/>
                  </a:cubicBezTo>
                  <a:cubicBezTo>
                    <a:pt x="718" y="60"/>
                    <a:pt x="723" y="59"/>
                    <a:pt x="727" y="55"/>
                  </a:cubicBezTo>
                  <a:cubicBezTo>
                    <a:pt x="722" y="50"/>
                    <a:pt x="722" y="50"/>
                    <a:pt x="722" y="50"/>
                  </a:cubicBezTo>
                  <a:moveTo>
                    <a:pt x="753" y="43"/>
                  </a:moveTo>
                  <a:cubicBezTo>
                    <a:pt x="753" y="49"/>
                    <a:pt x="755" y="53"/>
                    <a:pt x="757" y="56"/>
                  </a:cubicBezTo>
                  <a:cubicBezTo>
                    <a:pt x="760" y="58"/>
                    <a:pt x="764" y="59"/>
                    <a:pt x="771" y="59"/>
                  </a:cubicBezTo>
                  <a:cubicBezTo>
                    <a:pt x="771" y="52"/>
                    <a:pt x="771" y="52"/>
                    <a:pt x="771" y="52"/>
                  </a:cubicBezTo>
                  <a:cubicBezTo>
                    <a:pt x="769" y="52"/>
                    <a:pt x="768" y="52"/>
                    <a:pt x="767" y="52"/>
                  </a:cubicBezTo>
                  <a:cubicBezTo>
                    <a:pt x="766" y="52"/>
                    <a:pt x="765" y="51"/>
                    <a:pt x="764" y="51"/>
                  </a:cubicBezTo>
                  <a:cubicBezTo>
                    <a:pt x="763" y="50"/>
                    <a:pt x="762" y="50"/>
                    <a:pt x="762" y="48"/>
                  </a:cubicBezTo>
                  <a:cubicBezTo>
                    <a:pt x="761" y="47"/>
                    <a:pt x="761" y="45"/>
                    <a:pt x="761" y="43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53" y="1"/>
                    <a:pt x="753" y="1"/>
                    <a:pt x="753" y="1"/>
                  </a:cubicBezTo>
                  <a:cubicBezTo>
                    <a:pt x="753" y="43"/>
                    <a:pt x="753" y="43"/>
                    <a:pt x="753" y="43"/>
                  </a:cubicBezTo>
                  <a:moveTo>
                    <a:pt x="796" y="18"/>
                  </a:moveTo>
                  <a:cubicBezTo>
                    <a:pt x="789" y="18"/>
                    <a:pt x="784" y="20"/>
                    <a:pt x="780" y="24"/>
                  </a:cubicBezTo>
                  <a:cubicBezTo>
                    <a:pt x="777" y="28"/>
                    <a:pt x="775" y="33"/>
                    <a:pt x="775" y="40"/>
                  </a:cubicBezTo>
                  <a:cubicBezTo>
                    <a:pt x="775" y="46"/>
                    <a:pt x="777" y="51"/>
                    <a:pt x="781" y="55"/>
                  </a:cubicBezTo>
                  <a:cubicBezTo>
                    <a:pt x="784" y="58"/>
                    <a:pt x="789" y="60"/>
                    <a:pt x="796" y="60"/>
                  </a:cubicBezTo>
                  <a:cubicBezTo>
                    <a:pt x="801" y="60"/>
                    <a:pt x="806" y="59"/>
                    <a:pt x="810" y="55"/>
                  </a:cubicBezTo>
                  <a:cubicBezTo>
                    <a:pt x="804" y="50"/>
                    <a:pt x="804" y="50"/>
                    <a:pt x="804" y="50"/>
                  </a:cubicBezTo>
                  <a:cubicBezTo>
                    <a:pt x="802" y="52"/>
                    <a:pt x="799" y="53"/>
                    <a:pt x="796" y="53"/>
                  </a:cubicBezTo>
                  <a:cubicBezTo>
                    <a:pt x="792" y="53"/>
                    <a:pt x="789" y="52"/>
                    <a:pt x="786" y="49"/>
                  </a:cubicBezTo>
                  <a:cubicBezTo>
                    <a:pt x="784" y="47"/>
                    <a:pt x="783" y="43"/>
                    <a:pt x="783" y="39"/>
                  </a:cubicBezTo>
                  <a:cubicBezTo>
                    <a:pt x="783" y="35"/>
                    <a:pt x="784" y="32"/>
                    <a:pt x="786" y="29"/>
                  </a:cubicBezTo>
                  <a:cubicBezTo>
                    <a:pt x="788" y="26"/>
                    <a:pt x="791" y="25"/>
                    <a:pt x="795" y="25"/>
                  </a:cubicBezTo>
                  <a:cubicBezTo>
                    <a:pt x="797" y="25"/>
                    <a:pt x="799" y="25"/>
                    <a:pt x="800" y="26"/>
                  </a:cubicBezTo>
                  <a:cubicBezTo>
                    <a:pt x="802" y="27"/>
                    <a:pt x="802" y="28"/>
                    <a:pt x="802" y="30"/>
                  </a:cubicBezTo>
                  <a:cubicBezTo>
                    <a:pt x="802" y="33"/>
                    <a:pt x="802" y="35"/>
                    <a:pt x="800" y="36"/>
                  </a:cubicBezTo>
                  <a:cubicBezTo>
                    <a:pt x="799" y="37"/>
                    <a:pt x="796" y="38"/>
                    <a:pt x="792" y="38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44"/>
                    <a:pt x="788" y="44"/>
                    <a:pt x="788" y="44"/>
                  </a:cubicBezTo>
                  <a:cubicBezTo>
                    <a:pt x="792" y="44"/>
                    <a:pt x="792" y="44"/>
                    <a:pt x="792" y="44"/>
                  </a:cubicBezTo>
                  <a:cubicBezTo>
                    <a:pt x="804" y="44"/>
                    <a:pt x="810" y="39"/>
                    <a:pt x="810" y="30"/>
                  </a:cubicBezTo>
                  <a:cubicBezTo>
                    <a:pt x="810" y="22"/>
                    <a:pt x="805" y="19"/>
                    <a:pt x="796" y="18"/>
                  </a:cubicBezTo>
                  <a:moveTo>
                    <a:pt x="841" y="36"/>
                  </a:moveTo>
                  <a:cubicBezTo>
                    <a:pt x="838" y="35"/>
                    <a:pt x="835" y="34"/>
                    <a:pt x="833" y="34"/>
                  </a:cubicBezTo>
                  <a:cubicBezTo>
                    <a:pt x="828" y="34"/>
                    <a:pt x="825" y="35"/>
                    <a:pt x="822" y="37"/>
                  </a:cubicBezTo>
                  <a:cubicBezTo>
                    <a:pt x="819" y="40"/>
                    <a:pt x="817" y="43"/>
                    <a:pt x="817" y="47"/>
                  </a:cubicBezTo>
                  <a:cubicBezTo>
                    <a:pt x="817" y="51"/>
                    <a:pt x="819" y="54"/>
                    <a:pt x="821" y="56"/>
                  </a:cubicBezTo>
                  <a:cubicBezTo>
                    <a:pt x="824" y="58"/>
                    <a:pt x="828" y="59"/>
                    <a:pt x="833" y="59"/>
                  </a:cubicBezTo>
                  <a:cubicBezTo>
                    <a:pt x="852" y="59"/>
                    <a:pt x="852" y="59"/>
                    <a:pt x="852" y="59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52" y="30"/>
                    <a:pt x="850" y="26"/>
                    <a:pt x="847" y="23"/>
                  </a:cubicBezTo>
                  <a:cubicBezTo>
                    <a:pt x="844" y="20"/>
                    <a:pt x="840" y="19"/>
                    <a:pt x="835" y="19"/>
                  </a:cubicBezTo>
                  <a:cubicBezTo>
                    <a:pt x="821" y="19"/>
                    <a:pt x="821" y="19"/>
                    <a:pt x="821" y="19"/>
                  </a:cubicBezTo>
                  <a:cubicBezTo>
                    <a:pt x="821" y="26"/>
                    <a:pt x="821" y="26"/>
                    <a:pt x="821" y="26"/>
                  </a:cubicBezTo>
                  <a:cubicBezTo>
                    <a:pt x="834" y="26"/>
                    <a:pt x="834" y="26"/>
                    <a:pt x="834" y="26"/>
                  </a:cubicBezTo>
                  <a:cubicBezTo>
                    <a:pt x="841" y="26"/>
                    <a:pt x="844" y="29"/>
                    <a:pt x="844" y="36"/>
                  </a:cubicBezTo>
                  <a:cubicBezTo>
                    <a:pt x="844" y="52"/>
                    <a:pt x="844" y="52"/>
                    <a:pt x="844" y="52"/>
                  </a:cubicBezTo>
                  <a:cubicBezTo>
                    <a:pt x="833" y="52"/>
                    <a:pt x="833" y="52"/>
                    <a:pt x="833" y="52"/>
                  </a:cubicBezTo>
                  <a:cubicBezTo>
                    <a:pt x="828" y="52"/>
                    <a:pt x="825" y="50"/>
                    <a:pt x="825" y="47"/>
                  </a:cubicBezTo>
                  <a:cubicBezTo>
                    <a:pt x="825" y="45"/>
                    <a:pt x="826" y="43"/>
                    <a:pt x="827" y="42"/>
                  </a:cubicBezTo>
                  <a:cubicBezTo>
                    <a:pt x="828" y="41"/>
                    <a:pt x="830" y="41"/>
                    <a:pt x="833" y="41"/>
                  </a:cubicBezTo>
                  <a:cubicBezTo>
                    <a:pt x="836" y="41"/>
                    <a:pt x="839" y="42"/>
                    <a:pt x="841" y="43"/>
                  </a:cubicBezTo>
                  <a:cubicBezTo>
                    <a:pt x="841" y="36"/>
                    <a:pt x="841" y="36"/>
                    <a:pt x="841" y="36"/>
                  </a:cubicBezTo>
                  <a:moveTo>
                    <a:pt x="892" y="52"/>
                  </a:moveTo>
                  <a:cubicBezTo>
                    <a:pt x="880" y="52"/>
                    <a:pt x="880" y="52"/>
                    <a:pt x="880" y="52"/>
                  </a:cubicBezTo>
                  <a:cubicBezTo>
                    <a:pt x="876" y="52"/>
                    <a:pt x="873" y="51"/>
                    <a:pt x="871" y="49"/>
                  </a:cubicBezTo>
                  <a:cubicBezTo>
                    <a:pt x="869" y="46"/>
                    <a:pt x="867" y="43"/>
                    <a:pt x="867" y="39"/>
                  </a:cubicBezTo>
                  <a:cubicBezTo>
                    <a:pt x="867" y="35"/>
                    <a:pt x="869" y="31"/>
                    <a:pt x="871" y="29"/>
                  </a:cubicBezTo>
                  <a:cubicBezTo>
                    <a:pt x="873" y="26"/>
                    <a:pt x="876" y="25"/>
                    <a:pt x="879" y="25"/>
                  </a:cubicBezTo>
                  <a:cubicBezTo>
                    <a:pt x="883" y="25"/>
                    <a:pt x="886" y="26"/>
                    <a:pt x="889" y="28"/>
                  </a:cubicBezTo>
                  <a:cubicBezTo>
                    <a:pt x="889" y="21"/>
                    <a:pt x="889" y="21"/>
                    <a:pt x="889" y="21"/>
                  </a:cubicBezTo>
                  <a:cubicBezTo>
                    <a:pt x="886" y="19"/>
                    <a:pt x="883" y="18"/>
                    <a:pt x="879" y="18"/>
                  </a:cubicBezTo>
                  <a:cubicBezTo>
                    <a:pt x="874" y="18"/>
                    <a:pt x="869" y="20"/>
                    <a:pt x="865" y="24"/>
                  </a:cubicBezTo>
                  <a:cubicBezTo>
                    <a:pt x="861" y="28"/>
                    <a:pt x="859" y="33"/>
                    <a:pt x="859" y="39"/>
                  </a:cubicBezTo>
                  <a:cubicBezTo>
                    <a:pt x="859" y="45"/>
                    <a:pt x="861" y="50"/>
                    <a:pt x="865" y="53"/>
                  </a:cubicBezTo>
                  <a:cubicBezTo>
                    <a:pt x="869" y="57"/>
                    <a:pt x="874" y="59"/>
                    <a:pt x="880" y="59"/>
                  </a:cubicBezTo>
                  <a:cubicBezTo>
                    <a:pt x="900" y="59"/>
                    <a:pt x="900" y="59"/>
                    <a:pt x="900" y="59"/>
                  </a:cubicBezTo>
                  <a:cubicBezTo>
                    <a:pt x="900" y="1"/>
                    <a:pt x="900" y="1"/>
                    <a:pt x="900" y="1"/>
                  </a:cubicBezTo>
                  <a:cubicBezTo>
                    <a:pt x="892" y="1"/>
                    <a:pt x="892" y="1"/>
                    <a:pt x="892" y="1"/>
                  </a:cubicBezTo>
                  <a:lnTo>
                    <a:pt x="892" y="52"/>
                  </a:lnTo>
                  <a:close/>
                  <a:moveTo>
                    <a:pt x="930" y="18"/>
                  </a:moveTo>
                  <a:cubicBezTo>
                    <a:pt x="923" y="18"/>
                    <a:pt x="918" y="20"/>
                    <a:pt x="914" y="24"/>
                  </a:cubicBezTo>
                  <a:cubicBezTo>
                    <a:pt x="911" y="28"/>
                    <a:pt x="909" y="33"/>
                    <a:pt x="909" y="40"/>
                  </a:cubicBezTo>
                  <a:cubicBezTo>
                    <a:pt x="909" y="46"/>
                    <a:pt x="911" y="51"/>
                    <a:pt x="914" y="55"/>
                  </a:cubicBezTo>
                  <a:cubicBezTo>
                    <a:pt x="918" y="58"/>
                    <a:pt x="923" y="60"/>
                    <a:pt x="930" y="60"/>
                  </a:cubicBezTo>
                  <a:cubicBezTo>
                    <a:pt x="935" y="60"/>
                    <a:pt x="939" y="59"/>
                    <a:pt x="943" y="55"/>
                  </a:cubicBezTo>
                  <a:cubicBezTo>
                    <a:pt x="938" y="50"/>
                    <a:pt x="938" y="50"/>
                    <a:pt x="938" y="50"/>
                  </a:cubicBezTo>
                  <a:cubicBezTo>
                    <a:pt x="936" y="52"/>
                    <a:pt x="933" y="53"/>
                    <a:pt x="930" y="53"/>
                  </a:cubicBezTo>
                  <a:cubicBezTo>
                    <a:pt x="926" y="53"/>
                    <a:pt x="923" y="52"/>
                    <a:pt x="920" y="49"/>
                  </a:cubicBezTo>
                  <a:cubicBezTo>
                    <a:pt x="918" y="47"/>
                    <a:pt x="916" y="43"/>
                    <a:pt x="916" y="39"/>
                  </a:cubicBezTo>
                  <a:cubicBezTo>
                    <a:pt x="916" y="35"/>
                    <a:pt x="918" y="32"/>
                    <a:pt x="920" y="29"/>
                  </a:cubicBezTo>
                  <a:cubicBezTo>
                    <a:pt x="922" y="26"/>
                    <a:pt x="925" y="25"/>
                    <a:pt x="929" y="25"/>
                  </a:cubicBezTo>
                  <a:cubicBezTo>
                    <a:pt x="931" y="25"/>
                    <a:pt x="933" y="25"/>
                    <a:pt x="934" y="26"/>
                  </a:cubicBezTo>
                  <a:cubicBezTo>
                    <a:pt x="935" y="27"/>
                    <a:pt x="936" y="28"/>
                    <a:pt x="936" y="30"/>
                  </a:cubicBezTo>
                  <a:cubicBezTo>
                    <a:pt x="936" y="33"/>
                    <a:pt x="935" y="35"/>
                    <a:pt x="934" y="36"/>
                  </a:cubicBezTo>
                  <a:cubicBezTo>
                    <a:pt x="932" y="37"/>
                    <a:pt x="930" y="38"/>
                    <a:pt x="926" y="38"/>
                  </a:cubicBezTo>
                  <a:cubicBezTo>
                    <a:pt x="922" y="38"/>
                    <a:pt x="922" y="38"/>
                    <a:pt x="922" y="38"/>
                  </a:cubicBezTo>
                  <a:cubicBezTo>
                    <a:pt x="922" y="44"/>
                    <a:pt x="922" y="44"/>
                    <a:pt x="922" y="44"/>
                  </a:cubicBezTo>
                  <a:cubicBezTo>
                    <a:pt x="926" y="44"/>
                    <a:pt x="926" y="44"/>
                    <a:pt x="926" y="44"/>
                  </a:cubicBezTo>
                  <a:cubicBezTo>
                    <a:pt x="938" y="44"/>
                    <a:pt x="944" y="39"/>
                    <a:pt x="944" y="30"/>
                  </a:cubicBezTo>
                  <a:cubicBezTo>
                    <a:pt x="944" y="22"/>
                    <a:pt x="939" y="19"/>
                    <a:pt x="930" y="18"/>
                  </a:cubicBezTo>
                  <a:moveTo>
                    <a:pt x="958" y="59"/>
                  </a:moveTo>
                  <a:cubicBezTo>
                    <a:pt x="958" y="36"/>
                    <a:pt x="958" y="36"/>
                    <a:pt x="958" y="36"/>
                  </a:cubicBezTo>
                  <a:cubicBezTo>
                    <a:pt x="958" y="32"/>
                    <a:pt x="959" y="30"/>
                    <a:pt x="960" y="28"/>
                  </a:cubicBezTo>
                  <a:cubicBezTo>
                    <a:pt x="961" y="28"/>
                    <a:pt x="961" y="27"/>
                    <a:pt x="962" y="27"/>
                  </a:cubicBezTo>
                  <a:cubicBezTo>
                    <a:pt x="963" y="26"/>
                    <a:pt x="964" y="26"/>
                    <a:pt x="964" y="26"/>
                  </a:cubicBezTo>
                  <a:cubicBezTo>
                    <a:pt x="965" y="26"/>
                    <a:pt x="966" y="26"/>
                    <a:pt x="967" y="26"/>
                  </a:cubicBezTo>
                  <a:cubicBezTo>
                    <a:pt x="976" y="26"/>
                    <a:pt x="976" y="26"/>
                    <a:pt x="976" y="26"/>
                  </a:cubicBezTo>
                  <a:cubicBezTo>
                    <a:pt x="976" y="19"/>
                    <a:pt x="976" y="19"/>
                    <a:pt x="976" y="19"/>
                  </a:cubicBezTo>
                  <a:cubicBezTo>
                    <a:pt x="969" y="19"/>
                    <a:pt x="969" y="19"/>
                    <a:pt x="969" y="19"/>
                  </a:cubicBezTo>
                  <a:cubicBezTo>
                    <a:pt x="966" y="19"/>
                    <a:pt x="965" y="19"/>
                    <a:pt x="963" y="19"/>
                  </a:cubicBezTo>
                  <a:cubicBezTo>
                    <a:pt x="962" y="19"/>
                    <a:pt x="961" y="20"/>
                    <a:pt x="959" y="20"/>
                  </a:cubicBezTo>
                  <a:cubicBezTo>
                    <a:pt x="957" y="21"/>
                    <a:pt x="956" y="22"/>
                    <a:pt x="955" y="23"/>
                  </a:cubicBezTo>
                  <a:cubicBezTo>
                    <a:pt x="952" y="25"/>
                    <a:pt x="951" y="30"/>
                    <a:pt x="951" y="36"/>
                  </a:cubicBezTo>
                  <a:cubicBezTo>
                    <a:pt x="951" y="59"/>
                    <a:pt x="951" y="59"/>
                    <a:pt x="951" y="59"/>
                  </a:cubicBezTo>
                  <a:lnTo>
                    <a:pt x="958" y="59"/>
                  </a:lnTo>
                  <a:close/>
                  <a:moveTo>
                    <a:pt x="994" y="19"/>
                  </a:moveTo>
                  <a:cubicBezTo>
                    <a:pt x="991" y="19"/>
                    <a:pt x="988" y="20"/>
                    <a:pt x="985" y="22"/>
                  </a:cubicBezTo>
                  <a:cubicBezTo>
                    <a:pt x="982" y="24"/>
                    <a:pt x="981" y="26"/>
                    <a:pt x="981" y="30"/>
                  </a:cubicBezTo>
                  <a:cubicBezTo>
                    <a:pt x="981" y="32"/>
                    <a:pt x="982" y="35"/>
                    <a:pt x="983" y="36"/>
                  </a:cubicBezTo>
                  <a:cubicBezTo>
                    <a:pt x="985" y="38"/>
                    <a:pt x="987" y="39"/>
                    <a:pt x="989" y="40"/>
                  </a:cubicBezTo>
                  <a:cubicBezTo>
                    <a:pt x="991" y="41"/>
                    <a:pt x="993" y="42"/>
                    <a:pt x="996" y="42"/>
                  </a:cubicBezTo>
                  <a:cubicBezTo>
                    <a:pt x="998" y="43"/>
                    <a:pt x="1000" y="44"/>
                    <a:pt x="1001" y="45"/>
                  </a:cubicBezTo>
                  <a:cubicBezTo>
                    <a:pt x="1003" y="46"/>
                    <a:pt x="1003" y="47"/>
                    <a:pt x="1003" y="48"/>
                  </a:cubicBezTo>
                  <a:cubicBezTo>
                    <a:pt x="1003" y="51"/>
                    <a:pt x="1001" y="52"/>
                    <a:pt x="996" y="52"/>
                  </a:cubicBezTo>
                  <a:cubicBezTo>
                    <a:pt x="981" y="52"/>
                    <a:pt x="981" y="52"/>
                    <a:pt x="981" y="52"/>
                  </a:cubicBezTo>
                  <a:cubicBezTo>
                    <a:pt x="981" y="59"/>
                    <a:pt x="981" y="59"/>
                    <a:pt x="981" y="59"/>
                  </a:cubicBezTo>
                  <a:cubicBezTo>
                    <a:pt x="996" y="59"/>
                    <a:pt x="996" y="59"/>
                    <a:pt x="996" y="59"/>
                  </a:cubicBezTo>
                  <a:cubicBezTo>
                    <a:pt x="1006" y="59"/>
                    <a:pt x="1011" y="56"/>
                    <a:pt x="1011" y="48"/>
                  </a:cubicBezTo>
                  <a:cubicBezTo>
                    <a:pt x="1011" y="47"/>
                    <a:pt x="1011" y="46"/>
                    <a:pt x="1011" y="45"/>
                  </a:cubicBezTo>
                  <a:cubicBezTo>
                    <a:pt x="1010" y="44"/>
                    <a:pt x="1010" y="43"/>
                    <a:pt x="1009" y="41"/>
                  </a:cubicBezTo>
                  <a:cubicBezTo>
                    <a:pt x="1008" y="40"/>
                    <a:pt x="1007" y="39"/>
                    <a:pt x="1006" y="39"/>
                  </a:cubicBezTo>
                  <a:cubicBezTo>
                    <a:pt x="1004" y="38"/>
                    <a:pt x="1002" y="37"/>
                    <a:pt x="999" y="36"/>
                  </a:cubicBezTo>
                  <a:cubicBezTo>
                    <a:pt x="996" y="35"/>
                    <a:pt x="994" y="35"/>
                    <a:pt x="993" y="34"/>
                  </a:cubicBezTo>
                  <a:cubicBezTo>
                    <a:pt x="993" y="34"/>
                    <a:pt x="992" y="34"/>
                    <a:pt x="992" y="34"/>
                  </a:cubicBezTo>
                  <a:cubicBezTo>
                    <a:pt x="991" y="33"/>
                    <a:pt x="990" y="33"/>
                    <a:pt x="990" y="33"/>
                  </a:cubicBezTo>
                  <a:cubicBezTo>
                    <a:pt x="990" y="32"/>
                    <a:pt x="989" y="32"/>
                    <a:pt x="989" y="31"/>
                  </a:cubicBezTo>
                  <a:cubicBezTo>
                    <a:pt x="989" y="31"/>
                    <a:pt x="989" y="30"/>
                    <a:pt x="989" y="30"/>
                  </a:cubicBezTo>
                  <a:cubicBezTo>
                    <a:pt x="989" y="28"/>
                    <a:pt x="989" y="28"/>
                    <a:pt x="990" y="27"/>
                  </a:cubicBezTo>
                  <a:cubicBezTo>
                    <a:pt x="991" y="26"/>
                    <a:pt x="993" y="26"/>
                    <a:pt x="994" y="26"/>
                  </a:cubicBezTo>
                  <a:cubicBezTo>
                    <a:pt x="1009" y="26"/>
                    <a:pt x="1009" y="26"/>
                    <a:pt x="1009" y="26"/>
                  </a:cubicBezTo>
                  <a:cubicBezTo>
                    <a:pt x="1009" y="19"/>
                    <a:pt x="1009" y="19"/>
                    <a:pt x="1009" y="19"/>
                  </a:cubicBezTo>
                  <a:lnTo>
                    <a:pt x="994" y="19"/>
                  </a:lnTo>
                  <a:close/>
                  <a:moveTo>
                    <a:pt x="1019" y="1"/>
                  </a:moveTo>
                  <a:cubicBezTo>
                    <a:pt x="1019" y="59"/>
                    <a:pt x="1019" y="59"/>
                    <a:pt x="1019" y="59"/>
                  </a:cubicBezTo>
                  <a:cubicBezTo>
                    <a:pt x="1027" y="59"/>
                    <a:pt x="1027" y="59"/>
                    <a:pt x="1027" y="59"/>
                  </a:cubicBezTo>
                  <a:cubicBezTo>
                    <a:pt x="1027" y="26"/>
                    <a:pt x="1027" y="26"/>
                    <a:pt x="1027" y="26"/>
                  </a:cubicBezTo>
                  <a:cubicBezTo>
                    <a:pt x="1036" y="26"/>
                    <a:pt x="1036" y="26"/>
                    <a:pt x="1036" y="26"/>
                  </a:cubicBezTo>
                  <a:cubicBezTo>
                    <a:pt x="1038" y="26"/>
                    <a:pt x="1040" y="26"/>
                    <a:pt x="1041" y="27"/>
                  </a:cubicBezTo>
                  <a:cubicBezTo>
                    <a:pt x="1042" y="27"/>
                    <a:pt x="1043" y="28"/>
                    <a:pt x="1043" y="29"/>
                  </a:cubicBezTo>
                  <a:cubicBezTo>
                    <a:pt x="1044" y="29"/>
                    <a:pt x="1044" y="30"/>
                    <a:pt x="1045" y="31"/>
                  </a:cubicBezTo>
                  <a:cubicBezTo>
                    <a:pt x="1045" y="32"/>
                    <a:pt x="1045" y="33"/>
                    <a:pt x="1045" y="34"/>
                  </a:cubicBezTo>
                  <a:cubicBezTo>
                    <a:pt x="1045" y="35"/>
                    <a:pt x="1045" y="36"/>
                    <a:pt x="1045" y="37"/>
                  </a:cubicBezTo>
                  <a:cubicBezTo>
                    <a:pt x="1045" y="59"/>
                    <a:pt x="1045" y="59"/>
                    <a:pt x="1045" y="59"/>
                  </a:cubicBezTo>
                  <a:cubicBezTo>
                    <a:pt x="1053" y="59"/>
                    <a:pt x="1053" y="59"/>
                    <a:pt x="1053" y="59"/>
                  </a:cubicBezTo>
                  <a:cubicBezTo>
                    <a:pt x="1053" y="37"/>
                    <a:pt x="1053" y="37"/>
                    <a:pt x="1053" y="37"/>
                  </a:cubicBezTo>
                  <a:cubicBezTo>
                    <a:pt x="1053" y="33"/>
                    <a:pt x="1053" y="30"/>
                    <a:pt x="1052" y="28"/>
                  </a:cubicBezTo>
                  <a:cubicBezTo>
                    <a:pt x="1051" y="25"/>
                    <a:pt x="1050" y="23"/>
                    <a:pt x="1047" y="22"/>
                  </a:cubicBezTo>
                  <a:cubicBezTo>
                    <a:pt x="1045" y="20"/>
                    <a:pt x="1040" y="19"/>
                    <a:pt x="1034" y="19"/>
                  </a:cubicBezTo>
                  <a:cubicBezTo>
                    <a:pt x="1027" y="19"/>
                    <a:pt x="1027" y="19"/>
                    <a:pt x="1027" y="19"/>
                  </a:cubicBezTo>
                  <a:cubicBezTo>
                    <a:pt x="1027" y="1"/>
                    <a:pt x="1027" y="1"/>
                    <a:pt x="1027" y="1"/>
                  </a:cubicBezTo>
                  <a:lnTo>
                    <a:pt x="1019" y="1"/>
                  </a:lnTo>
                  <a:close/>
                  <a:moveTo>
                    <a:pt x="1074" y="19"/>
                  </a:moveTo>
                  <a:cubicBezTo>
                    <a:pt x="1063" y="19"/>
                    <a:pt x="1063" y="19"/>
                    <a:pt x="1063" y="19"/>
                  </a:cubicBezTo>
                  <a:cubicBezTo>
                    <a:pt x="1060" y="26"/>
                    <a:pt x="1060" y="26"/>
                    <a:pt x="1060" y="26"/>
                  </a:cubicBezTo>
                  <a:cubicBezTo>
                    <a:pt x="1066" y="26"/>
                    <a:pt x="1066" y="26"/>
                    <a:pt x="1066" y="26"/>
                  </a:cubicBezTo>
                  <a:cubicBezTo>
                    <a:pt x="1066" y="59"/>
                    <a:pt x="1066" y="59"/>
                    <a:pt x="1066" y="59"/>
                  </a:cubicBezTo>
                  <a:cubicBezTo>
                    <a:pt x="1074" y="59"/>
                    <a:pt x="1074" y="59"/>
                    <a:pt x="1074" y="59"/>
                  </a:cubicBezTo>
                  <a:lnTo>
                    <a:pt x="1074" y="19"/>
                  </a:lnTo>
                  <a:close/>
                  <a:moveTo>
                    <a:pt x="1066" y="11"/>
                  </a:moveTo>
                  <a:cubicBezTo>
                    <a:pt x="1067" y="11"/>
                    <a:pt x="1068" y="12"/>
                    <a:pt x="1069" y="12"/>
                  </a:cubicBezTo>
                  <a:cubicBezTo>
                    <a:pt x="1071" y="12"/>
                    <a:pt x="1072" y="11"/>
                    <a:pt x="1073" y="11"/>
                  </a:cubicBezTo>
                  <a:cubicBezTo>
                    <a:pt x="1074" y="10"/>
                    <a:pt x="1074" y="9"/>
                    <a:pt x="1074" y="7"/>
                  </a:cubicBezTo>
                  <a:cubicBezTo>
                    <a:pt x="1074" y="6"/>
                    <a:pt x="1074" y="5"/>
                    <a:pt x="1073" y="4"/>
                  </a:cubicBezTo>
                  <a:cubicBezTo>
                    <a:pt x="1072" y="3"/>
                    <a:pt x="1071" y="3"/>
                    <a:pt x="1069" y="3"/>
                  </a:cubicBezTo>
                  <a:cubicBezTo>
                    <a:pt x="1068" y="3"/>
                    <a:pt x="1067" y="3"/>
                    <a:pt x="1066" y="4"/>
                  </a:cubicBezTo>
                  <a:cubicBezTo>
                    <a:pt x="1065" y="5"/>
                    <a:pt x="1065" y="6"/>
                    <a:pt x="1065" y="7"/>
                  </a:cubicBezTo>
                  <a:cubicBezTo>
                    <a:pt x="1065" y="9"/>
                    <a:pt x="1065" y="10"/>
                    <a:pt x="1066" y="11"/>
                  </a:cubicBezTo>
                  <a:moveTo>
                    <a:pt x="1093" y="78"/>
                  </a:moveTo>
                  <a:cubicBezTo>
                    <a:pt x="1093" y="39"/>
                    <a:pt x="1093" y="39"/>
                    <a:pt x="1093" y="39"/>
                  </a:cubicBezTo>
                  <a:cubicBezTo>
                    <a:pt x="1093" y="37"/>
                    <a:pt x="1093" y="35"/>
                    <a:pt x="1094" y="33"/>
                  </a:cubicBezTo>
                  <a:cubicBezTo>
                    <a:pt x="1094" y="32"/>
                    <a:pt x="1095" y="30"/>
                    <a:pt x="1096" y="29"/>
                  </a:cubicBezTo>
                  <a:cubicBezTo>
                    <a:pt x="1097" y="28"/>
                    <a:pt x="1099" y="27"/>
                    <a:pt x="1100" y="26"/>
                  </a:cubicBezTo>
                  <a:cubicBezTo>
                    <a:pt x="1102" y="26"/>
                    <a:pt x="1104" y="25"/>
                    <a:pt x="1106" y="25"/>
                  </a:cubicBezTo>
                  <a:cubicBezTo>
                    <a:pt x="1108" y="25"/>
                    <a:pt x="1110" y="26"/>
                    <a:pt x="1111" y="26"/>
                  </a:cubicBezTo>
                  <a:cubicBezTo>
                    <a:pt x="1113" y="27"/>
                    <a:pt x="1114" y="28"/>
                    <a:pt x="1115" y="29"/>
                  </a:cubicBezTo>
                  <a:cubicBezTo>
                    <a:pt x="1116" y="30"/>
                    <a:pt x="1117" y="32"/>
                    <a:pt x="1118" y="34"/>
                  </a:cubicBezTo>
                  <a:cubicBezTo>
                    <a:pt x="1118" y="35"/>
                    <a:pt x="1119" y="37"/>
                    <a:pt x="1119" y="39"/>
                  </a:cubicBezTo>
                  <a:cubicBezTo>
                    <a:pt x="1119" y="41"/>
                    <a:pt x="1118" y="43"/>
                    <a:pt x="1118" y="45"/>
                  </a:cubicBezTo>
                  <a:cubicBezTo>
                    <a:pt x="1117" y="46"/>
                    <a:pt x="1116" y="48"/>
                    <a:pt x="1115" y="49"/>
                  </a:cubicBezTo>
                  <a:cubicBezTo>
                    <a:pt x="1114" y="50"/>
                    <a:pt x="1113" y="51"/>
                    <a:pt x="1111" y="52"/>
                  </a:cubicBezTo>
                  <a:cubicBezTo>
                    <a:pt x="1109" y="53"/>
                    <a:pt x="1107" y="53"/>
                    <a:pt x="1105" y="53"/>
                  </a:cubicBezTo>
                  <a:cubicBezTo>
                    <a:pt x="1102" y="53"/>
                    <a:pt x="1098" y="52"/>
                    <a:pt x="1096" y="50"/>
                  </a:cubicBezTo>
                  <a:cubicBezTo>
                    <a:pt x="1096" y="58"/>
                    <a:pt x="1096" y="58"/>
                    <a:pt x="1096" y="58"/>
                  </a:cubicBezTo>
                  <a:cubicBezTo>
                    <a:pt x="1099" y="59"/>
                    <a:pt x="1102" y="60"/>
                    <a:pt x="1106" y="60"/>
                  </a:cubicBezTo>
                  <a:cubicBezTo>
                    <a:pt x="1109" y="60"/>
                    <a:pt x="1111" y="60"/>
                    <a:pt x="1114" y="59"/>
                  </a:cubicBezTo>
                  <a:cubicBezTo>
                    <a:pt x="1116" y="57"/>
                    <a:pt x="1119" y="56"/>
                    <a:pt x="1120" y="54"/>
                  </a:cubicBezTo>
                  <a:cubicBezTo>
                    <a:pt x="1122" y="52"/>
                    <a:pt x="1124" y="50"/>
                    <a:pt x="1125" y="47"/>
                  </a:cubicBezTo>
                  <a:cubicBezTo>
                    <a:pt x="1126" y="45"/>
                    <a:pt x="1126" y="42"/>
                    <a:pt x="1126" y="39"/>
                  </a:cubicBezTo>
                  <a:cubicBezTo>
                    <a:pt x="1126" y="36"/>
                    <a:pt x="1126" y="34"/>
                    <a:pt x="1125" y="31"/>
                  </a:cubicBezTo>
                  <a:cubicBezTo>
                    <a:pt x="1124" y="28"/>
                    <a:pt x="1122" y="26"/>
                    <a:pt x="1120" y="24"/>
                  </a:cubicBezTo>
                  <a:cubicBezTo>
                    <a:pt x="1118" y="22"/>
                    <a:pt x="1116" y="21"/>
                    <a:pt x="1114" y="20"/>
                  </a:cubicBezTo>
                  <a:cubicBezTo>
                    <a:pt x="1111" y="19"/>
                    <a:pt x="1109" y="18"/>
                    <a:pt x="1106" y="18"/>
                  </a:cubicBezTo>
                  <a:cubicBezTo>
                    <a:pt x="1103" y="18"/>
                    <a:pt x="1100" y="19"/>
                    <a:pt x="1098" y="20"/>
                  </a:cubicBezTo>
                  <a:cubicBezTo>
                    <a:pt x="1095" y="21"/>
                    <a:pt x="1093" y="22"/>
                    <a:pt x="1091" y="24"/>
                  </a:cubicBezTo>
                  <a:cubicBezTo>
                    <a:pt x="1089" y="26"/>
                    <a:pt x="1088" y="28"/>
                    <a:pt x="1087" y="31"/>
                  </a:cubicBezTo>
                  <a:cubicBezTo>
                    <a:pt x="1086" y="33"/>
                    <a:pt x="1085" y="36"/>
                    <a:pt x="1085" y="39"/>
                  </a:cubicBezTo>
                  <a:cubicBezTo>
                    <a:pt x="1085" y="78"/>
                    <a:pt x="1085" y="78"/>
                    <a:pt x="1085" y="78"/>
                  </a:cubicBezTo>
                  <a:lnTo>
                    <a:pt x="1093" y="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6" name="Footer Placeholder 10"/>
          <p:cNvSpPr txBox="1">
            <a:spLocks/>
          </p:cNvSpPr>
          <p:nvPr userDrawn="1"/>
        </p:nvSpPr>
        <p:spPr>
          <a:xfrm>
            <a:off x="8796518" y="4954221"/>
            <a:ext cx="9810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pc="1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 defTabSz="914400"/>
            <a:fld id="{2C57E99D-0CEB-4344-8D30-39747C8D293F}" type="slidenum">
              <a:rPr lang="en-GB" sz="700" b="1" spc="-20" smtClean="0">
                <a:solidFill>
                  <a:srgbClr val="575756">
                    <a:lumMod val="60000"/>
                    <a:lumOff val="40000"/>
                  </a:srgbClr>
                </a:solidFill>
              </a:rPr>
              <a:pPr algn="r" defTabSz="914400"/>
              <a:t>‹#›</a:t>
            </a:fld>
            <a:endParaRPr lang="en-GB" sz="700" b="1" spc="-20" dirty="0">
              <a:solidFill>
                <a:srgbClr val="575756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8756960" y="4965544"/>
            <a:ext cx="0" cy="177977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1512849" y="2091866"/>
            <a:ext cx="6043141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4CAFE3"/>
                </a:solidFill>
                <a:latin typeface="Calibri" panose="020F0502020204030204" pitchFamily="34" charset="0"/>
                <a:ea typeface="ＭＳ Ｐゴシック" pitchFamily="34" charset="-128"/>
              </a:rPr>
              <a:t>28-29 March 2017   |   Athens, Greece</a:t>
            </a:r>
            <a:endParaRPr lang="en-GB" sz="2800" b="1" spc="-50" dirty="0">
              <a:solidFill>
                <a:srgbClr val="4CAFE3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359572" y="4695317"/>
            <a:ext cx="2430000" cy="372614"/>
            <a:chOff x="4479430" y="6260421"/>
            <a:chExt cx="3240000" cy="49681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479430" y="6356408"/>
              <a:ext cx="3240000" cy="2835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 userDrawn="1"/>
          </p:nvSpPr>
          <p:spPr>
            <a:xfrm>
              <a:off x="5080990" y="6260421"/>
              <a:ext cx="2036883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BMS Pfizer Confidential. For internal use only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5301138" y="6637206"/>
              <a:ext cx="1596591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Date of preparation: February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0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551">
          <p15:clr>
            <a:srgbClr val="FBAE40"/>
          </p15:clr>
        </p15:guide>
        <p15:guide id="2" pos="127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Presentation title tree/people/white">
    <p:bg>
      <p:bgPr>
        <a:gradFill>
          <a:gsLst>
            <a:gs pos="0">
              <a:schemeClr val="bg2"/>
            </a:gs>
            <a:gs pos="89000">
              <a:schemeClr val="bg1"/>
            </a:gs>
            <a:gs pos="48000">
              <a:schemeClr val="bg1"/>
            </a:gs>
            <a:gs pos="73000">
              <a:srgbClr val="7CC1EC"/>
            </a:gs>
            <a:gs pos="72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2019" y="766900"/>
            <a:ext cx="6861982" cy="380174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0899" y="1102319"/>
            <a:ext cx="5400000" cy="2700000"/>
          </a:xfrm>
        </p:spPr>
        <p:txBody>
          <a:bodyPr tIns="0" rIns="0" bIns="0" anchor="t" anchorCtr="0"/>
          <a:lstStyle>
            <a:lvl1pPr algn="l">
              <a:lnSpc>
                <a:spcPct val="85000"/>
              </a:lnSpc>
              <a:spcBef>
                <a:spcPts val="0"/>
              </a:spcBef>
              <a:defRPr sz="5400" b="1" spc="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1800"/>
              </a:spcBef>
              <a:buNone/>
              <a:defRPr sz="3200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Title bold </a:t>
            </a:r>
          </a:p>
          <a:p>
            <a:pPr lvl="1"/>
            <a:r>
              <a:rPr lang="en-US" dirty="0"/>
              <a:t>subtitle book</a:t>
            </a:r>
          </a:p>
          <a:p>
            <a:pPr lvl="2"/>
            <a:r>
              <a:rPr lang="en-US" dirty="0"/>
              <a:t>Additional space for date etc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756960" y="4965544"/>
            <a:ext cx="0" cy="177977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0"/>
          <p:cNvSpPr txBox="1">
            <a:spLocks/>
          </p:cNvSpPr>
          <p:nvPr userDrawn="1"/>
        </p:nvSpPr>
        <p:spPr>
          <a:xfrm>
            <a:off x="8796518" y="4954221"/>
            <a:ext cx="9810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pc="1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 defTabSz="914400"/>
            <a:fld id="{2C57E99D-0CEB-4344-8D30-39747C8D293F}" type="slidenum">
              <a:rPr lang="en-GB" sz="700" b="1" spc="-20" smtClean="0">
                <a:solidFill>
                  <a:srgbClr val="575756">
                    <a:lumMod val="60000"/>
                    <a:lumOff val="40000"/>
                  </a:srgbClr>
                </a:solidFill>
              </a:rPr>
              <a:pPr algn="r" defTabSz="914400"/>
              <a:t>‹#›</a:t>
            </a:fld>
            <a:endParaRPr lang="en-GB" sz="700" b="1" spc="-20" dirty="0">
              <a:solidFill>
                <a:srgbClr val="575756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49" name="Group 48"/>
          <p:cNvGrpSpPr>
            <a:grpSpLocks noChangeAspect="1"/>
          </p:cNvGrpSpPr>
          <p:nvPr userDrawn="1"/>
        </p:nvGrpSpPr>
        <p:grpSpPr>
          <a:xfrm>
            <a:off x="660669" y="4705351"/>
            <a:ext cx="2012434" cy="322661"/>
            <a:chOff x="2001838" y="1984375"/>
            <a:chExt cx="8188324" cy="1312863"/>
          </a:xfrm>
        </p:grpSpPr>
        <p:grpSp>
          <p:nvGrpSpPr>
            <p:cNvPr id="50" name="Group 49"/>
            <p:cNvGrpSpPr/>
            <p:nvPr userDrawn="1"/>
          </p:nvGrpSpPr>
          <p:grpSpPr>
            <a:xfrm>
              <a:off x="2001838" y="1984375"/>
              <a:ext cx="1314451" cy="1312863"/>
              <a:chOff x="2001838" y="1984375"/>
              <a:chExt cx="1314451" cy="1312863"/>
            </a:xfrm>
          </p:grpSpPr>
          <p:sp>
            <p:nvSpPr>
              <p:cNvPr id="53" name="Rectangle 52"/>
              <p:cNvSpPr>
                <a:spLocks noChangeArrowheads="1"/>
              </p:cNvSpPr>
              <p:nvPr userDrawn="1"/>
            </p:nvSpPr>
            <p:spPr bwMode="auto">
              <a:xfrm>
                <a:off x="2982913" y="2968625"/>
                <a:ext cx="117475" cy="1174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4" name="Freeform 6"/>
              <p:cNvSpPr>
                <a:spLocks noEditPoints="1"/>
              </p:cNvSpPr>
              <p:nvPr userDrawn="1"/>
            </p:nvSpPr>
            <p:spPr bwMode="auto">
              <a:xfrm>
                <a:off x="2001838" y="1984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5" name="Freeform 7"/>
              <p:cNvSpPr>
                <a:spLocks noEditPoints="1"/>
              </p:cNvSpPr>
              <p:nvPr userDrawn="1"/>
            </p:nvSpPr>
            <p:spPr bwMode="auto">
              <a:xfrm>
                <a:off x="2387601" y="2365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 userDrawn="1"/>
            </p:nvSpPr>
            <p:spPr bwMode="auto">
              <a:xfrm>
                <a:off x="2790826" y="1984375"/>
                <a:ext cx="139700" cy="931863"/>
              </a:xfrm>
              <a:custGeom>
                <a:avLst/>
                <a:gdLst>
                  <a:gd name="T0" fmla="*/ 88 w 88"/>
                  <a:gd name="T1" fmla="*/ 0 h 587"/>
                  <a:gd name="T2" fmla="*/ 0 w 88"/>
                  <a:gd name="T3" fmla="*/ 88 h 587"/>
                  <a:gd name="T4" fmla="*/ 0 w 88"/>
                  <a:gd name="T5" fmla="*/ 498 h 587"/>
                  <a:gd name="T6" fmla="*/ 88 w 88"/>
                  <a:gd name="T7" fmla="*/ 587 h 587"/>
                  <a:gd name="T8" fmla="*/ 88 w 88"/>
                  <a:gd name="T9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587">
                    <a:moveTo>
                      <a:pt x="88" y="0"/>
                    </a:moveTo>
                    <a:lnTo>
                      <a:pt x="0" y="88"/>
                    </a:lnTo>
                    <a:lnTo>
                      <a:pt x="0" y="498"/>
                    </a:lnTo>
                    <a:lnTo>
                      <a:pt x="88" y="58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3632201" y="2078038"/>
              <a:ext cx="4459288" cy="633413"/>
            </a:xfrm>
            <a:custGeom>
              <a:avLst/>
              <a:gdLst>
                <a:gd name="T0" fmla="*/ 14 w 763"/>
                <a:gd name="T1" fmla="*/ 1 h 108"/>
                <a:gd name="T2" fmla="*/ 11 w 763"/>
                <a:gd name="T3" fmla="*/ 21 h 108"/>
                <a:gd name="T4" fmla="*/ 11 w 763"/>
                <a:gd name="T5" fmla="*/ 71 h 108"/>
                <a:gd name="T6" fmla="*/ 82 w 763"/>
                <a:gd name="T7" fmla="*/ 81 h 108"/>
                <a:gd name="T8" fmla="*/ 69 w 763"/>
                <a:gd name="T9" fmla="*/ 59 h 108"/>
                <a:gd name="T10" fmla="*/ 90 w 763"/>
                <a:gd name="T11" fmla="*/ 26 h 108"/>
                <a:gd name="T12" fmla="*/ 105 w 763"/>
                <a:gd name="T13" fmla="*/ 26 h 108"/>
                <a:gd name="T14" fmla="*/ 103 w 763"/>
                <a:gd name="T15" fmla="*/ 5 h 108"/>
                <a:gd name="T16" fmla="*/ 175 w 763"/>
                <a:gd name="T17" fmla="*/ 53 h 108"/>
                <a:gd name="T18" fmla="*/ 136 w 763"/>
                <a:gd name="T19" fmla="*/ 27 h 108"/>
                <a:gd name="T20" fmla="*/ 127 w 763"/>
                <a:gd name="T21" fmla="*/ 74 h 108"/>
                <a:gd name="T22" fmla="*/ 147 w 763"/>
                <a:gd name="T23" fmla="*/ 73 h 108"/>
                <a:gd name="T24" fmla="*/ 130 w 763"/>
                <a:gd name="T25" fmla="*/ 46 h 108"/>
                <a:gd name="T26" fmla="*/ 165 w 763"/>
                <a:gd name="T27" fmla="*/ 108 h 108"/>
                <a:gd name="T28" fmla="*/ 224 w 763"/>
                <a:gd name="T29" fmla="*/ 72 h 108"/>
                <a:gd name="T30" fmla="*/ 198 w 763"/>
                <a:gd name="T31" fmla="*/ 60 h 108"/>
                <a:gd name="T32" fmla="*/ 189 w 763"/>
                <a:gd name="T33" fmla="*/ 69 h 108"/>
                <a:gd name="T34" fmla="*/ 263 w 763"/>
                <a:gd name="T35" fmla="*/ 26 h 108"/>
                <a:gd name="T36" fmla="*/ 263 w 763"/>
                <a:gd name="T37" fmla="*/ 81 h 108"/>
                <a:gd name="T38" fmla="*/ 263 w 763"/>
                <a:gd name="T39" fmla="*/ 10 h 108"/>
                <a:gd name="T40" fmla="*/ 253 w 763"/>
                <a:gd name="T41" fmla="*/ 14 h 108"/>
                <a:gd name="T42" fmla="*/ 289 w 763"/>
                <a:gd name="T43" fmla="*/ 55 h 108"/>
                <a:gd name="T44" fmla="*/ 278 w 763"/>
                <a:gd name="T45" fmla="*/ 72 h 108"/>
                <a:gd name="T46" fmla="*/ 317 w 763"/>
                <a:gd name="T47" fmla="*/ 57 h 108"/>
                <a:gd name="T48" fmla="*/ 291 w 763"/>
                <a:gd name="T49" fmla="*/ 45 h 108"/>
                <a:gd name="T50" fmla="*/ 318 w 763"/>
                <a:gd name="T51" fmla="*/ 35 h 108"/>
                <a:gd name="T52" fmla="*/ 387 w 763"/>
                <a:gd name="T53" fmla="*/ 44 h 108"/>
                <a:gd name="T54" fmla="*/ 369 w 763"/>
                <a:gd name="T55" fmla="*/ 31 h 108"/>
                <a:gd name="T56" fmla="*/ 414 w 763"/>
                <a:gd name="T57" fmla="*/ 81 h 108"/>
                <a:gd name="T58" fmla="*/ 358 w 763"/>
                <a:gd name="T59" fmla="*/ 81 h 108"/>
                <a:gd name="T60" fmla="*/ 453 w 763"/>
                <a:gd name="T61" fmla="*/ 81 h 108"/>
                <a:gd name="T62" fmla="*/ 439 w 763"/>
                <a:gd name="T63" fmla="*/ 59 h 108"/>
                <a:gd name="T64" fmla="*/ 466 w 763"/>
                <a:gd name="T65" fmla="*/ 76 h 108"/>
                <a:gd name="T66" fmla="*/ 472 w 763"/>
                <a:gd name="T67" fmla="*/ 66 h 108"/>
                <a:gd name="T68" fmla="*/ 507 w 763"/>
                <a:gd name="T69" fmla="*/ 26 h 108"/>
                <a:gd name="T70" fmla="*/ 507 w 763"/>
                <a:gd name="T71" fmla="*/ 81 h 108"/>
                <a:gd name="T72" fmla="*/ 507 w 763"/>
                <a:gd name="T73" fmla="*/ 10 h 108"/>
                <a:gd name="T74" fmla="*/ 496 w 763"/>
                <a:gd name="T75" fmla="*/ 14 h 108"/>
                <a:gd name="T76" fmla="*/ 526 w 763"/>
                <a:gd name="T77" fmla="*/ 77 h 108"/>
                <a:gd name="T78" fmla="*/ 545 w 763"/>
                <a:gd name="T79" fmla="*/ 26 h 108"/>
                <a:gd name="T80" fmla="*/ 558 w 763"/>
                <a:gd name="T81" fmla="*/ 72 h 108"/>
                <a:gd name="T82" fmla="*/ 553 w 763"/>
                <a:gd name="T83" fmla="*/ 59 h 108"/>
                <a:gd name="T84" fmla="*/ 605 w 763"/>
                <a:gd name="T85" fmla="*/ 35 h 108"/>
                <a:gd name="T86" fmla="*/ 617 w 763"/>
                <a:gd name="T87" fmla="*/ 50 h 108"/>
                <a:gd name="T88" fmla="*/ 620 w 763"/>
                <a:gd name="T89" fmla="*/ 29 h 108"/>
                <a:gd name="T90" fmla="*/ 668 w 763"/>
                <a:gd name="T91" fmla="*/ 73 h 108"/>
                <a:gd name="T92" fmla="*/ 679 w 763"/>
                <a:gd name="T93" fmla="*/ 38 h 108"/>
                <a:gd name="T94" fmla="*/ 647 w 763"/>
                <a:gd name="T95" fmla="*/ 74 h 108"/>
                <a:gd name="T96" fmla="*/ 702 w 763"/>
                <a:gd name="T97" fmla="*/ 32 h 108"/>
                <a:gd name="T98" fmla="*/ 735 w 763"/>
                <a:gd name="T99" fmla="*/ 69 h 108"/>
                <a:gd name="T100" fmla="*/ 723 w 763"/>
                <a:gd name="T101" fmla="*/ 34 h 108"/>
                <a:gd name="T102" fmla="*/ 713 w 763"/>
                <a:gd name="T103" fmla="*/ 51 h 108"/>
                <a:gd name="T104" fmla="*/ 751 w 763"/>
                <a:gd name="T105" fmla="*/ 37 h 108"/>
                <a:gd name="T106" fmla="*/ 756 w 763"/>
                <a:gd name="T107" fmla="*/ 25 h 108"/>
                <a:gd name="T108" fmla="*/ 756 w 763"/>
                <a:gd name="T109" fmla="*/ 82 h 108"/>
                <a:gd name="T110" fmla="*/ 751 w 763"/>
                <a:gd name="T111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3" h="108">
                  <a:moveTo>
                    <a:pt x="46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2" y="9"/>
                    <a:pt x="5" y="6"/>
                  </a:cubicBezTo>
                  <a:cubicBezTo>
                    <a:pt x="8" y="3"/>
                    <a:pt x="11" y="2"/>
                    <a:pt x="14" y="1"/>
                  </a:cubicBezTo>
                  <a:cubicBezTo>
                    <a:pt x="17" y="0"/>
                    <a:pt x="21" y="0"/>
                    <a:pt x="2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5" y="10"/>
                    <a:pt x="11" y="14"/>
                    <a:pt x="11" y="2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46" y="71"/>
                    <a:pt x="46" y="71"/>
                    <a:pt x="46" y="71"/>
                  </a:cubicBezTo>
                  <a:lnTo>
                    <a:pt x="46" y="81"/>
                  </a:lnTo>
                  <a:close/>
                  <a:moveTo>
                    <a:pt x="58" y="59"/>
                  </a:moveTo>
                  <a:cubicBezTo>
                    <a:pt x="58" y="67"/>
                    <a:pt x="60" y="73"/>
                    <a:pt x="64" y="76"/>
                  </a:cubicBezTo>
                  <a:cubicBezTo>
                    <a:pt x="67" y="80"/>
                    <a:pt x="73" y="81"/>
                    <a:pt x="82" y="81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0" y="72"/>
                    <a:pt x="78" y="71"/>
                    <a:pt x="77" y="71"/>
                  </a:cubicBezTo>
                  <a:cubicBezTo>
                    <a:pt x="76" y="71"/>
                    <a:pt x="74" y="70"/>
                    <a:pt x="73" y="70"/>
                  </a:cubicBezTo>
                  <a:cubicBezTo>
                    <a:pt x="71" y="69"/>
                    <a:pt x="70" y="68"/>
                    <a:pt x="70" y="66"/>
                  </a:cubicBezTo>
                  <a:cubicBezTo>
                    <a:pt x="69" y="64"/>
                    <a:pt x="69" y="62"/>
                    <a:pt x="69" y="5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59"/>
                    <a:pt x="58" y="59"/>
                    <a:pt x="58" y="59"/>
                  </a:cubicBezTo>
                  <a:moveTo>
                    <a:pt x="105" y="26"/>
                  </a:moveTo>
                  <a:cubicBezTo>
                    <a:pt x="90" y="26"/>
                    <a:pt x="90" y="26"/>
                    <a:pt x="90" y="26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05" y="81"/>
                    <a:pt x="105" y="81"/>
                    <a:pt x="105" y="81"/>
                  </a:cubicBezTo>
                  <a:lnTo>
                    <a:pt x="105" y="26"/>
                  </a:lnTo>
                  <a:close/>
                  <a:moveTo>
                    <a:pt x="94" y="14"/>
                  </a:moveTo>
                  <a:cubicBezTo>
                    <a:pt x="95" y="15"/>
                    <a:pt x="97" y="16"/>
                    <a:pt x="99" y="16"/>
                  </a:cubicBezTo>
                  <a:cubicBezTo>
                    <a:pt x="101" y="16"/>
                    <a:pt x="102" y="15"/>
                    <a:pt x="103" y="14"/>
                  </a:cubicBezTo>
                  <a:cubicBezTo>
                    <a:pt x="104" y="13"/>
                    <a:pt x="105" y="11"/>
                    <a:pt x="105" y="10"/>
                  </a:cubicBezTo>
                  <a:cubicBezTo>
                    <a:pt x="105" y="8"/>
                    <a:pt x="104" y="7"/>
                    <a:pt x="103" y="5"/>
                  </a:cubicBezTo>
                  <a:cubicBezTo>
                    <a:pt x="102" y="4"/>
                    <a:pt x="101" y="4"/>
                    <a:pt x="99" y="4"/>
                  </a:cubicBezTo>
                  <a:cubicBezTo>
                    <a:pt x="97" y="4"/>
                    <a:pt x="95" y="4"/>
                    <a:pt x="94" y="5"/>
                  </a:cubicBezTo>
                  <a:cubicBezTo>
                    <a:pt x="93" y="7"/>
                    <a:pt x="93" y="8"/>
                    <a:pt x="93" y="10"/>
                  </a:cubicBezTo>
                  <a:cubicBezTo>
                    <a:pt x="93" y="11"/>
                    <a:pt x="93" y="13"/>
                    <a:pt x="94" y="14"/>
                  </a:cubicBezTo>
                  <a:moveTo>
                    <a:pt x="175" y="53"/>
                  </a:moveTo>
                  <a:cubicBezTo>
                    <a:pt x="175" y="49"/>
                    <a:pt x="175" y="44"/>
                    <a:pt x="173" y="41"/>
                  </a:cubicBezTo>
                  <a:cubicBezTo>
                    <a:pt x="172" y="37"/>
                    <a:pt x="170" y="34"/>
                    <a:pt x="167" y="32"/>
                  </a:cubicBezTo>
                  <a:cubicBezTo>
                    <a:pt x="165" y="29"/>
                    <a:pt x="162" y="27"/>
                    <a:pt x="158" y="26"/>
                  </a:cubicBezTo>
                  <a:cubicBezTo>
                    <a:pt x="155" y="25"/>
                    <a:pt x="151" y="24"/>
                    <a:pt x="147" y="24"/>
                  </a:cubicBezTo>
                  <a:cubicBezTo>
                    <a:pt x="143" y="24"/>
                    <a:pt x="139" y="25"/>
                    <a:pt x="136" y="27"/>
                  </a:cubicBezTo>
                  <a:cubicBezTo>
                    <a:pt x="132" y="28"/>
                    <a:pt x="129" y="30"/>
                    <a:pt x="127" y="33"/>
                  </a:cubicBezTo>
                  <a:cubicBezTo>
                    <a:pt x="124" y="35"/>
                    <a:pt x="122" y="39"/>
                    <a:pt x="121" y="42"/>
                  </a:cubicBezTo>
                  <a:cubicBezTo>
                    <a:pt x="119" y="46"/>
                    <a:pt x="118" y="49"/>
                    <a:pt x="118" y="53"/>
                  </a:cubicBezTo>
                  <a:cubicBezTo>
                    <a:pt x="118" y="57"/>
                    <a:pt x="119" y="61"/>
                    <a:pt x="121" y="65"/>
                  </a:cubicBezTo>
                  <a:cubicBezTo>
                    <a:pt x="122" y="68"/>
                    <a:pt x="124" y="71"/>
                    <a:pt x="127" y="74"/>
                  </a:cubicBezTo>
                  <a:cubicBezTo>
                    <a:pt x="129" y="77"/>
                    <a:pt x="132" y="79"/>
                    <a:pt x="136" y="80"/>
                  </a:cubicBezTo>
                  <a:cubicBezTo>
                    <a:pt x="139" y="82"/>
                    <a:pt x="143" y="82"/>
                    <a:pt x="147" y="82"/>
                  </a:cubicBezTo>
                  <a:cubicBezTo>
                    <a:pt x="152" y="82"/>
                    <a:pt x="156" y="81"/>
                    <a:pt x="160" y="79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7" y="71"/>
                    <a:pt x="152" y="73"/>
                    <a:pt x="147" y="73"/>
                  </a:cubicBezTo>
                  <a:cubicBezTo>
                    <a:pt x="144" y="73"/>
                    <a:pt x="142" y="72"/>
                    <a:pt x="139" y="71"/>
                  </a:cubicBezTo>
                  <a:cubicBezTo>
                    <a:pt x="137" y="70"/>
                    <a:pt x="135" y="69"/>
                    <a:pt x="134" y="67"/>
                  </a:cubicBezTo>
                  <a:cubicBezTo>
                    <a:pt x="132" y="66"/>
                    <a:pt x="131" y="64"/>
                    <a:pt x="130" y="61"/>
                  </a:cubicBezTo>
                  <a:cubicBezTo>
                    <a:pt x="129" y="59"/>
                    <a:pt x="129" y="56"/>
                    <a:pt x="129" y="53"/>
                  </a:cubicBezTo>
                  <a:cubicBezTo>
                    <a:pt x="129" y="51"/>
                    <a:pt x="129" y="48"/>
                    <a:pt x="130" y="46"/>
                  </a:cubicBezTo>
                  <a:cubicBezTo>
                    <a:pt x="131" y="43"/>
                    <a:pt x="132" y="41"/>
                    <a:pt x="134" y="40"/>
                  </a:cubicBezTo>
                  <a:cubicBezTo>
                    <a:pt x="135" y="38"/>
                    <a:pt x="137" y="37"/>
                    <a:pt x="139" y="36"/>
                  </a:cubicBezTo>
                  <a:cubicBezTo>
                    <a:pt x="142" y="35"/>
                    <a:pt x="144" y="34"/>
                    <a:pt x="147" y="34"/>
                  </a:cubicBezTo>
                  <a:cubicBezTo>
                    <a:pt x="159" y="34"/>
                    <a:pt x="165" y="41"/>
                    <a:pt x="165" y="53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53"/>
                    <a:pt x="175" y="53"/>
                    <a:pt x="175" y="53"/>
                  </a:cubicBezTo>
                  <a:moveTo>
                    <a:pt x="234" y="26"/>
                  </a:moveTo>
                  <a:cubicBezTo>
                    <a:pt x="224" y="26"/>
                    <a:pt x="224" y="26"/>
                    <a:pt x="224" y="26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08" y="72"/>
                    <a:pt x="206" y="71"/>
                    <a:pt x="204" y="70"/>
                  </a:cubicBezTo>
                  <a:cubicBezTo>
                    <a:pt x="203" y="70"/>
                    <a:pt x="202" y="69"/>
                    <a:pt x="201" y="68"/>
                  </a:cubicBezTo>
                  <a:cubicBezTo>
                    <a:pt x="200" y="67"/>
                    <a:pt x="199" y="66"/>
                    <a:pt x="199" y="64"/>
                  </a:cubicBezTo>
                  <a:cubicBezTo>
                    <a:pt x="198" y="63"/>
                    <a:pt x="198" y="61"/>
                    <a:pt x="198" y="60"/>
                  </a:cubicBezTo>
                  <a:cubicBezTo>
                    <a:pt x="198" y="60"/>
                    <a:pt x="198" y="58"/>
                    <a:pt x="198" y="57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8" y="62"/>
                    <a:pt x="188" y="66"/>
                    <a:pt x="189" y="69"/>
                  </a:cubicBezTo>
                  <a:cubicBezTo>
                    <a:pt x="190" y="73"/>
                    <a:pt x="192" y="75"/>
                    <a:pt x="195" y="77"/>
                  </a:cubicBezTo>
                  <a:cubicBezTo>
                    <a:pt x="199" y="80"/>
                    <a:pt x="205" y="81"/>
                    <a:pt x="214" y="81"/>
                  </a:cubicBezTo>
                  <a:cubicBezTo>
                    <a:pt x="234" y="81"/>
                    <a:pt x="234" y="81"/>
                    <a:pt x="234" y="81"/>
                  </a:cubicBezTo>
                  <a:lnTo>
                    <a:pt x="234" y="26"/>
                  </a:lnTo>
                  <a:close/>
                  <a:moveTo>
                    <a:pt x="263" y="26"/>
                  </a:moveTo>
                  <a:cubicBezTo>
                    <a:pt x="248" y="26"/>
                    <a:pt x="248" y="26"/>
                    <a:pt x="248" y="26"/>
                  </a:cubicBezTo>
                  <a:cubicBezTo>
                    <a:pt x="244" y="35"/>
                    <a:pt x="244" y="35"/>
                    <a:pt x="244" y="35"/>
                  </a:cubicBezTo>
                  <a:cubicBezTo>
                    <a:pt x="253" y="35"/>
                    <a:pt x="253" y="35"/>
                    <a:pt x="253" y="35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63" y="81"/>
                    <a:pt x="263" y="81"/>
                    <a:pt x="263" y="81"/>
                  </a:cubicBezTo>
                  <a:lnTo>
                    <a:pt x="263" y="26"/>
                  </a:lnTo>
                  <a:close/>
                  <a:moveTo>
                    <a:pt x="253" y="14"/>
                  </a:moveTo>
                  <a:cubicBezTo>
                    <a:pt x="254" y="15"/>
                    <a:pt x="255" y="16"/>
                    <a:pt x="257" y="16"/>
                  </a:cubicBezTo>
                  <a:cubicBezTo>
                    <a:pt x="259" y="16"/>
                    <a:pt x="261" y="15"/>
                    <a:pt x="262" y="14"/>
                  </a:cubicBezTo>
                  <a:cubicBezTo>
                    <a:pt x="263" y="13"/>
                    <a:pt x="263" y="11"/>
                    <a:pt x="263" y="10"/>
                  </a:cubicBezTo>
                  <a:cubicBezTo>
                    <a:pt x="263" y="8"/>
                    <a:pt x="263" y="7"/>
                    <a:pt x="262" y="5"/>
                  </a:cubicBezTo>
                  <a:cubicBezTo>
                    <a:pt x="261" y="4"/>
                    <a:pt x="259" y="4"/>
                    <a:pt x="257" y="4"/>
                  </a:cubicBezTo>
                  <a:cubicBezTo>
                    <a:pt x="255" y="4"/>
                    <a:pt x="254" y="4"/>
                    <a:pt x="253" y="5"/>
                  </a:cubicBezTo>
                  <a:cubicBezTo>
                    <a:pt x="252" y="7"/>
                    <a:pt x="251" y="8"/>
                    <a:pt x="251" y="10"/>
                  </a:cubicBezTo>
                  <a:cubicBezTo>
                    <a:pt x="251" y="11"/>
                    <a:pt x="252" y="13"/>
                    <a:pt x="253" y="14"/>
                  </a:cubicBezTo>
                  <a:moveTo>
                    <a:pt x="297" y="26"/>
                  </a:moveTo>
                  <a:cubicBezTo>
                    <a:pt x="292" y="26"/>
                    <a:pt x="287" y="27"/>
                    <a:pt x="284" y="29"/>
                  </a:cubicBezTo>
                  <a:cubicBezTo>
                    <a:pt x="280" y="32"/>
                    <a:pt x="278" y="36"/>
                    <a:pt x="278" y="40"/>
                  </a:cubicBezTo>
                  <a:cubicBezTo>
                    <a:pt x="278" y="44"/>
                    <a:pt x="279" y="47"/>
                    <a:pt x="282" y="50"/>
                  </a:cubicBezTo>
                  <a:cubicBezTo>
                    <a:pt x="284" y="52"/>
                    <a:pt x="286" y="54"/>
                    <a:pt x="289" y="55"/>
                  </a:cubicBezTo>
                  <a:cubicBezTo>
                    <a:pt x="292" y="56"/>
                    <a:pt x="295" y="57"/>
                    <a:pt x="298" y="58"/>
                  </a:cubicBezTo>
                  <a:cubicBezTo>
                    <a:pt x="302" y="59"/>
                    <a:pt x="304" y="60"/>
                    <a:pt x="306" y="61"/>
                  </a:cubicBezTo>
                  <a:cubicBezTo>
                    <a:pt x="308" y="62"/>
                    <a:pt x="309" y="64"/>
                    <a:pt x="309" y="66"/>
                  </a:cubicBezTo>
                  <a:cubicBezTo>
                    <a:pt x="309" y="70"/>
                    <a:pt x="306" y="72"/>
                    <a:pt x="299" y="72"/>
                  </a:cubicBezTo>
                  <a:cubicBezTo>
                    <a:pt x="278" y="72"/>
                    <a:pt x="278" y="72"/>
                    <a:pt x="278" y="72"/>
                  </a:cubicBezTo>
                  <a:cubicBezTo>
                    <a:pt x="278" y="81"/>
                    <a:pt x="278" y="81"/>
                    <a:pt x="27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13" y="81"/>
                    <a:pt x="320" y="76"/>
                    <a:pt x="320" y="66"/>
                  </a:cubicBezTo>
                  <a:cubicBezTo>
                    <a:pt x="320" y="64"/>
                    <a:pt x="320" y="63"/>
                    <a:pt x="319" y="61"/>
                  </a:cubicBezTo>
                  <a:cubicBezTo>
                    <a:pt x="319" y="60"/>
                    <a:pt x="318" y="58"/>
                    <a:pt x="317" y="57"/>
                  </a:cubicBezTo>
                  <a:cubicBezTo>
                    <a:pt x="316" y="55"/>
                    <a:pt x="315" y="54"/>
                    <a:pt x="312" y="53"/>
                  </a:cubicBezTo>
                  <a:cubicBezTo>
                    <a:pt x="310" y="52"/>
                    <a:pt x="307" y="51"/>
                    <a:pt x="303" y="49"/>
                  </a:cubicBezTo>
                  <a:cubicBezTo>
                    <a:pt x="298" y="48"/>
                    <a:pt x="296" y="47"/>
                    <a:pt x="295" y="47"/>
                  </a:cubicBezTo>
                  <a:cubicBezTo>
                    <a:pt x="295" y="47"/>
                    <a:pt x="294" y="46"/>
                    <a:pt x="293" y="46"/>
                  </a:cubicBezTo>
                  <a:cubicBezTo>
                    <a:pt x="292" y="45"/>
                    <a:pt x="291" y="45"/>
                    <a:pt x="291" y="45"/>
                  </a:cubicBezTo>
                  <a:cubicBezTo>
                    <a:pt x="290" y="44"/>
                    <a:pt x="290" y="43"/>
                    <a:pt x="289" y="43"/>
                  </a:cubicBezTo>
                  <a:cubicBezTo>
                    <a:pt x="289" y="42"/>
                    <a:pt x="289" y="41"/>
                    <a:pt x="289" y="40"/>
                  </a:cubicBezTo>
                  <a:cubicBezTo>
                    <a:pt x="289" y="39"/>
                    <a:pt x="290" y="37"/>
                    <a:pt x="291" y="37"/>
                  </a:cubicBezTo>
                  <a:cubicBezTo>
                    <a:pt x="293" y="36"/>
                    <a:pt x="295" y="35"/>
                    <a:pt x="297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18" y="26"/>
                    <a:pt x="318" y="26"/>
                    <a:pt x="318" y="26"/>
                  </a:cubicBezTo>
                  <a:lnTo>
                    <a:pt x="297" y="26"/>
                  </a:lnTo>
                  <a:close/>
                  <a:moveTo>
                    <a:pt x="369" y="52"/>
                  </a:moveTo>
                  <a:cubicBezTo>
                    <a:pt x="371" y="49"/>
                    <a:pt x="374" y="47"/>
                    <a:pt x="376" y="46"/>
                  </a:cubicBezTo>
                  <a:cubicBezTo>
                    <a:pt x="379" y="45"/>
                    <a:pt x="383" y="44"/>
                    <a:pt x="387" y="44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387" y="34"/>
                    <a:pt x="387" y="34"/>
                    <a:pt x="387" y="34"/>
                  </a:cubicBezTo>
                  <a:cubicBezTo>
                    <a:pt x="379" y="34"/>
                    <a:pt x="373" y="36"/>
                    <a:pt x="369" y="4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24"/>
                    <a:pt x="371" y="19"/>
                    <a:pt x="374" y="15"/>
                  </a:cubicBezTo>
                  <a:cubicBezTo>
                    <a:pt x="377" y="12"/>
                    <a:pt x="382" y="10"/>
                    <a:pt x="387" y="10"/>
                  </a:cubicBezTo>
                  <a:cubicBezTo>
                    <a:pt x="403" y="10"/>
                    <a:pt x="403" y="10"/>
                    <a:pt x="403" y="10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14" y="81"/>
                    <a:pt x="414" y="81"/>
                    <a:pt x="414" y="81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79" y="0"/>
                    <a:pt x="372" y="3"/>
                    <a:pt x="367" y="9"/>
                  </a:cubicBezTo>
                  <a:cubicBezTo>
                    <a:pt x="361" y="15"/>
                    <a:pt x="358" y="22"/>
                    <a:pt x="358" y="30"/>
                  </a:cubicBezTo>
                  <a:cubicBezTo>
                    <a:pt x="358" y="81"/>
                    <a:pt x="358" y="81"/>
                    <a:pt x="358" y="81"/>
                  </a:cubicBezTo>
                  <a:cubicBezTo>
                    <a:pt x="369" y="81"/>
                    <a:pt x="369" y="81"/>
                    <a:pt x="369" y="81"/>
                  </a:cubicBezTo>
                  <a:lnTo>
                    <a:pt x="369" y="52"/>
                  </a:lnTo>
                  <a:close/>
                  <a:moveTo>
                    <a:pt x="429" y="59"/>
                  </a:moveTo>
                  <a:cubicBezTo>
                    <a:pt x="429" y="67"/>
                    <a:pt x="431" y="73"/>
                    <a:pt x="434" y="76"/>
                  </a:cubicBezTo>
                  <a:cubicBezTo>
                    <a:pt x="438" y="80"/>
                    <a:pt x="444" y="81"/>
                    <a:pt x="453" y="81"/>
                  </a:cubicBezTo>
                  <a:cubicBezTo>
                    <a:pt x="453" y="72"/>
                    <a:pt x="453" y="72"/>
                    <a:pt x="453" y="72"/>
                  </a:cubicBezTo>
                  <a:cubicBezTo>
                    <a:pt x="451" y="72"/>
                    <a:pt x="449" y="71"/>
                    <a:pt x="448" y="71"/>
                  </a:cubicBezTo>
                  <a:cubicBezTo>
                    <a:pt x="446" y="71"/>
                    <a:pt x="445" y="70"/>
                    <a:pt x="444" y="70"/>
                  </a:cubicBezTo>
                  <a:cubicBezTo>
                    <a:pt x="442" y="69"/>
                    <a:pt x="441" y="68"/>
                    <a:pt x="440" y="66"/>
                  </a:cubicBezTo>
                  <a:cubicBezTo>
                    <a:pt x="440" y="64"/>
                    <a:pt x="439" y="62"/>
                    <a:pt x="439" y="59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29" y="59"/>
                    <a:pt x="429" y="59"/>
                    <a:pt x="429" y="59"/>
                  </a:cubicBezTo>
                  <a:moveTo>
                    <a:pt x="460" y="59"/>
                  </a:moveTo>
                  <a:cubicBezTo>
                    <a:pt x="460" y="67"/>
                    <a:pt x="462" y="73"/>
                    <a:pt x="466" y="76"/>
                  </a:cubicBezTo>
                  <a:cubicBezTo>
                    <a:pt x="469" y="80"/>
                    <a:pt x="475" y="81"/>
                    <a:pt x="484" y="81"/>
                  </a:cubicBezTo>
                  <a:cubicBezTo>
                    <a:pt x="484" y="72"/>
                    <a:pt x="484" y="72"/>
                    <a:pt x="484" y="72"/>
                  </a:cubicBezTo>
                  <a:cubicBezTo>
                    <a:pt x="482" y="72"/>
                    <a:pt x="480" y="71"/>
                    <a:pt x="479" y="71"/>
                  </a:cubicBezTo>
                  <a:cubicBezTo>
                    <a:pt x="478" y="71"/>
                    <a:pt x="476" y="70"/>
                    <a:pt x="475" y="70"/>
                  </a:cubicBezTo>
                  <a:cubicBezTo>
                    <a:pt x="473" y="69"/>
                    <a:pt x="472" y="68"/>
                    <a:pt x="472" y="66"/>
                  </a:cubicBezTo>
                  <a:cubicBezTo>
                    <a:pt x="471" y="64"/>
                    <a:pt x="471" y="62"/>
                    <a:pt x="471" y="59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9"/>
                    <a:pt x="460" y="59"/>
                    <a:pt x="460" y="59"/>
                  </a:cubicBezTo>
                  <a:moveTo>
                    <a:pt x="507" y="26"/>
                  </a:moveTo>
                  <a:cubicBezTo>
                    <a:pt x="492" y="26"/>
                    <a:pt x="492" y="26"/>
                    <a:pt x="492" y="26"/>
                  </a:cubicBezTo>
                  <a:cubicBezTo>
                    <a:pt x="487" y="35"/>
                    <a:pt x="487" y="35"/>
                    <a:pt x="487" y="35"/>
                  </a:cubicBezTo>
                  <a:cubicBezTo>
                    <a:pt x="497" y="35"/>
                    <a:pt x="497" y="35"/>
                    <a:pt x="497" y="35"/>
                  </a:cubicBezTo>
                  <a:cubicBezTo>
                    <a:pt x="497" y="81"/>
                    <a:pt x="497" y="81"/>
                    <a:pt x="497" y="81"/>
                  </a:cubicBezTo>
                  <a:cubicBezTo>
                    <a:pt x="507" y="81"/>
                    <a:pt x="507" y="81"/>
                    <a:pt x="507" y="81"/>
                  </a:cubicBezTo>
                  <a:lnTo>
                    <a:pt x="507" y="26"/>
                  </a:lnTo>
                  <a:close/>
                  <a:moveTo>
                    <a:pt x="496" y="14"/>
                  </a:moveTo>
                  <a:cubicBezTo>
                    <a:pt x="497" y="15"/>
                    <a:pt x="499" y="16"/>
                    <a:pt x="501" y="16"/>
                  </a:cubicBezTo>
                  <a:cubicBezTo>
                    <a:pt x="503" y="16"/>
                    <a:pt x="504" y="15"/>
                    <a:pt x="505" y="14"/>
                  </a:cubicBezTo>
                  <a:cubicBezTo>
                    <a:pt x="506" y="13"/>
                    <a:pt x="507" y="11"/>
                    <a:pt x="507" y="10"/>
                  </a:cubicBezTo>
                  <a:cubicBezTo>
                    <a:pt x="507" y="8"/>
                    <a:pt x="506" y="7"/>
                    <a:pt x="505" y="5"/>
                  </a:cubicBezTo>
                  <a:cubicBezTo>
                    <a:pt x="504" y="4"/>
                    <a:pt x="503" y="4"/>
                    <a:pt x="501" y="4"/>
                  </a:cubicBezTo>
                  <a:cubicBezTo>
                    <a:pt x="499" y="4"/>
                    <a:pt x="497" y="4"/>
                    <a:pt x="496" y="5"/>
                  </a:cubicBezTo>
                  <a:cubicBezTo>
                    <a:pt x="495" y="7"/>
                    <a:pt x="495" y="8"/>
                    <a:pt x="495" y="10"/>
                  </a:cubicBezTo>
                  <a:cubicBezTo>
                    <a:pt x="495" y="11"/>
                    <a:pt x="495" y="13"/>
                    <a:pt x="496" y="14"/>
                  </a:cubicBezTo>
                  <a:moveTo>
                    <a:pt x="553" y="49"/>
                  </a:moveTo>
                  <a:cubicBezTo>
                    <a:pt x="549" y="47"/>
                    <a:pt x="546" y="47"/>
                    <a:pt x="542" y="47"/>
                  </a:cubicBezTo>
                  <a:cubicBezTo>
                    <a:pt x="536" y="47"/>
                    <a:pt x="531" y="48"/>
                    <a:pt x="527" y="51"/>
                  </a:cubicBezTo>
                  <a:cubicBezTo>
                    <a:pt x="523" y="54"/>
                    <a:pt x="521" y="58"/>
                    <a:pt x="521" y="64"/>
                  </a:cubicBezTo>
                  <a:cubicBezTo>
                    <a:pt x="521" y="70"/>
                    <a:pt x="522" y="74"/>
                    <a:pt x="526" y="77"/>
                  </a:cubicBezTo>
                  <a:cubicBezTo>
                    <a:pt x="530" y="80"/>
                    <a:pt x="535" y="81"/>
                    <a:pt x="542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8" y="40"/>
                    <a:pt x="566" y="35"/>
                    <a:pt x="562" y="31"/>
                  </a:cubicBezTo>
                  <a:cubicBezTo>
                    <a:pt x="558" y="27"/>
                    <a:pt x="552" y="26"/>
                    <a:pt x="545" y="26"/>
                  </a:cubicBezTo>
                  <a:cubicBezTo>
                    <a:pt x="525" y="26"/>
                    <a:pt x="525" y="26"/>
                    <a:pt x="525" y="26"/>
                  </a:cubicBezTo>
                  <a:cubicBezTo>
                    <a:pt x="525" y="35"/>
                    <a:pt x="525" y="35"/>
                    <a:pt x="525" y="35"/>
                  </a:cubicBezTo>
                  <a:cubicBezTo>
                    <a:pt x="544" y="35"/>
                    <a:pt x="544" y="35"/>
                    <a:pt x="544" y="35"/>
                  </a:cubicBezTo>
                  <a:cubicBezTo>
                    <a:pt x="553" y="35"/>
                    <a:pt x="558" y="40"/>
                    <a:pt x="558" y="49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35" y="72"/>
                    <a:pt x="531" y="69"/>
                    <a:pt x="531" y="64"/>
                  </a:cubicBezTo>
                  <a:cubicBezTo>
                    <a:pt x="531" y="61"/>
                    <a:pt x="532" y="59"/>
                    <a:pt x="534" y="58"/>
                  </a:cubicBezTo>
                  <a:cubicBezTo>
                    <a:pt x="536" y="56"/>
                    <a:pt x="539" y="56"/>
                    <a:pt x="542" y="56"/>
                  </a:cubicBezTo>
                  <a:cubicBezTo>
                    <a:pt x="547" y="56"/>
                    <a:pt x="550" y="57"/>
                    <a:pt x="553" y="59"/>
                  </a:cubicBezTo>
                  <a:cubicBezTo>
                    <a:pt x="553" y="49"/>
                    <a:pt x="553" y="49"/>
                    <a:pt x="553" y="49"/>
                  </a:cubicBezTo>
                  <a:moveTo>
                    <a:pt x="581" y="81"/>
                  </a:moveTo>
                  <a:cubicBezTo>
                    <a:pt x="591" y="81"/>
                    <a:pt x="591" y="81"/>
                    <a:pt x="591" y="81"/>
                  </a:cubicBezTo>
                  <a:cubicBezTo>
                    <a:pt x="591" y="35"/>
                    <a:pt x="591" y="35"/>
                    <a:pt x="591" y="35"/>
                  </a:cubicBezTo>
                  <a:cubicBezTo>
                    <a:pt x="605" y="35"/>
                    <a:pt x="605" y="35"/>
                    <a:pt x="605" y="35"/>
                  </a:cubicBezTo>
                  <a:cubicBezTo>
                    <a:pt x="607" y="35"/>
                    <a:pt x="609" y="36"/>
                    <a:pt x="611" y="36"/>
                  </a:cubicBezTo>
                  <a:cubicBezTo>
                    <a:pt x="612" y="37"/>
                    <a:pt x="613" y="38"/>
                    <a:pt x="614" y="39"/>
                  </a:cubicBezTo>
                  <a:cubicBezTo>
                    <a:pt x="615" y="40"/>
                    <a:pt x="616" y="41"/>
                    <a:pt x="616" y="43"/>
                  </a:cubicBezTo>
                  <a:cubicBezTo>
                    <a:pt x="617" y="44"/>
                    <a:pt x="617" y="45"/>
                    <a:pt x="617" y="46"/>
                  </a:cubicBezTo>
                  <a:cubicBezTo>
                    <a:pt x="617" y="47"/>
                    <a:pt x="617" y="49"/>
                    <a:pt x="617" y="50"/>
                  </a:cubicBezTo>
                  <a:cubicBezTo>
                    <a:pt x="617" y="81"/>
                    <a:pt x="617" y="81"/>
                    <a:pt x="617" y="81"/>
                  </a:cubicBezTo>
                  <a:cubicBezTo>
                    <a:pt x="627" y="81"/>
                    <a:pt x="627" y="81"/>
                    <a:pt x="627" y="81"/>
                  </a:cubicBezTo>
                  <a:cubicBezTo>
                    <a:pt x="627" y="50"/>
                    <a:pt x="627" y="50"/>
                    <a:pt x="627" y="50"/>
                  </a:cubicBezTo>
                  <a:cubicBezTo>
                    <a:pt x="627" y="45"/>
                    <a:pt x="627" y="41"/>
                    <a:pt x="626" y="38"/>
                  </a:cubicBezTo>
                  <a:cubicBezTo>
                    <a:pt x="625" y="34"/>
                    <a:pt x="623" y="32"/>
                    <a:pt x="620" y="29"/>
                  </a:cubicBezTo>
                  <a:cubicBezTo>
                    <a:pt x="616" y="27"/>
                    <a:pt x="610" y="26"/>
                    <a:pt x="601" y="26"/>
                  </a:cubicBezTo>
                  <a:cubicBezTo>
                    <a:pt x="581" y="26"/>
                    <a:pt x="581" y="26"/>
                    <a:pt x="581" y="26"/>
                  </a:cubicBezTo>
                  <a:lnTo>
                    <a:pt x="581" y="81"/>
                  </a:lnTo>
                  <a:close/>
                  <a:moveTo>
                    <a:pt x="679" y="69"/>
                  </a:moveTo>
                  <a:cubicBezTo>
                    <a:pt x="676" y="72"/>
                    <a:pt x="672" y="73"/>
                    <a:pt x="668" y="73"/>
                  </a:cubicBezTo>
                  <a:cubicBezTo>
                    <a:pt x="663" y="73"/>
                    <a:pt x="658" y="71"/>
                    <a:pt x="655" y="67"/>
                  </a:cubicBezTo>
                  <a:cubicBezTo>
                    <a:pt x="652" y="64"/>
                    <a:pt x="651" y="59"/>
                    <a:pt x="651" y="53"/>
                  </a:cubicBezTo>
                  <a:cubicBezTo>
                    <a:pt x="651" y="48"/>
                    <a:pt x="652" y="43"/>
                    <a:pt x="655" y="39"/>
                  </a:cubicBezTo>
                  <a:cubicBezTo>
                    <a:pt x="658" y="36"/>
                    <a:pt x="663" y="34"/>
                    <a:pt x="668" y="34"/>
                  </a:cubicBezTo>
                  <a:cubicBezTo>
                    <a:pt x="672" y="34"/>
                    <a:pt x="676" y="35"/>
                    <a:pt x="679" y="38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1" y="27"/>
                    <a:pt x="675" y="24"/>
                    <a:pt x="668" y="24"/>
                  </a:cubicBezTo>
                  <a:cubicBezTo>
                    <a:pt x="660" y="24"/>
                    <a:pt x="653" y="27"/>
                    <a:pt x="648" y="33"/>
                  </a:cubicBezTo>
                  <a:cubicBezTo>
                    <a:pt x="642" y="38"/>
                    <a:pt x="640" y="45"/>
                    <a:pt x="640" y="53"/>
                  </a:cubicBezTo>
                  <a:cubicBezTo>
                    <a:pt x="640" y="62"/>
                    <a:pt x="642" y="69"/>
                    <a:pt x="647" y="74"/>
                  </a:cubicBezTo>
                  <a:cubicBezTo>
                    <a:pt x="653" y="80"/>
                    <a:pt x="659" y="82"/>
                    <a:pt x="668" y="82"/>
                  </a:cubicBezTo>
                  <a:cubicBezTo>
                    <a:pt x="675" y="82"/>
                    <a:pt x="681" y="80"/>
                    <a:pt x="686" y="76"/>
                  </a:cubicBezTo>
                  <a:cubicBezTo>
                    <a:pt x="679" y="69"/>
                    <a:pt x="679" y="69"/>
                    <a:pt x="679" y="69"/>
                  </a:cubicBezTo>
                  <a:moveTo>
                    <a:pt x="723" y="24"/>
                  </a:moveTo>
                  <a:cubicBezTo>
                    <a:pt x="714" y="24"/>
                    <a:pt x="707" y="27"/>
                    <a:pt x="702" y="32"/>
                  </a:cubicBezTo>
                  <a:cubicBezTo>
                    <a:pt x="697" y="38"/>
                    <a:pt x="694" y="46"/>
                    <a:pt x="694" y="55"/>
                  </a:cubicBezTo>
                  <a:cubicBezTo>
                    <a:pt x="694" y="63"/>
                    <a:pt x="697" y="70"/>
                    <a:pt x="702" y="75"/>
                  </a:cubicBezTo>
                  <a:cubicBezTo>
                    <a:pt x="708" y="80"/>
                    <a:pt x="715" y="82"/>
                    <a:pt x="723" y="82"/>
                  </a:cubicBezTo>
                  <a:cubicBezTo>
                    <a:pt x="731" y="82"/>
                    <a:pt x="737" y="80"/>
                    <a:pt x="742" y="76"/>
                  </a:cubicBezTo>
                  <a:cubicBezTo>
                    <a:pt x="735" y="69"/>
                    <a:pt x="735" y="69"/>
                    <a:pt x="735" y="69"/>
                  </a:cubicBezTo>
                  <a:cubicBezTo>
                    <a:pt x="732" y="72"/>
                    <a:pt x="728" y="73"/>
                    <a:pt x="723" y="73"/>
                  </a:cubicBezTo>
                  <a:cubicBezTo>
                    <a:pt x="718" y="73"/>
                    <a:pt x="714" y="71"/>
                    <a:pt x="710" y="67"/>
                  </a:cubicBezTo>
                  <a:cubicBezTo>
                    <a:pt x="707" y="64"/>
                    <a:pt x="705" y="59"/>
                    <a:pt x="705" y="53"/>
                  </a:cubicBezTo>
                  <a:cubicBezTo>
                    <a:pt x="705" y="48"/>
                    <a:pt x="707" y="43"/>
                    <a:pt x="710" y="40"/>
                  </a:cubicBezTo>
                  <a:cubicBezTo>
                    <a:pt x="713" y="36"/>
                    <a:pt x="717" y="34"/>
                    <a:pt x="723" y="34"/>
                  </a:cubicBezTo>
                  <a:cubicBezTo>
                    <a:pt x="726" y="34"/>
                    <a:pt x="728" y="34"/>
                    <a:pt x="730" y="36"/>
                  </a:cubicBezTo>
                  <a:cubicBezTo>
                    <a:pt x="731" y="37"/>
                    <a:pt x="732" y="39"/>
                    <a:pt x="732" y="41"/>
                  </a:cubicBezTo>
                  <a:cubicBezTo>
                    <a:pt x="732" y="45"/>
                    <a:pt x="731" y="47"/>
                    <a:pt x="729" y="49"/>
                  </a:cubicBezTo>
                  <a:cubicBezTo>
                    <a:pt x="727" y="50"/>
                    <a:pt x="724" y="51"/>
                    <a:pt x="719" y="51"/>
                  </a:cubicBezTo>
                  <a:cubicBezTo>
                    <a:pt x="713" y="51"/>
                    <a:pt x="713" y="51"/>
                    <a:pt x="713" y="51"/>
                  </a:cubicBezTo>
                  <a:cubicBezTo>
                    <a:pt x="713" y="60"/>
                    <a:pt x="713" y="60"/>
                    <a:pt x="713" y="60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35" y="60"/>
                    <a:pt x="743" y="54"/>
                    <a:pt x="743" y="41"/>
                  </a:cubicBezTo>
                  <a:cubicBezTo>
                    <a:pt x="743" y="30"/>
                    <a:pt x="737" y="25"/>
                    <a:pt x="723" y="24"/>
                  </a:cubicBezTo>
                  <a:moveTo>
                    <a:pt x="751" y="37"/>
                  </a:moveTo>
                  <a:cubicBezTo>
                    <a:pt x="752" y="39"/>
                    <a:pt x="754" y="40"/>
                    <a:pt x="756" y="40"/>
                  </a:cubicBezTo>
                  <a:cubicBezTo>
                    <a:pt x="758" y="40"/>
                    <a:pt x="760" y="39"/>
                    <a:pt x="761" y="37"/>
                  </a:cubicBezTo>
                  <a:cubicBezTo>
                    <a:pt x="763" y="36"/>
                    <a:pt x="763" y="34"/>
                    <a:pt x="763" y="32"/>
                  </a:cubicBezTo>
                  <a:cubicBezTo>
                    <a:pt x="763" y="30"/>
                    <a:pt x="763" y="29"/>
                    <a:pt x="761" y="27"/>
                  </a:cubicBezTo>
                  <a:cubicBezTo>
                    <a:pt x="760" y="26"/>
                    <a:pt x="758" y="25"/>
                    <a:pt x="756" y="25"/>
                  </a:cubicBezTo>
                  <a:cubicBezTo>
                    <a:pt x="754" y="25"/>
                    <a:pt x="752" y="26"/>
                    <a:pt x="751" y="27"/>
                  </a:cubicBezTo>
                  <a:cubicBezTo>
                    <a:pt x="750" y="29"/>
                    <a:pt x="749" y="30"/>
                    <a:pt x="749" y="32"/>
                  </a:cubicBezTo>
                  <a:cubicBezTo>
                    <a:pt x="749" y="34"/>
                    <a:pt x="750" y="36"/>
                    <a:pt x="751" y="37"/>
                  </a:cubicBezTo>
                  <a:moveTo>
                    <a:pt x="751" y="80"/>
                  </a:moveTo>
                  <a:cubicBezTo>
                    <a:pt x="752" y="82"/>
                    <a:pt x="754" y="82"/>
                    <a:pt x="756" y="82"/>
                  </a:cubicBezTo>
                  <a:cubicBezTo>
                    <a:pt x="758" y="82"/>
                    <a:pt x="760" y="82"/>
                    <a:pt x="761" y="80"/>
                  </a:cubicBezTo>
                  <a:cubicBezTo>
                    <a:pt x="763" y="79"/>
                    <a:pt x="763" y="77"/>
                    <a:pt x="763" y="75"/>
                  </a:cubicBezTo>
                  <a:cubicBezTo>
                    <a:pt x="763" y="73"/>
                    <a:pt x="763" y="72"/>
                    <a:pt x="761" y="70"/>
                  </a:cubicBezTo>
                  <a:cubicBezTo>
                    <a:pt x="760" y="69"/>
                    <a:pt x="758" y="68"/>
                    <a:pt x="756" y="68"/>
                  </a:cubicBezTo>
                  <a:cubicBezTo>
                    <a:pt x="754" y="68"/>
                    <a:pt x="752" y="69"/>
                    <a:pt x="751" y="70"/>
                  </a:cubicBezTo>
                  <a:cubicBezTo>
                    <a:pt x="750" y="72"/>
                    <a:pt x="749" y="73"/>
                    <a:pt x="749" y="75"/>
                  </a:cubicBezTo>
                  <a:cubicBezTo>
                    <a:pt x="749" y="77"/>
                    <a:pt x="750" y="79"/>
                    <a:pt x="751" y="8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52" name="Freeform 11"/>
            <p:cNvSpPr>
              <a:spLocks noEditPoints="1"/>
            </p:cNvSpPr>
            <p:nvPr userDrawn="1"/>
          </p:nvSpPr>
          <p:spPr bwMode="auto">
            <a:xfrm>
              <a:off x="3608388" y="2792413"/>
              <a:ext cx="6581774" cy="457200"/>
            </a:xfrm>
            <a:custGeom>
              <a:avLst/>
              <a:gdLst>
                <a:gd name="T0" fmla="*/ 29 w 1126"/>
                <a:gd name="T1" fmla="*/ 28 h 78"/>
                <a:gd name="T2" fmla="*/ 67 w 1126"/>
                <a:gd name="T3" fmla="*/ 52 h 78"/>
                <a:gd name="T4" fmla="*/ 41 w 1126"/>
                <a:gd name="T5" fmla="*/ 42 h 78"/>
                <a:gd name="T6" fmla="*/ 102 w 1126"/>
                <a:gd name="T7" fmla="*/ 52 h 78"/>
                <a:gd name="T8" fmla="*/ 111 w 1126"/>
                <a:gd name="T9" fmla="*/ 43 h 78"/>
                <a:gd name="T10" fmla="*/ 130 w 1126"/>
                <a:gd name="T11" fmla="*/ 26 h 78"/>
                <a:gd name="T12" fmla="*/ 141 w 1126"/>
                <a:gd name="T13" fmla="*/ 26 h 78"/>
                <a:gd name="T14" fmla="*/ 145 w 1126"/>
                <a:gd name="T15" fmla="*/ 3 h 78"/>
                <a:gd name="T16" fmla="*/ 165 w 1126"/>
                <a:gd name="T17" fmla="*/ 19 h 78"/>
                <a:gd name="T18" fmla="*/ 213 w 1126"/>
                <a:gd name="T19" fmla="*/ 59 h 78"/>
                <a:gd name="T20" fmla="*/ 225 w 1126"/>
                <a:gd name="T21" fmla="*/ 52 h 78"/>
                <a:gd name="T22" fmla="*/ 249 w 1126"/>
                <a:gd name="T23" fmla="*/ 56 h 78"/>
                <a:gd name="T24" fmla="*/ 264 w 1126"/>
                <a:gd name="T25" fmla="*/ 19 h 78"/>
                <a:gd name="T26" fmla="*/ 275 w 1126"/>
                <a:gd name="T27" fmla="*/ 59 h 78"/>
                <a:gd name="T28" fmla="*/ 275 w 1126"/>
                <a:gd name="T29" fmla="*/ 4 h 78"/>
                <a:gd name="T30" fmla="*/ 319 w 1126"/>
                <a:gd name="T31" fmla="*/ 31 h 78"/>
                <a:gd name="T32" fmla="*/ 294 w 1126"/>
                <a:gd name="T33" fmla="*/ 19 h 78"/>
                <a:gd name="T34" fmla="*/ 357 w 1126"/>
                <a:gd name="T35" fmla="*/ 26 h 78"/>
                <a:gd name="T36" fmla="*/ 370 w 1126"/>
                <a:gd name="T37" fmla="*/ 73 h 78"/>
                <a:gd name="T38" fmla="*/ 356 w 1126"/>
                <a:gd name="T39" fmla="*/ 59 h 78"/>
                <a:gd name="T40" fmla="*/ 421 w 1126"/>
                <a:gd name="T41" fmla="*/ 52 h 78"/>
                <a:gd name="T42" fmla="*/ 419 w 1126"/>
                <a:gd name="T43" fmla="*/ 34 h 78"/>
                <a:gd name="T44" fmla="*/ 420 w 1126"/>
                <a:gd name="T45" fmla="*/ 19 h 78"/>
                <a:gd name="T46" fmla="*/ 464 w 1126"/>
                <a:gd name="T47" fmla="*/ 18 h 78"/>
                <a:gd name="T48" fmla="*/ 481 w 1126"/>
                <a:gd name="T49" fmla="*/ 26 h 78"/>
                <a:gd name="T50" fmla="*/ 494 w 1126"/>
                <a:gd name="T51" fmla="*/ 4 h 78"/>
                <a:gd name="T52" fmla="*/ 526 w 1126"/>
                <a:gd name="T53" fmla="*/ 60 h 78"/>
                <a:gd name="T54" fmla="*/ 533 w 1126"/>
                <a:gd name="T55" fmla="*/ 30 h 78"/>
                <a:gd name="T56" fmla="*/ 557 w 1126"/>
                <a:gd name="T57" fmla="*/ 59 h 78"/>
                <a:gd name="T58" fmla="*/ 583 w 1126"/>
                <a:gd name="T59" fmla="*/ 59 h 78"/>
                <a:gd name="T60" fmla="*/ 601 w 1126"/>
                <a:gd name="T61" fmla="*/ 56 h 78"/>
                <a:gd name="T62" fmla="*/ 615 w 1126"/>
                <a:gd name="T63" fmla="*/ 19 h 78"/>
                <a:gd name="T64" fmla="*/ 627 w 1126"/>
                <a:gd name="T65" fmla="*/ 59 h 78"/>
                <a:gd name="T66" fmla="*/ 626 w 1126"/>
                <a:gd name="T67" fmla="*/ 4 h 78"/>
                <a:gd name="T68" fmla="*/ 646 w 1126"/>
                <a:gd name="T69" fmla="*/ 19 h 78"/>
                <a:gd name="T70" fmla="*/ 672 w 1126"/>
                <a:gd name="T71" fmla="*/ 19 h 78"/>
                <a:gd name="T72" fmla="*/ 683 w 1126"/>
                <a:gd name="T73" fmla="*/ 7 h 78"/>
                <a:gd name="T74" fmla="*/ 701 w 1126"/>
                <a:gd name="T75" fmla="*/ 39 h 78"/>
                <a:gd name="T76" fmla="*/ 713 w 1126"/>
                <a:gd name="T77" fmla="*/ 60 h 78"/>
                <a:gd name="T78" fmla="*/ 762 w 1126"/>
                <a:gd name="T79" fmla="*/ 48 h 78"/>
                <a:gd name="T80" fmla="*/ 796 w 1126"/>
                <a:gd name="T81" fmla="*/ 60 h 78"/>
                <a:gd name="T82" fmla="*/ 802 w 1126"/>
                <a:gd name="T83" fmla="*/ 30 h 78"/>
                <a:gd name="T84" fmla="*/ 833 w 1126"/>
                <a:gd name="T85" fmla="*/ 34 h 78"/>
                <a:gd name="T86" fmla="*/ 821 w 1126"/>
                <a:gd name="T87" fmla="*/ 19 h 78"/>
                <a:gd name="T88" fmla="*/ 841 w 1126"/>
                <a:gd name="T89" fmla="*/ 43 h 78"/>
                <a:gd name="T90" fmla="*/ 889 w 1126"/>
                <a:gd name="T91" fmla="*/ 21 h 78"/>
                <a:gd name="T92" fmla="*/ 892 w 1126"/>
                <a:gd name="T93" fmla="*/ 52 h 78"/>
                <a:gd name="T94" fmla="*/ 920 w 1126"/>
                <a:gd name="T95" fmla="*/ 49 h 78"/>
                <a:gd name="T96" fmla="*/ 922 w 1126"/>
                <a:gd name="T97" fmla="*/ 44 h 78"/>
                <a:gd name="T98" fmla="*/ 967 w 1126"/>
                <a:gd name="T99" fmla="*/ 26 h 78"/>
                <a:gd name="T100" fmla="*/ 958 w 1126"/>
                <a:gd name="T101" fmla="*/ 59 h 78"/>
                <a:gd name="T102" fmla="*/ 996 w 1126"/>
                <a:gd name="T103" fmla="*/ 52 h 78"/>
                <a:gd name="T104" fmla="*/ 993 w 1126"/>
                <a:gd name="T105" fmla="*/ 34 h 78"/>
                <a:gd name="T106" fmla="*/ 994 w 1126"/>
                <a:gd name="T107" fmla="*/ 19 h 78"/>
                <a:gd name="T108" fmla="*/ 1045 w 1126"/>
                <a:gd name="T109" fmla="*/ 34 h 78"/>
                <a:gd name="T110" fmla="*/ 1027 w 1126"/>
                <a:gd name="T111" fmla="*/ 1 h 78"/>
                <a:gd name="T112" fmla="*/ 1066 w 1126"/>
                <a:gd name="T113" fmla="*/ 11 h 78"/>
                <a:gd name="T114" fmla="*/ 1093 w 1126"/>
                <a:gd name="T115" fmla="*/ 78 h 78"/>
                <a:gd name="T116" fmla="*/ 1119 w 1126"/>
                <a:gd name="T117" fmla="*/ 39 h 78"/>
                <a:gd name="T118" fmla="*/ 1120 w 1126"/>
                <a:gd name="T119" fmla="*/ 54 h 78"/>
                <a:gd name="T120" fmla="*/ 1087 w 1126"/>
                <a:gd name="T121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78">
                  <a:moveTo>
                    <a:pt x="29" y="50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0" y="59"/>
                    <a:pt x="26" y="60"/>
                    <a:pt x="21" y="60"/>
                  </a:cubicBezTo>
                  <a:cubicBezTo>
                    <a:pt x="15" y="60"/>
                    <a:pt x="10" y="58"/>
                    <a:pt x="6" y="54"/>
                  </a:cubicBezTo>
                  <a:cubicBezTo>
                    <a:pt x="2" y="50"/>
                    <a:pt x="0" y="45"/>
                    <a:pt x="0" y="39"/>
                  </a:cubicBezTo>
                  <a:cubicBezTo>
                    <a:pt x="0" y="33"/>
                    <a:pt x="2" y="28"/>
                    <a:pt x="6" y="24"/>
                  </a:cubicBezTo>
                  <a:cubicBezTo>
                    <a:pt x="10" y="20"/>
                    <a:pt x="15" y="18"/>
                    <a:pt x="21" y="18"/>
                  </a:cubicBezTo>
                  <a:cubicBezTo>
                    <a:pt x="26" y="18"/>
                    <a:pt x="30" y="20"/>
                    <a:pt x="34" y="2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7" y="26"/>
                    <a:pt x="24" y="25"/>
                    <a:pt x="21" y="25"/>
                  </a:cubicBezTo>
                  <a:cubicBezTo>
                    <a:pt x="17" y="25"/>
                    <a:pt x="14" y="26"/>
                    <a:pt x="12" y="29"/>
                  </a:cubicBezTo>
                  <a:cubicBezTo>
                    <a:pt x="9" y="32"/>
                    <a:pt x="8" y="35"/>
                    <a:pt x="8" y="39"/>
                  </a:cubicBezTo>
                  <a:cubicBezTo>
                    <a:pt x="8" y="43"/>
                    <a:pt x="9" y="47"/>
                    <a:pt x="12" y="49"/>
                  </a:cubicBezTo>
                  <a:cubicBezTo>
                    <a:pt x="14" y="52"/>
                    <a:pt x="17" y="53"/>
                    <a:pt x="21" y="53"/>
                  </a:cubicBezTo>
                  <a:cubicBezTo>
                    <a:pt x="24" y="53"/>
                    <a:pt x="27" y="52"/>
                    <a:pt x="29" y="50"/>
                  </a:cubicBezTo>
                  <a:moveTo>
                    <a:pt x="75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6" y="52"/>
                    <a:pt x="55" y="52"/>
                    <a:pt x="53" y="51"/>
                  </a:cubicBezTo>
                  <a:cubicBezTo>
                    <a:pt x="52" y="51"/>
                    <a:pt x="51" y="50"/>
                    <a:pt x="51" y="50"/>
                  </a:cubicBezTo>
                  <a:cubicBezTo>
                    <a:pt x="50" y="49"/>
                    <a:pt x="50" y="48"/>
                    <a:pt x="49" y="47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9" y="44"/>
                    <a:pt x="49" y="43"/>
                    <a:pt x="49" y="4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5"/>
                    <a:pt x="42" y="48"/>
                    <a:pt x="42" y="51"/>
                  </a:cubicBezTo>
                  <a:cubicBezTo>
                    <a:pt x="43" y="53"/>
                    <a:pt x="44" y="55"/>
                    <a:pt x="47" y="57"/>
                  </a:cubicBezTo>
                  <a:cubicBezTo>
                    <a:pt x="49" y="58"/>
                    <a:pt x="54" y="59"/>
                    <a:pt x="60" y="59"/>
                  </a:cubicBezTo>
                  <a:cubicBezTo>
                    <a:pt x="75" y="59"/>
                    <a:pt x="75" y="59"/>
                    <a:pt x="75" y="59"/>
                  </a:cubicBezTo>
                  <a:lnTo>
                    <a:pt x="75" y="19"/>
                  </a:lnTo>
                  <a:close/>
                  <a:moveTo>
                    <a:pt x="85" y="43"/>
                  </a:moveTo>
                  <a:cubicBezTo>
                    <a:pt x="85" y="49"/>
                    <a:pt x="86" y="53"/>
                    <a:pt x="89" y="56"/>
                  </a:cubicBezTo>
                  <a:cubicBezTo>
                    <a:pt x="92" y="58"/>
                    <a:pt x="96" y="59"/>
                    <a:pt x="102" y="59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2"/>
                    <a:pt x="100" y="52"/>
                    <a:pt x="99" y="52"/>
                  </a:cubicBezTo>
                  <a:cubicBezTo>
                    <a:pt x="98" y="52"/>
                    <a:pt x="97" y="51"/>
                    <a:pt x="96" y="51"/>
                  </a:cubicBezTo>
                  <a:cubicBezTo>
                    <a:pt x="95" y="50"/>
                    <a:pt x="94" y="50"/>
                    <a:pt x="93" y="48"/>
                  </a:cubicBezTo>
                  <a:cubicBezTo>
                    <a:pt x="93" y="47"/>
                    <a:pt x="93" y="45"/>
                    <a:pt x="93" y="43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43"/>
                    <a:pt x="85" y="43"/>
                    <a:pt x="85" y="43"/>
                  </a:cubicBezTo>
                  <a:moveTo>
                    <a:pt x="111" y="26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9"/>
                    <a:pt x="113" y="53"/>
                    <a:pt x="116" y="56"/>
                  </a:cubicBezTo>
                  <a:cubicBezTo>
                    <a:pt x="119" y="58"/>
                    <a:pt x="124" y="59"/>
                    <a:pt x="130" y="59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2"/>
                    <a:pt x="127" y="52"/>
                    <a:pt x="126" y="52"/>
                  </a:cubicBezTo>
                  <a:cubicBezTo>
                    <a:pt x="125" y="52"/>
                    <a:pt x="124" y="51"/>
                    <a:pt x="122" y="51"/>
                  </a:cubicBezTo>
                  <a:cubicBezTo>
                    <a:pt x="121" y="50"/>
                    <a:pt x="120" y="50"/>
                    <a:pt x="120" y="48"/>
                  </a:cubicBezTo>
                  <a:cubicBezTo>
                    <a:pt x="119" y="47"/>
                    <a:pt x="119" y="45"/>
                    <a:pt x="119" y="43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04" y="26"/>
                    <a:pt x="104" y="26"/>
                    <a:pt x="104" y="26"/>
                  </a:cubicBezTo>
                  <a:lnTo>
                    <a:pt x="111" y="26"/>
                  </a:lnTo>
                  <a:close/>
                  <a:moveTo>
                    <a:pt x="149" y="19"/>
                  </a:moveTo>
                  <a:cubicBezTo>
                    <a:pt x="138" y="19"/>
                    <a:pt x="138" y="19"/>
                    <a:pt x="138" y="1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9" y="59"/>
                    <a:pt x="149" y="59"/>
                    <a:pt x="149" y="59"/>
                  </a:cubicBezTo>
                  <a:lnTo>
                    <a:pt x="149" y="19"/>
                  </a:lnTo>
                  <a:close/>
                  <a:moveTo>
                    <a:pt x="141" y="11"/>
                  </a:moveTo>
                  <a:cubicBezTo>
                    <a:pt x="142" y="11"/>
                    <a:pt x="143" y="12"/>
                    <a:pt x="145" y="12"/>
                  </a:cubicBezTo>
                  <a:cubicBezTo>
                    <a:pt x="146" y="12"/>
                    <a:pt x="147" y="11"/>
                    <a:pt x="148" y="11"/>
                  </a:cubicBezTo>
                  <a:cubicBezTo>
                    <a:pt x="149" y="10"/>
                    <a:pt x="149" y="9"/>
                    <a:pt x="149" y="7"/>
                  </a:cubicBezTo>
                  <a:cubicBezTo>
                    <a:pt x="149" y="6"/>
                    <a:pt x="149" y="5"/>
                    <a:pt x="148" y="4"/>
                  </a:cubicBezTo>
                  <a:cubicBezTo>
                    <a:pt x="147" y="3"/>
                    <a:pt x="146" y="3"/>
                    <a:pt x="145" y="3"/>
                  </a:cubicBezTo>
                  <a:cubicBezTo>
                    <a:pt x="143" y="3"/>
                    <a:pt x="142" y="3"/>
                    <a:pt x="141" y="4"/>
                  </a:cubicBezTo>
                  <a:cubicBezTo>
                    <a:pt x="140" y="5"/>
                    <a:pt x="140" y="6"/>
                    <a:pt x="140" y="7"/>
                  </a:cubicBezTo>
                  <a:cubicBezTo>
                    <a:pt x="140" y="9"/>
                    <a:pt x="140" y="10"/>
                    <a:pt x="141" y="11"/>
                  </a:cubicBezTo>
                  <a:moveTo>
                    <a:pt x="175" y="60"/>
                  </a:moveTo>
                  <a:cubicBezTo>
                    <a:pt x="179" y="56"/>
                    <a:pt x="183" y="51"/>
                    <a:pt x="185" y="45"/>
                  </a:cubicBezTo>
                  <a:cubicBezTo>
                    <a:pt x="187" y="40"/>
                    <a:pt x="190" y="31"/>
                    <a:pt x="192" y="19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82" y="32"/>
                    <a:pt x="179" y="43"/>
                    <a:pt x="175" y="50"/>
                  </a:cubicBezTo>
                  <a:cubicBezTo>
                    <a:pt x="170" y="43"/>
                    <a:pt x="167" y="32"/>
                    <a:pt x="165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9" y="31"/>
                    <a:pt x="162" y="40"/>
                    <a:pt x="164" y="45"/>
                  </a:cubicBezTo>
                  <a:cubicBezTo>
                    <a:pt x="166" y="51"/>
                    <a:pt x="170" y="56"/>
                    <a:pt x="175" y="60"/>
                  </a:cubicBezTo>
                  <a:moveTo>
                    <a:pt x="222" y="36"/>
                  </a:moveTo>
                  <a:cubicBezTo>
                    <a:pt x="219" y="35"/>
                    <a:pt x="216" y="34"/>
                    <a:pt x="213" y="34"/>
                  </a:cubicBezTo>
                  <a:cubicBezTo>
                    <a:pt x="209" y="34"/>
                    <a:pt x="205" y="35"/>
                    <a:pt x="202" y="37"/>
                  </a:cubicBezTo>
                  <a:cubicBezTo>
                    <a:pt x="199" y="40"/>
                    <a:pt x="198" y="43"/>
                    <a:pt x="198" y="47"/>
                  </a:cubicBezTo>
                  <a:cubicBezTo>
                    <a:pt x="198" y="51"/>
                    <a:pt x="199" y="54"/>
                    <a:pt x="202" y="56"/>
                  </a:cubicBezTo>
                  <a:cubicBezTo>
                    <a:pt x="205" y="58"/>
                    <a:pt x="209" y="59"/>
                    <a:pt x="213" y="59"/>
                  </a:cubicBezTo>
                  <a:cubicBezTo>
                    <a:pt x="232" y="59"/>
                    <a:pt x="232" y="59"/>
                    <a:pt x="232" y="59"/>
                  </a:cubicBezTo>
                  <a:cubicBezTo>
                    <a:pt x="232" y="35"/>
                    <a:pt x="232" y="35"/>
                    <a:pt x="232" y="35"/>
                  </a:cubicBezTo>
                  <a:cubicBezTo>
                    <a:pt x="232" y="30"/>
                    <a:pt x="231" y="26"/>
                    <a:pt x="228" y="23"/>
                  </a:cubicBezTo>
                  <a:cubicBezTo>
                    <a:pt x="225" y="20"/>
                    <a:pt x="221" y="19"/>
                    <a:pt x="215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1" y="26"/>
                    <a:pt x="201" y="26"/>
                    <a:pt x="201" y="26"/>
                  </a:cubicBezTo>
                  <a:cubicBezTo>
                    <a:pt x="215" y="26"/>
                    <a:pt x="215" y="26"/>
                    <a:pt x="215" y="26"/>
                  </a:cubicBezTo>
                  <a:cubicBezTo>
                    <a:pt x="221" y="26"/>
                    <a:pt x="225" y="29"/>
                    <a:pt x="225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08" y="52"/>
                    <a:pt x="205" y="50"/>
                    <a:pt x="205" y="47"/>
                  </a:cubicBezTo>
                  <a:cubicBezTo>
                    <a:pt x="205" y="45"/>
                    <a:pt x="206" y="43"/>
                    <a:pt x="208" y="42"/>
                  </a:cubicBezTo>
                  <a:cubicBezTo>
                    <a:pt x="209" y="41"/>
                    <a:pt x="211" y="41"/>
                    <a:pt x="214" y="41"/>
                  </a:cubicBezTo>
                  <a:cubicBezTo>
                    <a:pt x="217" y="41"/>
                    <a:pt x="219" y="42"/>
                    <a:pt x="222" y="43"/>
                  </a:cubicBezTo>
                  <a:cubicBezTo>
                    <a:pt x="222" y="36"/>
                    <a:pt x="222" y="36"/>
                    <a:pt x="222" y="36"/>
                  </a:cubicBezTo>
                  <a:moveTo>
                    <a:pt x="245" y="26"/>
                  </a:moveTo>
                  <a:cubicBezTo>
                    <a:pt x="245" y="43"/>
                    <a:pt x="245" y="43"/>
                    <a:pt x="245" y="43"/>
                  </a:cubicBezTo>
                  <a:cubicBezTo>
                    <a:pt x="245" y="49"/>
                    <a:pt x="246" y="53"/>
                    <a:pt x="249" y="56"/>
                  </a:cubicBezTo>
                  <a:cubicBezTo>
                    <a:pt x="252" y="58"/>
                    <a:pt x="257" y="59"/>
                    <a:pt x="264" y="59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2" y="52"/>
                    <a:pt x="261" y="52"/>
                    <a:pt x="259" y="52"/>
                  </a:cubicBezTo>
                  <a:cubicBezTo>
                    <a:pt x="258" y="52"/>
                    <a:pt x="257" y="51"/>
                    <a:pt x="256" y="51"/>
                  </a:cubicBezTo>
                  <a:cubicBezTo>
                    <a:pt x="255" y="50"/>
                    <a:pt x="254" y="50"/>
                    <a:pt x="253" y="48"/>
                  </a:cubicBezTo>
                  <a:cubicBezTo>
                    <a:pt x="253" y="47"/>
                    <a:pt x="252" y="45"/>
                    <a:pt x="252" y="43"/>
                  </a:cubicBezTo>
                  <a:cubicBezTo>
                    <a:pt x="252" y="26"/>
                    <a:pt x="252" y="26"/>
                    <a:pt x="252" y="26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19"/>
                    <a:pt x="264" y="19"/>
                    <a:pt x="264" y="19"/>
                  </a:cubicBezTo>
                  <a:cubicBezTo>
                    <a:pt x="252" y="19"/>
                    <a:pt x="252" y="19"/>
                    <a:pt x="252" y="19"/>
                  </a:cubicBezTo>
                  <a:cubicBezTo>
                    <a:pt x="252" y="11"/>
                    <a:pt x="252" y="11"/>
                    <a:pt x="252" y="11"/>
                  </a:cubicBezTo>
                  <a:cubicBezTo>
                    <a:pt x="237" y="26"/>
                    <a:pt x="237" y="26"/>
                    <a:pt x="237" y="26"/>
                  </a:cubicBezTo>
                  <a:lnTo>
                    <a:pt x="245" y="26"/>
                  </a:lnTo>
                  <a:close/>
                  <a:moveTo>
                    <a:pt x="282" y="19"/>
                  </a:moveTo>
                  <a:cubicBezTo>
                    <a:pt x="272" y="19"/>
                    <a:pt x="272" y="19"/>
                    <a:pt x="272" y="19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75" y="26"/>
                    <a:pt x="275" y="26"/>
                    <a:pt x="275" y="26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82" y="59"/>
                    <a:pt x="282" y="59"/>
                    <a:pt x="282" y="59"/>
                  </a:cubicBezTo>
                  <a:lnTo>
                    <a:pt x="282" y="19"/>
                  </a:lnTo>
                  <a:close/>
                  <a:moveTo>
                    <a:pt x="275" y="11"/>
                  </a:moveTo>
                  <a:cubicBezTo>
                    <a:pt x="275" y="11"/>
                    <a:pt x="277" y="12"/>
                    <a:pt x="278" y="12"/>
                  </a:cubicBezTo>
                  <a:cubicBezTo>
                    <a:pt x="280" y="12"/>
                    <a:pt x="281" y="11"/>
                    <a:pt x="281" y="11"/>
                  </a:cubicBezTo>
                  <a:cubicBezTo>
                    <a:pt x="282" y="10"/>
                    <a:pt x="283" y="9"/>
                    <a:pt x="283" y="7"/>
                  </a:cubicBezTo>
                  <a:cubicBezTo>
                    <a:pt x="283" y="6"/>
                    <a:pt x="282" y="5"/>
                    <a:pt x="281" y="4"/>
                  </a:cubicBezTo>
                  <a:cubicBezTo>
                    <a:pt x="281" y="3"/>
                    <a:pt x="280" y="3"/>
                    <a:pt x="278" y="3"/>
                  </a:cubicBezTo>
                  <a:cubicBezTo>
                    <a:pt x="277" y="3"/>
                    <a:pt x="275" y="3"/>
                    <a:pt x="275" y="4"/>
                  </a:cubicBezTo>
                  <a:cubicBezTo>
                    <a:pt x="274" y="5"/>
                    <a:pt x="274" y="6"/>
                    <a:pt x="274" y="7"/>
                  </a:cubicBezTo>
                  <a:cubicBezTo>
                    <a:pt x="274" y="9"/>
                    <a:pt x="274" y="10"/>
                    <a:pt x="275" y="11"/>
                  </a:cubicBezTo>
                  <a:moveTo>
                    <a:pt x="294" y="59"/>
                  </a:moveTo>
                  <a:cubicBezTo>
                    <a:pt x="301" y="59"/>
                    <a:pt x="301" y="59"/>
                    <a:pt x="301" y="59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3" y="26"/>
                    <a:pt x="314" y="26"/>
                    <a:pt x="315" y="27"/>
                  </a:cubicBezTo>
                  <a:cubicBezTo>
                    <a:pt x="317" y="27"/>
                    <a:pt x="317" y="28"/>
                    <a:pt x="318" y="29"/>
                  </a:cubicBezTo>
                  <a:cubicBezTo>
                    <a:pt x="319" y="29"/>
                    <a:pt x="319" y="30"/>
                    <a:pt x="319" y="31"/>
                  </a:cubicBezTo>
                  <a:cubicBezTo>
                    <a:pt x="320" y="32"/>
                    <a:pt x="320" y="33"/>
                    <a:pt x="320" y="34"/>
                  </a:cubicBezTo>
                  <a:cubicBezTo>
                    <a:pt x="320" y="35"/>
                    <a:pt x="320" y="36"/>
                    <a:pt x="320" y="37"/>
                  </a:cubicBezTo>
                  <a:cubicBezTo>
                    <a:pt x="320" y="59"/>
                    <a:pt x="320" y="59"/>
                    <a:pt x="320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28" y="33"/>
                    <a:pt x="327" y="30"/>
                    <a:pt x="327" y="28"/>
                  </a:cubicBezTo>
                  <a:cubicBezTo>
                    <a:pt x="326" y="25"/>
                    <a:pt x="324" y="23"/>
                    <a:pt x="322" y="22"/>
                  </a:cubicBezTo>
                  <a:cubicBezTo>
                    <a:pt x="319" y="20"/>
                    <a:pt x="315" y="19"/>
                    <a:pt x="309" y="19"/>
                  </a:cubicBezTo>
                  <a:cubicBezTo>
                    <a:pt x="294" y="19"/>
                    <a:pt x="294" y="19"/>
                    <a:pt x="294" y="19"/>
                  </a:cubicBezTo>
                  <a:lnTo>
                    <a:pt x="294" y="59"/>
                  </a:lnTo>
                  <a:close/>
                  <a:moveTo>
                    <a:pt x="356" y="59"/>
                  </a:moveTo>
                  <a:cubicBezTo>
                    <a:pt x="360" y="59"/>
                    <a:pt x="363" y="58"/>
                    <a:pt x="366" y="57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51"/>
                    <a:pt x="360" y="52"/>
                    <a:pt x="356" y="52"/>
                  </a:cubicBezTo>
                  <a:cubicBezTo>
                    <a:pt x="353" y="52"/>
                    <a:pt x="350" y="51"/>
                    <a:pt x="348" y="49"/>
                  </a:cubicBezTo>
                  <a:cubicBezTo>
                    <a:pt x="345" y="47"/>
                    <a:pt x="344" y="43"/>
                    <a:pt x="344" y="40"/>
                  </a:cubicBezTo>
                  <a:cubicBezTo>
                    <a:pt x="344" y="35"/>
                    <a:pt x="345" y="32"/>
                    <a:pt x="347" y="30"/>
                  </a:cubicBezTo>
                  <a:cubicBezTo>
                    <a:pt x="350" y="27"/>
                    <a:pt x="353" y="26"/>
                    <a:pt x="357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9" y="64"/>
                    <a:pt x="367" y="67"/>
                    <a:pt x="363" y="70"/>
                  </a:cubicBezTo>
                  <a:cubicBezTo>
                    <a:pt x="361" y="71"/>
                    <a:pt x="358" y="71"/>
                    <a:pt x="353" y="71"/>
                  </a:cubicBezTo>
                  <a:cubicBezTo>
                    <a:pt x="344" y="71"/>
                    <a:pt x="344" y="71"/>
                    <a:pt x="344" y="71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9" y="78"/>
                    <a:pt x="363" y="78"/>
                    <a:pt x="366" y="76"/>
                  </a:cubicBezTo>
                  <a:cubicBezTo>
                    <a:pt x="368" y="75"/>
                    <a:pt x="369" y="74"/>
                    <a:pt x="370" y="73"/>
                  </a:cubicBezTo>
                  <a:cubicBezTo>
                    <a:pt x="371" y="73"/>
                    <a:pt x="372" y="71"/>
                    <a:pt x="373" y="70"/>
                  </a:cubicBezTo>
                  <a:cubicBezTo>
                    <a:pt x="374" y="69"/>
                    <a:pt x="375" y="67"/>
                    <a:pt x="376" y="65"/>
                  </a:cubicBezTo>
                  <a:cubicBezTo>
                    <a:pt x="376" y="63"/>
                    <a:pt x="377" y="61"/>
                    <a:pt x="377" y="58"/>
                  </a:cubicBezTo>
                  <a:cubicBezTo>
                    <a:pt x="377" y="19"/>
                    <a:pt x="377" y="19"/>
                    <a:pt x="377" y="19"/>
                  </a:cubicBezTo>
                  <a:cubicBezTo>
                    <a:pt x="357" y="19"/>
                    <a:pt x="357" y="19"/>
                    <a:pt x="357" y="19"/>
                  </a:cubicBezTo>
                  <a:cubicBezTo>
                    <a:pt x="351" y="19"/>
                    <a:pt x="346" y="21"/>
                    <a:pt x="342" y="25"/>
                  </a:cubicBezTo>
                  <a:cubicBezTo>
                    <a:pt x="338" y="29"/>
                    <a:pt x="336" y="34"/>
                    <a:pt x="336" y="40"/>
                  </a:cubicBezTo>
                  <a:cubicBezTo>
                    <a:pt x="336" y="45"/>
                    <a:pt x="338" y="50"/>
                    <a:pt x="342" y="54"/>
                  </a:cubicBezTo>
                  <a:cubicBezTo>
                    <a:pt x="346" y="57"/>
                    <a:pt x="351" y="59"/>
                    <a:pt x="356" y="59"/>
                  </a:cubicBezTo>
                  <a:moveTo>
                    <a:pt x="420" y="19"/>
                  </a:moveTo>
                  <a:cubicBezTo>
                    <a:pt x="416" y="19"/>
                    <a:pt x="413" y="20"/>
                    <a:pt x="410" y="22"/>
                  </a:cubicBezTo>
                  <a:cubicBezTo>
                    <a:pt x="408" y="24"/>
                    <a:pt x="406" y="26"/>
                    <a:pt x="406" y="30"/>
                  </a:cubicBezTo>
                  <a:cubicBezTo>
                    <a:pt x="406" y="32"/>
                    <a:pt x="407" y="35"/>
                    <a:pt x="409" y="36"/>
                  </a:cubicBezTo>
                  <a:cubicBezTo>
                    <a:pt x="410" y="38"/>
                    <a:pt x="412" y="39"/>
                    <a:pt x="414" y="40"/>
                  </a:cubicBezTo>
                  <a:cubicBezTo>
                    <a:pt x="416" y="41"/>
                    <a:pt x="419" y="42"/>
                    <a:pt x="421" y="42"/>
                  </a:cubicBezTo>
                  <a:cubicBezTo>
                    <a:pt x="423" y="43"/>
                    <a:pt x="425" y="44"/>
                    <a:pt x="427" y="45"/>
                  </a:cubicBezTo>
                  <a:cubicBezTo>
                    <a:pt x="428" y="46"/>
                    <a:pt x="429" y="47"/>
                    <a:pt x="429" y="48"/>
                  </a:cubicBezTo>
                  <a:cubicBezTo>
                    <a:pt x="429" y="51"/>
                    <a:pt x="426" y="52"/>
                    <a:pt x="421" y="52"/>
                  </a:cubicBezTo>
                  <a:cubicBezTo>
                    <a:pt x="406" y="52"/>
                    <a:pt x="406" y="52"/>
                    <a:pt x="406" y="52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31" y="59"/>
                    <a:pt x="436" y="56"/>
                    <a:pt x="436" y="48"/>
                  </a:cubicBezTo>
                  <a:cubicBezTo>
                    <a:pt x="436" y="47"/>
                    <a:pt x="436" y="46"/>
                    <a:pt x="436" y="45"/>
                  </a:cubicBezTo>
                  <a:cubicBezTo>
                    <a:pt x="436" y="44"/>
                    <a:pt x="435" y="43"/>
                    <a:pt x="435" y="41"/>
                  </a:cubicBezTo>
                  <a:cubicBezTo>
                    <a:pt x="434" y="40"/>
                    <a:pt x="433" y="39"/>
                    <a:pt x="431" y="39"/>
                  </a:cubicBezTo>
                  <a:cubicBezTo>
                    <a:pt x="430" y="38"/>
                    <a:pt x="427" y="37"/>
                    <a:pt x="424" y="36"/>
                  </a:cubicBezTo>
                  <a:cubicBezTo>
                    <a:pt x="421" y="35"/>
                    <a:pt x="419" y="35"/>
                    <a:pt x="419" y="34"/>
                  </a:cubicBezTo>
                  <a:cubicBezTo>
                    <a:pt x="418" y="34"/>
                    <a:pt x="418" y="34"/>
                    <a:pt x="417" y="34"/>
                  </a:cubicBezTo>
                  <a:cubicBezTo>
                    <a:pt x="416" y="33"/>
                    <a:pt x="416" y="33"/>
                    <a:pt x="415" y="33"/>
                  </a:cubicBezTo>
                  <a:cubicBezTo>
                    <a:pt x="415" y="32"/>
                    <a:pt x="415" y="32"/>
                    <a:pt x="414" y="31"/>
                  </a:cubicBezTo>
                  <a:cubicBezTo>
                    <a:pt x="414" y="31"/>
                    <a:pt x="414" y="30"/>
                    <a:pt x="414" y="30"/>
                  </a:cubicBezTo>
                  <a:cubicBezTo>
                    <a:pt x="414" y="28"/>
                    <a:pt x="414" y="28"/>
                    <a:pt x="416" y="27"/>
                  </a:cubicBezTo>
                  <a:cubicBezTo>
                    <a:pt x="417" y="26"/>
                    <a:pt x="418" y="26"/>
                    <a:pt x="420" y="26"/>
                  </a:cubicBezTo>
                  <a:cubicBezTo>
                    <a:pt x="435" y="26"/>
                    <a:pt x="435" y="26"/>
                    <a:pt x="435" y="26"/>
                  </a:cubicBezTo>
                  <a:cubicBezTo>
                    <a:pt x="435" y="19"/>
                    <a:pt x="435" y="19"/>
                    <a:pt x="435" y="19"/>
                  </a:cubicBezTo>
                  <a:lnTo>
                    <a:pt x="420" y="19"/>
                  </a:lnTo>
                  <a:close/>
                  <a:moveTo>
                    <a:pt x="472" y="50"/>
                  </a:moveTo>
                  <a:cubicBezTo>
                    <a:pt x="470" y="52"/>
                    <a:pt x="467" y="53"/>
                    <a:pt x="464" y="53"/>
                  </a:cubicBezTo>
                  <a:cubicBezTo>
                    <a:pt x="460" y="53"/>
                    <a:pt x="457" y="52"/>
                    <a:pt x="455" y="49"/>
                  </a:cubicBezTo>
                  <a:cubicBezTo>
                    <a:pt x="453" y="47"/>
                    <a:pt x="452" y="43"/>
                    <a:pt x="452" y="39"/>
                  </a:cubicBezTo>
                  <a:cubicBezTo>
                    <a:pt x="452" y="35"/>
                    <a:pt x="453" y="32"/>
                    <a:pt x="455" y="29"/>
                  </a:cubicBezTo>
                  <a:cubicBezTo>
                    <a:pt x="457" y="26"/>
                    <a:pt x="460" y="25"/>
                    <a:pt x="464" y="25"/>
                  </a:cubicBezTo>
                  <a:cubicBezTo>
                    <a:pt x="467" y="25"/>
                    <a:pt x="470" y="26"/>
                    <a:pt x="472" y="28"/>
                  </a:cubicBezTo>
                  <a:cubicBezTo>
                    <a:pt x="477" y="23"/>
                    <a:pt x="477" y="23"/>
                    <a:pt x="477" y="23"/>
                  </a:cubicBezTo>
                  <a:cubicBezTo>
                    <a:pt x="474" y="20"/>
                    <a:pt x="469" y="18"/>
                    <a:pt x="464" y="18"/>
                  </a:cubicBezTo>
                  <a:cubicBezTo>
                    <a:pt x="458" y="18"/>
                    <a:pt x="453" y="20"/>
                    <a:pt x="449" y="24"/>
                  </a:cubicBezTo>
                  <a:cubicBezTo>
                    <a:pt x="446" y="28"/>
                    <a:pt x="444" y="33"/>
                    <a:pt x="444" y="39"/>
                  </a:cubicBezTo>
                  <a:cubicBezTo>
                    <a:pt x="444" y="45"/>
                    <a:pt x="445" y="50"/>
                    <a:pt x="449" y="54"/>
                  </a:cubicBezTo>
                  <a:cubicBezTo>
                    <a:pt x="453" y="58"/>
                    <a:pt x="458" y="60"/>
                    <a:pt x="464" y="60"/>
                  </a:cubicBezTo>
                  <a:cubicBezTo>
                    <a:pt x="469" y="60"/>
                    <a:pt x="474" y="59"/>
                    <a:pt x="477" y="55"/>
                  </a:cubicBezTo>
                  <a:cubicBezTo>
                    <a:pt x="472" y="50"/>
                    <a:pt x="472" y="50"/>
                    <a:pt x="472" y="50"/>
                  </a:cubicBezTo>
                  <a:moveTo>
                    <a:pt x="495" y="19"/>
                  </a:moveTo>
                  <a:cubicBezTo>
                    <a:pt x="485" y="19"/>
                    <a:pt x="485" y="19"/>
                    <a:pt x="485" y="19"/>
                  </a:cubicBezTo>
                  <a:cubicBezTo>
                    <a:pt x="481" y="26"/>
                    <a:pt x="481" y="26"/>
                    <a:pt x="481" y="26"/>
                  </a:cubicBezTo>
                  <a:cubicBezTo>
                    <a:pt x="488" y="26"/>
                    <a:pt x="488" y="26"/>
                    <a:pt x="488" y="26"/>
                  </a:cubicBezTo>
                  <a:cubicBezTo>
                    <a:pt x="488" y="59"/>
                    <a:pt x="488" y="59"/>
                    <a:pt x="488" y="59"/>
                  </a:cubicBezTo>
                  <a:cubicBezTo>
                    <a:pt x="495" y="59"/>
                    <a:pt x="495" y="59"/>
                    <a:pt x="495" y="59"/>
                  </a:cubicBezTo>
                  <a:lnTo>
                    <a:pt x="495" y="19"/>
                  </a:lnTo>
                  <a:close/>
                  <a:moveTo>
                    <a:pt x="488" y="11"/>
                  </a:moveTo>
                  <a:cubicBezTo>
                    <a:pt x="488" y="11"/>
                    <a:pt x="490" y="12"/>
                    <a:pt x="491" y="12"/>
                  </a:cubicBezTo>
                  <a:cubicBezTo>
                    <a:pt x="493" y="12"/>
                    <a:pt x="494" y="11"/>
                    <a:pt x="494" y="11"/>
                  </a:cubicBezTo>
                  <a:cubicBezTo>
                    <a:pt x="495" y="10"/>
                    <a:pt x="496" y="9"/>
                    <a:pt x="496" y="7"/>
                  </a:cubicBezTo>
                  <a:cubicBezTo>
                    <a:pt x="496" y="6"/>
                    <a:pt x="495" y="5"/>
                    <a:pt x="494" y="4"/>
                  </a:cubicBezTo>
                  <a:cubicBezTo>
                    <a:pt x="494" y="3"/>
                    <a:pt x="493" y="3"/>
                    <a:pt x="491" y="3"/>
                  </a:cubicBezTo>
                  <a:cubicBezTo>
                    <a:pt x="490" y="3"/>
                    <a:pt x="488" y="3"/>
                    <a:pt x="488" y="4"/>
                  </a:cubicBezTo>
                  <a:cubicBezTo>
                    <a:pt x="487" y="5"/>
                    <a:pt x="487" y="6"/>
                    <a:pt x="487" y="7"/>
                  </a:cubicBezTo>
                  <a:cubicBezTo>
                    <a:pt x="487" y="9"/>
                    <a:pt x="487" y="10"/>
                    <a:pt x="488" y="11"/>
                  </a:cubicBezTo>
                  <a:moveTo>
                    <a:pt x="526" y="18"/>
                  </a:moveTo>
                  <a:cubicBezTo>
                    <a:pt x="520" y="18"/>
                    <a:pt x="515" y="20"/>
                    <a:pt x="511" y="24"/>
                  </a:cubicBezTo>
                  <a:cubicBezTo>
                    <a:pt x="507" y="28"/>
                    <a:pt x="505" y="33"/>
                    <a:pt x="505" y="40"/>
                  </a:cubicBezTo>
                  <a:cubicBezTo>
                    <a:pt x="505" y="46"/>
                    <a:pt x="507" y="51"/>
                    <a:pt x="511" y="55"/>
                  </a:cubicBezTo>
                  <a:cubicBezTo>
                    <a:pt x="515" y="58"/>
                    <a:pt x="520" y="60"/>
                    <a:pt x="526" y="60"/>
                  </a:cubicBezTo>
                  <a:cubicBezTo>
                    <a:pt x="532" y="60"/>
                    <a:pt x="536" y="59"/>
                    <a:pt x="540" y="55"/>
                  </a:cubicBezTo>
                  <a:cubicBezTo>
                    <a:pt x="535" y="50"/>
                    <a:pt x="535" y="50"/>
                    <a:pt x="535" y="50"/>
                  </a:cubicBezTo>
                  <a:cubicBezTo>
                    <a:pt x="533" y="52"/>
                    <a:pt x="530" y="53"/>
                    <a:pt x="526" y="53"/>
                  </a:cubicBezTo>
                  <a:cubicBezTo>
                    <a:pt x="523" y="53"/>
                    <a:pt x="519" y="52"/>
                    <a:pt x="517" y="49"/>
                  </a:cubicBezTo>
                  <a:cubicBezTo>
                    <a:pt x="514" y="47"/>
                    <a:pt x="513" y="43"/>
                    <a:pt x="513" y="39"/>
                  </a:cubicBezTo>
                  <a:cubicBezTo>
                    <a:pt x="513" y="35"/>
                    <a:pt x="514" y="32"/>
                    <a:pt x="517" y="29"/>
                  </a:cubicBezTo>
                  <a:cubicBezTo>
                    <a:pt x="519" y="26"/>
                    <a:pt x="522" y="25"/>
                    <a:pt x="526" y="25"/>
                  </a:cubicBezTo>
                  <a:cubicBezTo>
                    <a:pt x="528" y="25"/>
                    <a:pt x="530" y="25"/>
                    <a:pt x="531" y="26"/>
                  </a:cubicBezTo>
                  <a:cubicBezTo>
                    <a:pt x="532" y="27"/>
                    <a:pt x="533" y="28"/>
                    <a:pt x="533" y="30"/>
                  </a:cubicBezTo>
                  <a:cubicBezTo>
                    <a:pt x="533" y="33"/>
                    <a:pt x="532" y="35"/>
                    <a:pt x="531" y="36"/>
                  </a:cubicBezTo>
                  <a:cubicBezTo>
                    <a:pt x="529" y="37"/>
                    <a:pt x="527" y="38"/>
                    <a:pt x="523" y="38"/>
                  </a:cubicBezTo>
                  <a:cubicBezTo>
                    <a:pt x="519" y="38"/>
                    <a:pt x="519" y="38"/>
                    <a:pt x="519" y="38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2" y="44"/>
                    <a:pt x="522" y="44"/>
                    <a:pt x="522" y="44"/>
                  </a:cubicBezTo>
                  <a:cubicBezTo>
                    <a:pt x="535" y="44"/>
                    <a:pt x="541" y="39"/>
                    <a:pt x="541" y="30"/>
                  </a:cubicBezTo>
                  <a:cubicBezTo>
                    <a:pt x="541" y="22"/>
                    <a:pt x="536" y="19"/>
                    <a:pt x="526" y="18"/>
                  </a:cubicBezTo>
                  <a:moveTo>
                    <a:pt x="550" y="59"/>
                  </a:moveTo>
                  <a:cubicBezTo>
                    <a:pt x="557" y="59"/>
                    <a:pt x="557" y="59"/>
                    <a:pt x="557" y="59"/>
                  </a:cubicBezTo>
                  <a:cubicBezTo>
                    <a:pt x="557" y="26"/>
                    <a:pt x="557" y="26"/>
                    <a:pt x="557" y="26"/>
                  </a:cubicBezTo>
                  <a:cubicBezTo>
                    <a:pt x="567" y="26"/>
                    <a:pt x="567" y="26"/>
                    <a:pt x="567" y="26"/>
                  </a:cubicBezTo>
                  <a:cubicBezTo>
                    <a:pt x="568" y="26"/>
                    <a:pt x="570" y="26"/>
                    <a:pt x="571" y="27"/>
                  </a:cubicBezTo>
                  <a:cubicBezTo>
                    <a:pt x="572" y="27"/>
                    <a:pt x="573" y="28"/>
                    <a:pt x="573" y="29"/>
                  </a:cubicBezTo>
                  <a:cubicBezTo>
                    <a:pt x="574" y="29"/>
                    <a:pt x="575" y="30"/>
                    <a:pt x="575" y="31"/>
                  </a:cubicBezTo>
                  <a:cubicBezTo>
                    <a:pt x="575" y="32"/>
                    <a:pt x="575" y="33"/>
                    <a:pt x="575" y="34"/>
                  </a:cubicBezTo>
                  <a:cubicBezTo>
                    <a:pt x="576" y="35"/>
                    <a:pt x="576" y="36"/>
                    <a:pt x="576" y="37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83" y="59"/>
                    <a:pt x="583" y="59"/>
                    <a:pt x="583" y="59"/>
                  </a:cubicBezTo>
                  <a:cubicBezTo>
                    <a:pt x="583" y="37"/>
                    <a:pt x="583" y="37"/>
                    <a:pt x="583" y="37"/>
                  </a:cubicBezTo>
                  <a:cubicBezTo>
                    <a:pt x="583" y="33"/>
                    <a:pt x="583" y="30"/>
                    <a:pt x="582" y="28"/>
                  </a:cubicBezTo>
                  <a:cubicBezTo>
                    <a:pt x="581" y="25"/>
                    <a:pt x="580" y="23"/>
                    <a:pt x="577" y="22"/>
                  </a:cubicBezTo>
                  <a:cubicBezTo>
                    <a:pt x="575" y="20"/>
                    <a:pt x="570" y="19"/>
                    <a:pt x="564" y="19"/>
                  </a:cubicBezTo>
                  <a:cubicBezTo>
                    <a:pt x="550" y="19"/>
                    <a:pt x="550" y="19"/>
                    <a:pt x="550" y="19"/>
                  </a:cubicBezTo>
                  <a:lnTo>
                    <a:pt x="550" y="59"/>
                  </a:lnTo>
                  <a:close/>
                  <a:moveTo>
                    <a:pt x="596" y="26"/>
                  </a:moveTo>
                  <a:cubicBezTo>
                    <a:pt x="596" y="43"/>
                    <a:pt x="596" y="43"/>
                    <a:pt x="596" y="43"/>
                  </a:cubicBezTo>
                  <a:cubicBezTo>
                    <a:pt x="596" y="49"/>
                    <a:pt x="598" y="53"/>
                    <a:pt x="601" y="56"/>
                  </a:cubicBezTo>
                  <a:cubicBezTo>
                    <a:pt x="604" y="58"/>
                    <a:pt x="609" y="59"/>
                    <a:pt x="615" y="59"/>
                  </a:cubicBezTo>
                  <a:cubicBezTo>
                    <a:pt x="615" y="52"/>
                    <a:pt x="615" y="52"/>
                    <a:pt x="615" y="52"/>
                  </a:cubicBezTo>
                  <a:cubicBezTo>
                    <a:pt x="614" y="52"/>
                    <a:pt x="612" y="52"/>
                    <a:pt x="611" y="52"/>
                  </a:cubicBezTo>
                  <a:cubicBezTo>
                    <a:pt x="610" y="52"/>
                    <a:pt x="609" y="51"/>
                    <a:pt x="608" y="51"/>
                  </a:cubicBezTo>
                  <a:cubicBezTo>
                    <a:pt x="606" y="50"/>
                    <a:pt x="606" y="50"/>
                    <a:pt x="605" y="48"/>
                  </a:cubicBezTo>
                  <a:cubicBezTo>
                    <a:pt x="604" y="47"/>
                    <a:pt x="604" y="45"/>
                    <a:pt x="604" y="43"/>
                  </a:cubicBezTo>
                  <a:cubicBezTo>
                    <a:pt x="604" y="26"/>
                    <a:pt x="604" y="26"/>
                    <a:pt x="604" y="26"/>
                  </a:cubicBezTo>
                  <a:cubicBezTo>
                    <a:pt x="615" y="26"/>
                    <a:pt x="615" y="26"/>
                    <a:pt x="615" y="26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4" y="11"/>
                    <a:pt x="604" y="11"/>
                    <a:pt x="604" y="11"/>
                  </a:cubicBezTo>
                  <a:cubicBezTo>
                    <a:pt x="589" y="26"/>
                    <a:pt x="589" y="26"/>
                    <a:pt x="589" y="26"/>
                  </a:cubicBezTo>
                  <a:lnTo>
                    <a:pt x="596" y="26"/>
                  </a:lnTo>
                  <a:close/>
                  <a:moveTo>
                    <a:pt x="634" y="19"/>
                  </a:moveTo>
                  <a:cubicBezTo>
                    <a:pt x="623" y="19"/>
                    <a:pt x="623" y="19"/>
                    <a:pt x="623" y="19"/>
                  </a:cubicBezTo>
                  <a:cubicBezTo>
                    <a:pt x="620" y="26"/>
                    <a:pt x="620" y="26"/>
                    <a:pt x="620" y="26"/>
                  </a:cubicBezTo>
                  <a:cubicBezTo>
                    <a:pt x="627" y="26"/>
                    <a:pt x="627" y="26"/>
                    <a:pt x="627" y="26"/>
                  </a:cubicBezTo>
                  <a:cubicBezTo>
                    <a:pt x="627" y="59"/>
                    <a:pt x="627" y="59"/>
                    <a:pt x="627" y="59"/>
                  </a:cubicBezTo>
                  <a:cubicBezTo>
                    <a:pt x="634" y="59"/>
                    <a:pt x="634" y="59"/>
                    <a:pt x="634" y="59"/>
                  </a:cubicBezTo>
                  <a:lnTo>
                    <a:pt x="634" y="19"/>
                  </a:lnTo>
                  <a:close/>
                  <a:moveTo>
                    <a:pt x="626" y="11"/>
                  </a:moveTo>
                  <a:cubicBezTo>
                    <a:pt x="627" y="11"/>
                    <a:pt x="628" y="12"/>
                    <a:pt x="630" y="12"/>
                  </a:cubicBezTo>
                  <a:cubicBezTo>
                    <a:pt x="631" y="12"/>
                    <a:pt x="632" y="11"/>
                    <a:pt x="633" y="11"/>
                  </a:cubicBezTo>
                  <a:cubicBezTo>
                    <a:pt x="634" y="10"/>
                    <a:pt x="634" y="9"/>
                    <a:pt x="634" y="7"/>
                  </a:cubicBezTo>
                  <a:cubicBezTo>
                    <a:pt x="634" y="6"/>
                    <a:pt x="634" y="5"/>
                    <a:pt x="633" y="4"/>
                  </a:cubicBezTo>
                  <a:cubicBezTo>
                    <a:pt x="632" y="3"/>
                    <a:pt x="631" y="3"/>
                    <a:pt x="630" y="3"/>
                  </a:cubicBezTo>
                  <a:cubicBezTo>
                    <a:pt x="628" y="3"/>
                    <a:pt x="627" y="3"/>
                    <a:pt x="626" y="4"/>
                  </a:cubicBezTo>
                  <a:cubicBezTo>
                    <a:pt x="626" y="5"/>
                    <a:pt x="625" y="6"/>
                    <a:pt x="625" y="7"/>
                  </a:cubicBezTo>
                  <a:cubicBezTo>
                    <a:pt x="625" y="9"/>
                    <a:pt x="626" y="10"/>
                    <a:pt x="626" y="11"/>
                  </a:cubicBezTo>
                  <a:moveTo>
                    <a:pt x="665" y="19"/>
                  </a:moveTo>
                  <a:cubicBezTo>
                    <a:pt x="656" y="19"/>
                    <a:pt x="656" y="19"/>
                    <a:pt x="656" y="19"/>
                  </a:cubicBezTo>
                  <a:cubicBezTo>
                    <a:pt x="656" y="11"/>
                    <a:pt x="660" y="7"/>
                    <a:pt x="669" y="7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3" y="0"/>
                    <a:pt x="658" y="2"/>
                    <a:pt x="654" y="5"/>
                  </a:cubicBezTo>
                  <a:cubicBezTo>
                    <a:pt x="650" y="9"/>
                    <a:pt x="648" y="13"/>
                    <a:pt x="648" y="19"/>
                  </a:cubicBezTo>
                  <a:cubicBezTo>
                    <a:pt x="646" y="19"/>
                    <a:pt x="646" y="19"/>
                    <a:pt x="646" y="19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648" y="26"/>
                    <a:pt x="648" y="26"/>
                    <a:pt x="648" y="26"/>
                  </a:cubicBezTo>
                  <a:cubicBezTo>
                    <a:pt x="648" y="59"/>
                    <a:pt x="648" y="59"/>
                    <a:pt x="648" y="59"/>
                  </a:cubicBezTo>
                  <a:cubicBezTo>
                    <a:pt x="656" y="59"/>
                    <a:pt x="656" y="59"/>
                    <a:pt x="656" y="59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5" y="26"/>
                    <a:pt x="665" y="26"/>
                    <a:pt x="665" y="26"/>
                  </a:cubicBezTo>
                  <a:lnTo>
                    <a:pt x="665" y="19"/>
                  </a:lnTo>
                  <a:close/>
                  <a:moveTo>
                    <a:pt x="683" y="19"/>
                  </a:moveTo>
                  <a:cubicBezTo>
                    <a:pt x="672" y="19"/>
                    <a:pt x="672" y="19"/>
                    <a:pt x="672" y="19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5" y="26"/>
                    <a:pt x="675" y="26"/>
                    <a:pt x="675" y="26"/>
                  </a:cubicBezTo>
                  <a:cubicBezTo>
                    <a:pt x="675" y="59"/>
                    <a:pt x="675" y="59"/>
                    <a:pt x="675" y="59"/>
                  </a:cubicBezTo>
                  <a:cubicBezTo>
                    <a:pt x="683" y="59"/>
                    <a:pt x="683" y="59"/>
                    <a:pt x="683" y="59"/>
                  </a:cubicBezTo>
                  <a:lnTo>
                    <a:pt x="683" y="19"/>
                  </a:lnTo>
                  <a:close/>
                  <a:moveTo>
                    <a:pt x="675" y="11"/>
                  </a:moveTo>
                  <a:cubicBezTo>
                    <a:pt x="676" y="11"/>
                    <a:pt x="677" y="12"/>
                    <a:pt x="678" y="12"/>
                  </a:cubicBezTo>
                  <a:cubicBezTo>
                    <a:pt x="680" y="12"/>
                    <a:pt x="681" y="11"/>
                    <a:pt x="682" y="11"/>
                  </a:cubicBezTo>
                  <a:cubicBezTo>
                    <a:pt x="683" y="10"/>
                    <a:pt x="683" y="9"/>
                    <a:pt x="683" y="7"/>
                  </a:cubicBezTo>
                  <a:cubicBezTo>
                    <a:pt x="683" y="6"/>
                    <a:pt x="683" y="5"/>
                    <a:pt x="682" y="4"/>
                  </a:cubicBezTo>
                  <a:cubicBezTo>
                    <a:pt x="681" y="3"/>
                    <a:pt x="680" y="3"/>
                    <a:pt x="678" y="3"/>
                  </a:cubicBezTo>
                  <a:cubicBezTo>
                    <a:pt x="677" y="3"/>
                    <a:pt x="676" y="3"/>
                    <a:pt x="675" y="4"/>
                  </a:cubicBezTo>
                  <a:cubicBezTo>
                    <a:pt x="674" y="5"/>
                    <a:pt x="674" y="6"/>
                    <a:pt x="674" y="7"/>
                  </a:cubicBezTo>
                  <a:cubicBezTo>
                    <a:pt x="674" y="9"/>
                    <a:pt x="674" y="10"/>
                    <a:pt x="675" y="11"/>
                  </a:cubicBezTo>
                  <a:moveTo>
                    <a:pt x="722" y="50"/>
                  </a:moveTo>
                  <a:cubicBezTo>
                    <a:pt x="719" y="52"/>
                    <a:pt x="717" y="53"/>
                    <a:pt x="713" y="53"/>
                  </a:cubicBezTo>
                  <a:cubicBezTo>
                    <a:pt x="710" y="53"/>
                    <a:pt x="706" y="52"/>
                    <a:pt x="704" y="49"/>
                  </a:cubicBezTo>
                  <a:cubicBezTo>
                    <a:pt x="702" y="47"/>
                    <a:pt x="701" y="43"/>
                    <a:pt x="701" y="39"/>
                  </a:cubicBezTo>
                  <a:cubicBezTo>
                    <a:pt x="701" y="35"/>
                    <a:pt x="702" y="32"/>
                    <a:pt x="704" y="29"/>
                  </a:cubicBezTo>
                  <a:cubicBezTo>
                    <a:pt x="706" y="26"/>
                    <a:pt x="710" y="25"/>
                    <a:pt x="713" y="25"/>
                  </a:cubicBezTo>
                  <a:cubicBezTo>
                    <a:pt x="717" y="25"/>
                    <a:pt x="719" y="26"/>
                    <a:pt x="722" y="28"/>
                  </a:cubicBezTo>
                  <a:cubicBezTo>
                    <a:pt x="727" y="23"/>
                    <a:pt x="727" y="23"/>
                    <a:pt x="727" y="23"/>
                  </a:cubicBezTo>
                  <a:cubicBezTo>
                    <a:pt x="723" y="20"/>
                    <a:pt x="718" y="18"/>
                    <a:pt x="713" y="18"/>
                  </a:cubicBezTo>
                  <a:cubicBezTo>
                    <a:pt x="708" y="18"/>
                    <a:pt x="703" y="20"/>
                    <a:pt x="699" y="24"/>
                  </a:cubicBezTo>
                  <a:cubicBezTo>
                    <a:pt x="695" y="28"/>
                    <a:pt x="693" y="33"/>
                    <a:pt x="693" y="39"/>
                  </a:cubicBezTo>
                  <a:cubicBezTo>
                    <a:pt x="693" y="45"/>
                    <a:pt x="695" y="50"/>
                    <a:pt x="698" y="54"/>
                  </a:cubicBezTo>
                  <a:cubicBezTo>
                    <a:pt x="702" y="58"/>
                    <a:pt x="707" y="60"/>
                    <a:pt x="713" y="60"/>
                  </a:cubicBezTo>
                  <a:cubicBezTo>
                    <a:pt x="718" y="60"/>
                    <a:pt x="723" y="59"/>
                    <a:pt x="727" y="55"/>
                  </a:cubicBezTo>
                  <a:cubicBezTo>
                    <a:pt x="722" y="50"/>
                    <a:pt x="722" y="50"/>
                    <a:pt x="722" y="50"/>
                  </a:cubicBezTo>
                  <a:moveTo>
                    <a:pt x="753" y="43"/>
                  </a:moveTo>
                  <a:cubicBezTo>
                    <a:pt x="753" y="49"/>
                    <a:pt x="755" y="53"/>
                    <a:pt x="757" y="56"/>
                  </a:cubicBezTo>
                  <a:cubicBezTo>
                    <a:pt x="760" y="58"/>
                    <a:pt x="764" y="59"/>
                    <a:pt x="771" y="59"/>
                  </a:cubicBezTo>
                  <a:cubicBezTo>
                    <a:pt x="771" y="52"/>
                    <a:pt x="771" y="52"/>
                    <a:pt x="771" y="52"/>
                  </a:cubicBezTo>
                  <a:cubicBezTo>
                    <a:pt x="769" y="52"/>
                    <a:pt x="768" y="52"/>
                    <a:pt x="767" y="52"/>
                  </a:cubicBezTo>
                  <a:cubicBezTo>
                    <a:pt x="766" y="52"/>
                    <a:pt x="765" y="51"/>
                    <a:pt x="764" y="51"/>
                  </a:cubicBezTo>
                  <a:cubicBezTo>
                    <a:pt x="763" y="50"/>
                    <a:pt x="762" y="50"/>
                    <a:pt x="762" y="48"/>
                  </a:cubicBezTo>
                  <a:cubicBezTo>
                    <a:pt x="761" y="47"/>
                    <a:pt x="761" y="45"/>
                    <a:pt x="761" y="43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53" y="1"/>
                    <a:pt x="753" y="1"/>
                    <a:pt x="753" y="1"/>
                  </a:cubicBezTo>
                  <a:cubicBezTo>
                    <a:pt x="753" y="43"/>
                    <a:pt x="753" y="43"/>
                    <a:pt x="753" y="43"/>
                  </a:cubicBezTo>
                  <a:moveTo>
                    <a:pt x="796" y="18"/>
                  </a:moveTo>
                  <a:cubicBezTo>
                    <a:pt x="789" y="18"/>
                    <a:pt x="784" y="20"/>
                    <a:pt x="780" y="24"/>
                  </a:cubicBezTo>
                  <a:cubicBezTo>
                    <a:pt x="777" y="28"/>
                    <a:pt x="775" y="33"/>
                    <a:pt x="775" y="40"/>
                  </a:cubicBezTo>
                  <a:cubicBezTo>
                    <a:pt x="775" y="46"/>
                    <a:pt x="777" y="51"/>
                    <a:pt x="781" y="55"/>
                  </a:cubicBezTo>
                  <a:cubicBezTo>
                    <a:pt x="784" y="58"/>
                    <a:pt x="789" y="60"/>
                    <a:pt x="796" y="60"/>
                  </a:cubicBezTo>
                  <a:cubicBezTo>
                    <a:pt x="801" y="60"/>
                    <a:pt x="806" y="59"/>
                    <a:pt x="810" y="55"/>
                  </a:cubicBezTo>
                  <a:cubicBezTo>
                    <a:pt x="804" y="50"/>
                    <a:pt x="804" y="50"/>
                    <a:pt x="804" y="50"/>
                  </a:cubicBezTo>
                  <a:cubicBezTo>
                    <a:pt x="802" y="52"/>
                    <a:pt x="799" y="53"/>
                    <a:pt x="796" y="53"/>
                  </a:cubicBezTo>
                  <a:cubicBezTo>
                    <a:pt x="792" y="53"/>
                    <a:pt x="789" y="52"/>
                    <a:pt x="786" y="49"/>
                  </a:cubicBezTo>
                  <a:cubicBezTo>
                    <a:pt x="784" y="47"/>
                    <a:pt x="783" y="43"/>
                    <a:pt x="783" y="39"/>
                  </a:cubicBezTo>
                  <a:cubicBezTo>
                    <a:pt x="783" y="35"/>
                    <a:pt x="784" y="32"/>
                    <a:pt x="786" y="29"/>
                  </a:cubicBezTo>
                  <a:cubicBezTo>
                    <a:pt x="788" y="26"/>
                    <a:pt x="791" y="25"/>
                    <a:pt x="795" y="25"/>
                  </a:cubicBezTo>
                  <a:cubicBezTo>
                    <a:pt x="797" y="25"/>
                    <a:pt x="799" y="25"/>
                    <a:pt x="800" y="26"/>
                  </a:cubicBezTo>
                  <a:cubicBezTo>
                    <a:pt x="802" y="27"/>
                    <a:pt x="802" y="28"/>
                    <a:pt x="802" y="30"/>
                  </a:cubicBezTo>
                  <a:cubicBezTo>
                    <a:pt x="802" y="33"/>
                    <a:pt x="802" y="35"/>
                    <a:pt x="800" y="36"/>
                  </a:cubicBezTo>
                  <a:cubicBezTo>
                    <a:pt x="799" y="37"/>
                    <a:pt x="796" y="38"/>
                    <a:pt x="792" y="38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44"/>
                    <a:pt x="788" y="44"/>
                    <a:pt x="788" y="44"/>
                  </a:cubicBezTo>
                  <a:cubicBezTo>
                    <a:pt x="792" y="44"/>
                    <a:pt x="792" y="44"/>
                    <a:pt x="792" y="44"/>
                  </a:cubicBezTo>
                  <a:cubicBezTo>
                    <a:pt x="804" y="44"/>
                    <a:pt x="810" y="39"/>
                    <a:pt x="810" y="30"/>
                  </a:cubicBezTo>
                  <a:cubicBezTo>
                    <a:pt x="810" y="22"/>
                    <a:pt x="805" y="19"/>
                    <a:pt x="796" y="18"/>
                  </a:cubicBezTo>
                  <a:moveTo>
                    <a:pt x="841" y="36"/>
                  </a:moveTo>
                  <a:cubicBezTo>
                    <a:pt x="838" y="35"/>
                    <a:pt x="835" y="34"/>
                    <a:pt x="833" y="34"/>
                  </a:cubicBezTo>
                  <a:cubicBezTo>
                    <a:pt x="828" y="34"/>
                    <a:pt x="825" y="35"/>
                    <a:pt x="822" y="37"/>
                  </a:cubicBezTo>
                  <a:cubicBezTo>
                    <a:pt x="819" y="40"/>
                    <a:pt x="817" y="43"/>
                    <a:pt x="817" y="47"/>
                  </a:cubicBezTo>
                  <a:cubicBezTo>
                    <a:pt x="817" y="51"/>
                    <a:pt x="819" y="54"/>
                    <a:pt x="821" y="56"/>
                  </a:cubicBezTo>
                  <a:cubicBezTo>
                    <a:pt x="824" y="58"/>
                    <a:pt x="828" y="59"/>
                    <a:pt x="833" y="59"/>
                  </a:cubicBezTo>
                  <a:cubicBezTo>
                    <a:pt x="852" y="59"/>
                    <a:pt x="852" y="59"/>
                    <a:pt x="852" y="59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52" y="30"/>
                    <a:pt x="850" y="26"/>
                    <a:pt x="847" y="23"/>
                  </a:cubicBezTo>
                  <a:cubicBezTo>
                    <a:pt x="844" y="20"/>
                    <a:pt x="840" y="19"/>
                    <a:pt x="835" y="19"/>
                  </a:cubicBezTo>
                  <a:cubicBezTo>
                    <a:pt x="821" y="19"/>
                    <a:pt x="821" y="19"/>
                    <a:pt x="821" y="19"/>
                  </a:cubicBezTo>
                  <a:cubicBezTo>
                    <a:pt x="821" y="26"/>
                    <a:pt x="821" y="26"/>
                    <a:pt x="821" y="26"/>
                  </a:cubicBezTo>
                  <a:cubicBezTo>
                    <a:pt x="834" y="26"/>
                    <a:pt x="834" y="26"/>
                    <a:pt x="834" y="26"/>
                  </a:cubicBezTo>
                  <a:cubicBezTo>
                    <a:pt x="841" y="26"/>
                    <a:pt x="844" y="29"/>
                    <a:pt x="844" y="36"/>
                  </a:cubicBezTo>
                  <a:cubicBezTo>
                    <a:pt x="844" y="52"/>
                    <a:pt x="844" y="52"/>
                    <a:pt x="844" y="52"/>
                  </a:cubicBezTo>
                  <a:cubicBezTo>
                    <a:pt x="833" y="52"/>
                    <a:pt x="833" y="52"/>
                    <a:pt x="833" y="52"/>
                  </a:cubicBezTo>
                  <a:cubicBezTo>
                    <a:pt x="828" y="52"/>
                    <a:pt x="825" y="50"/>
                    <a:pt x="825" y="47"/>
                  </a:cubicBezTo>
                  <a:cubicBezTo>
                    <a:pt x="825" y="45"/>
                    <a:pt x="826" y="43"/>
                    <a:pt x="827" y="42"/>
                  </a:cubicBezTo>
                  <a:cubicBezTo>
                    <a:pt x="828" y="41"/>
                    <a:pt x="830" y="41"/>
                    <a:pt x="833" y="41"/>
                  </a:cubicBezTo>
                  <a:cubicBezTo>
                    <a:pt x="836" y="41"/>
                    <a:pt x="839" y="42"/>
                    <a:pt x="841" y="43"/>
                  </a:cubicBezTo>
                  <a:cubicBezTo>
                    <a:pt x="841" y="36"/>
                    <a:pt x="841" y="36"/>
                    <a:pt x="841" y="36"/>
                  </a:cubicBezTo>
                  <a:moveTo>
                    <a:pt x="892" y="52"/>
                  </a:moveTo>
                  <a:cubicBezTo>
                    <a:pt x="880" y="52"/>
                    <a:pt x="880" y="52"/>
                    <a:pt x="880" y="52"/>
                  </a:cubicBezTo>
                  <a:cubicBezTo>
                    <a:pt x="876" y="52"/>
                    <a:pt x="873" y="51"/>
                    <a:pt x="871" y="49"/>
                  </a:cubicBezTo>
                  <a:cubicBezTo>
                    <a:pt x="869" y="46"/>
                    <a:pt x="867" y="43"/>
                    <a:pt x="867" y="39"/>
                  </a:cubicBezTo>
                  <a:cubicBezTo>
                    <a:pt x="867" y="35"/>
                    <a:pt x="869" y="31"/>
                    <a:pt x="871" y="29"/>
                  </a:cubicBezTo>
                  <a:cubicBezTo>
                    <a:pt x="873" y="26"/>
                    <a:pt x="876" y="25"/>
                    <a:pt x="879" y="25"/>
                  </a:cubicBezTo>
                  <a:cubicBezTo>
                    <a:pt x="883" y="25"/>
                    <a:pt x="886" y="26"/>
                    <a:pt x="889" y="28"/>
                  </a:cubicBezTo>
                  <a:cubicBezTo>
                    <a:pt x="889" y="21"/>
                    <a:pt x="889" y="21"/>
                    <a:pt x="889" y="21"/>
                  </a:cubicBezTo>
                  <a:cubicBezTo>
                    <a:pt x="886" y="19"/>
                    <a:pt x="883" y="18"/>
                    <a:pt x="879" y="18"/>
                  </a:cubicBezTo>
                  <a:cubicBezTo>
                    <a:pt x="874" y="18"/>
                    <a:pt x="869" y="20"/>
                    <a:pt x="865" y="24"/>
                  </a:cubicBezTo>
                  <a:cubicBezTo>
                    <a:pt x="861" y="28"/>
                    <a:pt x="859" y="33"/>
                    <a:pt x="859" y="39"/>
                  </a:cubicBezTo>
                  <a:cubicBezTo>
                    <a:pt x="859" y="45"/>
                    <a:pt x="861" y="50"/>
                    <a:pt x="865" y="53"/>
                  </a:cubicBezTo>
                  <a:cubicBezTo>
                    <a:pt x="869" y="57"/>
                    <a:pt x="874" y="59"/>
                    <a:pt x="880" y="59"/>
                  </a:cubicBezTo>
                  <a:cubicBezTo>
                    <a:pt x="900" y="59"/>
                    <a:pt x="900" y="59"/>
                    <a:pt x="900" y="59"/>
                  </a:cubicBezTo>
                  <a:cubicBezTo>
                    <a:pt x="900" y="1"/>
                    <a:pt x="900" y="1"/>
                    <a:pt x="900" y="1"/>
                  </a:cubicBezTo>
                  <a:cubicBezTo>
                    <a:pt x="892" y="1"/>
                    <a:pt x="892" y="1"/>
                    <a:pt x="892" y="1"/>
                  </a:cubicBezTo>
                  <a:lnTo>
                    <a:pt x="892" y="52"/>
                  </a:lnTo>
                  <a:close/>
                  <a:moveTo>
                    <a:pt x="930" y="18"/>
                  </a:moveTo>
                  <a:cubicBezTo>
                    <a:pt x="923" y="18"/>
                    <a:pt x="918" y="20"/>
                    <a:pt x="914" y="24"/>
                  </a:cubicBezTo>
                  <a:cubicBezTo>
                    <a:pt x="911" y="28"/>
                    <a:pt x="909" y="33"/>
                    <a:pt x="909" y="40"/>
                  </a:cubicBezTo>
                  <a:cubicBezTo>
                    <a:pt x="909" y="46"/>
                    <a:pt x="911" y="51"/>
                    <a:pt x="914" y="55"/>
                  </a:cubicBezTo>
                  <a:cubicBezTo>
                    <a:pt x="918" y="58"/>
                    <a:pt x="923" y="60"/>
                    <a:pt x="930" y="60"/>
                  </a:cubicBezTo>
                  <a:cubicBezTo>
                    <a:pt x="935" y="60"/>
                    <a:pt x="939" y="59"/>
                    <a:pt x="943" y="55"/>
                  </a:cubicBezTo>
                  <a:cubicBezTo>
                    <a:pt x="938" y="50"/>
                    <a:pt x="938" y="50"/>
                    <a:pt x="938" y="50"/>
                  </a:cubicBezTo>
                  <a:cubicBezTo>
                    <a:pt x="936" y="52"/>
                    <a:pt x="933" y="53"/>
                    <a:pt x="930" y="53"/>
                  </a:cubicBezTo>
                  <a:cubicBezTo>
                    <a:pt x="926" y="53"/>
                    <a:pt x="923" y="52"/>
                    <a:pt x="920" y="49"/>
                  </a:cubicBezTo>
                  <a:cubicBezTo>
                    <a:pt x="918" y="47"/>
                    <a:pt x="916" y="43"/>
                    <a:pt x="916" y="39"/>
                  </a:cubicBezTo>
                  <a:cubicBezTo>
                    <a:pt x="916" y="35"/>
                    <a:pt x="918" y="32"/>
                    <a:pt x="920" y="29"/>
                  </a:cubicBezTo>
                  <a:cubicBezTo>
                    <a:pt x="922" y="26"/>
                    <a:pt x="925" y="25"/>
                    <a:pt x="929" y="25"/>
                  </a:cubicBezTo>
                  <a:cubicBezTo>
                    <a:pt x="931" y="25"/>
                    <a:pt x="933" y="25"/>
                    <a:pt x="934" y="26"/>
                  </a:cubicBezTo>
                  <a:cubicBezTo>
                    <a:pt x="935" y="27"/>
                    <a:pt x="936" y="28"/>
                    <a:pt x="936" y="30"/>
                  </a:cubicBezTo>
                  <a:cubicBezTo>
                    <a:pt x="936" y="33"/>
                    <a:pt x="935" y="35"/>
                    <a:pt x="934" y="36"/>
                  </a:cubicBezTo>
                  <a:cubicBezTo>
                    <a:pt x="932" y="37"/>
                    <a:pt x="930" y="38"/>
                    <a:pt x="926" y="38"/>
                  </a:cubicBezTo>
                  <a:cubicBezTo>
                    <a:pt x="922" y="38"/>
                    <a:pt x="922" y="38"/>
                    <a:pt x="922" y="38"/>
                  </a:cubicBezTo>
                  <a:cubicBezTo>
                    <a:pt x="922" y="44"/>
                    <a:pt x="922" y="44"/>
                    <a:pt x="922" y="44"/>
                  </a:cubicBezTo>
                  <a:cubicBezTo>
                    <a:pt x="926" y="44"/>
                    <a:pt x="926" y="44"/>
                    <a:pt x="926" y="44"/>
                  </a:cubicBezTo>
                  <a:cubicBezTo>
                    <a:pt x="938" y="44"/>
                    <a:pt x="944" y="39"/>
                    <a:pt x="944" y="30"/>
                  </a:cubicBezTo>
                  <a:cubicBezTo>
                    <a:pt x="944" y="22"/>
                    <a:pt x="939" y="19"/>
                    <a:pt x="930" y="18"/>
                  </a:cubicBezTo>
                  <a:moveTo>
                    <a:pt x="958" y="59"/>
                  </a:moveTo>
                  <a:cubicBezTo>
                    <a:pt x="958" y="36"/>
                    <a:pt x="958" y="36"/>
                    <a:pt x="958" y="36"/>
                  </a:cubicBezTo>
                  <a:cubicBezTo>
                    <a:pt x="958" y="32"/>
                    <a:pt x="959" y="30"/>
                    <a:pt x="960" y="28"/>
                  </a:cubicBezTo>
                  <a:cubicBezTo>
                    <a:pt x="961" y="28"/>
                    <a:pt x="961" y="27"/>
                    <a:pt x="962" y="27"/>
                  </a:cubicBezTo>
                  <a:cubicBezTo>
                    <a:pt x="963" y="26"/>
                    <a:pt x="964" y="26"/>
                    <a:pt x="964" y="26"/>
                  </a:cubicBezTo>
                  <a:cubicBezTo>
                    <a:pt x="965" y="26"/>
                    <a:pt x="966" y="26"/>
                    <a:pt x="967" y="26"/>
                  </a:cubicBezTo>
                  <a:cubicBezTo>
                    <a:pt x="976" y="26"/>
                    <a:pt x="976" y="26"/>
                    <a:pt x="976" y="26"/>
                  </a:cubicBezTo>
                  <a:cubicBezTo>
                    <a:pt x="976" y="19"/>
                    <a:pt x="976" y="19"/>
                    <a:pt x="976" y="19"/>
                  </a:cubicBezTo>
                  <a:cubicBezTo>
                    <a:pt x="969" y="19"/>
                    <a:pt x="969" y="19"/>
                    <a:pt x="969" y="19"/>
                  </a:cubicBezTo>
                  <a:cubicBezTo>
                    <a:pt x="966" y="19"/>
                    <a:pt x="965" y="19"/>
                    <a:pt x="963" y="19"/>
                  </a:cubicBezTo>
                  <a:cubicBezTo>
                    <a:pt x="962" y="19"/>
                    <a:pt x="961" y="20"/>
                    <a:pt x="959" y="20"/>
                  </a:cubicBezTo>
                  <a:cubicBezTo>
                    <a:pt x="957" y="21"/>
                    <a:pt x="956" y="22"/>
                    <a:pt x="955" y="23"/>
                  </a:cubicBezTo>
                  <a:cubicBezTo>
                    <a:pt x="952" y="25"/>
                    <a:pt x="951" y="30"/>
                    <a:pt x="951" y="36"/>
                  </a:cubicBezTo>
                  <a:cubicBezTo>
                    <a:pt x="951" y="59"/>
                    <a:pt x="951" y="59"/>
                    <a:pt x="951" y="59"/>
                  </a:cubicBezTo>
                  <a:lnTo>
                    <a:pt x="958" y="59"/>
                  </a:lnTo>
                  <a:close/>
                  <a:moveTo>
                    <a:pt x="994" y="19"/>
                  </a:moveTo>
                  <a:cubicBezTo>
                    <a:pt x="991" y="19"/>
                    <a:pt x="988" y="20"/>
                    <a:pt x="985" y="22"/>
                  </a:cubicBezTo>
                  <a:cubicBezTo>
                    <a:pt x="982" y="24"/>
                    <a:pt x="981" y="26"/>
                    <a:pt x="981" y="30"/>
                  </a:cubicBezTo>
                  <a:cubicBezTo>
                    <a:pt x="981" y="32"/>
                    <a:pt x="982" y="35"/>
                    <a:pt x="983" y="36"/>
                  </a:cubicBezTo>
                  <a:cubicBezTo>
                    <a:pt x="985" y="38"/>
                    <a:pt x="987" y="39"/>
                    <a:pt x="989" y="40"/>
                  </a:cubicBezTo>
                  <a:cubicBezTo>
                    <a:pt x="991" y="41"/>
                    <a:pt x="993" y="42"/>
                    <a:pt x="996" y="42"/>
                  </a:cubicBezTo>
                  <a:cubicBezTo>
                    <a:pt x="998" y="43"/>
                    <a:pt x="1000" y="44"/>
                    <a:pt x="1001" y="45"/>
                  </a:cubicBezTo>
                  <a:cubicBezTo>
                    <a:pt x="1003" y="46"/>
                    <a:pt x="1003" y="47"/>
                    <a:pt x="1003" y="48"/>
                  </a:cubicBezTo>
                  <a:cubicBezTo>
                    <a:pt x="1003" y="51"/>
                    <a:pt x="1001" y="52"/>
                    <a:pt x="996" y="52"/>
                  </a:cubicBezTo>
                  <a:cubicBezTo>
                    <a:pt x="981" y="52"/>
                    <a:pt x="981" y="52"/>
                    <a:pt x="981" y="52"/>
                  </a:cubicBezTo>
                  <a:cubicBezTo>
                    <a:pt x="981" y="59"/>
                    <a:pt x="981" y="59"/>
                    <a:pt x="981" y="59"/>
                  </a:cubicBezTo>
                  <a:cubicBezTo>
                    <a:pt x="996" y="59"/>
                    <a:pt x="996" y="59"/>
                    <a:pt x="996" y="59"/>
                  </a:cubicBezTo>
                  <a:cubicBezTo>
                    <a:pt x="1006" y="59"/>
                    <a:pt x="1011" y="56"/>
                    <a:pt x="1011" y="48"/>
                  </a:cubicBezTo>
                  <a:cubicBezTo>
                    <a:pt x="1011" y="47"/>
                    <a:pt x="1011" y="46"/>
                    <a:pt x="1011" y="45"/>
                  </a:cubicBezTo>
                  <a:cubicBezTo>
                    <a:pt x="1010" y="44"/>
                    <a:pt x="1010" y="43"/>
                    <a:pt x="1009" y="41"/>
                  </a:cubicBezTo>
                  <a:cubicBezTo>
                    <a:pt x="1008" y="40"/>
                    <a:pt x="1007" y="39"/>
                    <a:pt x="1006" y="39"/>
                  </a:cubicBezTo>
                  <a:cubicBezTo>
                    <a:pt x="1004" y="38"/>
                    <a:pt x="1002" y="37"/>
                    <a:pt x="999" y="36"/>
                  </a:cubicBezTo>
                  <a:cubicBezTo>
                    <a:pt x="996" y="35"/>
                    <a:pt x="994" y="35"/>
                    <a:pt x="993" y="34"/>
                  </a:cubicBezTo>
                  <a:cubicBezTo>
                    <a:pt x="993" y="34"/>
                    <a:pt x="992" y="34"/>
                    <a:pt x="992" y="34"/>
                  </a:cubicBezTo>
                  <a:cubicBezTo>
                    <a:pt x="991" y="33"/>
                    <a:pt x="990" y="33"/>
                    <a:pt x="990" y="33"/>
                  </a:cubicBezTo>
                  <a:cubicBezTo>
                    <a:pt x="990" y="32"/>
                    <a:pt x="989" y="32"/>
                    <a:pt x="989" y="31"/>
                  </a:cubicBezTo>
                  <a:cubicBezTo>
                    <a:pt x="989" y="31"/>
                    <a:pt x="989" y="30"/>
                    <a:pt x="989" y="30"/>
                  </a:cubicBezTo>
                  <a:cubicBezTo>
                    <a:pt x="989" y="28"/>
                    <a:pt x="989" y="28"/>
                    <a:pt x="990" y="27"/>
                  </a:cubicBezTo>
                  <a:cubicBezTo>
                    <a:pt x="991" y="26"/>
                    <a:pt x="993" y="26"/>
                    <a:pt x="994" y="26"/>
                  </a:cubicBezTo>
                  <a:cubicBezTo>
                    <a:pt x="1009" y="26"/>
                    <a:pt x="1009" y="26"/>
                    <a:pt x="1009" y="26"/>
                  </a:cubicBezTo>
                  <a:cubicBezTo>
                    <a:pt x="1009" y="19"/>
                    <a:pt x="1009" y="19"/>
                    <a:pt x="1009" y="19"/>
                  </a:cubicBezTo>
                  <a:lnTo>
                    <a:pt x="994" y="19"/>
                  </a:lnTo>
                  <a:close/>
                  <a:moveTo>
                    <a:pt x="1019" y="1"/>
                  </a:moveTo>
                  <a:cubicBezTo>
                    <a:pt x="1019" y="59"/>
                    <a:pt x="1019" y="59"/>
                    <a:pt x="1019" y="59"/>
                  </a:cubicBezTo>
                  <a:cubicBezTo>
                    <a:pt x="1027" y="59"/>
                    <a:pt x="1027" y="59"/>
                    <a:pt x="1027" y="59"/>
                  </a:cubicBezTo>
                  <a:cubicBezTo>
                    <a:pt x="1027" y="26"/>
                    <a:pt x="1027" y="26"/>
                    <a:pt x="1027" y="26"/>
                  </a:cubicBezTo>
                  <a:cubicBezTo>
                    <a:pt x="1036" y="26"/>
                    <a:pt x="1036" y="26"/>
                    <a:pt x="1036" y="26"/>
                  </a:cubicBezTo>
                  <a:cubicBezTo>
                    <a:pt x="1038" y="26"/>
                    <a:pt x="1040" y="26"/>
                    <a:pt x="1041" y="27"/>
                  </a:cubicBezTo>
                  <a:cubicBezTo>
                    <a:pt x="1042" y="27"/>
                    <a:pt x="1043" y="28"/>
                    <a:pt x="1043" y="29"/>
                  </a:cubicBezTo>
                  <a:cubicBezTo>
                    <a:pt x="1044" y="29"/>
                    <a:pt x="1044" y="30"/>
                    <a:pt x="1045" y="31"/>
                  </a:cubicBezTo>
                  <a:cubicBezTo>
                    <a:pt x="1045" y="32"/>
                    <a:pt x="1045" y="33"/>
                    <a:pt x="1045" y="34"/>
                  </a:cubicBezTo>
                  <a:cubicBezTo>
                    <a:pt x="1045" y="35"/>
                    <a:pt x="1045" y="36"/>
                    <a:pt x="1045" y="37"/>
                  </a:cubicBezTo>
                  <a:cubicBezTo>
                    <a:pt x="1045" y="59"/>
                    <a:pt x="1045" y="59"/>
                    <a:pt x="1045" y="59"/>
                  </a:cubicBezTo>
                  <a:cubicBezTo>
                    <a:pt x="1053" y="59"/>
                    <a:pt x="1053" y="59"/>
                    <a:pt x="1053" y="59"/>
                  </a:cubicBezTo>
                  <a:cubicBezTo>
                    <a:pt x="1053" y="37"/>
                    <a:pt x="1053" y="37"/>
                    <a:pt x="1053" y="37"/>
                  </a:cubicBezTo>
                  <a:cubicBezTo>
                    <a:pt x="1053" y="33"/>
                    <a:pt x="1053" y="30"/>
                    <a:pt x="1052" y="28"/>
                  </a:cubicBezTo>
                  <a:cubicBezTo>
                    <a:pt x="1051" y="25"/>
                    <a:pt x="1050" y="23"/>
                    <a:pt x="1047" y="22"/>
                  </a:cubicBezTo>
                  <a:cubicBezTo>
                    <a:pt x="1045" y="20"/>
                    <a:pt x="1040" y="19"/>
                    <a:pt x="1034" y="19"/>
                  </a:cubicBezTo>
                  <a:cubicBezTo>
                    <a:pt x="1027" y="19"/>
                    <a:pt x="1027" y="19"/>
                    <a:pt x="1027" y="19"/>
                  </a:cubicBezTo>
                  <a:cubicBezTo>
                    <a:pt x="1027" y="1"/>
                    <a:pt x="1027" y="1"/>
                    <a:pt x="1027" y="1"/>
                  </a:cubicBezTo>
                  <a:lnTo>
                    <a:pt x="1019" y="1"/>
                  </a:lnTo>
                  <a:close/>
                  <a:moveTo>
                    <a:pt x="1074" y="19"/>
                  </a:moveTo>
                  <a:cubicBezTo>
                    <a:pt x="1063" y="19"/>
                    <a:pt x="1063" y="19"/>
                    <a:pt x="1063" y="19"/>
                  </a:cubicBezTo>
                  <a:cubicBezTo>
                    <a:pt x="1060" y="26"/>
                    <a:pt x="1060" y="26"/>
                    <a:pt x="1060" y="26"/>
                  </a:cubicBezTo>
                  <a:cubicBezTo>
                    <a:pt x="1066" y="26"/>
                    <a:pt x="1066" y="26"/>
                    <a:pt x="1066" y="26"/>
                  </a:cubicBezTo>
                  <a:cubicBezTo>
                    <a:pt x="1066" y="59"/>
                    <a:pt x="1066" y="59"/>
                    <a:pt x="1066" y="59"/>
                  </a:cubicBezTo>
                  <a:cubicBezTo>
                    <a:pt x="1074" y="59"/>
                    <a:pt x="1074" y="59"/>
                    <a:pt x="1074" y="59"/>
                  </a:cubicBezTo>
                  <a:lnTo>
                    <a:pt x="1074" y="19"/>
                  </a:lnTo>
                  <a:close/>
                  <a:moveTo>
                    <a:pt x="1066" y="11"/>
                  </a:moveTo>
                  <a:cubicBezTo>
                    <a:pt x="1067" y="11"/>
                    <a:pt x="1068" y="12"/>
                    <a:pt x="1069" y="12"/>
                  </a:cubicBezTo>
                  <a:cubicBezTo>
                    <a:pt x="1071" y="12"/>
                    <a:pt x="1072" y="11"/>
                    <a:pt x="1073" y="11"/>
                  </a:cubicBezTo>
                  <a:cubicBezTo>
                    <a:pt x="1074" y="10"/>
                    <a:pt x="1074" y="9"/>
                    <a:pt x="1074" y="7"/>
                  </a:cubicBezTo>
                  <a:cubicBezTo>
                    <a:pt x="1074" y="6"/>
                    <a:pt x="1074" y="5"/>
                    <a:pt x="1073" y="4"/>
                  </a:cubicBezTo>
                  <a:cubicBezTo>
                    <a:pt x="1072" y="3"/>
                    <a:pt x="1071" y="3"/>
                    <a:pt x="1069" y="3"/>
                  </a:cubicBezTo>
                  <a:cubicBezTo>
                    <a:pt x="1068" y="3"/>
                    <a:pt x="1067" y="3"/>
                    <a:pt x="1066" y="4"/>
                  </a:cubicBezTo>
                  <a:cubicBezTo>
                    <a:pt x="1065" y="5"/>
                    <a:pt x="1065" y="6"/>
                    <a:pt x="1065" y="7"/>
                  </a:cubicBezTo>
                  <a:cubicBezTo>
                    <a:pt x="1065" y="9"/>
                    <a:pt x="1065" y="10"/>
                    <a:pt x="1066" y="11"/>
                  </a:cubicBezTo>
                  <a:moveTo>
                    <a:pt x="1093" y="78"/>
                  </a:moveTo>
                  <a:cubicBezTo>
                    <a:pt x="1093" y="39"/>
                    <a:pt x="1093" y="39"/>
                    <a:pt x="1093" y="39"/>
                  </a:cubicBezTo>
                  <a:cubicBezTo>
                    <a:pt x="1093" y="37"/>
                    <a:pt x="1093" y="35"/>
                    <a:pt x="1094" y="33"/>
                  </a:cubicBezTo>
                  <a:cubicBezTo>
                    <a:pt x="1094" y="32"/>
                    <a:pt x="1095" y="30"/>
                    <a:pt x="1096" y="29"/>
                  </a:cubicBezTo>
                  <a:cubicBezTo>
                    <a:pt x="1097" y="28"/>
                    <a:pt x="1099" y="27"/>
                    <a:pt x="1100" y="26"/>
                  </a:cubicBezTo>
                  <a:cubicBezTo>
                    <a:pt x="1102" y="26"/>
                    <a:pt x="1104" y="25"/>
                    <a:pt x="1106" y="25"/>
                  </a:cubicBezTo>
                  <a:cubicBezTo>
                    <a:pt x="1108" y="25"/>
                    <a:pt x="1110" y="26"/>
                    <a:pt x="1111" y="26"/>
                  </a:cubicBezTo>
                  <a:cubicBezTo>
                    <a:pt x="1113" y="27"/>
                    <a:pt x="1114" y="28"/>
                    <a:pt x="1115" y="29"/>
                  </a:cubicBezTo>
                  <a:cubicBezTo>
                    <a:pt x="1116" y="30"/>
                    <a:pt x="1117" y="32"/>
                    <a:pt x="1118" y="34"/>
                  </a:cubicBezTo>
                  <a:cubicBezTo>
                    <a:pt x="1118" y="35"/>
                    <a:pt x="1119" y="37"/>
                    <a:pt x="1119" y="39"/>
                  </a:cubicBezTo>
                  <a:cubicBezTo>
                    <a:pt x="1119" y="41"/>
                    <a:pt x="1118" y="43"/>
                    <a:pt x="1118" y="45"/>
                  </a:cubicBezTo>
                  <a:cubicBezTo>
                    <a:pt x="1117" y="46"/>
                    <a:pt x="1116" y="48"/>
                    <a:pt x="1115" y="49"/>
                  </a:cubicBezTo>
                  <a:cubicBezTo>
                    <a:pt x="1114" y="50"/>
                    <a:pt x="1113" y="51"/>
                    <a:pt x="1111" y="52"/>
                  </a:cubicBezTo>
                  <a:cubicBezTo>
                    <a:pt x="1109" y="53"/>
                    <a:pt x="1107" y="53"/>
                    <a:pt x="1105" y="53"/>
                  </a:cubicBezTo>
                  <a:cubicBezTo>
                    <a:pt x="1102" y="53"/>
                    <a:pt x="1098" y="52"/>
                    <a:pt x="1096" y="50"/>
                  </a:cubicBezTo>
                  <a:cubicBezTo>
                    <a:pt x="1096" y="58"/>
                    <a:pt x="1096" y="58"/>
                    <a:pt x="1096" y="58"/>
                  </a:cubicBezTo>
                  <a:cubicBezTo>
                    <a:pt x="1099" y="59"/>
                    <a:pt x="1102" y="60"/>
                    <a:pt x="1106" y="60"/>
                  </a:cubicBezTo>
                  <a:cubicBezTo>
                    <a:pt x="1109" y="60"/>
                    <a:pt x="1111" y="60"/>
                    <a:pt x="1114" y="59"/>
                  </a:cubicBezTo>
                  <a:cubicBezTo>
                    <a:pt x="1116" y="57"/>
                    <a:pt x="1119" y="56"/>
                    <a:pt x="1120" y="54"/>
                  </a:cubicBezTo>
                  <a:cubicBezTo>
                    <a:pt x="1122" y="52"/>
                    <a:pt x="1124" y="50"/>
                    <a:pt x="1125" y="47"/>
                  </a:cubicBezTo>
                  <a:cubicBezTo>
                    <a:pt x="1126" y="45"/>
                    <a:pt x="1126" y="42"/>
                    <a:pt x="1126" y="39"/>
                  </a:cubicBezTo>
                  <a:cubicBezTo>
                    <a:pt x="1126" y="36"/>
                    <a:pt x="1126" y="34"/>
                    <a:pt x="1125" y="31"/>
                  </a:cubicBezTo>
                  <a:cubicBezTo>
                    <a:pt x="1124" y="28"/>
                    <a:pt x="1122" y="26"/>
                    <a:pt x="1120" y="24"/>
                  </a:cubicBezTo>
                  <a:cubicBezTo>
                    <a:pt x="1118" y="22"/>
                    <a:pt x="1116" y="21"/>
                    <a:pt x="1114" y="20"/>
                  </a:cubicBezTo>
                  <a:cubicBezTo>
                    <a:pt x="1111" y="19"/>
                    <a:pt x="1109" y="18"/>
                    <a:pt x="1106" y="18"/>
                  </a:cubicBezTo>
                  <a:cubicBezTo>
                    <a:pt x="1103" y="18"/>
                    <a:pt x="1100" y="19"/>
                    <a:pt x="1098" y="20"/>
                  </a:cubicBezTo>
                  <a:cubicBezTo>
                    <a:pt x="1095" y="21"/>
                    <a:pt x="1093" y="22"/>
                    <a:pt x="1091" y="24"/>
                  </a:cubicBezTo>
                  <a:cubicBezTo>
                    <a:pt x="1089" y="26"/>
                    <a:pt x="1088" y="28"/>
                    <a:pt x="1087" y="31"/>
                  </a:cubicBezTo>
                  <a:cubicBezTo>
                    <a:pt x="1086" y="33"/>
                    <a:pt x="1085" y="36"/>
                    <a:pt x="1085" y="39"/>
                  </a:cubicBezTo>
                  <a:cubicBezTo>
                    <a:pt x="1085" y="78"/>
                    <a:pt x="1085" y="78"/>
                    <a:pt x="1085" y="78"/>
                  </a:cubicBezTo>
                  <a:lnTo>
                    <a:pt x="1093" y="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3359572" y="4695317"/>
            <a:ext cx="2430000" cy="372614"/>
            <a:chOff x="4479430" y="6260421"/>
            <a:chExt cx="3240000" cy="49681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479430" y="6356408"/>
              <a:ext cx="3240000" cy="2835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5080990" y="6260421"/>
              <a:ext cx="2036883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BMS Pfizer Confidential. For internal use only</a:t>
              </a: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5301138" y="6637206"/>
              <a:ext cx="1596591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Date of preparation: February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pos="55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Name slide tree/people/white">
    <p:bg>
      <p:bgPr>
        <a:gradFill>
          <a:gsLst>
            <a:gs pos="0">
              <a:schemeClr val="bg2"/>
            </a:gs>
            <a:gs pos="89000">
              <a:schemeClr val="bg1"/>
            </a:gs>
            <a:gs pos="48000">
              <a:schemeClr val="bg1"/>
            </a:gs>
            <a:gs pos="73000">
              <a:srgbClr val="7CC1EC"/>
            </a:gs>
            <a:gs pos="72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2019" y="766900"/>
            <a:ext cx="6861982" cy="380174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0669" y="1106464"/>
            <a:ext cx="8101012" cy="1080000"/>
          </a:xfrm>
        </p:spPr>
        <p:txBody>
          <a:bodyPr tIns="0" rIns="0" bIns="0" anchor="t" anchorCtr="0"/>
          <a:lstStyle>
            <a:lvl1pPr algn="l">
              <a:lnSpc>
                <a:spcPct val="85000"/>
              </a:lnSpc>
              <a:spcBef>
                <a:spcPts val="0"/>
              </a:spcBef>
              <a:defRPr sz="5400" b="1" spc="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tx2"/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Title bold </a:t>
            </a:r>
          </a:p>
          <a:p>
            <a:pPr lvl="1"/>
            <a:r>
              <a:rPr lang="en-US" dirty="0"/>
              <a:t>subtitle book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0669" y="2326099"/>
            <a:ext cx="8101012" cy="1350000"/>
          </a:xfrm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  <a:lvl2pPr marL="0" indent="0">
              <a:buNone/>
              <a:defRPr baseline="0"/>
            </a:lvl2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Job Title  |  Division/Company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756960" y="4965544"/>
            <a:ext cx="0" cy="177977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0"/>
          <p:cNvSpPr txBox="1">
            <a:spLocks/>
          </p:cNvSpPr>
          <p:nvPr userDrawn="1"/>
        </p:nvSpPr>
        <p:spPr>
          <a:xfrm>
            <a:off x="8796518" y="4954221"/>
            <a:ext cx="9810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pc="1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 defTabSz="914400"/>
            <a:fld id="{2C57E99D-0CEB-4344-8D30-39747C8D293F}" type="slidenum">
              <a:rPr lang="en-GB" sz="700" b="1" spc="-20" smtClean="0">
                <a:solidFill>
                  <a:srgbClr val="575756">
                    <a:lumMod val="60000"/>
                    <a:lumOff val="40000"/>
                  </a:srgbClr>
                </a:solidFill>
              </a:rPr>
              <a:pPr algn="r" defTabSz="914400"/>
              <a:t>‹#›</a:t>
            </a:fld>
            <a:endParaRPr lang="en-GB" sz="700" b="1" spc="-20" dirty="0">
              <a:solidFill>
                <a:srgbClr val="575756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42" name="Group 41"/>
          <p:cNvGrpSpPr>
            <a:grpSpLocks noChangeAspect="1"/>
          </p:cNvGrpSpPr>
          <p:nvPr userDrawn="1"/>
        </p:nvGrpSpPr>
        <p:grpSpPr>
          <a:xfrm>
            <a:off x="660669" y="4705351"/>
            <a:ext cx="2012434" cy="322661"/>
            <a:chOff x="2001838" y="1984375"/>
            <a:chExt cx="8188324" cy="1312863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2001838" y="1984375"/>
              <a:ext cx="1314451" cy="1312863"/>
              <a:chOff x="2001838" y="1984375"/>
              <a:chExt cx="1314451" cy="1312863"/>
            </a:xfrm>
          </p:grpSpPr>
          <p:sp>
            <p:nvSpPr>
              <p:cNvPr id="46" name="Rectangle 45"/>
              <p:cNvSpPr>
                <a:spLocks noChangeArrowheads="1"/>
              </p:cNvSpPr>
              <p:nvPr userDrawn="1"/>
            </p:nvSpPr>
            <p:spPr bwMode="auto">
              <a:xfrm>
                <a:off x="2982913" y="2968625"/>
                <a:ext cx="117475" cy="1174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7" name="Freeform 6"/>
              <p:cNvSpPr>
                <a:spLocks noEditPoints="1"/>
              </p:cNvSpPr>
              <p:nvPr userDrawn="1"/>
            </p:nvSpPr>
            <p:spPr bwMode="auto">
              <a:xfrm>
                <a:off x="2001838" y="1984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8" name="Freeform 7"/>
              <p:cNvSpPr>
                <a:spLocks noEditPoints="1"/>
              </p:cNvSpPr>
              <p:nvPr userDrawn="1"/>
            </p:nvSpPr>
            <p:spPr bwMode="auto">
              <a:xfrm>
                <a:off x="2387601" y="2365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9" name="Freeform 8"/>
              <p:cNvSpPr>
                <a:spLocks/>
              </p:cNvSpPr>
              <p:nvPr userDrawn="1"/>
            </p:nvSpPr>
            <p:spPr bwMode="auto">
              <a:xfrm>
                <a:off x="2790826" y="1984375"/>
                <a:ext cx="139700" cy="931863"/>
              </a:xfrm>
              <a:custGeom>
                <a:avLst/>
                <a:gdLst>
                  <a:gd name="T0" fmla="*/ 88 w 88"/>
                  <a:gd name="T1" fmla="*/ 0 h 587"/>
                  <a:gd name="T2" fmla="*/ 0 w 88"/>
                  <a:gd name="T3" fmla="*/ 88 h 587"/>
                  <a:gd name="T4" fmla="*/ 0 w 88"/>
                  <a:gd name="T5" fmla="*/ 498 h 587"/>
                  <a:gd name="T6" fmla="*/ 88 w 88"/>
                  <a:gd name="T7" fmla="*/ 587 h 587"/>
                  <a:gd name="T8" fmla="*/ 88 w 88"/>
                  <a:gd name="T9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587">
                    <a:moveTo>
                      <a:pt x="88" y="0"/>
                    </a:moveTo>
                    <a:lnTo>
                      <a:pt x="0" y="88"/>
                    </a:lnTo>
                    <a:lnTo>
                      <a:pt x="0" y="498"/>
                    </a:lnTo>
                    <a:lnTo>
                      <a:pt x="88" y="58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44" name="Freeform 10"/>
            <p:cNvSpPr>
              <a:spLocks noEditPoints="1"/>
            </p:cNvSpPr>
            <p:nvPr userDrawn="1"/>
          </p:nvSpPr>
          <p:spPr bwMode="auto">
            <a:xfrm>
              <a:off x="3632201" y="2078038"/>
              <a:ext cx="4459288" cy="633413"/>
            </a:xfrm>
            <a:custGeom>
              <a:avLst/>
              <a:gdLst>
                <a:gd name="T0" fmla="*/ 14 w 763"/>
                <a:gd name="T1" fmla="*/ 1 h 108"/>
                <a:gd name="T2" fmla="*/ 11 w 763"/>
                <a:gd name="T3" fmla="*/ 21 h 108"/>
                <a:gd name="T4" fmla="*/ 11 w 763"/>
                <a:gd name="T5" fmla="*/ 71 h 108"/>
                <a:gd name="T6" fmla="*/ 82 w 763"/>
                <a:gd name="T7" fmla="*/ 81 h 108"/>
                <a:gd name="T8" fmla="*/ 69 w 763"/>
                <a:gd name="T9" fmla="*/ 59 h 108"/>
                <a:gd name="T10" fmla="*/ 90 w 763"/>
                <a:gd name="T11" fmla="*/ 26 h 108"/>
                <a:gd name="T12" fmla="*/ 105 w 763"/>
                <a:gd name="T13" fmla="*/ 26 h 108"/>
                <a:gd name="T14" fmla="*/ 103 w 763"/>
                <a:gd name="T15" fmla="*/ 5 h 108"/>
                <a:gd name="T16" fmla="*/ 175 w 763"/>
                <a:gd name="T17" fmla="*/ 53 h 108"/>
                <a:gd name="T18" fmla="*/ 136 w 763"/>
                <a:gd name="T19" fmla="*/ 27 h 108"/>
                <a:gd name="T20" fmla="*/ 127 w 763"/>
                <a:gd name="T21" fmla="*/ 74 h 108"/>
                <a:gd name="T22" fmla="*/ 147 w 763"/>
                <a:gd name="T23" fmla="*/ 73 h 108"/>
                <a:gd name="T24" fmla="*/ 130 w 763"/>
                <a:gd name="T25" fmla="*/ 46 h 108"/>
                <a:gd name="T26" fmla="*/ 165 w 763"/>
                <a:gd name="T27" fmla="*/ 108 h 108"/>
                <a:gd name="T28" fmla="*/ 224 w 763"/>
                <a:gd name="T29" fmla="*/ 72 h 108"/>
                <a:gd name="T30" fmla="*/ 198 w 763"/>
                <a:gd name="T31" fmla="*/ 60 h 108"/>
                <a:gd name="T32" fmla="*/ 189 w 763"/>
                <a:gd name="T33" fmla="*/ 69 h 108"/>
                <a:gd name="T34" fmla="*/ 263 w 763"/>
                <a:gd name="T35" fmla="*/ 26 h 108"/>
                <a:gd name="T36" fmla="*/ 263 w 763"/>
                <a:gd name="T37" fmla="*/ 81 h 108"/>
                <a:gd name="T38" fmla="*/ 263 w 763"/>
                <a:gd name="T39" fmla="*/ 10 h 108"/>
                <a:gd name="T40" fmla="*/ 253 w 763"/>
                <a:gd name="T41" fmla="*/ 14 h 108"/>
                <a:gd name="T42" fmla="*/ 289 w 763"/>
                <a:gd name="T43" fmla="*/ 55 h 108"/>
                <a:gd name="T44" fmla="*/ 278 w 763"/>
                <a:gd name="T45" fmla="*/ 72 h 108"/>
                <a:gd name="T46" fmla="*/ 317 w 763"/>
                <a:gd name="T47" fmla="*/ 57 h 108"/>
                <a:gd name="T48" fmla="*/ 291 w 763"/>
                <a:gd name="T49" fmla="*/ 45 h 108"/>
                <a:gd name="T50" fmla="*/ 318 w 763"/>
                <a:gd name="T51" fmla="*/ 35 h 108"/>
                <a:gd name="T52" fmla="*/ 387 w 763"/>
                <a:gd name="T53" fmla="*/ 44 h 108"/>
                <a:gd name="T54" fmla="*/ 369 w 763"/>
                <a:gd name="T55" fmla="*/ 31 h 108"/>
                <a:gd name="T56" fmla="*/ 414 w 763"/>
                <a:gd name="T57" fmla="*/ 81 h 108"/>
                <a:gd name="T58" fmla="*/ 358 w 763"/>
                <a:gd name="T59" fmla="*/ 81 h 108"/>
                <a:gd name="T60" fmla="*/ 453 w 763"/>
                <a:gd name="T61" fmla="*/ 81 h 108"/>
                <a:gd name="T62" fmla="*/ 439 w 763"/>
                <a:gd name="T63" fmla="*/ 59 h 108"/>
                <a:gd name="T64" fmla="*/ 466 w 763"/>
                <a:gd name="T65" fmla="*/ 76 h 108"/>
                <a:gd name="T66" fmla="*/ 472 w 763"/>
                <a:gd name="T67" fmla="*/ 66 h 108"/>
                <a:gd name="T68" fmla="*/ 507 w 763"/>
                <a:gd name="T69" fmla="*/ 26 h 108"/>
                <a:gd name="T70" fmla="*/ 507 w 763"/>
                <a:gd name="T71" fmla="*/ 81 h 108"/>
                <a:gd name="T72" fmla="*/ 507 w 763"/>
                <a:gd name="T73" fmla="*/ 10 h 108"/>
                <a:gd name="T74" fmla="*/ 496 w 763"/>
                <a:gd name="T75" fmla="*/ 14 h 108"/>
                <a:gd name="T76" fmla="*/ 526 w 763"/>
                <a:gd name="T77" fmla="*/ 77 h 108"/>
                <a:gd name="T78" fmla="*/ 545 w 763"/>
                <a:gd name="T79" fmla="*/ 26 h 108"/>
                <a:gd name="T80" fmla="*/ 558 w 763"/>
                <a:gd name="T81" fmla="*/ 72 h 108"/>
                <a:gd name="T82" fmla="*/ 553 w 763"/>
                <a:gd name="T83" fmla="*/ 59 h 108"/>
                <a:gd name="T84" fmla="*/ 605 w 763"/>
                <a:gd name="T85" fmla="*/ 35 h 108"/>
                <a:gd name="T86" fmla="*/ 617 w 763"/>
                <a:gd name="T87" fmla="*/ 50 h 108"/>
                <a:gd name="T88" fmla="*/ 620 w 763"/>
                <a:gd name="T89" fmla="*/ 29 h 108"/>
                <a:gd name="T90" fmla="*/ 668 w 763"/>
                <a:gd name="T91" fmla="*/ 73 h 108"/>
                <a:gd name="T92" fmla="*/ 679 w 763"/>
                <a:gd name="T93" fmla="*/ 38 h 108"/>
                <a:gd name="T94" fmla="*/ 647 w 763"/>
                <a:gd name="T95" fmla="*/ 74 h 108"/>
                <a:gd name="T96" fmla="*/ 702 w 763"/>
                <a:gd name="T97" fmla="*/ 32 h 108"/>
                <a:gd name="T98" fmla="*/ 735 w 763"/>
                <a:gd name="T99" fmla="*/ 69 h 108"/>
                <a:gd name="T100" fmla="*/ 723 w 763"/>
                <a:gd name="T101" fmla="*/ 34 h 108"/>
                <a:gd name="T102" fmla="*/ 713 w 763"/>
                <a:gd name="T103" fmla="*/ 51 h 108"/>
                <a:gd name="T104" fmla="*/ 751 w 763"/>
                <a:gd name="T105" fmla="*/ 37 h 108"/>
                <a:gd name="T106" fmla="*/ 756 w 763"/>
                <a:gd name="T107" fmla="*/ 25 h 108"/>
                <a:gd name="T108" fmla="*/ 756 w 763"/>
                <a:gd name="T109" fmla="*/ 82 h 108"/>
                <a:gd name="T110" fmla="*/ 751 w 763"/>
                <a:gd name="T111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3" h="108">
                  <a:moveTo>
                    <a:pt x="46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2" y="9"/>
                    <a:pt x="5" y="6"/>
                  </a:cubicBezTo>
                  <a:cubicBezTo>
                    <a:pt x="8" y="3"/>
                    <a:pt x="11" y="2"/>
                    <a:pt x="14" y="1"/>
                  </a:cubicBezTo>
                  <a:cubicBezTo>
                    <a:pt x="17" y="0"/>
                    <a:pt x="21" y="0"/>
                    <a:pt x="2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5" y="10"/>
                    <a:pt x="11" y="14"/>
                    <a:pt x="11" y="2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46" y="71"/>
                    <a:pt x="46" y="71"/>
                    <a:pt x="46" y="71"/>
                  </a:cubicBezTo>
                  <a:lnTo>
                    <a:pt x="46" y="81"/>
                  </a:lnTo>
                  <a:close/>
                  <a:moveTo>
                    <a:pt x="58" y="59"/>
                  </a:moveTo>
                  <a:cubicBezTo>
                    <a:pt x="58" y="67"/>
                    <a:pt x="60" y="73"/>
                    <a:pt x="64" y="76"/>
                  </a:cubicBezTo>
                  <a:cubicBezTo>
                    <a:pt x="67" y="80"/>
                    <a:pt x="73" y="81"/>
                    <a:pt x="82" y="81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0" y="72"/>
                    <a:pt x="78" y="71"/>
                    <a:pt x="77" y="71"/>
                  </a:cubicBezTo>
                  <a:cubicBezTo>
                    <a:pt x="76" y="71"/>
                    <a:pt x="74" y="70"/>
                    <a:pt x="73" y="70"/>
                  </a:cubicBezTo>
                  <a:cubicBezTo>
                    <a:pt x="71" y="69"/>
                    <a:pt x="70" y="68"/>
                    <a:pt x="70" y="66"/>
                  </a:cubicBezTo>
                  <a:cubicBezTo>
                    <a:pt x="69" y="64"/>
                    <a:pt x="69" y="62"/>
                    <a:pt x="69" y="5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59"/>
                    <a:pt x="58" y="59"/>
                    <a:pt x="58" y="59"/>
                  </a:cubicBezTo>
                  <a:moveTo>
                    <a:pt x="105" y="26"/>
                  </a:moveTo>
                  <a:cubicBezTo>
                    <a:pt x="90" y="26"/>
                    <a:pt x="90" y="26"/>
                    <a:pt x="90" y="26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05" y="81"/>
                    <a:pt x="105" y="81"/>
                    <a:pt x="105" y="81"/>
                  </a:cubicBezTo>
                  <a:lnTo>
                    <a:pt x="105" y="26"/>
                  </a:lnTo>
                  <a:close/>
                  <a:moveTo>
                    <a:pt x="94" y="14"/>
                  </a:moveTo>
                  <a:cubicBezTo>
                    <a:pt x="95" y="15"/>
                    <a:pt x="97" y="16"/>
                    <a:pt x="99" y="16"/>
                  </a:cubicBezTo>
                  <a:cubicBezTo>
                    <a:pt x="101" y="16"/>
                    <a:pt x="102" y="15"/>
                    <a:pt x="103" y="14"/>
                  </a:cubicBezTo>
                  <a:cubicBezTo>
                    <a:pt x="104" y="13"/>
                    <a:pt x="105" y="11"/>
                    <a:pt x="105" y="10"/>
                  </a:cubicBezTo>
                  <a:cubicBezTo>
                    <a:pt x="105" y="8"/>
                    <a:pt x="104" y="7"/>
                    <a:pt x="103" y="5"/>
                  </a:cubicBezTo>
                  <a:cubicBezTo>
                    <a:pt x="102" y="4"/>
                    <a:pt x="101" y="4"/>
                    <a:pt x="99" y="4"/>
                  </a:cubicBezTo>
                  <a:cubicBezTo>
                    <a:pt x="97" y="4"/>
                    <a:pt x="95" y="4"/>
                    <a:pt x="94" y="5"/>
                  </a:cubicBezTo>
                  <a:cubicBezTo>
                    <a:pt x="93" y="7"/>
                    <a:pt x="93" y="8"/>
                    <a:pt x="93" y="10"/>
                  </a:cubicBezTo>
                  <a:cubicBezTo>
                    <a:pt x="93" y="11"/>
                    <a:pt x="93" y="13"/>
                    <a:pt x="94" y="14"/>
                  </a:cubicBezTo>
                  <a:moveTo>
                    <a:pt x="175" y="53"/>
                  </a:moveTo>
                  <a:cubicBezTo>
                    <a:pt x="175" y="49"/>
                    <a:pt x="175" y="44"/>
                    <a:pt x="173" y="41"/>
                  </a:cubicBezTo>
                  <a:cubicBezTo>
                    <a:pt x="172" y="37"/>
                    <a:pt x="170" y="34"/>
                    <a:pt x="167" y="32"/>
                  </a:cubicBezTo>
                  <a:cubicBezTo>
                    <a:pt x="165" y="29"/>
                    <a:pt x="162" y="27"/>
                    <a:pt x="158" y="26"/>
                  </a:cubicBezTo>
                  <a:cubicBezTo>
                    <a:pt x="155" y="25"/>
                    <a:pt x="151" y="24"/>
                    <a:pt x="147" y="24"/>
                  </a:cubicBezTo>
                  <a:cubicBezTo>
                    <a:pt x="143" y="24"/>
                    <a:pt x="139" y="25"/>
                    <a:pt x="136" y="27"/>
                  </a:cubicBezTo>
                  <a:cubicBezTo>
                    <a:pt x="132" y="28"/>
                    <a:pt x="129" y="30"/>
                    <a:pt x="127" y="33"/>
                  </a:cubicBezTo>
                  <a:cubicBezTo>
                    <a:pt x="124" y="35"/>
                    <a:pt x="122" y="39"/>
                    <a:pt x="121" y="42"/>
                  </a:cubicBezTo>
                  <a:cubicBezTo>
                    <a:pt x="119" y="46"/>
                    <a:pt x="118" y="49"/>
                    <a:pt x="118" y="53"/>
                  </a:cubicBezTo>
                  <a:cubicBezTo>
                    <a:pt x="118" y="57"/>
                    <a:pt x="119" y="61"/>
                    <a:pt x="121" y="65"/>
                  </a:cubicBezTo>
                  <a:cubicBezTo>
                    <a:pt x="122" y="68"/>
                    <a:pt x="124" y="71"/>
                    <a:pt x="127" y="74"/>
                  </a:cubicBezTo>
                  <a:cubicBezTo>
                    <a:pt x="129" y="77"/>
                    <a:pt x="132" y="79"/>
                    <a:pt x="136" y="80"/>
                  </a:cubicBezTo>
                  <a:cubicBezTo>
                    <a:pt x="139" y="82"/>
                    <a:pt x="143" y="82"/>
                    <a:pt x="147" y="82"/>
                  </a:cubicBezTo>
                  <a:cubicBezTo>
                    <a:pt x="152" y="82"/>
                    <a:pt x="156" y="81"/>
                    <a:pt x="160" y="79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7" y="71"/>
                    <a:pt x="152" y="73"/>
                    <a:pt x="147" y="73"/>
                  </a:cubicBezTo>
                  <a:cubicBezTo>
                    <a:pt x="144" y="73"/>
                    <a:pt x="142" y="72"/>
                    <a:pt x="139" y="71"/>
                  </a:cubicBezTo>
                  <a:cubicBezTo>
                    <a:pt x="137" y="70"/>
                    <a:pt x="135" y="69"/>
                    <a:pt x="134" y="67"/>
                  </a:cubicBezTo>
                  <a:cubicBezTo>
                    <a:pt x="132" y="66"/>
                    <a:pt x="131" y="64"/>
                    <a:pt x="130" y="61"/>
                  </a:cubicBezTo>
                  <a:cubicBezTo>
                    <a:pt x="129" y="59"/>
                    <a:pt x="129" y="56"/>
                    <a:pt x="129" y="53"/>
                  </a:cubicBezTo>
                  <a:cubicBezTo>
                    <a:pt x="129" y="51"/>
                    <a:pt x="129" y="48"/>
                    <a:pt x="130" y="46"/>
                  </a:cubicBezTo>
                  <a:cubicBezTo>
                    <a:pt x="131" y="43"/>
                    <a:pt x="132" y="41"/>
                    <a:pt x="134" y="40"/>
                  </a:cubicBezTo>
                  <a:cubicBezTo>
                    <a:pt x="135" y="38"/>
                    <a:pt x="137" y="37"/>
                    <a:pt x="139" y="36"/>
                  </a:cubicBezTo>
                  <a:cubicBezTo>
                    <a:pt x="142" y="35"/>
                    <a:pt x="144" y="34"/>
                    <a:pt x="147" y="34"/>
                  </a:cubicBezTo>
                  <a:cubicBezTo>
                    <a:pt x="159" y="34"/>
                    <a:pt x="165" y="41"/>
                    <a:pt x="165" y="53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53"/>
                    <a:pt x="175" y="53"/>
                    <a:pt x="175" y="53"/>
                  </a:cubicBezTo>
                  <a:moveTo>
                    <a:pt x="234" y="26"/>
                  </a:moveTo>
                  <a:cubicBezTo>
                    <a:pt x="224" y="26"/>
                    <a:pt x="224" y="26"/>
                    <a:pt x="224" y="26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08" y="72"/>
                    <a:pt x="206" y="71"/>
                    <a:pt x="204" y="70"/>
                  </a:cubicBezTo>
                  <a:cubicBezTo>
                    <a:pt x="203" y="70"/>
                    <a:pt x="202" y="69"/>
                    <a:pt x="201" y="68"/>
                  </a:cubicBezTo>
                  <a:cubicBezTo>
                    <a:pt x="200" y="67"/>
                    <a:pt x="199" y="66"/>
                    <a:pt x="199" y="64"/>
                  </a:cubicBezTo>
                  <a:cubicBezTo>
                    <a:pt x="198" y="63"/>
                    <a:pt x="198" y="61"/>
                    <a:pt x="198" y="60"/>
                  </a:cubicBezTo>
                  <a:cubicBezTo>
                    <a:pt x="198" y="60"/>
                    <a:pt x="198" y="58"/>
                    <a:pt x="198" y="57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8" y="62"/>
                    <a:pt x="188" y="66"/>
                    <a:pt x="189" y="69"/>
                  </a:cubicBezTo>
                  <a:cubicBezTo>
                    <a:pt x="190" y="73"/>
                    <a:pt x="192" y="75"/>
                    <a:pt x="195" y="77"/>
                  </a:cubicBezTo>
                  <a:cubicBezTo>
                    <a:pt x="199" y="80"/>
                    <a:pt x="205" y="81"/>
                    <a:pt x="214" y="81"/>
                  </a:cubicBezTo>
                  <a:cubicBezTo>
                    <a:pt x="234" y="81"/>
                    <a:pt x="234" y="81"/>
                    <a:pt x="234" y="81"/>
                  </a:cubicBezTo>
                  <a:lnTo>
                    <a:pt x="234" y="26"/>
                  </a:lnTo>
                  <a:close/>
                  <a:moveTo>
                    <a:pt x="263" y="26"/>
                  </a:moveTo>
                  <a:cubicBezTo>
                    <a:pt x="248" y="26"/>
                    <a:pt x="248" y="26"/>
                    <a:pt x="248" y="26"/>
                  </a:cubicBezTo>
                  <a:cubicBezTo>
                    <a:pt x="244" y="35"/>
                    <a:pt x="244" y="35"/>
                    <a:pt x="244" y="35"/>
                  </a:cubicBezTo>
                  <a:cubicBezTo>
                    <a:pt x="253" y="35"/>
                    <a:pt x="253" y="35"/>
                    <a:pt x="253" y="35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63" y="81"/>
                    <a:pt x="263" y="81"/>
                    <a:pt x="263" y="81"/>
                  </a:cubicBezTo>
                  <a:lnTo>
                    <a:pt x="263" y="26"/>
                  </a:lnTo>
                  <a:close/>
                  <a:moveTo>
                    <a:pt x="253" y="14"/>
                  </a:moveTo>
                  <a:cubicBezTo>
                    <a:pt x="254" y="15"/>
                    <a:pt x="255" y="16"/>
                    <a:pt x="257" y="16"/>
                  </a:cubicBezTo>
                  <a:cubicBezTo>
                    <a:pt x="259" y="16"/>
                    <a:pt x="261" y="15"/>
                    <a:pt x="262" y="14"/>
                  </a:cubicBezTo>
                  <a:cubicBezTo>
                    <a:pt x="263" y="13"/>
                    <a:pt x="263" y="11"/>
                    <a:pt x="263" y="10"/>
                  </a:cubicBezTo>
                  <a:cubicBezTo>
                    <a:pt x="263" y="8"/>
                    <a:pt x="263" y="7"/>
                    <a:pt x="262" y="5"/>
                  </a:cubicBezTo>
                  <a:cubicBezTo>
                    <a:pt x="261" y="4"/>
                    <a:pt x="259" y="4"/>
                    <a:pt x="257" y="4"/>
                  </a:cubicBezTo>
                  <a:cubicBezTo>
                    <a:pt x="255" y="4"/>
                    <a:pt x="254" y="4"/>
                    <a:pt x="253" y="5"/>
                  </a:cubicBezTo>
                  <a:cubicBezTo>
                    <a:pt x="252" y="7"/>
                    <a:pt x="251" y="8"/>
                    <a:pt x="251" y="10"/>
                  </a:cubicBezTo>
                  <a:cubicBezTo>
                    <a:pt x="251" y="11"/>
                    <a:pt x="252" y="13"/>
                    <a:pt x="253" y="14"/>
                  </a:cubicBezTo>
                  <a:moveTo>
                    <a:pt x="297" y="26"/>
                  </a:moveTo>
                  <a:cubicBezTo>
                    <a:pt x="292" y="26"/>
                    <a:pt x="287" y="27"/>
                    <a:pt x="284" y="29"/>
                  </a:cubicBezTo>
                  <a:cubicBezTo>
                    <a:pt x="280" y="32"/>
                    <a:pt x="278" y="36"/>
                    <a:pt x="278" y="40"/>
                  </a:cubicBezTo>
                  <a:cubicBezTo>
                    <a:pt x="278" y="44"/>
                    <a:pt x="279" y="47"/>
                    <a:pt x="282" y="50"/>
                  </a:cubicBezTo>
                  <a:cubicBezTo>
                    <a:pt x="284" y="52"/>
                    <a:pt x="286" y="54"/>
                    <a:pt x="289" y="55"/>
                  </a:cubicBezTo>
                  <a:cubicBezTo>
                    <a:pt x="292" y="56"/>
                    <a:pt x="295" y="57"/>
                    <a:pt x="298" y="58"/>
                  </a:cubicBezTo>
                  <a:cubicBezTo>
                    <a:pt x="302" y="59"/>
                    <a:pt x="304" y="60"/>
                    <a:pt x="306" y="61"/>
                  </a:cubicBezTo>
                  <a:cubicBezTo>
                    <a:pt x="308" y="62"/>
                    <a:pt x="309" y="64"/>
                    <a:pt x="309" y="66"/>
                  </a:cubicBezTo>
                  <a:cubicBezTo>
                    <a:pt x="309" y="70"/>
                    <a:pt x="306" y="72"/>
                    <a:pt x="299" y="72"/>
                  </a:cubicBezTo>
                  <a:cubicBezTo>
                    <a:pt x="278" y="72"/>
                    <a:pt x="278" y="72"/>
                    <a:pt x="278" y="72"/>
                  </a:cubicBezTo>
                  <a:cubicBezTo>
                    <a:pt x="278" y="81"/>
                    <a:pt x="278" y="81"/>
                    <a:pt x="27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13" y="81"/>
                    <a:pt x="320" y="76"/>
                    <a:pt x="320" y="66"/>
                  </a:cubicBezTo>
                  <a:cubicBezTo>
                    <a:pt x="320" y="64"/>
                    <a:pt x="320" y="63"/>
                    <a:pt x="319" y="61"/>
                  </a:cubicBezTo>
                  <a:cubicBezTo>
                    <a:pt x="319" y="60"/>
                    <a:pt x="318" y="58"/>
                    <a:pt x="317" y="57"/>
                  </a:cubicBezTo>
                  <a:cubicBezTo>
                    <a:pt x="316" y="55"/>
                    <a:pt x="315" y="54"/>
                    <a:pt x="312" y="53"/>
                  </a:cubicBezTo>
                  <a:cubicBezTo>
                    <a:pt x="310" y="52"/>
                    <a:pt x="307" y="51"/>
                    <a:pt x="303" y="49"/>
                  </a:cubicBezTo>
                  <a:cubicBezTo>
                    <a:pt x="298" y="48"/>
                    <a:pt x="296" y="47"/>
                    <a:pt x="295" y="47"/>
                  </a:cubicBezTo>
                  <a:cubicBezTo>
                    <a:pt x="295" y="47"/>
                    <a:pt x="294" y="46"/>
                    <a:pt x="293" y="46"/>
                  </a:cubicBezTo>
                  <a:cubicBezTo>
                    <a:pt x="292" y="45"/>
                    <a:pt x="291" y="45"/>
                    <a:pt x="291" y="45"/>
                  </a:cubicBezTo>
                  <a:cubicBezTo>
                    <a:pt x="290" y="44"/>
                    <a:pt x="290" y="43"/>
                    <a:pt x="289" y="43"/>
                  </a:cubicBezTo>
                  <a:cubicBezTo>
                    <a:pt x="289" y="42"/>
                    <a:pt x="289" y="41"/>
                    <a:pt x="289" y="40"/>
                  </a:cubicBezTo>
                  <a:cubicBezTo>
                    <a:pt x="289" y="39"/>
                    <a:pt x="290" y="37"/>
                    <a:pt x="291" y="37"/>
                  </a:cubicBezTo>
                  <a:cubicBezTo>
                    <a:pt x="293" y="36"/>
                    <a:pt x="295" y="35"/>
                    <a:pt x="297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18" y="26"/>
                    <a:pt x="318" y="26"/>
                    <a:pt x="318" y="26"/>
                  </a:cubicBezTo>
                  <a:lnTo>
                    <a:pt x="297" y="26"/>
                  </a:lnTo>
                  <a:close/>
                  <a:moveTo>
                    <a:pt x="369" y="52"/>
                  </a:moveTo>
                  <a:cubicBezTo>
                    <a:pt x="371" y="49"/>
                    <a:pt x="374" y="47"/>
                    <a:pt x="376" y="46"/>
                  </a:cubicBezTo>
                  <a:cubicBezTo>
                    <a:pt x="379" y="45"/>
                    <a:pt x="383" y="44"/>
                    <a:pt x="387" y="44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387" y="34"/>
                    <a:pt x="387" y="34"/>
                    <a:pt x="387" y="34"/>
                  </a:cubicBezTo>
                  <a:cubicBezTo>
                    <a:pt x="379" y="34"/>
                    <a:pt x="373" y="36"/>
                    <a:pt x="369" y="4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24"/>
                    <a:pt x="371" y="19"/>
                    <a:pt x="374" y="15"/>
                  </a:cubicBezTo>
                  <a:cubicBezTo>
                    <a:pt x="377" y="12"/>
                    <a:pt x="382" y="10"/>
                    <a:pt x="387" y="10"/>
                  </a:cubicBezTo>
                  <a:cubicBezTo>
                    <a:pt x="403" y="10"/>
                    <a:pt x="403" y="10"/>
                    <a:pt x="403" y="10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14" y="81"/>
                    <a:pt x="414" y="81"/>
                    <a:pt x="414" y="81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79" y="0"/>
                    <a:pt x="372" y="3"/>
                    <a:pt x="367" y="9"/>
                  </a:cubicBezTo>
                  <a:cubicBezTo>
                    <a:pt x="361" y="15"/>
                    <a:pt x="358" y="22"/>
                    <a:pt x="358" y="30"/>
                  </a:cubicBezTo>
                  <a:cubicBezTo>
                    <a:pt x="358" y="81"/>
                    <a:pt x="358" y="81"/>
                    <a:pt x="358" y="81"/>
                  </a:cubicBezTo>
                  <a:cubicBezTo>
                    <a:pt x="369" y="81"/>
                    <a:pt x="369" y="81"/>
                    <a:pt x="369" y="81"/>
                  </a:cubicBezTo>
                  <a:lnTo>
                    <a:pt x="369" y="52"/>
                  </a:lnTo>
                  <a:close/>
                  <a:moveTo>
                    <a:pt x="429" y="59"/>
                  </a:moveTo>
                  <a:cubicBezTo>
                    <a:pt x="429" y="67"/>
                    <a:pt x="431" y="73"/>
                    <a:pt x="434" y="76"/>
                  </a:cubicBezTo>
                  <a:cubicBezTo>
                    <a:pt x="438" y="80"/>
                    <a:pt x="444" y="81"/>
                    <a:pt x="453" y="81"/>
                  </a:cubicBezTo>
                  <a:cubicBezTo>
                    <a:pt x="453" y="72"/>
                    <a:pt x="453" y="72"/>
                    <a:pt x="453" y="72"/>
                  </a:cubicBezTo>
                  <a:cubicBezTo>
                    <a:pt x="451" y="72"/>
                    <a:pt x="449" y="71"/>
                    <a:pt x="448" y="71"/>
                  </a:cubicBezTo>
                  <a:cubicBezTo>
                    <a:pt x="446" y="71"/>
                    <a:pt x="445" y="70"/>
                    <a:pt x="444" y="70"/>
                  </a:cubicBezTo>
                  <a:cubicBezTo>
                    <a:pt x="442" y="69"/>
                    <a:pt x="441" y="68"/>
                    <a:pt x="440" y="66"/>
                  </a:cubicBezTo>
                  <a:cubicBezTo>
                    <a:pt x="440" y="64"/>
                    <a:pt x="439" y="62"/>
                    <a:pt x="439" y="59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29" y="59"/>
                    <a:pt x="429" y="59"/>
                    <a:pt x="429" y="59"/>
                  </a:cubicBezTo>
                  <a:moveTo>
                    <a:pt x="460" y="59"/>
                  </a:moveTo>
                  <a:cubicBezTo>
                    <a:pt x="460" y="67"/>
                    <a:pt x="462" y="73"/>
                    <a:pt x="466" y="76"/>
                  </a:cubicBezTo>
                  <a:cubicBezTo>
                    <a:pt x="469" y="80"/>
                    <a:pt x="475" y="81"/>
                    <a:pt x="484" y="81"/>
                  </a:cubicBezTo>
                  <a:cubicBezTo>
                    <a:pt x="484" y="72"/>
                    <a:pt x="484" y="72"/>
                    <a:pt x="484" y="72"/>
                  </a:cubicBezTo>
                  <a:cubicBezTo>
                    <a:pt x="482" y="72"/>
                    <a:pt x="480" y="71"/>
                    <a:pt x="479" y="71"/>
                  </a:cubicBezTo>
                  <a:cubicBezTo>
                    <a:pt x="478" y="71"/>
                    <a:pt x="476" y="70"/>
                    <a:pt x="475" y="70"/>
                  </a:cubicBezTo>
                  <a:cubicBezTo>
                    <a:pt x="473" y="69"/>
                    <a:pt x="472" y="68"/>
                    <a:pt x="472" y="66"/>
                  </a:cubicBezTo>
                  <a:cubicBezTo>
                    <a:pt x="471" y="64"/>
                    <a:pt x="471" y="62"/>
                    <a:pt x="471" y="59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9"/>
                    <a:pt x="460" y="59"/>
                    <a:pt x="460" y="59"/>
                  </a:cubicBezTo>
                  <a:moveTo>
                    <a:pt x="507" y="26"/>
                  </a:moveTo>
                  <a:cubicBezTo>
                    <a:pt x="492" y="26"/>
                    <a:pt x="492" y="26"/>
                    <a:pt x="492" y="26"/>
                  </a:cubicBezTo>
                  <a:cubicBezTo>
                    <a:pt x="487" y="35"/>
                    <a:pt x="487" y="35"/>
                    <a:pt x="487" y="35"/>
                  </a:cubicBezTo>
                  <a:cubicBezTo>
                    <a:pt x="497" y="35"/>
                    <a:pt x="497" y="35"/>
                    <a:pt x="497" y="35"/>
                  </a:cubicBezTo>
                  <a:cubicBezTo>
                    <a:pt x="497" y="81"/>
                    <a:pt x="497" y="81"/>
                    <a:pt x="497" y="81"/>
                  </a:cubicBezTo>
                  <a:cubicBezTo>
                    <a:pt x="507" y="81"/>
                    <a:pt x="507" y="81"/>
                    <a:pt x="507" y="81"/>
                  </a:cubicBezTo>
                  <a:lnTo>
                    <a:pt x="507" y="26"/>
                  </a:lnTo>
                  <a:close/>
                  <a:moveTo>
                    <a:pt x="496" y="14"/>
                  </a:moveTo>
                  <a:cubicBezTo>
                    <a:pt x="497" y="15"/>
                    <a:pt x="499" y="16"/>
                    <a:pt x="501" y="16"/>
                  </a:cubicBezTo>
                  <a:cubicBezTo>
                    <a:pt x="503" y="16"/>
                    <a:pt x="504" y="15"/>
                    <a:pt x="505" y="14"/>
                  </a:cubicBezTo>
                  <a:cubicBezTo>
                    <a:pt x="506" y="13"/>
                    <a:pt x="507" y="11"/>
                    <a:pt x="507" y="10"/>
                  </a:cubicBezTo>
                  <a:cubicBezTo>
                    <a:pt x="507" y="8"/>
                    <a:pt x="506" y="7"/>
                    <a:pt x="505" y="5"/>
                  </a:cubicBezTo>
                  <a:cubicBezTo>
                    <a:pt x="504" y="4"/>
                    <a:pt x="503" y="4"/>
                    <a:pt x="501" y="4"/>
                  </a:cubicBezTo>
                  <a:cubicBezTo>
                    <a:pt x="499" y="4"/>
                    <a:pt x="497" y="4"/>
                    <a:pt x="496" y="5"/>
                  </a:cubicBezTo>
                  <a:cubicBezTo>
                    <a:pt x="495" y="7"/>
                    <a:pt x="495" y="8"/>
                    <a:pt x="495" y="10"/>
                  </a:cubicBezTo>
                  <a:cubicBezTo>
                    <a:pt x="495" y="11"/>
                    <a:pt x="495" y="13"/>
                    <a:pt x="496" y="14"/>
                  </a:cubicBezTo>
                  <a:moveTo>
                    <a:pt x="553" y="49"/>
                  </a:moveTo>
                  <a:cubicBezTo>
                    <a:pt x="549" y="47"/>
                    <a:pt x="546" y="47"/>
                    <a:pt x="542" y="47"/>
                  </a:cubicBezTo>
                  <a:cubicBezTo>
                    <a:pt x="536" y="47"/>
                    <a:pt x="531" y="48"/>
                    <a:pt x="527" y="51"/>
                  </a:cubicBezTo>
                  <a:cubicBezTo>
                    <a:pt x="523" y="54"/>
                    <a:pt x="521" y="58"/>
                    <a:pt x="521" y="64"/>
                  </a:cubicBezTo>
                  <a:cubicBezTo>
                    <a:pt x="521" y="70"/>
                    <a:pt x="522" y="74"/>
                    <a:pt x="526" y="77"/>
                  </a:cubicBezTo>
                  <a:cubicBezTo>
                    <a:pt x="530" y="80"/>
                    <a:pt x="535" y="81"/>
                    <a:pt x="542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8" y="40"/>
                    <a:pt x="566" y="35"/>
                    <a:pt x="562" y="31"/>
                  </a:cubicBezTo>
                  <a:cubicBezTo>
                    <a:pt x="558" y="27"/>
                    <a:pt x="552" y="26"/>
                    <a:pt x="545" y="26"/>
                  </a:cubicBezTo>
                  <a:cubicBezTo>
                    <a:pt x="525" y="26"/>
                    <a:pt x="525" y="26"/>
                    <a:pt x="525" y="26"/>
                  </a:cubicBezTo>
                  <a:cubicBezTo>
                    <a:pt x="525" y="35"/>
                    <a:pt x="525" y="35"/>
                    <a:pt x="525" y="35"/>
                  </a:cubicBezTo>
                  <a:cubicBezTo>
                    <a:pt x="544" y="35"/>
                    <a:pt x="544" y="35"/>
                    <a:pt x="544" y="35"/>
                  </a:cubicBezTo>
                  <a:cubicBezTo>
                    <a:pt x="553" y="35"/>
                    <a:pt x="558" y="40"/>
                    <a:pt x="558" y="49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35" y="72"/>
                    <a:pt x="531" y="69"/>
                    <a:pt x="531" y="64"/>
                  </a:cubicBezTo>
                  <a:cubicBezTo>
                    <a:pt x="531" y="61"/>
                    <a:pt x="532" y="59"/>
                    <a:pt x="534" y="58"/>
                  </a:cubicBezTo>
                  <a:cubicBezTo>
                    <a:pt x="536" y="56"/>
                    <a:pt x="539" y="56"/>
                    <a:pt x="542" y="56"/>
                  </a:cubicBezTo>
                  <a:cubicBezTo>
                    <a:pt x="547" y="56"/>
                    <a:pt x="550" y="57"/>
                    <a:pt x="553" y="59"/>
                  </a:cubicBezTo>
                  <a:cubicBezTo>
                    <a:pt x="553" y="49"/>
                    <a:pt x="553" y="49"/>
                    <a:pt x="553" y="49"/>
                  </a:cubicBezTo>
                  <a:moveTo>
                    <a:pt x="581" y="81"/>
                  </a:moveTo>
                  <a:cubicBezTo>
                    <a:pt x="591" y="81"/>
                    <a:pt x="591" y="81"/>
                    <a:pt x="591" y="81"/>
                  </a:cubicBezTo>
                  <a:cubicBezTo>
                    <a:pt x="591" y="35"/>
                    <a:pt x="591" y="35"/>
                    <a:pt x="591" y="35"/>
                  </a:cubicBezTo>
                  <a:cubicBezTo>
                    <a:pt x="605" y="35"/>
                    <a:pt x="605" y="35"/>
                    <a:pt x="605" y="35"/>
                  </a:cubicBezTo>
                  <a:cubicBezTo>
                    <a:pt x="607" y="35"/>
                    <a:pt x="609" y="36"/>
                    <a:pt x="611" y="36"/>
                  </a:cubicBezTo>
                  <a:cubicBezTo>
                    <a:pt x="612" y="37"/>
                    <a:pt x="613" y="38"/>
                    <a:pt x="614" y="39"/>
                  </a:cubicBezTo>
                  <a:cubicBezTo>
                    <a:pt x="615" y="40"/>
                    <a:pt x="616" y="41"/>
                    <a:pt x="616" y="43"/>
                  </a:cubicBezTo>
                  <a:cubicBezTo>
                    <a:pt x="617" y="44"/>
                    <a:pt x="617" y="45"/>
                    <a:pt x="617" y="46"/>
                  </a:cubicBezTo>
                  <a:cubicBezTo>
                    <a:pt x="617" y="47"/>
                    <a:pt x="617" y="49"/>
                    <a:pt x="617" y="50"/>
                  </a:cubicBezTo>
                  <a:cubicBezTo>
                    <a:pt x="617" y="81"/>
                    <a:pt x="617" y="81"/>
                    <a:pt x="617" y="81"/>
                  </a:cubicBezTo>
                  <a:cubicBezTo>
                    <a:pt x="627" y="81"/>
                    <a:pt x="627" y="81"/>
                    <a:pt x="627" y="81"/>
                  </a:cubicBezTo>
                  <a:cubicBezTo>
                    <a:pt x="627" y="50"/>
                    <a:pt x="627" y="50"/>
                    <a:pt x="627" y="50"/>
                  </a:cubicBezTo>
                  <a:cubicBezTo>
                    <a:pt x="627" y="45"/>
                    <a:pt x="627" y="41"/>
                    <a:pt x="626" y="38"/>
                  </a:cubicBezTo>
                  <a:cubicBezTo>
                    <a:pt x="625" y="34"/>
                    <a:pt x="623" y="32"/>
                    <a:pt x="620" y="29"/>
                  </a:cubicBezTo>
                  <a:cubicBezTo>
                    <a:pt x="616" y="27"/>
                    <a:pt x="610" y="26"/>
                    <a:pt x="601" y="26"/>
                  </a:cubicBezTo>
                  <a:cubicBezTo>
                    <a:pt x="581" y="26"/>
                    <a:pt x="581" y="26"/>
                    <a:pt x="581" y="26"/>
                  </a:cubicBezTo>
                  <a:lnTo>
                    <a:pt x="581" y="81"/>
                  </a:lnTo>
                  <a:close/>
                  <a:moveTo>
                    <a:pt x="679" y="69"/>
                  </a:moveTo>
                  <a:cubicBezTo>
                    <a:pt x="676" y="72"/>
                    <a:pt x="672" y="73"/>
                    <a:pt x="668" y="73"/>
                  </a:cubicBezTo>
                  <a:cubicBezTo>
                    <a:pt x="663" y="73"/>
                    <a:pt x="658" y="71"/>
                    <a:pt x="655" y="67"/>
                  </a:cubicBezTo>
                  <a:cubicBezTo>
                    <a:pt x="652" y="64"/>
                    <a:pt x="651" y="59"/>
                    <a:pt x="651" y="53"/>
                  </a:cubicBezTo>
                  <a:cubicBezTo>
                    <a:pt x="651" y="48"/>
                    <a:pt x="652" y="43"/>
                    <a:pt x="655" y="39"/>
                  </a:cubicBezTo>
                  <a:cubicBezTo>
                    <a:pt x="658" y="36"/>
                    <a:pt x="663" y="34"/>
                    <a:pt x="668" y="34"/>
                  </a:cubicBezTo>
                  <a:cubicBezTo>
                    <a:pt x="672" y="34"/>
                    <a:pt x="676" y="35"/>
                    <a:pt x="679" y="38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1" y="27"/>
                    <a:pt x="675" y="24"/>
                    <a:pt x="668" y="24"/>
                  </a:cubicBezTo>
                  <a:cubicBezTo>
                    <a:pt x="660" y="24"/>
                    <a:pt x="653" y="27"/>
                    <a:pt x="648" y="33"/>
                  </a:cubicBezTo>
                  <a:cubicBezTo>
                    <a:pt x="642" y="38"/>
                    <a:pt x="640" y="45"/>
                    <a:pt x="640" y="53"/>
                  </a:cubicBezTo>
                  <a:cubicBezTo>
                    <a:pt x="640" y="62"/>
                    <a:pt x="642" y="69"/>
                    <a:pt x="647" y="74"/>
                  </a:cubicBezTo>
                  <a:cubicBezTo>
                    <a:pt x="653" y="80"/>
                    <a:pt x="659" y="82"/>
                    <a:pt x="668" y="82"/>
                  </a:cubicBezTo>
                  <a:cubicBezTo>
                    <a:pt x="675" y="82"/>
                    <a:pt x="681" y="80"/>
                    <a:pt x="686" y="76"/>
                  </a:cubicBezTo>
                  <a:cubicBezTo>
                    <a:pt x="679" y="69"/>
                    <a:pt x="679" y="69"/>
                    <a:pt x="679" y="69"/>
                  </a:cubicBezTo>
                  <a:moveTo>
                    <a:pt x="723" y="24"/>
                  </a:moveTo>
                  <a:cubicBezTo>
                    <a:pt x="714" y="24"/>
                    <a:pt x="707" y="27"/>
                    <a:pt x="702" y="32"/>
                  </a:cubicBezTo>
                  <a:cubicBezTo>
                    <a:pt x="697" y="38"/>
                    <a:pt x="694" y="46"/>
                    <a:pt x="694" y="55"/>
                  </a:cubicBezTo>
                  <a:cubicBezTo>
                    <a:pt x="694" y="63"/>
                    <a:pt x="697" y="70"/>
                    <a:pt x="702" y="75"/>
                  </a:cubicBezTo>
                  <a:cubicBezTo>
                    <a:pt x="708" y="80"/>
                    <a:pt x="715" y="82"/>
                    <a:pt x="723" y="82"/>
                  </a:cubicBezTo>
                  <a:cubicBezTo>
                    <a:pt x="731" y="82"/>
                    <a:pt x="737" y="80"/>
                    <a:pt x="742" y="76"/>
                  </a:cubicBezTo>
                  <a:cubicBezTo>
                    <a:pt x="735" y="69"/>
                    <a:pt x="735" y="69"/>
                    <a:pt x="735" y="69"/>
                  </a:cubicBezTo>
                  <a:cubicBezTo>
                    <a:pt x="732" y="72"/>
                    <a:pt x="728" y="73"/>
                    <a:pt x="723" y="73"/>
                  </a:cubicBezTo>
                  <a:cubicBezTo>
                    <a:pt x="718" y="73"/>
                    <a:pt x="714" y="71"/>
                    <a:pt x="710" y="67"/>
                  </a:cubicBezTo>
                  <a:cubicBezTo>
                    <a:pt x="707" y="64"/>
                    <a:pt x="705" y="59"/>
                    <a:pt x="705" y="53"/>
                  </a:cubicBezTo>
                  <a:cubicBezTo>
                    <a:pt x="705" y="48"/>
                    <a:pt x="707" y="43"/>
                    <a:pt x="710" y="40"/>
                  </a:cubicBezTo>
                  <a:cubicBezTo>
                    <a:pt x="713" y="36"/>
                    <a:pt x="717" y="34"/>
                    <a:pt x="723" y="34"/>
                  </a:cubicBezTo>
                  <a:cubicBezTo>
                    <a:pt x="726" y="34"/>
                    <a:pt x="728" y="34"/>
                    <a:pt x="730" y="36"/>
                  </a:cubicBezTo>
                  <a:cubicBezTo>
                    <a:pt x="731" y="37"/>
                    <a:pt x="732" y="39"/>
                    <a:pt x="732" y="41"/>
                  </a:cubicBezTo>
                  <a:cubicBezTo>
                    <a:pt x="732" y="45"/>
                    <a:pt x="731" y="47"/>
                    <a:pt x="729" y="49"/>
                  </a:cubicBezTo>
                  <a:cubicBezTo>
                    <a:pt x="727" y="50"/>
                    <a:pt x="724" y="51"/>
                    <a:pt x="719" y="51"/>
                  </a:cubicBezTo>
                  <a:cubicBezTo>
                    <a:pt x="713" y="51"/>
                    <a:pt x="713" y="51"/>
                    <a:pt x="713" y="51"/>
                  </a:cubicBezTo>
                  <a:cubicBezTo>
                    <a:pt x="713" y="60"/>
                    <a:pt x="713" y="60"/>
                    <a:pt x="713" y="60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35" y="60"/>
                    <a:pt x="743" y="54"/>
                    <a:pt x="743" y="41"/>
                  </a:cubicBezTo>
                  <a:cubicBezTo>
                    <a:pt x="743" y="30"/>
                    <a:pt x="737" y="25"/>
                    <a:pt x="723" y="24"/>
                  </a:cubicBezTo>
                  <a:moveTo>
                    <a:pt x="751" y="37"/>
                  </a:moveTo>
                  <a:cubicBezTo>
                    <a:pt x="752" y="39"/>
                    <a:pt x="754" y="40"/>
                    <a:pt x="756" y="40"/>
                  </a:cubicBezTo>
                  <a:cubicBezTo>
                    <a:pt x="758" y="40"/>
                    <a:pt x="760" y="39"/>
                    <a:pt x="761" y="37"/>
                  </a:cubicBezTo>
                  <a:cubicBezTo>
                    <a:pt x="763" y="36"/>
                    <a:pt x="763" y="34"/>
                    <a:pt x="763" y="32"/>
                  </a:cubicBezTo>
                  <a:cubicBezTo>
                    <a:pt x="763" y="30"/>
                    <a:pt x="763" y="29"/>
                    <a:pt x="761" y="27"/>
                  </a:cubicBezTo>
                  <a:cubicBezTo>
                    <a:pt x="760" y="26"/>
                    <a:pt x="758" y="25"/>
                    <a:pt x="756" y="25"/>
                  </a:cubicBezTo>
                  <a:cubicBezTo>
                    <a:pt x="754" y="25"/>
                    <a:pt x="752" y="26"/>
                    <a:pt x="751" y="27"/>
                  </a:cubicBezTo>
                  <a:cubicBezTo>
                    <a:pt x="750" y="29"/>
                    <a:pt x="749" y="30"/>
                    <a:pt x="749" y="32"/>
                  </a:cubicBezTo>
                  <a:cubicBezTo>
                    <a:pt x="749" y="34"/>
                    <a:pt x="750" y="36"/>
                    <a:pt x="751" y="37"/>
                  </a:cubicBezTo>
                  <a:moveTo>
                    <a:pt x="751" y="80"/>
                  </a:moveTo>
                  <a:cubicBezTo>
                    <a:pt x="752" y="82"/>
                    <a:pt x="754" y="82"/>
                    <a:pt x="756" y="82"/>
                  </a:cubicBezTo>
                  <a:cubicBezTo>
                    <a:pt x="758" y="82"/>
                    <a:pt x="760" y="82"/>
                    <a:pt x="761" y="80"/>
                  </a:cubicBezTo>
                  <a:cubicBezTo>
                    <a:pt x="763" y="79"/>
                    <a:pt x="763" y="77"/>
                    <a:pt x="763" y="75"/>
                  </a:cubicBezTo>
                  <a:cubicBezTo>
                    <a:pt x="763" y="73"/>
                    <a:pt x="763" y="72"/>
                    <a:pt x="761" y="70"/>
                  </a:cubicBezTo>
                  <a:cubicBezTo>
                    <a:pt x="760" y="69"/>
                    <a:pt x="758" y="68"/>
                    <a:pt x="756" y="68"/>
                  </a:cubicBezTo>
                  <a:cubicBezTo>
                    <a:pt x="754" y="68"/>
                    <a:pt x="752" y="69"/>
                    <a:pt x="751" y="70"/>
                  </a:cubicBezTo>
                  <a:cubicBezTo>
                    <a:pt x="750" y="72"/>
                    <a:pt x="749" y="73"/>
                    <a:pt x="749" y="75"/>
                  </a:cubicBezTo>
                  <a:cubicBezTo>
                    <a:pt x="749" y="77"/>
                    <a:pt x="750" y="79"/>
                    <a:pt x="751" y="8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 userDrawn="1"/>
          </p:nvSpPr>
          <p:spPr bwMode="auto">
            <a:xfrm>
              <a:off x="3608388" y="2792413"/>
              <a:ext cx="6581774" cy="457200"/>
            </a:xfrm>
            <a:custGeom>
              <a:avLst/>
              <a:gdLst>
                <a:gd name="T0" fmla="*/ 29 w 1126"/>
                <a:gd name="T1" fmla="*/ 28 h 78"/>
                <a:gd name="T2" fmla="*/ 67 w 1126"/>
                <a:gd name="T3" fmla="*/ 52 h 78"/>
                <a:gd name="T4" fmla="*/ 41 w 1126"/>
                <a:gd name="T5" fmla="*/ 42 h 78"/>
                <a:gd name="T6" fmla="*/ 102 w 1126"/>
                <a:gd name="T7" fmla="*/ 52 h 78"/>
                <a:gd name="T8" fmla="*/ 111 w 1126"/>
                <a:gd name="T9" fmla="*/ 43 h 78"/>
                <a:gd name="T10" fmla="*/ 130 w 1126"/>
                <a:gd name="T11" fmla="*/ 26 h 78"/>
                <a:gd name="T12" fmla="*/ 141 w 1126"/>
                <a:gd name="T13" fmla="*/ 26 h 78"/>
                <a:gd name="T14" fmla="*/ 145 w 1126"/>
                <a:gd name="T15" fmla="*/ 3 h 78"/>
                <a:gd name="T16" fmla="*/ 165 w 1126"/>
                <a:gd name="T17" fmla="*/ 19 h 78"/>
                <a:gd name="T18" fmla="*/ 213 w 1126"/>
                <a:gd name="T19" fmla="*/ 59 h 78"/>
                <a:gd name="T20" fmla="*/ 225 w 1126"/>
                <a:gd name="T21" fmla="*/ 52 h 78"/>
                <a:gd name="T22" fmla="*/ 249 w 1126"/>
                <a:gd name="T23" fmla="*/ 56 h 78"/>
                <a:gd name="T24" fmla="*/ 264 w 1126"/>
                <a:gd name="T25" fmla="*/ 19 h 78"/>
                <a:gd name="T26" fmla="*/ 275 w 1126"/>
                <a:gd name="T27" fmla="*/ 59 h 78"/>
                <a:gd name="T28" fmla="*/ 275 w 1126"/>
                <a:gd name="T29" fmla="*/ 4 h 78"/>
                <a:gd name="T30" fmla="*/ 319 w 1126"/>
                <a:gd name="T31" fmla="*/ 31 h 78"/>
                <a:gd name="T32" fmla="*/ 294 w 1126"/>
                <a:gd name="T33" fmla="*/ 19 h 78"/>
                <a:gd name="T34" fmla="*/ 357 w 1126"/>
                <a:gd name="T35" fmla="*/ 26 h 78"/>
                <a:gd name="T36" fmla="*/ 370 w 1126"/>
                <a:gd name="T37" fmla="*/ 73 h 78"/>
                <a:gd name="T38" fmla="*/ 356 w 1126"/>
                <a:gd name="T39" fmla="*/ 59 h 78"/>
                <a:gd name="T40" fmla="*/ 421 w 1126"/>
                <a:gd name="T41" fmla="*/ 52 h 78"/>
                <a:gd name="T42" fmla="*/ 419 w 1126"/>
                <a:gd name="T43" fmla="*/ 34 h 78"/>
                <a:gd name="T44" fmla="*/ 420 w 1126"/>
                <a:gd name="T45" fmla="*/ 19 h 78"/>
                <a:gd name="T46" fmla="*/ 464 w 1126"/>
                <a:gd name="T47" fmla="*/ 18 h 78"/>
                <a:gd name="T48" fmla="*/ 481 w 1126"/>
                <a:gd name="T49" fmla="*/ 26 h 78"/>
                <a:gd name="T50" fmla="*/ 494 w 1126"/>
                <a:gd name="T51" fmla="*/ 4 h 78"/>
                <a:gd name="T52" fmla="*/ 526 w 1126"/>
                <a:gd name="T53" fmla="*/ 60 h 78"/>
                <a:gd name="T54" fmla="*/ 533 w 1126"/>
                <a:gd name="T55" fmla="*/ 30 h 78"/>
                <a:gd name="T56" fmla="*/ 557 w 1126"/>
                <a:gd name="T57" fmla="*/ 59 h 78"/>
                <a:gd name="T58" fmla="*/ 583 w 1126"/>
                <a:gd name="T59" fmla="*/ 59 h 78"/>
                <a:gd name="T60" fmla="*/ 601 w 1126"/>
                <a:gd name="T61" fmla="*/ 56 h 78"/>
                <a:gd name="T62" fmla="*/ 615 w 1126"/>
                <a:gd name="T63" fmla="*/ 19 h 78"/>
                <a:gd name="T64" fmla="*/ 627 w 1126"/>
                <a:gd name="T65" fmla="*/ 59 h 78"/>
                <a:gd name="T66" fmla="*/ 626 w 1126"/>
                <a:gd name="T67" fmla="*/ 4 h 78"/>
                <a:gd name="T68" fmla="*/ 646 w 1126"/>
                <a:gd name="T69" fmla="*/ 19 h 78"/>
                <a:gd name="T70" fmla="*/ 672 w 1126"/>
                <a:gd name="T71" fmla="*/ 19 h 78"/>
                <a:gd name="T72" fmla="*/ 683 w 1126"/>
                <a:gd name="T73" fmla="*/ 7 h 78"/>
                <a:gd name="T74" fmla="*/ 701 w 1126"/>
                <a:gd name="T75" fmla="*/ 39 h 78"/>
                <a:gd name="T76" fmla="*/ 713 w 1126"/>
                <a:gd name="T77" fmla="*/ 60 h 78"/>
                <a:gd name="T78" fmla="*/ 762 w 1126"/>
                <a:gd name="T79" fmla="*/ 48 h 78"/>
                <a:gd name="T80" fmla="*/ 796 w 1126"/>
                <a:gd name="T81" fmla="*/ 60 h 78"/>
                <a:gd name="T82" fmla="*/ 802 w 1126"/>
                <a:gd name="T83" fmla="*/ 30 h 78"/>
                <a:gd name="T84" fmla="*/ 833 w 1126"/>
                <a:gd name="T85" fmla="*/ 34 h 78"/>
                <a:gd name="T86" fmla="*/ 821 w 1126"/>
                <a:gd name="T87" fmla="*/ 19 h 78"/>
                <a:gd name="T88" fmla="*/ 841 w 1126"/>
                <a:gd name="T89" fmla="*/ 43 h 78"/>
                <a:gd name="T90" fmla="*/ 889 w 1126"/>
                <a:gd name="T91" fmla="*/ 21 h 78"/>
                <a:gd name="T92" fmla="*/ 892 w 1126"/>
                <a:gd name="T93" fmla="*/ 52 h 78"/>
                <a:gd name="T94" fmla="*/ 920 w 1126"/>
                <a:gd name="T95" fmla="*/ 49 h 78"/>
                <a:gd name="T96" fmla="*/ 922 w 1126"/>
                <a:gd name="T97" fmla="*/ 44 h 78"/>
                <a:gd name="T98" fmla="*/ 967 w 1126"/>
                <a:gd name="T99" fmla="*/ 26 h 78"/>
                <a:gd name="T100" fmla="*/ 958 w 1126"/>
                <a:gd name="T101" fmla="*/ 59 h 78"/>
                <a:gd name="T102" fmla="*/ 996 w 1126"/>
                <a:gd name="T103" fmla="*/ 52 h 78"/>
                <a:gd name="T104" fmla="*/ 993 w 1126"/>
                <a:gd name="T105" fmla="*/ 34 h 78"/>
                <a:gd name="T106" fmla="*/ 994 w 1126"/>
                <a:gd name="T107" fmla="*/ 19 h 78"/>
                <a:gd name="T108" fmla="*/ 1045 w 1126"/>
                <a:gd name="T109" fmla="*/ 34 h 78"/>
                <a:gd name="T110" fmla="*/ 1027 w 1126"/>
                <a:gd name="T111" fmla="*/ 1 h 78"/>
                <a:gd name="T112" fmla="*/ 1066 w 1126"/>
                <a:gd name="T113" fmla="*/ 11 h 78"/>
                <a:gd name="T114" fmla="*/ 1093 w 1126"/>
                <a:gd name="T115" fmla="*/ 78 h 78"/>
                <a:gd name="T116" fmla="*/ 1119 w 1126"/>
                <a:gd name="T117" fmla="*/ 39 h 78"/>
                <a:gd name="T118" fmla="*/ 1120 w 1126"/>
                <a:gd name="T119" fmla="*/ 54 h 78"/>
                <a:gd name="T120" fmla="*/ 1087 w 1126"/>
                <a:gd name="T121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78">
                  <a:moveTo>
                    <a:pt x="29" y="50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0" y="59"/>
                    <a:pt x="26" y="60"/>
                    <a:pt x="21" y="60"/>
                  </a:cubicBezTo>
                  <a:cubicBezTo>
                    <a:pt x="15" y="60"/>
                    <a:pt x="10" y="58"/>
                    <a:pt x="6" y="54"/>
                  </a:cubicBezTo>
                  <a:cubicBezTo>
                    <a:pt x="2" y="50"/>
                    <a:pt x="0" y="45"/>
                    <a:pt x="0" y="39"/>
                  </a:cubicBezTo>
                  <a:cubicBezTo>
                    <a:pt x="0" y="33"/>
                    <a:pt x="2" y="28"/>
                    <a:pt x="6" y="24"/>
                  </a:cubicBezTo>
                  <a:cubicBezTo>
                    <a:pt x="10" y="20"/>
                    <a:pt x="15" y="18"/>
                    <a:pt x="21" y="18"/>
                  </a:cubicBezTo>
                  <a:cubicBezTo>
                    <a:pt x="26" y="18"/>
                    <a:pt x="30" y="20"/>
                    <a:pt x="34" y="2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7" y="26"/>
                    <a:pt x="24" y="25"/>
                    <a:pt x="21" y="25"/>
                  </a:cubicBezTo>
                  <a:cubicBezTo>
                    <a:pt x="17" y="25"/>
                    <a:pt x="14" y="26"/>
                    <a:pt x="12" y="29"/>
                  </a:cubicBezTo>
                  <a:cubicBezTo>
                    <a:pt x="9" y="32"/>
                    <a:pt x="8" y="35"/>
                    <a:pt x="8" y="39"/>
                  </a:cubicBezTo>
                  <a:cubicBezTo>
                    <a:pt x="8" y="43"/>
                    <a:pt x="9" y="47"/>
                    <a:pt x="12" y="49"/>
                  </a:cubicBezTo>
                  <a:cubicBezTo>
                    <a:pt x="14" y="52"/>
                    <a:pt x="17" y="53"/>
                    <a:pt x="21" y="53"/>
                  </a:cubicBezTo>
                  <a:cubicBezTo>
                    <a:pt x="24" y="53"/>
                    <a:pt x="27" y="52"/>
                    <a:pt x="29" y="50"/>
                  </a:cubicBezTo>
                  <a:moveTo>
                    <a:pt x="75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6" y="52"/>
                    <a:pt x="55" y="52"/>
                    <a:pt x="53" y="51"/>
                  </a:cubicBezTo>
                  <a:cubicBezTo>
                    <a:pt x="52" y="51"/>
                    <a:pt x="51" y="50"/>
                    <a:pt x="51" y="50"/>
                  </a:cubicBezTo>
                  <a:cubicBezTo>
                    <a:pt x="50" y="49"/>
                    <a:pt x="50" y="48"/>
                    <a:pt x="49" y="47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9" y="44"/>
                    <a:pt x="49" y="43"/>
                    <a:pt x="49" y="4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5"/>
                    <a:pt x="42" y="48"/>
                    <a:pt x="42" y="51"/>
                  </a:cubicBezTo>
                  <a:cubicBezTo>
                    <a:pt x="43" y="53"/>
                    <a:pt x="44" y="55"/>
                    <a:pt x="47" y="57"/>
                  </a:cubicBezTo>
                  <a:cubicBezTo>
                    <a:pt x="49" y="58"/>
                    <a:pt x="54" y="59"/>
                    <a:pt x="60" y="59"/>
                  </a:cubicBezTo>
                  <a:cubicBezTo>
                    <a:pt x="75" y="59"/>
                    <a:pt x="75" y="59"/>
                    <a:pt x="75" y="59"/>
                  </a:cubicBezTo>
                  <a:lnTo>
                    <a:pt x="75" y="19"/>
                  </a:lnTo>
                  <a:close/>
                  <a:moveTo>
                    <a:pt x="85" y="43"/>
                  </a:moveTo>
                  <a:cubicBezTo>
                    <a:pt x="85" y="49"/>
                    <a:pt x="86" y="53"/>
                    <a:pt x="89" y="56"/>
                  </a:cubicBezTo>
                  <a:cubicBezTo>
                    <a:pt x="92" y="58"/>
                    <a:pt x="96" y="59"/>
                    <a:pt x="102" y="59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2"/>
                    <a:pt x="100" y="52"/>
                    <a:pt x="99" y="52"/>
                  </a:cubicBezTo>
                  <a:cubicBezTo>
                    <a:pt x="98" y="52"/>
                    <a:pt x="97" y="51"/>
                    <a:pt x="96" y="51"/>
                  </a:cubicBezTo>
                  <a:cubicBezTo>
                    <a:pt x="95" y="50"/>
                    <a:pt x="94" y="50"/>
                    <a:pt x="93" y="48"/>
                  </a:cubicBezTo>
                  <a:cubicBezTo>
                    <a:pt x="93" y="47"/>
                    <a:pt x="93" y="45"/>
                    <a:pt x="93" y="43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43"/>
                    <a:pt x="85" y="43"/>
                    <a:pt x="85" y="43"/>
                  </a:cubicBezTo>
                  <a:moveTo>
                    <a:pt x="111" y="26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9"/>
                    <a:pt x="113" y="53"/>
                    <a:pt x="116" y="56"/>
                  </a:cubicBezTo>
                  <a:cubicBezTo>
                    <a:pt x="119" y="58"/>
                    <a:pt x="124" y="59"/>
                    <a:pt x="130" y="59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2"/>
                    <a:pt x="127" y="52"/>
                    <a:pt x="126" y="52"/>
                  </a:cubicBezTo>
                  <a:cubicBezTo>
                    <a:pt x="125" y="52"/>
                    <a:pt x="124" y="51"/>
                    <a:pt x="122" y="51"/>
                  </a:cubicBezTo>
                  <a:cubicBezTo>
                    <a:pt x="121" y="50"/>
                    <a:pt x="120" y="50"/>
                    <a:pt x="120" y="48"/>
                  </a:cubicBezTo>
                  <a:cubicBezTo>
                    <a:pt x="119" y="47"/>
                    <a:pt x="119" y="45"/>
                    <a:pt x="119" y="43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04" y="26"/>
                    <a:pt x="104" y="26"/>
                    <a:pt x="104" y="26"/>
                  </a:cubicBezTo>
                  <a:lnTo>
                    <a:pt x="111" y="26"/>
                  </a:lnTo>
                  <a:close/>
                  <a:moveTo>
                    <a:pt x="149" y="19"/>
                  </a:moveTo>
                  <a:cubicBezTo>
                    <a:pt x="138" y="19"/>
                    <a:pt x="138" y="19"/>
                    <a:pt x="138" y="1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9" y="59"/>
                    <a:pt x="149" y="59"/>
                    <a:pt x="149" y="59"/>
                  </a:cubicBezTo>
                  <a:lnTo>
                    <a:pt x="149" y="19"/>
                  </a:lnTo>
                  <a:close/>
                  <a:moveTo>
                    <a:pt x="141" y="11"/>
                  </a:moveTo>
                  <a:cubicBezTo>
                    <a:pt x="142" y="11"/>
                    <a:pt x="143" y="12"/>
                    <a:pt x="145" y="12"/>
                  </a:cubicBezTo>
                  <a:cubicBezTo>
                    <a:pt x="146" y="12"/>
                    <a:pt x="147" y="11"/>
                    <a:pt x="148" y="11"/>
                  </a:cubicBezTo>
                  <a:cubicBezTo>
                    <a:pt x="149" y="10"/>
                    <a:pt x="149" y="9"/>
                    <a:pt x="149" y="7"/>
                  </a:cubicBezTo>
                  <a:cubicBezTo>
                    <a:pt x="149" y="6"/>
                    <a:pt x="149" y="5"/>
                    <a:pt x="148" y="4"/>
                  </a:cubicBezTo>
                  <a:cubicBezTo>
                    <a:pt x="147" y="3"/>
                    <a:pt x="146" y="3"/>
                    <a:pt x="145" y="3"/>
                  </a:cubicBezTo>
                  <a:cubicBezTo>
                    <a:pt x="143" y="3"/>
                    <a:pt x="142" y="3"/>
                    <a:pt x="141" y="4"/>
                  </a:cubicBezTo>
                  <a:cubicBezTo>
                    <a:pt x="140" y="5"/>
                    <a:pt x="140" y="6"/>
                    <a:pt x="140" y="7"/>
                  </a:cubicBezTo>
                  <a:cubicBezTo>
                    <a:pt x="140" y="9"/>
                    <a:pt x="140" y="10"/>
                    <a:pt x="141" y="11"/>
                  </a:cubicBezTo>
                  <a:moveTo>
                    <a:pt x="175" y="60"/>
                  </a:moveTo>
                  <a:cubicBezTo>
                    <a:pt x="179" y="56"/>
                    <a:pt x="183" y="51"/>
                    <a:pt x="185" y="45"/>
                  </a:cubicBezTo>
                  <a:cubicBezTo>
                    <a:pt x="187" y="40"/>
                    <a:pt x="190" y="31"/>
                    <a:pt x="192" y="19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82" y="32"/>
                    <a:pt x="179" y="43"/>
                    <a:pt x="175" y="50"/>
                  </a:cubicBezTo>
                  <a:cubicBezTo>
                    <a:pt x="170" y="43"/>
                    <a:pt x="167" y="32"/>
                    <a:pt x="165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9" y="31"/>
                    <a:pt x="162" y="40"/>
                    <a:pt x="164" y="45"/>
                  </a:cubicBezTo>
                  <a:cubicBezTo>
                    <a:pt x="166" y="51"/>
                    <a:pt x="170" y="56"/>
                    <a:pt x="175" y="60"/>
                  </a:cubicBezTo>
                  <a:moveTo>
                    <a:pt x="222" y="36"/>
                  </a:moveTo>
                  <a:cubicBezTo>
                    <a:pt x="219" y="35"/>
                    <a:pt x="216" y="34"/>
                    <a:pt x="213" y="34"/>
                  </a:cubicBezTo>
                  <a:cubicBezTo>
                    <a:pt x="209" y="34"/>
                    <a:pt x="205" y="35"/>
                    <a:pt x="202" y="37"/>
                  </a:cubicBezTo>
                  <a:cubicBezTo>
                    <a:pt x="199" y="40"/>
                    <a:pt x="198" y="43"/>
                    <a:pt x="198" y="47"/>
                  </a:cubicBezTo>
                  <a:cubicBezTo>
                    <a:pt x="198" y="51"/>
                    <a:pt x="199" y="54"/>
                    <a:pt x="202" y="56"/>
                  </a:cubicBezTo>
                  <a:cubicBezTo>
                    <a:pt x="205" y="58"/>
                    <a:pt x="209" y="59"/>
                    <a:pt x="213" y="59"/>
                  </a:cubicBezTo>
                  <a:cubicBezTo>
                    <a:pt x="232" y="59"/>
                    <a:pt x="232" y="59"/>
                    <a:pt x="232" y="59"/>
                  </a:cubicBezTo>
                  <a:cubicBezTo>
                    <a:pt x="232" y="35"/>
                    <a:pt x="232" y="35"/>
                    <a:pt x="232" y="35"/>
                  </a:cubicBezTo>
                  <a:cubicBezTo>
                    <a:pt x="232" y="30"/>
                    <a:pt x="231" y="26"/>
                    <a:pt x="228" y="23"/>
                  </a:cubicBezTo>
                  <a:cubicBezTo>
                    <a:pt x="225" y="20"/>
                    <a:pt x="221" y="19"/>
                    <a:pt x="215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1" y="26"/>
                    <a:pt x="201" y="26"/>
                    <a:pt x="201" y="26"/>
                  </a:cubicBezTo>
                  <a:cubicBezTo>
                    <a:pt x="215" y="26"/>
                    <a:pt x="215" y="26"/>
                    <a:pt x="215" y="26"/>
                  </a:cubicBezTo>
                  <a:cubicBezTo>
                    <a:pt x="221" y="26"/>
                    <a:pt x="225" y="29"/>
                    <a:pt x="225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08" y="52"/>
                    <a:pt x="205" y="50"/>
                    <a:pt x="205" y="47"/>
                  </a:cubicBezTo>
                  <a:cubicBezTo>
                    <a:pt x="205" y="45"/>
                    <a:pt x="206" y="43"/>
                    <a:pt x="208" y="42"/>
                  </a:cubicBezTo>
                  <a:cubicBezTo>
                    <a:pt x="209" y="41"/>
                    <a:pt x="211" y="41"/>
                    <a:pt x="214" y="41"/>
                  </a:cubicBezTo>
                  <a:cubicBezTo>
                    <a:pt x="217" y="41"/>
                    <a:pt x="219" y="42"/>
                    <a:pt x="222" y="43"/>
                  </a:cubicBezTo>
                  <a:cubicBezTo>
                    <a:pt x="222" y="36"/>
                    <a:pt x="222" y="36"/>
                    <a:pt x="222" y="36"/>
                  </a:cubicBezTo>
                  <a:moveTo>
                    <a:pt x="245" y="26"/>
                  </a:moveTo>
                  <a:cubicBezTo>
                    <a:pt x="245" y="43"/>
                    <a:pt x="245" y="43"/>
                    <a:pt x="245" y="43"/>
                  </a:cubicBezTo>
                  <a:cubicBezTo>
                    <a:pt x="245" y="49"/>
                    <a:pt x="246" y="53"/>
                    <a:pt x="249" y="56"/>
                  </a:cubicBezTo>
                  <a:cubicBezTo>
                    <a:pt x="252" y="58"/>
                    <a:pt x="257" y="59"/>
                    <a:pt x="264" y="59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2" y="52"/>
                    <a:pt x="261" y="52"/>
                    <a:pt x="259" y="52"/>
                  </a:cubicBezTo>
                  <a:cubicBezTo>
                    <a:pt x="258" y="52"/>
                    <a:pt x="257" y="51"/>
                    <a:pt x="256" y="51"/>
                  </a:cubicBezTo>
                  <a:cubicBezTo>
                    <a:pt x="255" y="50"/>
                    <a:pt x="254" y="50"/>
                    <a:pt x="253" y="48"/>
                  </a:cubicBezTo>
                  <a:cubicBezTo>
                    <a:pt x="253" y="47"/>
                    <a:pt x="252" y="45"/>
                    <a:pt x="252" y="43"/>
                  </a:cubicBezTo>
                  <a:cubicBezTo>
                    <a:pt x="252" y="26"/>
                    <a:pt x="252" y="26"/>
                    <a:pt x="252" y="26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19"/>
                    <a:pt x="264" y="19"/>
                    <a:pt x="264" y="19"/>
                  </a:cubicBezTo>
                  <a:cubicBezTo>
                    <a:pt x="252" y="19"/>
                    <a:pt x="252" y="19"/>
                    <a:pt x="252" y="19"/>
                  </a:cubicBezTo>
                  <a:cubicBezTo>
                    <a:pt x="252" y="11"/>
                    <a:pt x="252" y="11"/>
                    <a:pt x="252" y="11"/>
                  </a:cubicBezTo>
                  <a:cubicBezTo>
                    <a:pt x="237" y="26"/>
                    <a:pt x="237" y="26"/>
                    <a:pt x="237" y="26"/>
                  </a:cubicBezTo>
                  <a:lnTo>
                    <a:pt x="245" y="26"/>
                  </a:lnTo>
                  <a:close/>
                  <a:moveTo>
                    <a:pt x="282" y="19"/>
                  </a:moveTo>
                  <a:cubicBezTo>
                    <a:pt x="272" y="19"/>
                    <a:pt x="272" y="19"/>
                    <a:pt x="272" y="19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75" y="26"/>
                    <a:pt x="275" y="26"/>
                    <a:pt x="275" y="26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82" y="59"/>
                    <a:pt x="282" y="59"/>
                    <a:pt x="282" y="59"/>
                  </a:cubicBezTo>
                  <a:lnTo>
                    <a:pt x="282" y="19"/>
                  </a:lnTo>
                  <a:close/>
                  <a:moveTo>
                    <a:pt x="275" y="11"/>
                  </a:moveTo>
                  <a:cubicBezTo>
                    <a:pt x="275" y="11"/>
                    <a:pt x="277" y="12"/>
                    <a:pt x="278" y="12"/>
                  </a:cubicBezTo>
                  <a:cubicBezTo>
                    <a:pt x="280" y="12"/>
                    <a:pt x="281" y="11"/>
                    <a:pt x="281" y="11"/>
                  </a:cubicBezTo>
                  <a:cubicBezTo>
                    <a:pt x="282" y="10"/>
                    <a:pt x="283" y="9"/>
                    <a:pt x="283" y="7"/>
                  </a:cubicBezTo>
                  <a:cubicBezTo>
                    <a:pt x="283" y="6"/>
                    <a:pt x="282" y="5"/>
                    <a:pt x="281" y="4"/>
                  </a:cubicBezTo>
                  <a:cubicBezTo>
                    <a:pt x="281" y="3"/>
                    <a:pt x="280" y="3"/>
                    <a:pt x="278" y="3"/>
                  </a:cubicBezTo>
                  <a:cubicBezTo>
                    <a:pt x="277" y="3"/>
                    <a:pt x="275" y="3"/>
                    <a:pt x="275" y="4"/>
                  </a:cubicBezTo>
                  <a:cubicBezTo>
                    <a:pt x="274" y="5"/>
                    <a:pt x="274" y="6"/>
                    <a:pt x="274" y="7"/>
                  </a:cubicBezTo>
                  <a:cubicBezTo>
                    <a:pt x="274" y="9"/>
                    <a:pt x="274" y="10"/>
                    <a:pt x="275" y="11"/>
                  </a:cubicBezTo>
                  <a:moveTo>
                    <a:pt x="294" y="59"/>
                  </a:moveTo>
                  <a:cubicBezTo>
                    <a:pt x="301" y="59"/>
                    <a:pt x="301" y="59"/>
                    <a:pt x="301" y="59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3" y="26"/>
                    <a:pt x="314" y="26"/>
                    <a:pt x="315" y="27"/>
                  </a:cubicBezTo>
                  <a:cubicBezTo>
                    <a:pt x="317" y="27"/>
                    <a:pt x="317" y="28"/>
                    <a:pt x="318" y="29"/>
                  </a:cubicBezTo>
                  <a:cubicBezTo>
                    <a:pt x="319" y="29"/>
                    <a:pt x="319" y="30"/>
                    <a:pt x="319" y="31"/>
                  </a:cubicBezTo>
                  <a:cubicBezTo>
                    <a:pt x="320" y="32"/>
                    <a:pt x="320" y="33"/>
                    <a:pt x="320" y="34"/>
                  </a:cubicBezTo>
                  <a:cubicBezTo>
                    <a:pt x="320" y="35"/>
                    <a:pt x="320" y="36"/>
                    <a:pt x="320" y="37"/>
                  </a:cubicBezTo>
                  <a:cubicBezTo>
                    <a:pt x="320" y="59"/>
                    <a:pt x="320" y="59"/>
                    <a:pt x="320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28" y="33"/>
                    <a:pt x="327" y="30"/>
                    <a:pt x="327" y="28"/>
                  </a:cubicBezTo>
                  <a:cubicBezTo>
                    <a:pt x="326" y="25"/>
                    <a:pt x="324" y="23"/>
                    <a:pt x="322" y="22"/>
                  </a:cubicBezTo>
                  <a:cubicBezTo>
                    <a:pt x="319" y="20"/>
                    <a:pt x="315" y="19"/>
                    <a:pt x="309" y="19"/>
                  </a:cubicBezTo>
                  <a:cubicBezTo>
                    <a:pt x="294" y="19"/>
                    <a:pt x="294" y="19"/>
                    <a:pt x="294" y="19"/>
                  </a:cubicBezTo>
                  <a:lnTo>
                    <a:pt x="294" y="59"/>
                  </a:lnTo>
                  <a:close/>
                  <a:moveTo>
                    <a:pt x="356" y="59"/>
                  </a:moveTo>
                  <a:cubicBezTo>
                    <a:pt x="360" y="59"/>
                    <a:pt x="363" y="58"/>
                    <a:pt x="366" y="57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51"/>
                    <a:pt x="360" y="52"/>
                    <a:pt x="356" y="52"/>
                  </a:cubicBezTo>
                  <a:cubicBezTo>
                    <a:pt x="353" y="52"/>
                    <a:pt x="350" y="51"/>
                    <a:pt x="348" y="49"/>
                  </a:cubicBezTo>
                  <a:cubicBezTo>
                    <a:pt x="345" y="47"/>
                    <a:pt x="344" y="43"/>
                    <a:pt x="344" y="40"/>
                  </a:cubicBezTo>
                  <a:cubicBezTo>
                    <a:pt x="344" y="35"/>
                    <a:pt x="345" y="32"/>
                    <a:pt x="347" y="30"/>
                  </a:cubicBezTo>
                  <a:cubicBezTo>
                    <a:pt x="350" y="27"/>
                    <a:pt x="353" y="26"/>
                    <a:pt x="357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9" y="64"/>
                    <a:pt x="367" y="67"/>
                    <a:pt x="363" y="70"/>
                  </a:cubicBezTo>
                  <a:cubicBezTo>
                    <a:pt x="361" y="71"/>
                    <a:pt x="358" y="71"/>
                    <a:pt x="353" y="71"/>
                  </a:cubicBezTo>
                  <a:cubicBezTo>
                    <a:pt x="344" y="71"/>
                    <a:pt x="344" y="71"/>
                    <a:pt x="344" y="71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9" y="78"/>
                    <a:pt x="363" y="78"/>
                    <a:pt x="366" y="76"/>
                  </a:cubicBezTo>
                  <a:cubicBezTo>
                    <a:pt x="368" y="75"/>
                    <a:pt x="369" y="74"/>
                    <a:pt x="370" y="73"/>
                  </a:cubicBezTo>
                  <a:cubicBezTo>
                    <a:pt x="371" y="73"/>
                    <a:pt x="372" y="71"/>
                    <a:pt x="373" y="70"/>
                  </a:cubicBezTo>
                  <a:cubicBezTo>
                    <a:pt x="374" y="69"/>
                    <a:pt x="375" y="67"/>
                    <a:pt x="376" y="65"/>
                  </a:cubicBezTo>
                  <a:cubicBezTo>
                    <a:pt x="376" y="63"/>
                    <a:pt x="377" y="61"/>
                    <a:pt x="377" y="58"/>
                  </a:cubicBezTo>
                  <a:cubicBezTo>
                    <a:pt x="377" y="19"/>
                    <a:pt x="377" y="19"/>
                    <a:pt x="377" y="19"/>
                  </a:cubicBezTo>
                  <a:cubicBezTo>
                    <a:pt x="357" y="19"/>
                    <a:pt x="357" y="19"/>
                    <a:pt x="357" y="19"/>
                  </a:cubicBezTo>
                  <a:cubicBezTo>
                    <a:pt x="351" y="19"/>
                    <a:pt x="346" y="21"/>
                    <a:pt x="342" y="25"/>
                  </a:cubicBezTo>
                  <a:cubicBezTo>
                    <a:pt x="338" y="29"/>
                    <a:pt x="336" y="34"/>
                    <a:pt x="336" y="40"/>
                  </a:cubicBezTo>
                  <a:cubicBezTo>
                    <a:pt x="336" y="45"/>
                    <a:pt x="338" y="50"/>
                    <a:pt x="342" y="54"/>
                  </a:cubicBezTo>
                  <a:cubicBezTo>
                    <a:pt x="346" y="57"/>
                    <a:pt x="351" y="59"/>
                    <a:pt x="356" y="59"/>
                  </a:cubicBezTo>
                  <a:moveTo>
                    <a:pt x="420" y="19"/>
                  </a:moveTo>
                  <a:cubicBezTo>
                    <a:pt x="416" y="19"/>
                    <a:pt x="413" y="20"/>
                    <a:pt x="410" y="22"/>
                  </a:cubicBezTo>
                  <a:cubicBezTo>
                    <a:pt x="408" y="24"/>
                    <a:pt x="406" y="26"/>
                    <a:pt x="406" y="30"/>
                  </a:cubicBezTo>
                  <a:cubicBezTo>
                    <a:pt x="406" y="32"/>
                    <a:pt x="407" y="35"/>
                    <a:pt x="409" y="36"/>
                  </a:cubicBezTo>
                  <a:cubicBezTo>
                    <a:pt x="410" y="38"/>
                    <a:pt x="412" y="39"/>
                    <a:pt x="414" y="40"/>
                  </a:cubicBezTo>
                  <a:cubicBezTo>
                    <a:pt x="416" y="41"/>
                    <a:pt x="419" y="42"/>
                    <a:pt x="421" y="42"/>
                  </a:cubicBezTo>
                  <a:cubicBezTo>
                    <a:pt x="423" y="43"/>
                    <a:pt x="425" y="44"/>
                    <a:pt x="427" y="45"/>
                  </a:cubicBezTo>
                  <a:cubicBezTo>
                    <a:pt x="428" y="46"/>
                    <a:pt x="429" y="47"/>
                    <a:pt x="429" y="48"/>
                  </a:cubicBezTo>
                  <a:cubicBezTo>
                    <a:pt x="429" y="51"/>
                    <a:pt x="426" y="52"/>
                    <a:pt x="421" y="52"/>
                  </a:cubicBezTo>
                  <a:cubicBezTo>
                    <a:pt x="406" y="52"/>
                    <a:pt x="406" y="52"/>
                    <a:pt x="406" y="52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31" y="59"/>
                    <a:pt x="436" y="56"/>
                    <a:pt x="436" y="48"/>
                  </a:cubicBezTo>
                  <a:cubicBezTo>
                    <a:pt x="436" y="47"/>
                    <a:pt x="436" y="46"/>
                    <a:pt x="436" y="45"/>
                  </a:cubicBezTo>
                  <a:cubicBezTo>
                    <a:pt x="436" y="44"/>
                    <a:pt x="435" y="43"/>
                    <a:pt x="435" y="41"/>
                  </a:cubicBezTo>
                  <a:cubicBezTo>
                    <a:pt x="434" y="40"/>
                    <a:pt x="433" y="39"/>
                    <a:pt x="431" y="39"/>
                  </a:cubicBezTo>
                  <a:cubicBezTo>
                    <a:pt x="430" y="38"/>
                    <a:pt x="427" y="37"/>
                    <a:pt x="424" y="36"/>
                  </a:cubicBezTo>
                  <a:cubicBezTo>
                    <a:pt x="421" y="35"/>
                    <a:pt x="419" y="35"/>
                    <a:pt x="419" y="34"/>
                  </a:cubicBezTo>
                  <a:cubicBezTo>
                    <a:pt x="418" y="34"/>
                    <a:pt x="418" y="34"/>
                    <a:pt x="417" y="34"/>
                  </a:cubicBezTo>
                  <a:cubicBezTo>
                    <a:pt x="416" y="33"/>
                    <a:pt x="416" y="33"/>
                    <a:pt x="415" y="33"/>
                  </a:cubicBezTo>
                  <a:cubicBezTo>
                    <a:pt x="415" y="32"/>
                    <a:pt x="415" y="32"/>
                    <a:pt x="414" y="31"/>
                  </a:cubicBezTo>
                  <a:cubicBezTo>
                    <a:pt x="414" y="31"/>
                    <a:pt x="414" y="30"/>
                    <a:pt x="414" y="30"/>
                  </a:cubicBezTo>
                  <a:cubicBezTo>
                    <a:pt x="414" y="28"/>
                    <a:pt x="414" y="28"/>
                    <a:pt x="416" y="27"/>
                  </a:cubicBezTo>
                  <a:cubicBezTo>
                    <a:pt x="417" y="26"/>
                    <a:pt x="418" y="26"/>
                    <a:pt x="420" y="26"/>
                  </a:cubicBezTo>
                  <a:cubicBezTo>
                    <a:pt x="435" y="26"/>
                    <a:pt x="435" y="26"/>
                    <a:pt x="435" y="26"/>
                  </a:cubicBezTo>
                  <a:cubicBezTo>
                    <a:pt x="435" y="19"/>
                    <a:pt x="435" y="19"/>
                    <a:pt x="435" y="19"/>
                  </a:cubicBezTo>
                  <a:lnTo>
                    <a:pt x="420" y="19"/>
                  </a:lnTo>
                  <a:close/>
                  <a:moveTo>
                    <a:pt x="472" y="50"/>
                  </a:moveTo>
                  <a:cubicBezTo>
                    <a:pt x="470" y="52"/>
                    <a:pt x="467" y="53"/>
                    <a:pt x="464" y="53"/>
                  </a:cubicBezTo>
                  <a:cubicBezTo>
                    <a:pt x="460" y="53"/>
                    <a:pt x="457" y="52"/>
                    <a:pt x="455" y="49"/>
                  </a:cubicBezTo>
                  <a:cubicBezTo>
                    <a:pt x="453" y="47"/>
                    <a:pt x="452" y="43"/>
                    <a:pt x="452" y="39"/>
                  </a:cubicBezTo>
                  <a:cubicBezTo>
                    <a:pt x="452" y="35"/>
                    <a:pt x="453" y="32"/>
                    <a:pt x="455" y="29"/>
                  </a:cubicBezTo>
                  <a:cubicBezTo>
                    <a:pt x="457" y="26"/>
                    <a:pt x="460" y="25"/>
                    <a:pt x="464" y="25"/>
                  </a:cubicBezTo>
                  <a:cubicBezTo>
                    <a:pt x="467" y="25"/>
                    <a:pt x="470" y="26"/>
                    <a:pt x="472" y="28"/>
                  </a:cubicBezTo>
                  <a:cubicBezTo>
                    <a:pt x="477" y="23"/>
                    <a:pt x="477" y="23"/>
                    <a:pt x="477" y="23"/>
                  </a:cubicBezTo>
                  <a:cubicBezTo>
                    <a:pt x="474" y="20"/>
                    <a:pt x="469" y="18"/>
                    <a:pt x="464" y="18"/>
                  </a:cubicBezTo>
                  <a:cubicBezTo>
                    <a:pt x="458" y="18"/>
                    <a:pt x="453" y="20"/>
                    <a:pt x="449" y="24"/>
                  </a:cubicBezTo>
                  <a:cubicBezTo>
                    <a:pt x="446" y="28"/>
                    <a:pt x="444" y="33"/>
                    <a:pt x="444" y="39"/>
                  </a:cubicBezTo>
                  <a:cubicBezTo>
                    <a:pt x="444" y="45"/>
                    <a:pt x="445" y="50"/>
                    <a:pt x="449" y="54"/>
                  </a:cubicBezTo>
                  <a:cubicBezTo>
                    <a:pt x="453" y="58"/>
                    <a:pt x="458" y="60"/>
                    <a:pt x="464" y="60"/>
                  </a:cubicBezTo>
                  <a:cubicBezTo>
                    <a:pt x="469" y="60"/>
                    <a:pt x="474" y="59"/>
                    <a:pt x="477" y="55"/>
                  </a:cubicBezTo>
                  <a:cubicBezTo>
                    <a:pt x="472" y="50"/>
                    <a:pt x="472" y="50"/>
                    <a:pt x="472" y="50"/>
                  </a:cubicBezTo>
                  <a:moveTo>
                    <a:pt x="495" y="19"/>
                  </a:moveTo>
                  <a:cubicBezTo>
                    <a:pt x="485" y="19"/>
                    <a:pt x="485" y="19"/>
                    <a:pt x="485" y="19"/>
                  </a:cubicBezTo>
                  <a:cubicBezTo>
                    <a:pt x="481" y="26"/>
                    <a:pt x="481" y="26"/>
                    <a:pt x="481" y="26"/>
                  </a:cubicBezTo>
                  <a:cubicBezTo>
                    <a:pt x="488" y="26"/>
                    <a:pt x="488" y="26"/>
                    <a:pt x="488" y="26"/>
                  </a:cubicBezTo>
                  <a:cubicBezTo>
                    <a:pt x="488" y="59"/>
                    <a:pt x="488" y="59"/>
                    <a:pt x="488" y="59"/>
                  </a:cubicBezTo>
                  <a:cubicBezTo>
                    <a:pt x="495" y="59"/>
                    <a:pt x="495" y="59"/>
                    <a:pt x="495" y="59"/>
                  </a:cubicBezTo>
                  <a:lnTo>
                    <a:pt x="495" y="19"/>
                  </a:lnTo>
                  <a:close/>
                  <a:moveTo>
                    <a:pt x="488" y="11"/>
                  </a:moveTo>
                  <a:cubicBezTo>
                    <a:pt x="488" y="11"/>
                    <a:pt x="490" y="12"/>
                    <a:pt x="491" y="12"/>
                  </a:cubicBezTo>
                  <a:cubicBezTo>
                    <a:pt x="493" y="12"/>
                    <a:pt x="494" y="11"/>
                    <a:pt x="494" y="11"/>
                  </a:cubicBezTo>
                  <a:cubicBezTo>
                    <a:pt x="495" y="10"/>
                    <a:pt x="496" y="9"/>
                    <a:pt x="496" y="7"/>
                  </a:cubicBezTo>
                  <a:cubicBezTo>
                    <a:pt x="496" y="6"/>
                    <a:pt x="495" y="5"/>
                    <a:pt x="494" y="4"/>
                  </a:cubicBezTo>
                  <a:cubicBezTo>
                    <a:pt x="494" y="3"/>
                    <a:pt x="493" y="3"/>
                    <a:pt x="491" y="3"/>
                  </a:cubicBezTo>
                  <a:cubicBezTo>
                    <a:pt x="490" y="3"/>
                    <a:pt x="488" y="3"/>
                    <a:pt x="488" y="4"/>
                  </a:cubicBezTo>
                  <a:cubicBezTo>
                    <a:pt x="487" y="5"/>
                    <a:pt x="487" y="6"/>
                    <a:pt x="487" y="7"/>
                  </a:cubicBezTo>
                  <a:cubicBezTo>
                    <a:pt x="487" y="9"/>
                    <a:pt x="487" y="10"/>
                    <a:pt x="488" y="11"/>
                  </a:cubicBezTo>
                  <a:moveTo>
                    <a:pt x="526" y="18"/>
                  </a:moveTo>
                  <a:cubicBezTo>
                    <a:pt x="520" y="18"/>
                    <a:pt x="515" y="20"/>
                    <a:pt x="511" y="24"/>
                  </a:cubicBezTo>
                  <a:cubicBezTo>
                    <a:pt x="507" y="28"/>
                    <a:pt x="505" y="33"/>
                    <a:pt x="505" y="40"/>
                  </a:cubicBezTo>
                  <a:cubicBezTo>
                    <a:pt x="505" y="46"/>
                    <a:pt x="507" y="51"/>
                    <a:pt x="511" y="55"/>
                  </a:cubicBezTo>
                  <a:cubicBezTo>
                    <a:pt x="515" y="58"/>
                    <a:pt x="520" y="60"/>
                    <a:pt x="526" y="60"/>
                  </a:cubicBezTo>
                  <a:cubicBezTo>
                    <a:pt x="532" y="60"/>
                    <a:pt x="536" y="59"/>
                    <a:pt x="540" y="55"/>
                  </a:cubicBezTo>
                  <a:cubicBezTo>
                    <a:pt x="535" y="50"/>
                    <a:pt x="535" y="50"/>
                    <a:pt x="535" y="50"/>
                  </a:cubicBezTo>
                  <a:cubicBezTo>
                    <a:pt x="533" y="52"/>
                    <a:pt x="530" y="53"/>
                    <a:pt x="526" y="53"/>
                  </a:cubicBezTo>
                  <a:cubicBezTo>
                    <a:pt x="523" y="53"/>
                    <a:pt x="519" y="52"/>
                    <a:pt x="517" y="49"/>
                  </a:cubicBezTo>
                  <a:cubicBezTo>
                    <a:pt x="514" y="47"/>
                    <a:pt x="513" y="43"/>
                    <a:pt x="513" y="39"/>
                  </a:cubicBezTo>
                  <a:cubicBezTo>
                    <a:pt x="513" y="35"/>
                    <a:pt x="514" y="32"/>
                    <a:pt x="517" y="29"/>
                  </a:cubicBezTo>
                  <a:cubicBezTo>
                    <a:pt x="519" y="26"/>
                    <a:pt x="522" y="25"/>
                    <a:pt x="526" y="25"/>
                  </a:cubicBezTo>
                  <a:cubicBezTo>
                    <a:pt x="528" y="25"/>
                    <a:pt x="530" y="25"/>
                    <a:pt x="531" y="26"/>
                  </a:cubicBezTo>
                  <a:cubicBezTo>
                    <a:pt x="532" y="27"/>
                    <a:pt x="533" y="28"/>
                    <a:pt x="533" y="30"/>
                  </a:cubicBezTo>
                  <a:cubicBezTo>
                    <a:pt x="533" y="33"/>
                    <a:pt x="532" y="35"/>
                    <a:pt x="531" y="36"/>
                  </a:cubicBezTo>
                  <a:cubicBezTo>
                    <a:pt x="529" y="37"/>
                    <a:pt x="527" y="38"/>
                    <a:pt x="523" y="38"/>
                  </a:cubicBezTo>
                  <a:cubicBezTo>
                    <a:pt x="519" y="38"/>
                    <a:pt x="519" y="38"/>
                    <a:pt x="519" y="38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2" y="44"/>
                    <a:pt x="522" y="44"/>
                    <a:pt x="522" y="44"/>
                  </a:cubicBezTo>
                  <a:cubicBezTo>
                    <a:pt x="535" y="44"/>
                    <a:pt x="541" y="39"/>
                    <a:pt x="541" y="30"/>
                  </a:cubicBezTo>
                  <a:cubicBezTo>
                    <a:pt x="541" y="22"/>
                    <a:pt x="536" y="19"/>
                    <a:pt x="526" y="18"/>
                  </a:cubicBezTo>
                  <a:moveTo>
                    <a:pt x="550" y="59"/>
                  </a:moveTo>
                  <a:cubicBezTo>
                    <a:pt x="557" y="59"/>
                    <a:pt x="557" y="59"/>
                    <a:pt x="557" y="59"/>
                  </a:cubicBezTo>
                  <a:cubicBezTo>
                    <a:pt x="557" y="26"/>
                    <a:pt x="557" y="26"/>
                    <a:pt x="557" y="26"/>
                  </a:cubicBezTo>
                  <a:cubicBezTo>
                    <a:pt x="567" y="26"/>
                    <a:pt x="567" y="26"/>
                    <a:pt x="567" y="26"/>
                  </a:cubicBezTo>
                  <a:cubicBezTo>
                    <a:pt x="568" y="26"/>
                    <a:pt x="570" y="26"/>
                    <a:pt x="571" y="27"/>
                  </a:cubicBezTo>
                  <a:cubicBezTo>
                    <a:pt x="572" y="27"/>
                    <a:pt x="573" y="28"/>
                    <a:pt x="573" y="29"/>
                  </a:cubicBezTo>
                  <a:cubicBezTo>
                    <a:pt x="574" y="29"/>
                    <a:pt x="575" y="30"/>
                    <a:pt x="575" y="31"/>
                  </a:cubicBezTo>
                  <a:cubicBezTo>
                    <a:pt x="575" y="32"/>
                    <a:pt x="575" y="33"/>
                    <a:pt x="575" y="34"/>
                  </a:cubicBezTo>
                  <a:cubicBezTo>
                    <a:pt x="576" y="35"/>
                    <a:pt x="576" y="36"/>
                    <a:pt x="576" y="37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83" y="59"/>
                    <a:pt x="583" y="59"/>
                    <a:pt x="583" y="59"/>
                  </a:cubicBezTo>
                  <a:cubicBezTo>
                    <a:pt x="583" y="37"/>
                    <a:pt x="583" y="37"/>
                    <a:pt x="583" y="37"/>
                  </a:cubicBezTo>
                  <a:cubicBezTo>
                    <a:pt x="583" y="33"/>
                    <a:pt x="583" y="30"/>
                    <a:pt x="582" y="28"/>
                  </a:cubicBezTo>
                  <a:cubicBezTo>
                    <a:pt x="581" y="25"/>
                    <a:pt x="580" y="23"/>
                    <a:pt x="577" y="22"/>
                  </a:cubicBezTo>
                  <a:cubicBezTo>
                    <a:pt x="575" y="20"/>
                    <a:pt x="570" y="19"/>
                    <a:pt x="564" y="19"/>
                  </a:cubicBezTo>
                  <a:cubicBezTo>
                    <a:pt x="550" y="19"/>
                    <a:pt x="550" y="19"/>
                    <a:pt x="550" y="19"/>
                  </a:cubicBezTo>
                  <a:lnTo>
                    <a:pt x="550" y="59"/>
                  </a:lnTo>
                  <a:close/>
                  <a:moveTo>
                    <a:pt x="596" y="26"/>
                  </a:moveTo>
                  <a:cubicBezTo>
                    <a:pt x="596" y="43"/>
                    <a:pt x="596" y="43"/>
                    <a:pt x="596" y="43"/>
                  </a:cubicBezTo>
                  <a:cubicBezTo>
                    <a:pt x="596" y="49"/>
                    <a:pt x="598" y="53"/>
                    <a:pt x="601" y="56"/>
                  </a:cubicBezTo>
                  <a:cubicBezTo>
                    <a:pt x="604" y="58"/>
                    <a:pt x="609" y="59"/>
                    <a:pt x="615" y="59"/>
                  </a:cubicBezTo>
                  <a:cubicBezTo>
                    <a:pt x="615" y="52"/>
                    <a:pt x="615" y="52"/>
                    <a:pt x="615" y="52"/>
                  </a:cubicBezTo>
                  <a:cubicBezTo>
                    <a:pt x="614" y="52"/>
                    <a:pt x="612" y="52"/>
                    <a:pt x="611" y="52"/>
                  </a:cubicBezTo>
                  <a:cubicBezTo>
                    <a:pt x="610" y="52"/>
                    <a:pt x="609" y="51"/>
                    <a:pt x="608" y="51"/>
                  </a:cubicBezTo>
                  <a:cubicBezTo>
                    <a:pt x="606" y="50"/>
                    <a:pt x="606" y="50"/>
                    <a:pt x="605" y="48"/>
                  </a:cubicBezTo>
                  <a:cubicBezTo>
                    <a:pt x="604" y="47"/>
                    <a:pt x="604" y="45"/>
                    <a:pt x="604" y="43"/>
                  </a:cubicBezTo>
                  <a:cubicBezTo>
                    <a:pt x="604" y="26"/>
                    <a:pt x="604" y="26"/>
                    <a:pt x="604" y="26"/>
                  </a:cubicBezTo>
                  <a:cubicBezTo>
                    <a:pt x="615" y="26"/>
                    <a:pt x="615" y="26"/>
                    <a:pt x="615" y="26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4" y="11"/>
                    <a:pt x="604" y="11"/>
                    <a:pt x="604" y="11"/>
                  </a:cubicBezTo>
                  <a:cubicBezTo>
                    <a:pt x="589" y="26"/>
                    <a:pt x="589" y="26"/>
                    <a:pt x="589" y="26"/>
                  </a:cubicBezTo>
                  <a:lnTo>
                    <a:pt x="596" y="26"/>
                  </a:lnTo>
                  <a:close/>
                  <a:moveTo>
                    <a:pt x="634" y="19"/>
                  </a:moveTo>
                  <a:cubicBezTo>
                    <a:pt x="623" y="19"/>
                    <a:pt x="623" y="19"/>
                    <a:pt x="623" y="19"/>
                  </a:cubicBezTo>
                  <a:cubicBezTo>
                    <a:pt x="620" y="26"/>
                    <a:pt x="620" y="26"/>
                    <a:pt x="620" y="26"/>
                  </a:cubicBezTo>
                  <a:cubicBezTo>
                    <a:pt x="627" y="26"/>
                    <a:pt x="627" y="26"/>
                    <a:pt x="627" y="26"/>
                  </a:cubicBezTo>
                  <a:cubicBezTo>
                    <a:pt x="627" y="59"/>
                    <a:pt x="627" y="59"/>
                    <a:pt x="627" y="59"/>
                  </a:cubicBezTo>
                  <a:cubicBezTo>
                    <a:pt x="634" y="59"/>
                    <a:pt x="634" y="59"/>
                    <a:pt x="634" y="59"/>
                  </a:cubicBezTo>
                  <a:lnTo>
                    <a:pt x="634" y="19"/>
                  </a:lnTo>
                  <a:close/>
                  <a:moveTo>
                    <a:pt x="626" y="11"/>
                  </a:moveTo>
                  <a:cubicBezTo>
                    <a:pt x="627" y="11"/>
                    <a:pt x="628" y="12"/>
                    <a:pt x="630" y="12"/>
                  </a:cubicBezTo>
                  <a:cubicBezTo>
                    <a:pt x="631" y="12"/>
                    <a:pt x="632" y="11"/>
                    <a:pt x="633" y="11"/>
                  </a:cubicBezTo>
                  <a:cubicBezTo>
                    <a:pt x="634" y="10"/>
                    <a:pt x="634" y="9"/>
                    <a:pt x="634" y="7"/>
                  </a:cubicBezTo>
                  <a:cubicBezTo>
                    <a:pt x="634" y="6"/>
                    <a:pt x="634" y="5"/>
                    <a:pt x="633" y="4"/>
                  </a:cubicBezTo>
                  <a:cubicBezTo>
                    <a:pt x="632" y="3"/>
                    <a:pt x="631" y="3"/>
                    <a:pt x="630" y="3"/>
                  </a:cubicBezTo>
                  <a:cubicBezTo>
                    <a:pt x="628" y="3"/>
                    <a:pt x="627" y="3"/>
                    <a:pt x="626" y="4"/>
                  </a:cubicBezTo>
                  <a:cubicBezTo>
                    <a:pt x="626" y="5"/>
                    <a:pt x="625" y="6"/>
                    <a:pt x="625" y="7"/>
                  </a:cubicBezTo>
                  <a:cubicBezTo>
                    <a:pt x="625" y="9"/>
                    <a:pt x="626" y="10"/>
                    <a:pt x="626" y="11"/>
                  </a:cubicBezTo>
                  <a:moveTo>
                    <a:pt x="665" y="19"/>
                  </a:moveTo>
                  <a:cubicBezTo>
                    <a:pt x="656" y="19"/>
                    <a:pt x="656" y="19"/>
                    <a:pt x="656" y="19"/>
                  </a:cubicBezTo>
                  <a:cubicBezTo>
                    <a:pt x="656" y="11"/>
                    <a:pt x="660" y="7"/>
                    <a:pt x="669" y="7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3" y="0"/>
                    <a:pt x="658" y="2"/>
                    <a:pt x="654" y="5"/>
                  </a:cubicBezTo>
                  <a:cubicBezTo>
                    <a:pt x="650" y="9"/>
                    <a:pt x="648" y="13"/>
                    <a:pt x="648" y="19"/>
                  </a:cubicBezTo>
                  <a:cubicBezTo>
                    <a:pt x="646" y="19"/>
                    <a:pt x="646" y="19"/>
                    <a:pt x="646" y="19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648" y="26"/>
                    <a:pt x="648" y="26"/>
                    <a:pt x="648" y="26"/>
                  </a:cubicBezTo>
                  <a:cubicBezTo>
                    <a:pt x="648" y="59"/>
                    <a:pt x="648" y="59"/>
                    <a:pt x="648" y="59"/>
                  </a:cubicBezTo>
                  <a:cubicBezTo>
                    <a:pt x="656" y="59"/>
                    <a:pt x="656" y="59"/>
                    <a:pt x="656" y="59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5" y="26"/>
                    <a:pt x="665" y="26"/>
                    <a:pt x="665" y="26"/>
                  </a:cubicBezTo>
                  <a:lnTo>
                    <a:pt x="665" y="19"/>
                  </a:lnTo>
                  <a:close/>
                  <a:moveTo>
                    <a:pt x="683" y="19"/>
                  </a:moveTo>
                  <a:cubicBezTo>
                    <a:pt x="672" y="19"/>
                    <a:pt x="672" y="19"/>
                    <a:pt x="672" y="19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5" y="26"/>
                    <a:pt x="675" y="26"/>
                    <a:pt x="675" y="26"/>
                  </a:cubicBezTo>
                  <a:cubicBezTo>
                    <a:pt x="675" y="59"/>
                    <a:pt x="675" y="59"/>
                    <a:pt x="675" y="59"/>
                  </a:cubicBezTo>
                  <a:cubicBezTo>
                    <a:pt x="683" y="59"/>
                    <a:pt x="683" y="59"/>
                    <a:pt x="683" y="59"/>
                  </a:cubicBezTo>
                  <a:lnTo>
                    <a:pt x="683" y="19"/>
                  </a:lnTo>
                  <a:close/>
                  <a:moveTo>
                    <a:pt x="675" y="11"/>
                  </a:moveTo>
                  <a:cubicBezTo>
                    <a:pt x="676" y="11"/>
                    <a:pt x="677" y="12"/>
                    <a:pt x="678" y="12"/>
                  </a:cubicBezTo>
                  <a:cubicBezTo>
                    <a:pt x="680" y="12"/>
                    <a:pt x="681" y="11"/>
                    <a:pt x="682" y="11"/>
                  </a:cubicBezTo>
                  <a:cubicBezTo>
                    <a:pt x="683" y="10"/>
                    <a:pt x="683" y="9"/>
                    <a:pt x="683" y="7"/>
                  </a:cubicBezTo>
                  <a:cubicBezTo>
                    <a:pt x="683" y="6"/>
                    <a:pt x="683" y="5"/>
                    <a:pt x="682" y="4"/>
                  </a:cubicBezTo>
                  <a:cubicBezTo>
                    <a:pt x="681" y="3"/>
                    <a:pt x="680" y="3"/>
                    <a:pt x="678" y="3"/>
                  </a:cubicBezTo>
                  <a:cubicBezTo>
                    <a:pt x="677" y="3"/>
                    <a:pt x="676" y="3"/>
                    <a:pt x="675" y="4"/>
                  </a:cubicBezTo>
                  <a:cubicBezTo>
                    <a:pt x="674" y="5"/>
                    <a:pt x="674" y="6"/>
                    <a:pt x="674" y="7"/>
                  </a:cubicBezTo>
                  <a:cubicBezTo>
                    <a:pt x="674" y="9"/>
                    <a:pt x="674" y="10"/>
                    <a:pt x="675" y="11"/>
                  </a:cubicBezTo>
                  <a:moveTo>
                    <a:pt x="722" y="50"/>
                  </a:moveTo>
                  <a:cubicBezTo>
                    <a:pt x="719" y="52"/>
                    <a:pt x="717" y="53"/>
                    <a:pt x="713" y="53"/>
                  </a:cubicBezTo>
                  <a:cubicBezTo>
                    <a:pt x="710" y="53"/>
                    <a:pt x="706" y="52"/>
                    <a:pt x="704" y="49"/>
                  </a:cubicBezTo>
                  <a:cubicBezTo>
                    <a:pt x="702" y="47"/>
                    <a:pt x="701" y="43"/>
                    <a:pt x="701" y="39"/>
                  </a:cubicBezTo>
                  <a:cubicBezTo>
                    <a:pt x="701" y="35"/>
                    <a:pt x="702" y="32"/>
                    <a:pt x="704" y="29"/>
                  </a:cubicBezTo>
                  <a:cubicBezTo>
                    <a:pt x="706" y="26"/>
                    <a:pt x="710" y="25"/>
                    <a:pt x="713" y="25"/>
                  </a:cubicBezTo>
                  <a:cubicBezTo>
                    <a:pt x="717" y="25"/>
                    <a:pt x="719" y="26"/>
                    <a:pt x="722" y="28"/>
                  </a:cubicBezTo>
                  <a:cubicBezTo>
                    <a:pt x="727" y="23"/>
                    <a:pt x="727" y="23"/>
                    <a:pt x="727" y="23"/>
                  </a:cubicBezTo>
                  <a:cubicBezTo>
                    <a:pt x="723" y="20"/>
                    <a:pt x="718" y="18"/>
                    <a:pt x="713" y="18"/>
                  </a:cubicBezTo>
                  <a:cubicBezTo>
                    <a:pt x="708" y="18"/>
                    <a:pt x="703" y="20"/>
                    <a:pt x="699" y="24"/>
                  </a:cubicBezTo>
                  <a:cubicBezTo>
                    <a:pt x="695" y="28"/>
                    <a:pt x="693" y="33"/>
                    <a:pt x="693" y="39"/>
                  </a:cubicBezTo>
                  <a:cubicBezTo>
                    <a:pt x="693" y="45"/>
                    <a:pt x="695" y="50"/>
                    <a:pt x="698" y="54"/>
                  </a:cubicBezTo>
                  <a:cubicBezTo>
                    <a:pt x="702" y="58"/>
                    <a:pt x="707" y="60"/>
                    <a:pt x="713" y="60"/>
                  </a:cubicBezTo>
                  <a:cubicBezTo>
                    <a:pt x="718" y="60"/>
                    <a:pt x="723" y="59"/>
                    <a:pt x="727" y="55"/>
                  </a:cubicBezTo>
                  <a:cubicBezTo>
                    <a:pt x="722" y="50"/>
                    <a:pt x="722" y="50"/>
                    <a:pt x="722" y="50"/>
                  </a:cubicBezTo>
                  <a:moveTo>
                    <a:pt x="753" y="43"/>
                  </a:moveTo>
                  <a:cubicBezTo>
                    <a:pt x="753" y="49"/>
                    <a:pt x="755" y="53"/>
                    <a:pt x="757" y="56"/>
                  </a:cubicBezTo>
                  <a:cubicBezTo>
                    <a:pt x="760" y="58"/>
                    <a:pt x="764" y="59"/>
                    <a:pt x="771" y="59"/>
                  </a:cubicBezTo>
                  <a:cubicBezTo>
                    <a:pt x="771" y="52"/>
                    <a:pt x="771" y="52"/>
                    <a:pt x="771" y="52"/>
                  </a:cubicBezTo>
                  <a:cubicBezTo>
                    <a:pt x="769" y="52"/>
                    <a:pt x="768" y="52"/>
                    <a:pt x="767" y="52"/>
                  </a:cubicBezTo>
                  <a:cubicBezTo>
                    <a:pt x="766" y="52"/>
                    <a:pt x="765" y="51"/>
                    <a:pt x="764" y="51"/>
                  </a:cubicBezTo>
                  <a:cubicBezTo>
                    <a:pt x="763" y="50"/>
                    <a:pt x="762" y="50"/>
                    <a:pt x="762" y="48"/>
                  </a:cubicBezTo>
                  <a:cubicBezTo>
                    <a:pt x="761" y="47"/>
                    <a:pt x="761" y="45"/>
                    <a:pt x="761" y="43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53" y="1"/>
                    <a:pt x="753" y="1"/>
                    <a:pt x="753" y="1"/>
                  </a:cubicBezTo>
                  <a:cubicBezTo>
                    <a:pt x="753" y="43"/>
                    <a:pt x="753" y="43"/>
                    <a:pt x="753" y="43"/>
                  </a:cubicBezTo>
                  <a:moveTo>
                    <a:pt x="796" y="18"/>
                  </a:moveTo>
                  <a:cubicBezTo>
                    <a:pt x="789" y="18"/>
                    <a:pt x="784" y="20"/>
                    <a:pt x="780" y="24"/>
                  </a:cubicBezTo>
                  <a:cubicBezTo>
                    <a:pt x="777" y="28"/>
                    <a:pt x="775" y="33"/>
                    <a:pt x="775" y="40"/>
                  </a:cubicBezTo>
                  <a:cubicBezTo>
                    <a:pt x="775" y="46"/>
                    <a:pt x="777" y="51"/>
                    <a:pt x="781" y="55"/>
                  </a:cubicBezTo>
                  <a:cubicBezTo>
                    <a:pt x="784" y="58"/>
                    <a:pt x="789" y="60"/>
                    <a:pt x="796" y="60"/>
                  </a:cubicBezTo>
                  <a:cubicBezTo>
                    <a:pt x="801" y="60"/>
                    <a:pt x="806" y="59"/>
                    <a:pt x="810" y="55"/>
                  </a:cubicBezTo>
                  <a:cubicBezTo>
                    <a:pt x="804" y="50"/>
                    <a:pt x="804" y="50"/>
                    <a:pt x="804" y="50"/>
                  </a:cubicBezTo>
                  <a:cubicBezTo>
                    <a:pt x="802" y="52"/>
                    <a:pt x="799" y="53"/>
                    <a:pt x="796" y="53"/>
                  </a:cubicBezTo>
                  <a:cubicBezTo>
                    <a:pt x="792" y="53"/>
                    <a:pt x="789" y="52"/>
                    <a:pt x="786" y="49"/>
                  </a:cubicBezTo>
                  <a:cubicBezTo>
                    <a:pt x="784" y="47"/>
                    <a:pt x="783" y="43"/>
                    <a:pt x="783" y="39"/>
                  </a:cubicBezTo>
                  <a:cubicBezTo>
                    <a:pt x="783" y="35"/>
                    <a:pt x="784" y="32"/>
                    <a:pt x="786" y="29"/>
                  </a:cubicBezTo>
                  <a:cubicBezTo>
                    <a:pt x="788" y="26"/>
                    <a:pt x="791" y="25"/>
                    <a:pt x="795" y="25"/>
                  </a:cubicBezTo>
                  <a:cubicBezTo>
                    <a:pt x="797" y="25"/>
                    <a:pt x="799" y="25"/>
                    <a:pt x="800" y="26"/>
                  </a:cubicBezTo>
                  <a:cubicBezTo>
                    <a:pt x="802" y="27"/>
                    <a:pt x="802" y="28"/>
                    <a:pt x="802" y="30"/>
                  </a:cubicBezTo>
                  <a:cubicBezTo>
                    <a:pt x="802" y="33"/>
                    <a:pt x="802" y="35"/>
                    <a:pt x="800" y="36"/>
                  </a:cubicBezTo>
                  <a:cubicBezTo>
                    <a:pt x="799" y="37"/>
                    <a:pt x="796" y="38"/>
                    <a:pt x="792" y="38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44"/>
                    <a:pt x="788" y="44"/>
                    <a:pt x="788" y="44"/>
                  </a:cubicBezTo>
                  <a:cubicBezTo>
                    <a:pt x="792" y="44"/>
                    <a:pt x="792" y="44"/>
                    <a:pt x="792" y="44"/>
                  </a:cubicBezTo>
                  <a:cubicBezTo>
                    <a:pt x="804" y="44"/>
                    <a:pt x="810" y="39"/>
                    <a:pt x="810" y="30"/>
                  </a:cubicBezTo>
                  <a:cubicBezTo>
                    <a:pt x="810" y="22"/>
                    <a:pt x="805" y="19"/>
                    <a:pt x="796" y="18"/>
                  </a:cubicBezTo>
                  <a:moveTo>
                    <a:pt x="841" y="36"/>
                  </a:moveTo>
                  <a:cubicBezTo>
                    <a:pt x="838" y="35"/>
                    <a:pt x="835" y="34"/>
                    <a:pt x="833" y="34"/>
                  </a:cubicBezTo>
                  <a:cubicBezTo>
                    <a:pt x="828" y="34"/>
                    <a:pt x="825" y="35"/>
                    <a:pt x="822" y="37"/>
                  </a:cubicBezTo>
                  <a:cubicBezTo>
                    <a:pt x="819" y="40"/>
                    <a:pt x="817" y="43"/>
                    <a:pt x="817" y="47"/>
                  </a:cubicBezTo>
                  <a:cubicBezTo>
                    <a:pt x="817" y="51"/>
                    <a:pt x="819" y="54"/>
                    <a:pt x="821" y="56"/>
                  </a:cubicBezTo>
                  <a:cubicBezTo>
                    <a:pt x="824" y="58"/>
                    <a:pt x="828" y="59"/>
                    <a:pt x="833" y="59"/>
                  </a:cubicBezTo>
                  <a:cubicBezTo>
                    <a:pt x="852" y="59"/>
                    <a:pt x="852" y="59"/>
                    <a:pt x="852" y="59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52" y="30"/>
                    <a:pt x="850" y="26"/>
                    <a:pt x="847" y="23"/>
                  </a:cubicBezTo>
                  <a:cubicBezTo>
                    <a:pt x="844" y="20"/>
                    <a:pt x="840" y="19"/>
                    <a:pt x="835" y="19"/>
                  </a:cubicBezTo>
                  <a:cubicBezTo>
                    <a:pt x="821" y="19"/>
                    <a:pt x="821" y="19"/>
                    <a:pt x="821" y="19"/>
                  </a:cubicBezTo>
                  <a:cubicBezTo>
                    <a:pt x="821" y="26"/>
                    <a:pt x="821" y="26"/>
                    <a:pt x="821" y="26"/>
                  </a:cubicBezTo>
                  <a:cubicBezTo>
                    <a:pt x="834" y="26"/>
                    <a:pt x="834" y="26"/>
                    <a:pt x="834" y="26"/>
                  </a:cubicBezTo>
                  <a:cubicBezTo>
                    <a:pt x="841" y="26"/>
                    <a:pt x="844" y="29"/>
                    <a:pt x="844" y="36"/>
                  </a:cubicBezTo>
                  <a:cubicBezTo>
                    <a:pt x="844" y="52"/>
                    <a:pt x="844" y="52"/>
                    <a:pt x="844" y="52"/>
                  </a:cubicBezTo>
                  <a:cubicBezTo>
                    <a:pt x="833" y="52"/>
                    <a:pt x="833" y="52"/>
                    <a:pt x="833" y="52"/>
                  </a:cubicBezTo>
                  <a:cubicBezTo>
                    <a:pt x="828" y="52"/>
                    <a:pt x="825" y="50"/>
                    <a:pt x="825" y="47"/>
                  </a:cubicBezTo>
                  <a:cubicBezTo>
                    <a:pt x="825" y="45"/>
                    <a:pt x="826" y="43"/>
                    <a:pt x="827" y="42"/>
                  </a:cubicBezTo>
                  <a:cubicBezTo>
                    <a:pt x="828" y="41"/>
                    <a:pt x="830" y="41"/>
                    <a:pt x="833" y="41"/>
                  </a:cubicBezTo>
                  <a:cubicBezTo>
                    <a:pt x="836" y="41"/>
                    <a:pt x="839" y="42"/>
                    <a:pt x="841" y="43"/>
                  </a:cubicBezTo>
                  <a:cubicBezTo>
                    <a:pt x="841" y="36"/>
                    <a:pt x="841" y="36"/>
                    <a:pt x="841" y="36"/>
                  </a:cubicBezTo>
                  <a:moveTo>
                    <a:pt x="892" y="52"/>
                  </a:moveTo>
                  <a:cubicBezTo>
                    <a:pt x="880" y="52"/>
                    <a:pt x="880" y="52"/>
                    <a:pt x="880" y="52"/>
                  </a:cubicBezTo>
                  <a:cubicBezTo>
                    <a:pt x="876" y="52"/>
                    <a:pt x="873" y="51"/>
                    <a:pt x="871" y="49"/>
                  </a:cubicBezTo>
                  <a:cubicBezTo>
                    <a:pt x="869" y="46"/>
                    <a:pt x="867" y="43"/>
                    <a:pt x="867" y="39"/>
                  </a:cubicBezTo>
                  <a:cubicBezTo>
                    <a:pt x="867" y="35"/>
                    <a:pt x="869" y="31"/>
                    <a:pt x="871" y="29"/>
                  </a:cubicBezTo>
                  <a:cubicBezTo>
                    <a:pt x="873" y="26"/>
                    <a:pt x="876" y="25"/>
                    <a:pt x="879" y="25"/>
                  </a:cubicBezTo>
                  <a:cubicBezTo>
                    <a:pt x="883" y="25"/>
                    <a:pt x="886" y="26"/>
                    <a:pt x="889" y="28"/>
                  </a:cubicBezTo>
                  <a:cubicBezTo>
                    <a:pt x="889" y="21"/>
                    <a:pt x="889" y="21"/>
                    <a:pt x="889" y="21"/>
                  </a:cubicBezTo>
                  <a:cubicBezTo>
                    <a:pt x="886" y="19"/>
                    <a:pt x="883" y="18"/>
                    <a:pt x="879" y="18"/>
                  </a:cubicBezTo>
                  <a:cubicBezTo>
                    <a:pt x="874" y="18"/>
                    <a:pt x="869" y="20"/>
                    <a:pt x="865" y="24"/>
                  </a:cubicBezTo>
                  <a:cubicBezTo>
                    <a:pt x="861" y="28"/>
                    <a:pt x="859" y="33"/>
                    <a:pt x="859" y="39"/>
                  </a:cubicBezTo>
                  <a:cubicBezTo>
                    <a:pt x="859" y="45"/>
                    <a:pt x="861" y="50"/>
                    <a:pt x="865" y="53"/>
                  </a:cubicBezTo>
                  <a:cubicBezTo>
                    <a:pt x="869" y="57"/>
                    <a:pt x="874" y="59"/>
                    <a:pt x="880" y="59"/>
                  </a:cubicBezTo>
                  <a:cubicBezTo>
                    <a:pt x="900" y="59"/>
                    <a:pt x="900" y="59"/>
                    <a:pt x="900" y="59"/>
                  </a:cubicBezTo>
                  <a:cubicBezTo>
                    <a:pt x="900" y="1"/>
                    <a:pt x="900" y="1"/>
                    <a:pt x="900" y="1"/>
                  </a:cubicBezTo>
                  <a:cubicBezTo>
                    <a:pt x="892" y="1"/>
                    <a:pt x="892" y="1"/>
                    <a:pt x="892" y="1"/>
                  </a:cubicBezTo>
                  <a:lnTo>
                    <a:pt x="892" y="52"/>
                  </a:lnTo>
                  <a:close/>
                  <a:moveTo>
                    <a:pt x="930" y="18"/>
                  </a:moveTo>
                  <a:cubicBezTo>
                    <a:pt x="923" y="18"/>
                    <a:pt x="918" y="20"/>
                    <a:pt x="914" y="24"/>
                  </a:cubicBezTo>
                  <a:cubicBezTo>
                    <a:pt x="911" y="28"/>
                    <a:pt x="909" y="33"/>
                    <a:pt x="909" y="40"/>
                  </a:cubicBezTo>
                  <a:cubicBezTo>
                    <a:pt x="909" y="46"/>
                    <a:pt x="911" y="51"/>
                    <a:pt x="914" y="55"/>
                  </a:cubicBezTo>
                  <a:cubicBezTo>
                    <a:pt x="918" y="58"/>
                    <a:pt x="923" y="60"/>
                    <a:pt x="930" y="60"/>
                  </a:cubicBezTo>
                  <a:cubicBezTo>
                    <a:pt x="935" y="60"/>
                    <a:pt x="939" y="59"/>
                    <a:pt x="943" y="55"/>
                  </a:cubicBezTo>
                  <a:cubicBezTo>
                    <a:pt x="938" y="50"/>
                    <a:pt x="938" y="50"/>
                    <a:pt x="938" y="50"/>
                  </a:cubicBezTo>
                  <a:cubicBezTo>
                    <a:pt x="936" y="52"/>
                    <a:pt x="933" y="53"/>
                    <a:pt x="930" y="53"/>
                  </a:cubicBezTo>
                  <a:cubicBezTo>
                    <a:pt x="926" y="53"/>
                    <a:pt x="923" y="52"/>
                    <a:pt x="920" y="49"/>
                  </a:cubicBezTo>
                  <a:cubicBezTo>
                    <a:pt x="918" y="47"/>
                    <a:pt x="916" y="43"/>
                    <a:pt x="916" y="39"/>
                  </a:cubicBezTo>
                  <a:cubicBezTo>
                    <a:pt x="916" y="35"/>
                    <a:pt x="918" y="32"/>
                    <a:pt x="920" y="29"/>
                  </a:cubicBezTo>
                  <a:cubicBezTo>
                    <a:pt x="922" y="26"/>
                    <a:pt x="925" y="25"/>
                    <a:pt x="929" y="25"/>
                  </a:cubicBezTo>
                  <a:cubicBezTo>
                    <a:pt x="931" y="25"/>
                    <a:pt x="933" y="25"/>
                    <a:pt x="934" y="26"/>
                  </a:cubicBezTo>
                  <a:cubicBezTo>
                    <a:pt x="935" y="27"/>
                    <a:pt x="936" y="28"/>
                    <a:pt x="936" y="30"/>
                  </a:cubicBezTo>
                  <a:cubicBezTo>
                    <a:pt x="936" y="33"/>
                    <a:pt x="935" y="35"/>
                    <a:pt x="934" y="36"/>
                  </a:cubicBezTo>
                  <a:cubicBezTo>
                    <a:pt x="932" y="37"/>
                    <a:pt x="930" y="38"/>
                    <a:pt x="926" y="38"/>
                  </a:cubicBezTo>
                  <a:cubicBezTo>
                    <a:pt x="922" y="38"/>
                    <a:pt x="922" y="38"/>
                    <a:pt x="922" y="38"/>
                  </a:cubicBezTo>
                  <a:cubicBezTo>
                    <a:pt x="922" y="44"/>
                    <a:pt x="922" y="44"/>
                    <a:pt x="922" y="44"/>
                  </a:cubicBezTo>
                  <a:cubicBezTo>
                    <a:pt x="926" y="44"/>
                    <a:pt x="926" y="44"/>
                    <a:pt x="926" y="44"/>
                  </a:cubicBezTo>
                  <a:cubicBezTo>
                    <a:pt x="938" y="44"/>
                    <a:pt x="944" y="39"/>
                    <a:pt x="944" y="30"/>
                  </a:cubicBezTo>
                  <a:cubicBezTo>
                    <a:pt x="944" y="22"/>
                    <a:pt x="939" y="19"/>
                    <a:pt x="930" y="18"/>
                  </a:cubicBezTo>
                  <a:moveTo>
                    <a:pt x="958" y="59"/>
                  </a:moveTo>
                  <a:cubicBezTo>
                    <a:pt x="958" y="36"/>
                    <a:pt x="958" y="36"/>
                    <a:pt x="958" y="36"/>
                  </a:cubicBezTo>
                  <a:cubicBezTo>
                    <a:pt x="958" y="32"/>
                    <a:pt x="959" y="30"/>
                    <a:pt x="960" y="28"/>
                  </a:cubicBezTo>
                  <a:cubicBezTo>
                    <a:pt x="961" y="28"/>
                    <a:pt x="961" y="27"/>
                    <a:pt x="962" y="27"/>
                  </a:cubicBezTo>
                  <a:cubicBezTo>
                    <a:pt x="963" y="26"/>
                    <a:pt x="964" y="26"/>
                    <a:pt x="964" y="26"/>
                  </a:cubicBezTo>
                  <a:cubicBezTo>
                    <a:pt x="965" y="26"/>
                    <a:pt x="966" y="26"/>
                    <a:pt x="967" y="26"/>
                  </a:cubicBezTo>
                  <a:cubicBezTo>
                    <a:pt x="976" y="26"/>
                    <a:pt x="976" y="26"/>
                    <a:pt x="976" y="26"/>
                  </a:cubicBezTo>
                  <a:cubicBezTo>
                    <a:pt x="976" y="19"/>
                    <a:pt x="976" y="19"/>
                    <a:pt x="976" y="19"/>
                  </a:cubicBezTo>
                  <a:cubicBezTo>
                    <a:pt x="969" y="19"/>
                    <a:pt x="969" y="19"/>
                    <a:pt x="969" y="19"/>
                  </a:cubicBezTo>
                  <a:cubicBezTo>
                    <a:pt x="966" y="19"/>
                    <a:pt x="965" y="19"/>
                    <a:pt x="963" y="19"/>
                  </a:cubicBezTo>
                  <a:cubicBezTo>
                    <a:pt x="962" y="19"/>
                    <a:pt x="961" y="20"/>
                    <a:pt x="959" y="20"/>
                  </a:cubicBezTo>
                  <a:cubicBezTo>
                    <a:pt x="957" y="21"/>
                    <a:pt x="956" y="22"/>
                    <a:pt x="955" y="23"/>
                  </a:cubicBezTo>
                  <a:cubicBezTo>
                    <a:pt x="952" y="25"/>
                    <a:pt x="951" y="30"/>
                    <a:pt x="951" y="36"/>
                  </a:cubicBezTo>
                  <a:cubicBezTo>
                    <a:pt x="951" y="59"/>
                    <a:pt x="951" y="59"/>
                    <a:pt x="951" y="59"/>
                  </a:cubicBezTo>
                  <a:lnTo>
                    <a:pt x="958" y="59"/>
                  </a:lnTo>
                  <a:close/>
                  <a:moveTo>
                    <a:pt x="994" y="19"/>
                  </a:moveTo>
                  <a:cubicBezTo>
                    <a:pt x="991" y="19"/>
                    <a:pt x="988" y="20"/>
                    <a:pt x="985" y="22"/>
                  </a:cubicBezTo>
                  <a:cubicBezTo>
                    <a:pt x="982" y="24"/>
                    <a:pt x="981" y="26"/>
                    <a:pt x="981" y="30"/>
                  </a:cubicBezTo>
                  <a:cubicBezTo>
                    <a:pt x="981" y="32"/>
                    <a:pt x="982" y="35"/>
                    <a:pt x="983" y="36"/>
                  </a:cubicBezTo>
                  <a:cubicBezTo>
                    <a:pt x="985" y="38"/>
                    <a:pt x="987" y="39"/>
                    <a:pt x="989" y="40"/>
                  </a:cubicBezTo>
                  <a:cubicBezTo>
                    <a:pt x="991" y="41"/>
                    <a:pt x="993" y="42"/>
                    <a:pt x="996" y="42"/>
                  </a:cubicBezTo>
                  <a:cubicBezTo>
                    <a:pt x="998" y="43"/>
                    <a:pt x="1000" y="44"/>
                    <a:pt x="1001" y="45"/>
                  </a:cubicBezTo>
                  <a:cubicBezTo>
                    <a:pt x="1003" y="46"/>
                    <a:pt x="1003" y="47"/>
                    <a:pt x="1003" y="48"/>
                  </a:cubicBezTo>
                  <a:cubicBezTo>
                    <a:pt x="1003" y="51"/>
                    <a:pt x="1001" y="52"/>
                    <a:pt x="996" y="52"/>
                  </a:cubicBezTo>
                  <a:cubicBezTo>
                    <a:pt x="981" y="52"/>
                    <a:pt x="981" y="52"/>
                    <a:pt x="981" y="52"/>
                  </a:cubicBezTo>
                  <a:cubicBezTo>
                    <a:pt x="981" y="59"/>
                    <a:pt x="981" y="59"/>
                    <a:pt x="981" y="59"/>
                  </a:cubicBezTo>
                  <a:cubicBezTo>
                    <a:pt x="996" y="59"/>
                    <a:pt x="996" y="59"/>
                    <a:pt x="996" y="59"/>
                  </a:cubicBezTo>
                  <a:cubicBezTo>
                    <a:pt x="1006" y="59"/>
                    <a:pt x="1011" y="56"/>
                    <a:pt x="1011" y="48"/>
                  </a:cubicBezTo>
                  <a:cubicBezTo>
                    <a:pt x="1011" y="47"/>
                    <a:pt x="1011" y="46"/>
                    <a:pt x="1011" y="45"/>
                  </a:cubicBezTo>
                  <a:cubicBezTo>
                    <a:pt x="1010" y="44"/>
                    <a:pt x="1010" y="43"/>
                    <a:pt x="1009" y="41"/>
                  </a:cubicBezTo>
                  <a:cubicBezTo>
                    <a:pt x="1008" y="40"/>
                    <a:pt x="1007" y="39"/>
                    <a:pt x="1006" y="39"/>
                  </a:cubicBezTo>
                  <a:cubicBezTo>
                    <a:pt x="1004" y="38"/>
                    <a:pt x="1002" y="37"/>
                    <a:pt x="999" y="36"/>
                  </a:cubicBezTo>
                  <a:cubicBezTo>
                    <a:pt x="996" y="35"/>
                    <a:pt x="994" y="35"/>
                    <a:pt x="993" y="34"/>
                  </a:cubicBezTo>
                  <a:cubicBezTo>
                    <a:pt x="993" y="34"/>
                    <a:pt x="992" y="34"/>
                    <a:pt x="992" y="34"/>
                  </a:cubicBezTo>
                  <a:cubicBezTo>
                    <a:pt x="991" y="33"/>
                    <a:pt x="990" y="33"/>
                    <a:pt x="990" y="33"/>
                  </a:cubicBezTo>
                  <a:cubicBezTo>
                    <a:pt x="990" y="32"/>
                    <a:pt x="989" y="32"/>
                    <a:pt x="989" y="31"/>
                  </a:cubicBezTo>
                  <a:cubicBezTo>
                    <a:pt x="989" y="31"/>
                    <a:pt x="989" y="30"/>
                    <a:pt x="989" y="30"/>
                  </a:cubicBezTo>
                  <a:cubicBezTo>
                    <a:pt x="989" y="28"/>
                    <a:pt x="989" y="28"/>
                    <a:pt x="990" y="27"/>
                  </a:cubicBezTo>
                  <a:cubicBezTo>
                    <a:pt x="991" y="26"/>
                    <a:pt x="993" y="26"/>
                    <a:pt x="994" y="26"/>
                  </a:cubicBezTo>
                  <a:cubicBezTo>
                    <a:pt x="1009" y="26"/>
                    <a:pt x="1009" y="26"/>
                    <a:pt x="1009" y="26"/>
                  </a:cubicBezTo>
                  <a:cubicBezTo>
                    <a:pt x="1009" y="19"/>
                    <a:pt x="1009" y="19"/>
                    <a:pt x="1009" y="19"/>
                  </a:cubicBezTo>
                  <a:lnTo>
                    <a:pt x="994" y="19"/>
                  </a:lnTo>
                  <a:close/>
                  <a:moveTo>
                    <a:pt x="1019" y="1"/>
                  </a:moveTo>
                  <a:cubicBezTo>
                    <a:pt x="1019" y="59"/>
                    <a:pt x="1019" y="59"/>
                    <a:pt x="1019" y="59"/>
                  </a:cubicBezTo>
                  <a:cubicBezTo>
                    <a:pt x="1027" y="59"/>
                    <a:pt x="1027" y="59"/>
                    <a:pt x="1027" y="59"/>
                  </a:cubicBezTo>
                  <a:cubicBezTo>
                    <a:pt x="1027" y="26"/>
                    <a:pt x="1027" y="26"/>
                    <a:pt x="1027" y="26"/>
                  </a:cubicBezTo>
                  <a:cubicBezTo>
                    <a:pt x="1036" y="26"/>
                    <a:pt x="1036" y="26"/>
                    <a:pt x="1036" y="26"/>
                  </a:cubicBezTo>
                  <a:cubicBezTo>
                    <a:pt x="1038" y="26"/>
                    <a:pt x="1040" y="26"/>
                    <a:pt x="1041" y="27"/>
                  </a:cubicBezTo>
                  <a:cubicBezTo>
                    <a:pt x="1042" y="27"/>
                    <a:pt x="1043" y="28"/>
                    <a:pt x="1043" y="29"/>
                  </a:cubicBezTo>
                  <a:cubicBezTo>
                    <a:pt x="1044" y="29"/>
                    <a:pt x="1044" y="30"/>
                    <a:pt x="1045" y="31"/>
                  </a:cubicBezTo>
                  <a:cubicBezTo>
                    <a:pt x="1045" y="32"/>
                    <a:pt x="1045" y="33"/>
                    <a:pt x="1045" y="34"/>
                  </a:cubicBezTo>
                  <a:cubicBezTo>
                    <a:pt x="1045" y="35"/>
                    <a:pt x="1045" y="36"/>
                    <a:pt x="1045" y="37"/>
                  </a:cubicBezTo>
                  <a:cubicBezTo>
                    <a:pt x="1045" y="59"/>
                    <a:pt x="1045" y="59"/>
                    <a:pt x="1045" y="59"/>
                  </a:cubicBezTo>
                  <a:cubicBezTo>
                    <a:pt x="1053" y="59"/>
                    <a:pt x="1053" y="59"/>
                    <a:pt x="1053" y="59"/>
                  </a:cubicBezTo>
                  <a:cubicBezTo>
                    <a:pt x="1053" y="37"/>
                    <a:pt x="1053" y="37"/>
                    <a:pt x="1053" y="37"/>
                  </a:cubicBezTo>
                  <a:cubicBezTo>
                    <a:pt x="1053" y="33"/>
                    <a:pt x="1053" y="30"/>
                    <a:pt x="1052" y="28"/>
                  </a:cubicBezTo>
                  <a:cubicBezTo>
                    <a:pt x="1051" y="25"/>
                    <a:pt x="1050" y="23"/>
                    <a:pt x="1047" y="22"/>
                  </a:cubicBezTo>
                  <a:cubicBezTo>
                    <a:pt x="1045" y="20"/>
                    <a:pt x="1040" y="19"/>
                    <a:pt x="1034" y="19"/>
                  </a:cubicBezTo>
                  <a:cubicBezTo>
                    <a:pt x="1027" y="19"/>
                    <a:pt x="1027" y="19"/>
                    <a:pt x="1027" y="19"/>
                  </a:cubicBezTo>
                  <a:cubicBezTo>
                    <a:pt x="1027" y="1"/>
                    <a:pt x="1027" y="1"/>
                    <a:pt x="1027" y="1"/>
                  </a:cubicBezTo>
                  <a:lnTo>
                    <a:pt x="1019" y="1"/>
                  </a:lnTo>
                  <a:close/>
                  <a:moveTo>
                    <a:pt x="1074" y="19"/>
                  </a:moveTo>
                  <a:cubicBezTo>
                    <a:pt x="1063" y="19"/>
                    <a:pt x="1063" y="19"/>
                    <a:pt x="1063" y="19"/>
                  </a:cubicBezTo>
                  <a:cubicBezTo>
                    <a:pt x="1060" y="26"/>
                    <a:pt x="1060" y="26"/>
                    <a:pt x="1060" y="26"/>
                  </a:cubicBezTo>
                  <a:cubicBezTo>
                    <a:pt x="1066" y="26"/>
                    <a:pt x="1066" y="26"/>
                    <a:pt x="1066" y="26"/>
                  </a:cubicBezTo>
                  <a:cubicBezTo>
                    <a:pt x="1066" y="59"/>
                    <a:pt x="1066" y="59"/>
                    <a:pt x="1066" y="59"/>
                  </a:cubicBezTo>
                  <a:cubicBezTo>
                    <a:pt x="1074" y="59"/>
                    <a:pt x="1074" y="59"/>
                    <a:pt x="1074" y="59"/>
                  </a:cubicBezTo>
                  <a:lnTo>
                    <a:pt x="1074" y="19"/>
                  </a:lnTo>
                  <a:close/>
                  <a:moveTo>
                    <a:pt x="1066" y="11"/>
                  </a:moveTo>
                  <a:cubicBezTo>
                    <a:pt x="1067" y="11"/>
                    <a:pt x="1068" y="12"/>
                    <a:pt x="1069" y="12"/>
                  </a:cubicBezTo>
                  <a:cubicBezTo>
                    <a:pt x="1071" y="12"/>
                    <a:pt x="1072" y="11"/>
                    <a:pt x="1073" y="11"/>
                  </a:cubicBezTo>
                  <a:cubicBezTo>
                    <a:pt x="1074" y="10"/>
                    <a:pt x="1074" y="9"/>
                    <a:pt x="1074" y="7"/>
                  </a:cubicBezTo>
                  <a:cubicBezTo>
                    <a:pt x="1074" y="6"/>
                    <a:pt x="1074" y="5"/>
                    <a:pt x="1073" y="4"/>
                  </a:cubicBezTo>
                  <a:cubicBezTo>
                    <a:pt x="1072" y="3"/>
                    <a:pt x="1071" y="3"/>
                    <a:pt x="1069" y="3"/>
                  </a:cubicBezTo>
                  <a:cubicBezTo>
                    <a:pt x="1068" y="3"/>
                    <a:pt x="1067" y="3"/>
                    <a:pt x="1066" y="4"/>
                  </a:cubicBezTo>
                  <a:cubicBezTo>
                    <a:pt x="1065" y="5"/>
                    <a:pt x="1065" y="6"/>
                    <a:pt x="1065" y="7"/>
                  </a:cubicBezTo>
                  <a:cubicBezTo>
                    <a:pt x="1065" y="9"/>
                    <a:pt x="1065" y="10"/>
                    <a:pt x="1066" y="11"/>
                  </a:cubicBezTo>
                  <a:moveTo>
                    <a:pt x="1093" y="78"/>
                  </a:moveTo>
                  <a:cubicBezTo>
                    <a:pt x="1093" y="39"/>
                    <a:pt x="1093" y="39"/>
                    <a:pt x="1093" y="39"/>
                  </a:cubicBezTo>
                  <a:cubicBezTo>
                    <a:pt x="1093" y="37"/>
                    <a:pt x="1093" y="35"/>
                    <a:pt x="1094" y="33"/>
                  </a:cubicBezTo>
                  <a:cubicBezTo>
                    <a:pt x="1094" y="32"/>
                    <a:pt x="1095" y="30"/>
                    <a:pt x="1096" y="29"/>
                  </a:cubicBezTo>
                  <a:cubicBezTo>
                    <a:pt x="1097" y="28"/>
                    <a:pt x="1099" y="27"/>
                    <a:pt x="1100" y="26"/>
                  </a:cubicBezTo>
                  <a:cubicBezTo>
                    <a:pt x="1102" y="26"/>
                    <a:pt x="1104" y="25"/>
                    <a:pt x="1106" y="25"/>
                  </a:cubicBezTo>
                  <a:cubicBezTo>
                    <a:pt x="1108" y="25"/>
                    <a:pt x="1110" y="26"/>
                    <a:pt x="1111" y="26"/>
                  </a:cubicBezTo>
                  <a:cubicBezTo>
                    <a:pt x="1113" y="27"/>
                    <a:pt x="1114" y="28"/>
                    <a:pt x="1115" y="29"/>
                  </a:cubicBezTo>
                  <a:cubicBezTo>
                    <a:pt x="1116" y="30"/>
                    <a:pt x="1117" y="32"/>
                    <a:pt x="1118" y="34"/>
                  </a:cubicBezTo>
                  <a:cubicBezTo>
                    <a:pt x="1118" y="35"/>
                    <a:pt x="1119" y="37"/>
                    <a:pt x="1119" y="39"/>
                  </a:cubicBezTo>
                  <a:cubicBezTo>
                    <a:pt x="1119" y="41"/>
                    <a:pt x="1118" y="43"/>
                    <a:pt x="1118" y="45"/>
                  </a:cubicBezTo>
                  <a:cubicBezTo>
                    <a:pt x="1117" y="46"/>
                    <a:pt x="1116" y="48"/>
                    <a:pt x="1115" y="49"/>
                  </a:cubicBezTo>
                  <a:cubicBezTo>
                    <a:pt x="1114" y="50"/>
                    <a:pt x="1113" y="51"/>
                    <a:pt x="1111" y="52"/>
                  </a:cubicBezTo>
                  <a:cubicBezTo>
                    <a:pt x="1109" y="53"/>
                    <a:pt x="1107" y="53"/>
                    <a:pt x="1105" y="53"/>
                  </a:cubicBezTo>
                  <a:cubicBezTo>
                    <a:pt x="1102" y="53"/>
                    <a:pt x="1098" y="52"/>
                    <a:pt x="1096" y="50"/>
                  </a:cubicBezTo>
                  <a:cubicBezTo>
                    <a:pt x="1096" y="58"/>
                    <a:pt x="1096" y="58"/>
                    <a:pt x="1096" y="58"/>
                  </a:cubicBezTo>
                  <a:cubicBezTo>
                    <a:pt x="1099" y="59"/>
                    <a:pt x="1102" y="60"/>
                    <a:pt x="1106" y="60"/>
                  </a:cubicBezTo>
                  <a:cubicBezTo>
                    <a:pt x="1109" y="60"/>
                    <a:pt x="1111" y="60"/>
                    <a:pt x="1114" y="59"/>
                  </a:cubicBezTo>
                  <a:cubicBezTo>
                    <a:pt x="1116" y="57"/>
                    <a:pt x="1119" y="56"/>
                    <a:pt x="1120" y="54"/>
                  </a:cubicBezTo>
                  <a:cubicBezTo>
                    <a:pt x="1122" y="52"/>
                    <a:pt x="1124" y="50"/>
                    <a:pt x="1125" y="47"/>
                  </a:cubicBezTo>
                  <a:cubicBezTo>
                    <a:pt x="1126" y="45"/>
                    <a:pt x="1126" y="42"/>
                    <a:pt x="1126" y="39"/>
                  </a:cubicBezTo>
                  <a:cubicBezTo>
                    <a:pt x="1126" y="36"/>
                    <a:pt x="1126" y="34"/>
                    <a:pt x="1125" y="31"/>
                  </a:cubicBezTo>
                  <a:cubicBezTo>
                    <a:pt x="1124" y="28"/>
                    <a:pt x="1122" y="26"/>
                    <a:pt x="1120" y="24"/>
                  </a:cubicBezTo>
                  <a:cubicBezTo>
                    <a:pt x="1118" y="22"/>
                    <a:pt x="1116" y="21"/>
                    <a:pt x="1114" y="20"/>
                  </a:cubicBezTo>
                  <a:cubicBezTo>
                    <a:pt x="1111" y="19"/>
                    <a:pt x="1109" y="18"/>
                    <a:pt x="1106" y="18"/>
                  </a:cubicBezTo>
                  <a:cubicBezTo>
                    <a:pt x="1103" y="18"/>
                    <a:pt x="1100" y="19"/>
                    <a:pt x="1098" y="20"/>
                  </a:cubicBezTo>
                  <a:cubicBezTo>
                    <a:pt x="1095" y="21"/>
                    <a:pt x="1093" y="22"/>
                    <a:pt x="1091" y="24"/>
                  </a:cubicBezTo>
                  <a:cubicBezTo>
                    <a:pt x="1089" y="26"/>
                    <a:pt x="1088" y="28"/>
                    <a:pt x="1087" y="31"/>
                  </a:cubicBezTo>
                  <a:cubicBezTo>
                    <a:pt x="1086" y="33"/>
                    <a:pt x="1085" y="36"/>
                    <a:pt x="1085" y="39"/>
                  </a:cubicBezTo>
                  <a:cubicBezTo>
                    <a:pt x="1085" y="78"/>
                    <a:pt x="1085" y="78"/>
                    <a:pt x="1085" y="78"/>
                  </a:cubicBezTo>
                  <a:lnTo>
                    <a:pt x="1093" y="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1" name="Rectangle 50"/>
          <p:cNvSpPr/>
          <p:nvPr userDrawn="1"/>
        </p:nvSpPr>
        <p:spPr>
          <a:xfrm>
            <a:off x="519704" y="4542619"/>
            <a:ext cx="2295000" cy="2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prstClr val="white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359572" y="4694630"/>
            <a:ext cx="2430000" cy="373319"/>
            <a:chOff x="4479430" y="6259480"/>
            <a:chExt cx="3240000" cy="497759"/>
          </a:xfrm>
        </p:grpSpPr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479430" y="6356408"/>
              <a:ext cx="3240000" cy="2835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 userDrawn="1"/>
          </p:nvSpPr>
          <p:spPr>
            <a:xfrm>
              <a:off x="5080990" y="6259480"/>
              <a:ext cx="2036883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BMS Pfizer Confidential. For internal use only</a:t>
              </a:r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5301138" y="6637206"/>
              <a:ext cx="1596591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Date of preparation: February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pos="55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ection header tree/people/white">
    <p:bg>
      <p:bgPr>
        <a:gradFill>
          <a:gsLst>
            <a:gs pos="0">
              <a:schemeClr val="bg2"/>
            </a:gs>
            <a:gs pos="89000">
              <a:schemeClr val="bg1"/>
            </a:gs>
            <a:gs pos="48000">
              <a:schemeClr val="bg1"/>
            </a:gs>
            <a:gs pos="73000">
              <a:srgbClr val="7CC1EC"/>
            </a:gs>
            <a:gs pos="72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2019" y="766900"/>
            <a:ext cx="6861982" cy="380174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0941" y="1189556"/>
            <a:ext cx="8101013" cy="2631859"/>
          </a:xfrm>
        </p:spPr>
        <p:txBody>
          <a:bodyPr tIns="0" rIns="0" bIns="0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6600" b="1" spc="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6600">
                <a:solidFill>
                  <a:schemeClr val="accent6"/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Title bold </a:t>
            </a:r>
          </a:p>
          <a:p>
            <a:pPr lvl="1"/>
            <a:r>
              <a:rPr lang="en-US" dirty="0"/>
              <a:t>subtitle book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756960" y="4965544"/>
            <a:ext cx="0" cy="177977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0"/>
          <p:cNvSpPr txBox="1">
            <a:spLocks/>
          </p:cNvSpPr>
          <p:nvPr userDrawn="1"/>
        </p:nvSpPr>
        <p:spPr>
          <a:xfrm>
            <a:off x="8796518" y="4954221"/>
            <a:ext cx="9810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pc="1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 defTabSz="914400"/>
            <a:fld id="{2C57E99D-0CEB-4344-8D30-39747C8D293F}" type="slidenum">
              <a:rPr lang="en-GB" sz="700" b="1" spc="-20" smtClean="0">
                <a:solidFill>
                  <a:srgbClr val="575756">
                    <a:lumMod val="60000"/>
                    <a:lumOff val="40000"/>
                  </a:srgbClr>
                </a:solidFill>
              </a:rPr>
              <a:pPr algn="r" defTabSz="914400"/>
              <a:t>‹#›</a:t>
            </a:fld>
            <a:endParaRPr lang="en-GB" sz="700" b="1" spc="-20" dirty="0">
              <a:solidFill>
                <a:srgbClr val="575756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660669" y="4705351"/>
            <a:ext cx="2012434" cy="322661"/>
            <a:chOff x="2001838" y="1984375"/>
            <a:chExt cx="8188324" cy="1312863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2001838" y="1984375"/>
              <a:ext cx="1314451" cy="1312863"/>
              <a:chOff x="2001838" y="1984375"/>
              <a:chExt cx="1314451" cy="1312863"/>
            </a:xfrm>
          </p:grpSpPr>
          <p:sp>
            <p:nvSpPr>
              <p:cNvPr id="36" name="Rectangle 35"/>
              <p:cNvSpPr>
                <a:spLocks noChangeArrowheads="1"/>
              </p:cNvSpPr>
              <p:nvPr userDrawn="1"/>
            </p:nvSpPr>
            <p:spPr bwMode="auto">
              <a:xfrm>
                <a:off x="2982913" y="2968625"/>
                <a:ext cx="117475" cy="1174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7" name="Freeform 6"/>
              <p:cNvSpPr>
                <a:spLocks noEditPoints="1"/>
              </p:cNvSpPr>
              <p:nvPr userDrawn="1"/>
            </p:nvSpPr>
            <p:spPr bwMode="auto">
              <a:xfrm>
                <a:off x="2001838" y="1984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8" name="Freeform 7"/>
              <p:cNvSpPr>
                <a:spLocks noEditPoints="1"/>
              </p:cNvSpPr>
              <p:nvPr userDrawn="1"/>
            </p:nvSpPr>
            <p:spPr bwMode="auto">
              <a:xfrm>
                <a:off x="2387601" y="2365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9" name="Freeform 8"/>
              <p:cNvSpPr>
                <a:spLocks/>
              </p:cNvSpPr>
              <p:nvPr userDrawn="1"/>
            </p:nvSpPr>
            <p:spPr bwMode="auto">
              <a:xfrm>
                <a:off x="2790826" y="1984375"/>
                <a:ext cx="139700" cy="931863"/>
              </a:xfrm>
              <a:custGeom>
                <a:avLst/>
                <a:gdLst>
                  <a:gd name="T0" fmla="*/ 88 w 88"/>
                  <a:gd name="T1" fmla="*/ 0 h 587"/>
                  <a:gd name="T2" fmla="*/ 0 w 88"/>
                  <a:gd name="T3" fmla="*/ 88 h 587"/>
                  <a:gd name="T4" fmla="*/ 0 w 88"/>
                  <a:gd name="T5" fmla="*/ 498 h 587"/>
                  <a:gd name="T6" fmla="*/ 88 w 88"/>
                  <a:gd name="T7" fmla="*/ 587 h 587"/>
                  <a:gd name="T8" fmla="*/ 88 w 88"/>
                  <a:gd name="T9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587">
                    <a:moveTo>
                      <a:pt x="88" y="0"/>
                    </a:moveTo>
                    <a:lnTo>
                      <a:pt x="0" y="88"/>
                    </a:lnTo>
                    <a:lnTo>
                      <a:pt x="0" y="498"/>
                    </a:lnTo>
                    <a:lnTo>
                      <a:pt x="88" y="58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34" name="Freeform 10"/>
            <p:cNvSpPr>
              <a:spLocks noEditPoints="1"/>
            </p:cNvSpPr>
            <p:nvPr userDrawn="1"/>
          </p:nvSpPr>
          <p:spPr bwMode="auto">
            <a:xfrm>
              <a:off x="3632201" y="2078038"/>
              <a:ext cx="4459288" cy="633413"/>
            </a:xfrm>
            <a:custGeom>
              <a:avLst/>
              <a:gdLst>
                <a:gd name="T0" fmla="*/ 14 w 763"/>
                <a:gd name="T1" fmla="*/ 1 h 108"/>
                <a:gd name="T2" fmla="*/ 11 w 763"/>
                <a:gd name="T3" fmla="*/ 21 h 108"/>
                <a:gd name="T4" fmla="*/ 11 w 763"/>
                <a:gd name="T5" fmla="*/ 71 h 108"/>
                <a:gd name="T6" fmla="*/ 82 w 763"/>
                <a:gd name="T7" fmla="*/ 81 h 108"/>
                <a:gd name="T8" fmla="*/ 69 w 763"/>
                <a:gd name="T9" fmla="*/ 59 h 108"/>
                <a:gd name="T10" fmla="*/ 90 w 763"/>
                <a:gd name="T11" fmla="*/ 26 h 108"/>
                <a:gd name="T12" fmla="*/ 105 w 763"/>
                <a:gd name="T13" fmla="*/ 26 h 108"/>
                <a:gd name="T14" fmla="*/ 103 w 763"/>
                <a:gd name="T15" fmla="*/ 5 h 108"/>
                <a:gd name="T16" fmla="*/ 175 w 763"/>
                <a:gd name="T17" fmla="*/ 53 h 108"/>
                <a:gd name="T18" fmla="*/ 136 w 763"/>
                <a:gd name="T19" fmla="*/ 27 h 108"/>
                <a:gd name="T20" fmla="*/ 127 w 763"/>
                <a:gd name="T21" fmla="*/ 74 h 108"/>
                <a:gd name="T22" fmla="*/ 147 w 763"/>
                <a:gd name="T23" fmla="*/ 73 h 108"/>
                <a:gd name="T24" fmla="*/ 130 w 763"/>
                <a:gd name="T25" fmla="*/ 46 h 108"/>
                <a:gd name="T26" fmla="*/ 165 w 763"/>
                <a:gd name="T27" fmla="*/ 108 h 108"/>
                <a:gd name="T28" fmla="*/ 224 w 763"/>
                <a:gd name="T29" fmla="*/ 72 h 108"/>
                <a:gd name="T30" fmla="*/ 198 w 763"/>
                <a:gd name="T31" fmla="*/ 60 h 108"/>
                <a:gd name="T32" fmla="*/ 189 w 763"/>
                <a:gd name="T33" fmla="*/ 69 h 108"/>
                <a:gd name="T34" fmla="*/ 263 w 763"/>
                <a:gd name="T35" fmla="*/ 26 h 108"/>
                <a:gd name="T36" fmla="*/ 263 w 763"/>
                <a:gd name="T37" fmla="*/ 81 h 108"/>
                <a:gd name="T38" fmla="*/ 263 w 763"/>
                <a:gd name="T39" fmla="*/ 10 h 108"/>
                <a:gd name="T40" fmla="*/ 253 w 763"/>
                <a:gd name="T41" fmla="*/ 14 h 108"/>
                <a:gd name="T42" fmla="*/ 289 w 763"/>
                <a:gd name="T43" fmla="*/ 55 h 108"/>
                <a:gd name="T44" fmla="*/ 278 w 763"/>
                <a:gd name="T45" fmla="*/ 72 h 108"/>
                <a:gd name="T46" fmla="*/ 317 w 763"/>
                <a:gd name="T47" fmla="*/ 57 h 108"/>
                <a:gd name="T48" fmla="*/ 291 w 763"/>
                <a:gd name="T49" fmla="*/ 45 h 108"/>
                <a:gd name="T50" fmla="*/ 318 w 763"/>
                <a:gd name="T51" fmla="*/ 35 h 108"/>
                <a:gd name="T52" fmla="*/ 387 w 763"/>
                <a:gd name="T53" fmla="*/ 44 h 108"/>
                <a:gd name="T54" fmla="*/ 369 w 763"/>
                <a:gd name="T55" fmla="*/ 31 h 108"/>
                <a:gd name="T56" fmla="*/ 414 w 763"/>
                <a:gd name="T57" fmla="*/ 81 h 108"/>
                <a:gd name="T58" fmla="*/ 358 w 763"/>
                <a:gd name="T59" fmla="*/ 81 h 108"/>
                <a:gd name="T60" fmla="*/ 453 w 763"/>
                <a:gd name="T61" fmla="*/ 81 h 108"/>
                <a:gd name="T62" fmla="*/ 439 w 763"/>
                <a:gd name="T63" fmla="*/ 59 h 108"/>
                <a:gd name="T64" fmla="*/ 466 w 763"/>
                <a:gd name="T65" fmla="*/ 76 h 108"/>
                <a:gd name="T66" fmla="*/ 472 w 763"/>
                <a:gd name="T67" fmla="*/ 66 h 108"/>
                <a:gd name="T68" fmla="*/ 507 w 763"/>
                <a:gd name="T69" fmla="*/ 26 h 108"/>
                <a:gd name="T70" fmla="*/ 507 w 763"/>
                <a:gd name="T71" fmla="*/ 81 h 108"/>
                <a:gd name="T72" fmla="*/ 507 w 763"/>
                <a:gd name="T73" fmla="*/ 10 h 108"/>
                <a:gd name="T74" fmla="*/ 496 w 763"/>
                <a:gd name="T75" fmla="*/ 14 h 108"/>
                <a:gd name="T76" fmla="*/ 526 w 763"/>
                <a:gd name="T77" fmla="*/ 77 h 108"/>
                <a:gd name="T78" fmla="*/ 545 w 763"/>
                <a:gd name="T79" fmla="*/ 26 h 108"/>
                <a:gd name="T80" fmla="*/ 558 w 763"/>
                <a:gd name="T81" fmla="*/ 72 h 108"/>
                <a:gd name="T82" fmla="*/ 553 w 763"/>
                <a:gd name="T83" fmla="*/ 59 h 108"/>
                <a:gd name="T84" fmla="*/ 605 w 763"/>
                <a:gd name="T85" fmla="*/ 35 h 108"/>
                <a:gd name="T86" fmla="*/ 617 w 763"/>
                <a:gd name="T87" fmla="*/ 50 h 108"/>
                <a:gd name="T88" fmla="*/ 620 w 763"/>
                <a:gd name="T89" fmla="*/ 29 h 108"/>
                <a:gd name="T90" fmla="*/ 668 w 763"/>
                <a:gd name="T91" fmla="*/ 73 h 108"/>
                <a:gd name="T92" fmla="*/ 679 w 763"/>
                <a:gd name="T93" fmla="*/ 38 h 108"/>
                <a:gd name="T94" fmla="*/ 647 w 763"/>
                <a:gd name="T95" fmla="*/ 74 h 108"/>
                <a:gd name="T96" fmla="*/ 702 w 763"/>
                <a:gd name="T97" fmla="*/ 32 h 108"/>
                <a:gd name="T98" fmla="*/ 735 w 763"/>
                <a:gd name="T99" fmla="*/ 69 h 108"/>
                <a:gd name="T100" fmla="*/ 723 w 763"/>
                <a:gd name="T101" fmla="*/ 34 h 108"/>
                <a:gd name="T102" fmla="*/ 713 w 763"/>
                <a:gd name="T103" fmla="*/ 51 h 108"/>
                <a:gd name="T104" fmla="*/ 751 w 763"/>
                <a:gd name="T105" fmla="*/ 37 h 108"/>
                <a:gd name="T106" fmla="*/ 756 w 763"/>
                <a:gd name="T107" fmla="*/ 25 h 108"/>
                <a:gd name="T108" fmla="*/ 756 w 763"/>
                <a:gd name="T109" fmla="*/ 82 h 108"/>
                <a:gd name="T110" fmla="*/ 751 w 763"/>
                <a:gd name="T111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3" h="108">
                  <a:moveTo>
                    <a:pt x="46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2" y="9"/>
                    <a:pt x="5" y="6"/>
                  </a:cubicBezTo>
                  <a:cubicBezTo>
                    <a:pt x="8" y="3"/>
                    <a:pt x="11" y="2"/>
                    <a:pt x="14" y="1"/>
                  </a:cubicBezTo>
                  <a:cubicBezTo>
                    <a:pt x="17" y="0"/>
                    <a:pt x="21" y="0"/>
                    <a:pt x="2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5" y="10"/>
                    <a:pt x="11" y="14"/>
                    <a:pt x="11" y="2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46" y="71"/>
                    <a:pt x="46" y="71"/>
                    <a:pt x="46" y="71"/>
                  </a:cubicBezTo>
                  <a:lnTo>
                    <a:pt x="46" y="81"/>
                  </a:lnTo>
                  <a:close/>
                  <a:moveTo>
                    <a:pt x="58" y="59"/>
                  </a:moveTo>
                  <a:cubicBezTo>
                    <a:pt x="58" y="67"/>
                    <a:pt x="60" y="73"/>
                    <a:pt x="64" y="76"/>
                  </a:cubicBezTo>
                  <a:cubicBezTo>
                    <a:pt x="67" y="80"/>
                    <a:pt x="73" y="81"/>
                    <a:pt x="82" y="81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0" y="72"/>
                    <a:pt x="78" y="71"/>
                    <a:pt x="77" y="71"/>
                  </a:cubicBezTo>
                  <a:cubicBezTo>
                    <a:pt x="76" y="71"/>
                    <a:pt x="74" y="70"/>
                    <a:pt x="73" y="70"/>
                  </a:cubicBezTo>
                  <a:cubicBezTo>
                    <a:pt x="71" y="69"/>
                    <a:pt x="70" y="68"/>
                    <a:pt x="70" y="66"/>
                  </a:cubicBezTo>
                  <a:cubicBezTo>
                    <a:pt x="69" y="64"/>
                    <a:pt x="69" y="62"/>
                    <a:pt x="69" y="5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59"/>
                    <a:pt x="58" y="59"/>
                    <a:pt x="58" y="59"/>
                  </a:cubicBezTo>
                  <a:moveTo>
                    <a:pt x="105" y="26"/>
                  </a:moveTo>
                  <a:cubicBezTo>
                    <a:pt x="90" y="26"/>
                    <a:pt x="90" y="26"/>
                    <a:pt x="90" y="26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05" y="81"/>
                    <a:pt x="105" y="81"/>
                    <a:pt x="105" y="81"/>
                  </a:cubicBezTo>
                  <a:lnTo>
                    <a:pt x="105" y="26"/>
                  </a:lnTo>
                  <a:close/>
                  <a:moveTo>
                    <a:pt x="94" y="14"/>
                  </a:moveTo>
                  <a:cubicBezTo>
                    <a:pt x="95" y="15"/>
                    <a:pt x="97" y="16"/>
                    <a:pt x="99" y="16"/>
                  </a:cubicBezTo>
                  <a:cubicBezTo>
                    <a:pt x="101" y="16"/>
                    <a:pt x="102" y="15"/>
                    <a:pt x="103" y="14"/>
                  </a:cubicBezTo>
                  <a:cubicBezTo>
                    <a:pt x="104" y="13"/>
                    <a:pt x="105" y="11"/>
                    <a:pt x="105" y="10"/>
                  </a:cubicBezTo>
                  <a:cubicBezTo>
                    <a:pt x="105" y="8"/>
                    <a:pt x="104" y="7"/>
                    <a:pt x="103" y="5"/>
                  </a:cubicBezTo>
                  <a:cubicBezTo>
                    <a:pt x="102" y="4"/>
                    <a:pt x="101" y="4"/>
                    <a:pt x="99" y="4"/>
                  </a:cubicBezTo>
                  <a:cubicBezTo>
                    <a:pt x="97" y="4"/>
                    <a:pt x="95" y="4"/>
                    <a:pt x="94" y="5"/>
                  </a:cubicBezTo>
                  <a:cubicBezTo>
                    <a:pt x="93" y="7"/>
                    <a:pt x="93" y="8"/>
                    <a:pt x="93" y="10"/>
                  </a:cubicBezTo>
                  <a:cubicBezTo>
                    <a:pt x="93" y="11"/>
                    <a:pt x="93" y="13"/>
                    <a:pt x="94" y="14"/>
                  </a:cubicBezTo>
                  <a:moveTo>
                    <a:pt x="175" y="53"/>
                  </a:moveTo>
                  <a:cubicBezTo>
                    <a:pt x="175" y="49"/>
                    <a:pt x="175" y="44"/>
                    <a:pt x="173" y="41"/>
                  </a:cubicBezTo>
                  <a:cubicBezTo>
                    <a:pt x="172" y="37"/>
                    <a:pt x="170" y="34"/>
                    <a:pt x="167" y="32"/>
                  </a:cubicBezTo>
                  <a:cubicBezTo>
                    <a:pt x="165" y="29"/>
                    <a:pt x="162" y="27"/>
                    <a:pt x="158" y="26"/>
                  </a:cubicBezTo>
                  <a:cubicBezTo>
                    <a:pt x="155" y="25"/>
                    <a:pt x="151" y="24"/>
                    <a:pt x="147" y="24"/>
                  </a:cubicBezTo>
                  <a:cubicBezTo>
                    <a:pt x="143" y="24"/>
                    <a:pt x="139" y="25"/>
                    <a:pt x="136" y="27"/>
                  </a:cubicBezTo>
                  <a:cubicBezTo>
                    <a:pt x="132" y="28"/>
                    <a:pt x="129" y="30"/>
                    <a:pt x="127" y="33"/>
                  </a:cubicBezTo>
                  <a:cubicBezTo>
                    <a:pt x="124" y="35"/>
                    <a:pt x="122" y="39"/>
                    <a:pt x="121" y="42"/>
                  </a:cubicBezTo>
                  <a:cubicBezTo>
                    <a:pt x="119" y="46"/>
                    <a:pt x="118" y="49"/>
                    <a:pt x="118" y="53"/>
                  </a:cubicBezTo>
                  <a:cubicBezTo>
                    <a:pt x="118" y="57"/>
                    <a:pt x="119" y="61"/>
                    <a:pt x="121" y="65"/>
                  </a:cubicBezTo>
                  <a:cubicBezTo>
                    <a:pt x="122" y="68"/>
                    <a:pt x="124" y="71"/>
                    <a:pt x="127" y="74"/>
                  </a:cubicBezTo>
                  <a:cubicBezTo>
                    <a:pt x="129" y="77"/>
                    <a:pt x="132" y="79"/>
                    <a:pt x="136" y="80"/>
                  </a:cubicBezTo>
                  <a:cubicBezTo>
                    <a:pt x="139" y="82"/>
                    <a:pt x="143" y="82"/>
                    <a:pt x="147" y="82"/>
                  </a:cubicBezTo>
                  <a:cubicBezTo>
                    <a:pt x="152" y="82"/>
                    <a:pt x="156" y="81"/>
                    <a:pt x="160" y="79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7" y="71"/>
                    <a:pt x="152" y="73"/>
                    <a:pt x="147" y="73"/>
                  </a:cubicBezTo>
                  <a:cubicBezTo>
                    <a:pt x="144" y="73"/>
                    <a:pt x="142" y="72"/>
                    <a:pt x="139" y="71"/>
                  </a:cubicBezTo>
                  <a:cubicBezTo>
                    <a:pt x="137" y="70"/>
                    <a:pt x="135" y="69"/>
                    <a:pt x="134" y="67"/>
                  </a:cubicBezTo>
                  <a:cubicBezTo>
                    <a:pt x="132" y="66"/>
                    <a:pt x="131" y="64"/>
                    <a:pt x="130" y="61"/>
                  </a:cubicBezTo>
                  <a:cubicBezTo>
                    <a:pt x="129" y="59"/>
                    <a:pt x="129" y="56"/>
                    <a:pt x="129" y="53"/>
                  </a:cubicBezTo>
                  <a:cubicBezTo>
                    <a:pt x="129" y="51"/>
                    <a:pt x="129" y="48"/>
                    <a:pt x="130" y="46"/>
                  </a:cubicBezTo>
                  <a:cubicBezTo>
                    <a:pt x="131" y="43"/>
                    <a:pt x="132" y="41"/>
                    <a:pt x="134" y="40"/>
                  </a:cubicBezTo>
                  <a:cubicBezTo>
                    <a:pt x="135" y="38"/>
                    <a:pt x="137" y="37"/>
                    <a:pt x="139" y="36"/>
                  </a:cubicBezTo>
                  <a:cubicBezTo>
                    <a:pt x="142" y="35"/>
                    <a:pt x="144" y="34"/>
                    <a:pt x="147" y="34"/>
                  </a:cubicBezTo>
                  <a:cubicBezTo>
                    <a:pt x="159" y="34"/>
                    <a:pt x="165" y="41"/>
                    <a:pt x="165" y="53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53"/>
                    <a:pt x="175" y="53"/>
                    <a:pt x="175" y="53"/>
                  </a:cubicBezTo>
                  <a:moveTo>
                    <a:pt x="234" y="26"/>
                  </a:moveTo>
                  <a:cubicBezTo>
                    <a:pt x="224" y="26"/>
                    <a:pt x="224" y="26"/>
                    <a:pt x="224" y="26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08" y="72"/>
                    <a:pt x="206" y="71"/>
                    <a:pt x="204" y="70"/>
                  </a:cubicBezTo>
                  <a:cubicBezTo>
                    <a:pt x="203" y="70"/>
                    <a:pt x="202" y="69"/>
                    <a:pt x="201" y="68"/>
                  </a:cubicBezTo>
                  <a:cubicBezTo>
                    <a:pt x="200" y="67"/>
                    <a:pt x="199" y="66"/>
                    <a:pt x="199" y="64"/>
                  </a:cubicBezTo>
                  <a:cubicBezTo>
                    <a:pt x="198" y="63"/>
                    <a:pt x="198" y="61"/>
                    <a:pt x="198" y="60"/>
                  </a:cubicBezTo>
                  <a:cubicBezTo>
                    <a:pt x="198" y="60"/>
                    <a:pt x="198" y="58"/>
                    <a:pt x="198" y="57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8" y="62"/>
                    <a:pt x="188" y="66"/>
                    <a:pt x="189" y="69"/>
                  </a:cubicBezTo>
                  <a:cubicBezTo>
                    <a:pt x="190" y="73"/>
                    <a:pt x="192" y="75"/>
                    <a:pt x="195" y="77"/>
                  </a:cubicBezTo>
                  <a:cubicBezTo>
                    <a:pt x="199" y="80"/>
                    <a:pt x="205" y="81"/>
                    <a:pt x="214" y="81"/>
                  </a:cubicBezTo>
                  <a:cubicBezTo>
                    <a:pt x="234" y="81"/>
                    <a:pt x="234" y="81"/>
                    <a:pt x="234" y="81"/>
                  </a:cubicBezTo>
                  <a:lnTo>
                    <a:pt x="234" y="26"/>
                  </a:lnTo>
                  <a:close/>
                  <a:moveTo>
                    <a:pt x="263" y="26"/>
                  </a:moveTo>
                  <a:cubicBezTo>
                    <a:pt x="248" y="26"/>
                    <a:pt x="248" y="26"/>
                    <a:pt x="248" y="26"/>
                  </a:cubicBezTo>
                  <a:cubicBezTo>
                    <a:pt x="244" y="35"/>
                    <a:pt x="244" y="35"/>
                    <a:pt x="244" y="35"/>
                  </a:cubicBezTo>
                  <a:cubicBezTo>
                    <a:pt x="253" y="35"/>
                    <a:pt x="253" y="35"/>
                    <a:pt x="253" y="35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63" y="81"/>
                    <a:pt x="263" y="81"/>
                    <a:pt x="263" y="81"/>
                  </a:cubicBezTo>
                  <a:lnTo>
                    <a:pt x="263" y="26"/>
                  </a:lnTo>
                  <a:close/>
                  <a:moveTo>
                    <a:pt x="253" y="14"/>
                  </a:moveTo>
                  <a:cubicBezTo>
                    <a:pt x="254" y="15"/>
                    <a:pt x="255" y="16"/>
                    <a:pt x="257" y="16"/>
                  </a:cubicBezTo>
                  <a:cubicBezTo>
                    <a:pt x="259" y="16"/>
                    <a:pt x="261" y="15"/>
                    <a:pt x="262" y="14"/>
                  </a:cubicBezTo>
                  <a:cubicBezTo>
                    <a:pt x="263" y="13"/>
                    <a:pt x="263" y="11"/>
                    <a:pt x="263" y="10"/>
                  </a:cubicBezTo>
                  <a:cubicBezTo>
                    <a:pt x="263" y="8"/>
                    <a:pt x="263" y="7"/>
                    <a:pt x="262" y="5"/>
                  </a:cubicBezTo>
                  <a:cubicBezTo>
                    <a:pt x="261" y="4"/>
                    <a:pt x="259" y="4"/>
                    <a:pt x="257" y="4"/>
                  </a:cubicBezTo>
                  <a:cubicBezTo>
                    <a:pt x="255" y="4"/>
                    <a:pt x="254" y="4"/>
                    <a:pt x="253" y="5"/>
                  </a:cubicBezTo>
                  <a:cubicBezTo>
                    <a:pt x="252" y="7"/>
                    <a:pt x="251" y="8"/>
                    <a:pt x="251" y="10"/>
                  </a:cubicBezTo>
                  <a:cubicBezTo>
                    <a:pt x="251" y="11"/>
                    <a:pt x="252" y="13"/>
                    <a:pt x="253" y="14"/>
                  </a:cubicBezTo>
                  <a:moveTo>
                    <a:pt x="297" y="26"/>
                  </a:moveTo>
                  <a:cubicBezTo>
                    <a:pt x="292" y="26"/>
                    <a:pt x="287" y="27"/>
                    <a:pt x="284" y="29"/>
                  </a:cubicBezTo>
                  <a:cubicBezTo>
                    <a:pt x="280" y="32"/>
                    <a:pt x="278" y="36"/>
                    <a:pt x="278" y="40"/>
                  </a:cubicBezTo>
                  <a:cubicBezTo>
                    <a:pt x="278" y="44"/>
                    <a:pt x="279" y="47"/>
                    <a:pt x="282" y="50"/>
                  </a:cubicBezTo>
                  <a:cubicBezTo>
                    <a:pt x="284" y="52"/>
                    <a:pt x="286" y="54"/>
                    <a:pt x="289" y="55"/>
                  </a:cubicBezTo>
                  <a:cubicBezTo>
                    <a:pt x="292" y="56"/>
                    <a:pt x="295" y="57"/>
                    <a:pt x="298" y="58"/>
                  </a:cubicBezTo>
                  <a:cubicBezTo>
                    <a:pt x="302" y="59"/>
                    <a:pt x="304" y="60"/>
                    <a:pt x="306" y="61"/>
                  </a:cubicBezTo>
                  <a:cubicBezTo>
                    <a:pt x="308" y="62"/>
                    <a:pt x="309" y="64"/>
                    <a:pt x="309" y="66"/>
                  </a:cubicBezTo>
                  <a:cubicBezTo>
                    <a:pt x="309" y="70"/>
                    <a:pt x="306" y="72"/>
                    <a:pt x="299" y="72"/>
                  </a:cubicBezTo>
                  <a:cubicBezTo>
                    <a:pt x="278" y="72"/>
                    <a:pt x="278" y="72"/>
                    <a:pt x="278" y="72"/>
                  </a:cubicBezTo>
                  <a:cubicBezTo>
                    <a:pt x="278" y="81"/>
                    <a:pt x="278" y="81"/>
                    <a:pt x="27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13" y="81"/>
                    <a:pt x="320" y="76"/>
                    <a:pt x="320" y="66"/>
                  </a:cubicBezTo>
                  <a:cubicBezTo>
                    <a:pt x="320" y="64"/>
                    <a:pt x="320" y="63"/>
                    <a:pt x="319" y="61"/>
                  </a:cubicBezTo>
                  <a:cubicBezTo>
                    <a:pt x="319" y="60"/>
                    <a:pt x="318" y="58"/>
                    <a:pt x="317" y="57"/>
                  </a:cubicBezTo>
                  <a:cubicBezTo>
                    <a:pt x="316" y="55"/>
                    <a:pt x="315" y="54"/>
                    <a:pt x="312" y="53"/>
                  </a:cubicBezTo>
                  <a:cubicBezTo>
                    <a:pt x="310" y="52"/>
                    <a:pt x="307" y="51"/>
                    <a:pt x="303" y="49"/>
                  </a:cubicBezTo>
                  <a:cubicBezTo>
                    <a:pt x="298" y="48"/>
                    <a:pt x="296" y="47"/>
                    <a:pt x="295" y="47"/>
                  </a:cubicBezTo>
                  <a:cubicBezTo>
                    <a:pt x="295" y="47"/>
                    <a:pt x="294" y="46"/>
                    <a:pt x="293" y="46"/>
                  </a:cubicBezTo>
                  <a:cubicBezTo>
                    <a:pt x="292" y="45"/>
                    <a:pt x="291" y="45"/>
                    <a:pt x="291" y="45"/>
                  </a:cubicBezTo>
                  <a:cubicBezTo>
                    <a:pt x="290" y="44"/>
                    <a:pt x="290" y="43"/>
                    <a:pt x="289" y="43"/>
                  </a:cubicBezTo>
                  <a:cubicBezTo>
                    <a:pt x="289" y="42"/>
                    <a:pt x="289" y="41"/>
                    <a:pt x="289" y="40"/>
                  </a:cubicBezTo>
                  <a:cubicBezTo>
                    <a:pt x="289" y="39"/>
                    <a:pt x="290" y="37"/>
                    <a:pt x="291" y="37"/>
                  </a:cubicBezTo>
                  <a:cubicBezTo>
                    <a:pt x="293" y="36"/>
                    <a:pt x="295" y="35"/>
                    <a:pt x="297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18" y="26"/>
                    <a:pt x="318" y="26"/>
                    <a:pt x="318" y="26"/>
                  </a:cubicBezTo>
                  <a:lnTo>
                    <a:pt x="297" y="26"/>
                  </a:lnTo>
                  <a:close/>
                  <a:moveTo>
                    <a:pt x="369" y="52"/>
                  </a:moveTo>
                  <a:cubicBezTo>
                    <a:pt x="371" y="49"/>
                    <a:pt x="374" y="47"/>
                    <a:pt x="376" y="46"/>
                  </a:cubicBezTo>
                  <a:cubicBezTo>
                    <a:pt x="379" y="45"/>
                    <a:pt x="383" y="44"/>
                    <a:pt x="387" y="44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387" y="34"/>
                    <a:pt x="387" y="34"/>
                    <a:pt x="387" y="34"/>
                  </a:cubicBezTo>
                  <a:cubicBezTo>
                    <a:pt x="379" y="34"/>
                    <a:pt x="373" y="36"/>
                    <a:pt x="369" y="4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24"/>
                    <a:pt x="371" y="19"/>
                    <a:pt x="374" y="15"/>
                  </a:cubicBezTo>
                  <a:cubicBezTo>
                    <a:pt x="377" y="12"/>
                    <a:pt x="382" y="10"/>
                    <a:pt x="387" y="10"/>
                  </a:cubicBezTo>
                  <a:cubicBezTo>
                    <a:pt x="403" y="10"/>
                    <a:pt x="403" y="10"/>
                    <a:pt x="403" y="10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14" y="81"/>
                    <a:pt x="414" y="81"/>
                    <a:pt x="414" y="81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79" y="0"/>
                    <a:pt x="372" y="3"/>
                    <a:pt x="367" y="9"/>
                  </a:cubicBezTo>
                  <a:cubicBezTo>
                    <a:pt x="361" y="15"/>
                    <a:pt x="358" y="22"/>
                    <a:pt x="358" y="30"/>
                  </a:cubicBezTo>
                  <a:cubicBezTo>
                    <a:pt x="358" y="81"/>
                    <a:pt x="358" y="81"/>
                    <a:pt x="358" y="81"/>
                  </a:cubicBezTo>
                  <a:cubicBezTo>
                    <a:pt x="369" y="81"/>
                    <a:pt x="369" y="81"/>
                    <a:pt x="369" y="81"/>
                  </a:cubicBezTo>
                  <a:lnTo>
                    <a:pt x="369" y="52"/>
                  </a:lnTo>
                  <a:close/>
                  <a:moveTo>
                    <a:pt x="429" y="59"/>
                  </a:moveTo>
                  <a:cubicBezTo>
                    <a:pt x="429" y="67"/>
                    <a:pt x="431" y="73"/>
                    <a:pt x="434" y="76"/>
                  </a:cubicBezTo>
                  <a:cubicBezTo>
                    <a:pt x="438" y="80"/>
                    <a:pt x="444" y="81"/>
                    <a:pt x="453" y="81"/>
                  </a:cubicBezTo>
                  <a:cubicBezTo>
                    <a:pt x="453" y="72"/>
                    <a:pt x="453" y="72"/>
                    <a:pt x="453" y="72"/>
                  </a:cubicBezTo>
                  <a:cubicBezTo>
                    <a:pt x="451" y="72"/>
                    <a:pt x="449" y="71"/>
                    <a:pt x="448" y="71"/>
                  </a:cubicBezTo>
                  <a:cubicBezTo>
                    <a:pt x="446" y="71"/>
                    <a:pt x="445" y="70"/>
                    <a:pt x="444" y="70"/>
                  </a:cubicBezTo>
                  <a:cubicBezTo>
                    <a:pt x="442" y="69"/>
                    <a:pt x="441" y="68"/>
                    <a:pt x="440" y="66"/>
                  </a:cubicBezTo>
                  <a:cubicBezTo>
                    <a:pt x="440" y="64"/>
                    <a:pt x="439" y="62"/>
                    <a:pt x="439" y="59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29" y="59"/>
                    <a:pt x="429" y="59"/>
                    <a:pt x="429" y="59"/>
                  </a:cubicBezTo>
                  <a:moveTo>
                    <a:pt x="460" y="59"/>
                  </a:moveTo>
                  <a:cubicBezTo>
                    <a:pt x="460" y="67"/>
                    <a:pt x="462" y="73"/>
                    <a:pt x="466" y="76"/>
                  </a:cubicBezTo>
                  <a:cubicBezTo>
                    <a:pt x="469" y="80"/>
                    <a:pt x="475" y="81"/>
                    <a:pt x="484" y="81"/>
                  </a:cubicBezTo>
                  <a:cubicBezTo>
                    <a:pt x="484" y="72"/>
                    <a:pt x="484" y="72"/>
                    <a:pt x="484" y="72"/>
                  </a:cubicBezTo>
                  <a:cubicBezTo>
                    <a:pt x="482" y="72"/>
                    <a:pt x="480" y="71"/>
                    <a:pt x="479" y="71"/>
                  </a:cubicBezTo>
                  <a:cubicBezTo>
                    <a:pt x="478" y="71"/>
                    <a:pt x="476" y="70"/>
                    <a:pt x="475" y="70"/>
                  </a:cubicBezTo>
                  <a:cubicBezTo>
                    <a:pt x="473" y="69"/>
                    <a:pt x="472" y="68"/>
                    <a:pt x="472" y="66"/>
                  </a:cubicBezTo>
                  <a:cubicBezTo>
                    <a:pt x="471" y="64"/>
                    <a:pt x="471" y="62"/>
                    <a:pt x="471" y="59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9"/>
                    <a:pt x="460" y="59"/>
                    <a:pt x="460" y="59"/>
                  </a:cubicBezTo>
                  <a:moveTo>
                    <a:pt x="507" y="26"/>
                  </a:moveTo>
                  <a:cubicBezTo>
                    <a:pt x="492" y="26"/>
                    <a:pt x="492" y="26"/>
                    <a:pt x="492" y="26"/>
                  </a:cubicBezTo>
                  <a:cubicBezTo>
                    <a:pt x="487" y="35"/>
                    <a:pt x="487" y="35"/>
                    <a:pt x="487" y="35"/>
                  </a:cubicBezTo>
                  <a:cubicBezTo>
                    <a:pt x="497" y="35"/>
                    <a:pt x="497" y="35"/>
                    <a:pt x="497" y="35"/>
                  </a:cubicBezTo>
                  <a:cubicBezTo>
                    <a:pt x="497" y="81"/>
                    <a:pt x="497" y="81"/>
                    <a:pt x="497" y="81"/>
                  </a:cubicBezTo>
                  <a:cubicBezTo>
                    <a:pt x="507" y="81"/>
                    <a:pt x="507" y="81"/>
                    <a:pt x="507" y="81"/>
                  </a:cubicBezTo>
                  <a:lnTo>
                    <a:pt x="507" y="26"/>
                  </a:lnTo>
                  <a:close/>
                  <a:moveTo>
                    <a:pt x="496" y="14"/>
                  </a:moveTo>
                  <a:cubicBezTo>
                    <a:pt x="497" y="15"/>
                    <a:pt x="499" y="16"/>
                    <a:pt x="501" y="16"/>
                  </a:cubicBezTo>
                  <a:cubicBezTo>
                    <a:pt x="503" y="16"/>
                    <a:pt x="504" y="15"/>
                    <a:pt x="505" y="14"/>
                  </a:cubicBezTo>
                  <a:cubicBezTo>
                    <a:pt x="506" y="13"/>
                    <a:pt x="507" y="11"/>
                    <a:pt x="507" y="10"/>
                  </a:cubicBezTo>
                  <a:cubicBezTo>
                    <a:pt x="507" y="8"/>
                    <a:pt x="506" y="7"/>
                    <a:pt x="505" y="5"/>
                  </a:cubicBezTo>
                  <a:cubicBezTo>
                    <a:pt x="504" y="4"/>
                    <a:pt x="503" y="4"/>
                    <a:pt x="501" y="4"/>
                  </a:cubicBezTo>
                  <a:cubicBezTo>
                    <a:pt x="499" y="4"/>
                    <a:pt x="497" y="4"/>
                    <a:pt x="496" y="5"/>
                  </a:cubicBezTo>
                  <a:cubicBezTo>
                    <a:pt x="495" y="7"/>
                    <a:pt x="495" y="8"/>
                    <a:pt x="495" y="10"/>
                  </a:cubicBezTo>
                  <a:cubicBezTo>
                    <a:pt x="495" y="11"/>
                    <a:pt x="495" y="13"/>
                    <a:pt x="496" y="14"/>
                  </a:cubicBezTo>
                  <a:moveTo>
                    <a:pt x="553" y="49"/>
                  </a:moveTo>
                  <a:cubicBezTo>
                    <a:pt x="549" y="47"/>
                    <a:pt x="546" y="47"/>
                    <a:pt x="542" y="47"/>
                  </a:cubicBezTo>
                  <a:cubicBezTo>
                    <a:pt x="536" y="47"/>
                    <a:pt x="531" y="48"/>
                    <a:pt x="527" y="51"/>
                  </a:cubicBezTo>
                  <a:cubicBezTo>
                    <a:pt x="523" y="54"/>
                    <a:pt x="521" y="58"/>
                    <a:pt x="521" y="64"/>
                  </a:cubicBezTo>
                  <a:cubicBezTo>
                    <a:pt x="521" y="70"/>
                    <a:pt x="522" y="74"/>
                    <a:pt x="526" y="77"/>
                  </a:cubicBezTo>
                  <a:cubicBezTo>
                    <a:pt x="530" y="80"/>
                    <a:pt x="535" y="81"/>
                    <a:pt x="542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8" y="40"/>
                    <a:pt x="566" y="35"/>
                    <a:pt x="562" y="31"/>
                  </a:cubicBezTo>
                  <a:cubicBezTo>
                    <a:pt x="558" y="27"/>
                    <a:pt x="552" y="26"/>
                    <a:pt x="545" y="26"/>
                  </a:cubicBezTo>
                  <a:cubicBezTo>
                    <a:pt x="525" y="26"/>
                    <a:pt x="525" y="26"/>
                    <a:pt x="525" y="26"/>
                  </a:cubicBezTo>
                  <a:cubicBezTo>
                    <a:pt x="525" y="35"/>
                    <a:pt x="525" y="35"/>
                    <a:pt x="525" y="35"/>
                  </a:cubicBezTo>
                  <a:cubicBezTo>
                    <a:pt x="544" y="35"/>
                    <a:pt x="544" y="35"/>
                    <a:pt x="544" y="35"/>
                  </a:cubicBezTo>
                  <a:cubicBezTo>
                    <a:pt x="553" y="35"/>
                    <a:pt x="558" y="40"/>
                    <a:pt x="558" y="49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35" y="72"/>
                    <a:pt x="531" y="69"/>
                    <a:pt x="531" y="64"/>
                  </a:cubicBezTo>
                  <a:cubicBezTo>
                    <a:pt x="531" y="61"/>
                    <a:pt x="532" y="59"/>
                    <a:pt x="534" y="58"/>
                  </a:cubicBezTo>
                  <a:cubicBezTo>
                    <a:pt x="536" y="56"/>
                    <a:pt x="539" y="56"/>
                    <a:pt x="542" y="56"/>
                  </a:cubicBezTo>
                  <a:cubicBezTo>
                    <a:pt x="547" y="56"/>
                    <a:pt x="550" y="57"/>
                    <a:pt x="553" y="59"/>
                  </a:cubicBezTo>
                  <a:cubicBezTo>
                    <a:pt x="553" y="49"/>
                    <a:pt x="553" y="49"/>
                    <a:pt x="553" y="49"/>
                  </a:cubicBezTo>
                  <a:moveTo>
                    <a:pt x="581" y="81"/>
                  </a:moveTo>
                  <a:cubicBezTo>
                    <a:pt x="591" y="81"/>
                    <a:pt x="591" y="81"/>
                    <a:pt x="591" y="81"/>
                  </a:cubicBezTo>
                  <a:cubicBezTo>
                    <a:pt x="591" y="35"/>
                    <a:pt x="591" y="35"/>
                    <a:pt x="591" y="35"/>
                  </a:cubicBezTo>
                  <a:cubicBezTo>
                    <a:pt x="605" y="35"/>
                    <a:pt x="605" y="35"/>
                    <a:pt x="605" y="35"/>
                  </a:cubicBezTo>
                  <a:cubicBezTo>
                    <a:pt x="607" y="35"/>
                    <a:pt x="609" y="36"/>
                    <a:pt x="611" y="36"/>
                  </a:cubicBezTo>
                  <a:cubicBezTo>
                    <a:pt x="612" y="37"/>
                    <a:pt x="613" y="38"/>
                    <a:pt x="614" y="39"/>
                  </a:cubicBezTo>
                  <a:cubicBezTo>
                    <a:pt x="615" y="40"/>
                    <a:pt x="616" y="41"/>
                    <a:pt x="616" y="43"/>
                  </a:cubicBezTo>
                  <a:cubicBezTo>
                    <a:pt x="617" y="44"/>
                    <a:pt x="617" y="45"/>
                    <a:pt x="617" y="46"/>
                  </a:cubicBezTo>
                  <a:cubicBezTo>
                    <a:pt x="617" y="47"/>
                    <a:pt x="617" y="49"/>
                    <a:pt x="617" y="50"/>
                  </a:cubicBezTo>
                  <a:cubicBezTo>
                    <a:pt x="617" y="81"/>
                    <a:pt x="617" y="81"/>
                    <a:pt x="617" y="81"/>
                  </a:cubicBezTo>
                  <a:cubicBezTo>
                    <a:pt x="627" y="81"/>
                    <a:pt x="627" y="81"/>
                    <a:pt x="627" y="81"/>
                  </a:cubicBezTo>
                  <a:cubicBezTo>
                    <a:pt x="627" y="50"/>
                    <a:pt x="627" y="50"/>
                    <a:pt x="627" y="50"/>
                  </a:cubicBezTo>
                  <a:cubicBezTo>
                    <a:pt x="627" y="45"/>
                    <a:pt x="627" y="41"/>
                    <a:pt x="626" y="38"/>
                  </a:cubicBezTo>
                  <a:cubicBezTo>
                    <a:pt x="625" y="34"/>
                    <a:pt x="623" y="32"/>
                    <a:pt x="620" y="29"/>
                  </a:cubicBezTo>
                  <a:cubicBezTo>
                    <a:pt x="616" y="27"/>
                    <a:pt x="610" y="26"/>
                    <a:pt x="601" y="26"/>
                  </a:cubicBezTo>
                  <a:cubicBezTo>
                    <a:pt x="581" y="26"/>
                    <a:pt x="581" y="26"/>
                    <a:pt x="581" y="26"/>
                  </a:cubicBezTo>
                  <a:lnTo>
                    <a:pt x="581" y="81"/>
                  </a:lnTo>
                  <a:close/>
                  <a:moveTo>
                    <a:pt x="679" y="69"/>
                  </a:moveTo>
                  <a:cubicBezTo>
                    <a:pt x="676" y="72"/>
                    <a:pt x="672" y="73"/>
                    <a:pt x="668" y="73"/>
                  </a:cubicBezTo>
                  <a:cubicBezTo>
                    <a:pt x="663" y="73"/>
                    <a:pt x="658" y="71"/>
                    <a:pt x="655" y="67"/>
                  </a:cubicBezTo>
                  <a:cubicBezTo>
                    <a:pt x="652" y="64"/>
                    <a:pt x="651" y="59"/>
                    <a:pt x="651" y="53"/>
                  </a:cubicBezTo>
                  <a:cubicBezTo>
                    <a:pt x="651" y="48"/>
                    <a:pt x="652" y="43"/>
                    <a:pt x="655" y="39"/>
                  </a:cubicBezTo>
                  <a:cubicBezTo>
                    <a:pt x="658" y="36"/>
                    <a:pt x="663" y="34"/>
                    <a:pt x="668" y="34"/>
                  </a:cubicBezTo>
                  <a:cubicBezTo>
                    <a:pt x="672" y="34"/>
                    <a:pt x="676" y="35"/>
                    <a:pt x="679" y="38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1" y="27"/>
                    <a:pt x="675" y="24"/>
                    <a:pt x="668" y="24"/>
                  </a:cubicBezTo>
                  <a:cubicBezTo>
                    <a:pt x="660" y="24"/>
                    <a:pt x="653" y="27"/>
                    <a:pt x="648" y="33"/>
                  </a:cubicBezTo>
                  <a:cubicBezTo>
                    <a:pt x="642" y="38"/>
                    <a:pt x="640" y="45"/>
                    <a:pt x="640" y="53"/>
                  </a:cubicBezTo>
                  <a:cubicBezTo>
                    <a:pt x="640" y="62"/>
                    <a:pt x="642" y="69"/>
                    <a:pt x="647" y="74"/>
                  </a:cubicBezTo>
                  <a:cubicBezTo>
                    <a:pt x="653" y="80"/>
                    <a:pt x="659" y="82"/>
                    <a:pt x="668" y="82"/>
                  </a:cubicBezTo>
                  <a:cubicBezTo>
                    <a:pt x="675" y="82"/>
                    <a:pt x="681" y="80"/>
                    <a:pt x="686" y="76"/>
                  </a:cubicBezTo>
                  <a:cubicBezTo>
                    <a:pt x="679" y="69"/>
                    <a:pt x="679" y="69"/>
                    <a:pt x="679" y="69"/>
                  </a:cubicBezTo>
                  <a:moveTo>
                    <a:pt x="723" y="24"/>
                  </a:moveTo>
                  <a:cubicBezTo>
                    <a:pt x="714" y="24"/>
                    <a:pt x="707" y="27"/>
                    <a:pt x="702" y="32"/>
                  </a:cubicBezTo>
                  <a:cubicBezTo>
                    <a:pt x="697" y="38"/>
                    <a:pt x="694" y="46"/>
                    <a:pt x="694" y="55"/>
                  </a:cubicBezTo>
                  <a:cubicBezTo>
                    <a:pt x="694" y="63"/>
                    <a:pt x="697" y="70"/>
                    <a:pt x="702" y="75"/>
                  </a:cubicBezTo>
                  <a:cubicBezTo>
                    <a:pt x="708" y="80"/>
                    <a:pt x="715" y="82"/>
                    <a:pt x="723" y="82"/>
                  </a:cubicBezTo>
                  <a:cubicBezTo>
                    <a:pt x="731" y="82"/>
                    <a:pt x="737" y="80"/>
                    <a:pt x="742" y="76"/>
                  </a:cubicBezTo>
                  <a:cubicBezTo>
                    <a:pt x="735" y="69"/>
                    <a:pt x="735" y="69"/>
                    <a:pt x="735" y="69"/>
                  </a:cubicBezTo>
                  <a:cubicBezTo>
                    <a:pt x="732" y="72"/>
                    <a:pt x="728" y="73"/>
                    <a:pt x="723" y="73"/>
                  </a:cubicBezTo>
                  <a:cubicBezTo>
                    <a:pt x="718" y="73"/>
                    <a:pt x="714" y="71"/>
                    <a:pt x="710" y="67"/>
                  </a:cubicBezTo>
                  <a:cubicBezTo>
                    <a:pt x="707" y="64"/>
                    <a:pt x="705" y="59"/>
                    <a:pt x="705" y="53"/>
                  </a:cubicBezTo>
                  <a:cubicBezTo>
                    <a:pt x="705" y="48"/>
                    <a:pt x="707" y="43"/>
                    <a:pt x="710" y="40"/>
                  </a:cubicBezTo>
                  <a:cubicBezTo>
                    <a:pt x="713" y="36"/>
                    <a:pt x="717" y="34"/>
                    <a:pt x="723" y="34"/>
                  </a:cubicBezTo>
                  <a:cubicBezTo>
                    <a:pt x="726" y="34"/>
                    <a:pt x="728" y="34"/>
                    <a:pt x="730" y="36"/>
                  </a:cubicBezTo>
                  <a:cubicBezTo>
                    <a:pt x="731" y="37"/>
                    <a:pt x="732" y="39"/>
                    <a:pt x="732" y="41"/>
                  </a:cubicBezTo>
                  <a:cubicBezTo>
                    <a:pt x="732" y="45"/>
                    <a:pt x="731" y="47"/>
                    <a:pt x="729" y="49"/>
                  </a:cubicBezTo>
                  <a:cubicBezTo>
                    <a:pt x="727" y="50"/>
                    <a:pt x="724" y="51"/>
                    <a:pt x="719" y="51"/>
                  </a:cubicBezTo>
                  <a:cubicBezTo>
                    <a:pt x="713" y="51"/>
                    <a:pt x="713" y="51"/>
                    <a:pt x="713" y="51"/>
                  </a:cubicBezTo>
                  <a:cubicBezTo>
                    <a:pt x="713" y="60"/>
                    <a:pt x="713" y="60"/>
                    <a:pt x="713" y="60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35" y="60"/>
                    <a:pt x="743" y="54"/>
                    <a:pt x="743" y="41"/>
                  </a:cubicBezTo>
                  <a:cubicBezTo>
                    <a:pt x="743" y="30"/>
                    <a:pt x="737" y="25"/>
                    <a:pt x="723" y="24"/>
                  </a:cubicBezTo>
                  <a:moveTo>
                    <a:pt x="751" y="37"/>
                  </a:moveTo>
                  <a:cubicBezTo>
                    <a:pt x="752" y="39"/>
                    <a:pt x="754" y="40"/>
                    <a:pt x="756" y="40"/>
                  </a:cubicBezTo>
                  <a:cubicBezTo>
                    <a:pt x="758" y="40"/>
                    <a:pt x="760" y="39"/>
                    <a:pt x="761" y="37"/>
                  </a:cubicBezTo>
                  <a:cubicBezTo>
                    <a:pt x="763" y="36"/>
                    <a:pt x="763" y="34"/>
                    <a:pt x="763" y="32"/>
                  </a:cubicBezTo>
                  <a:cubicBezTo>
                    <a:pt x="763" y="30"/>
                    <a:pt x="763" y="29"/>
                    <a:pt x="761" y="27"/>
                  </a:cubicBezTo>
                  <a:cubicBezTo>
                    <a:pt x="760" y="26"/>
                    <a:pt x="758" y="25"/>
                    <a:pt x="756" y="25"/>
                  </a:cubicBezTo>
                  <a:cubicBezTo>
                    <a:pt x="754" y="25"/>
                    <a:pt x="752" y="26"/>
                    <a:pt x="751" y="27"/>
                  </a:cubicBezTo>
                  <a:cubicBezTo>
                    <a:pt x="750" y="29"/>
                    <a:pt x="749" y="30"/>
                    <a:pt x="749" y="32"/>
                  </a:cubicBezTo>
                  <a:cubicBezTo>
                    <a:pt x="749" y="34"/>
                    <a:pt x="750" y="36"/>
                    <a:pt x="751" y="37"/>
                  </a:cubicBezTo>
                  <a:moveTo>
                    <a:pt x="751" y="80"/>
                  </a:moveTo>
                  <a:cubicBezTo>
                    <a:pt x="752" y="82"/>
                    <a:pt x="754" y="82"/>
                    <a:pt x="756" y="82"/>
                  </a:cubicBezTo>
                  <a:cubicBezTo>
                    <a:pt x="758" y="82"/>
                    <a:pt x="760" y="82"/>
                    <a:pt x="761" y="80"/>
                  </a:cubicBezTo>
                  <a:cubicBezTo>
                    <a:pt x="763" y="79"/>
                    <a:pt x="763" y="77"/>
                    <a:pt x="763" y="75"/>
                  </a:cubicBezTo>
                  <a:cubicBezTo>
                    <a:pt x="763" y="73"/>
                    <a:pt x="763" y="72"/>
                    <a:pt x="761" y="70"/>
                  </a:cubicBezTo>
                  <a:cubicBezTo>
                    <a:pt x="760" y="69"/>
                    <a:pt x="758" y="68"/>
                    <a:pt x="756" y="68"/>
                  </a:cubicBezTo>
                  <a:cubicBezTo>
                    <a:pt x="754" y="68"/>
                    <a:pt x="752" y="69"/>
                    <a:pt x="751" y="70"/>
                  </a:cubicBezTo>
                  <a:cubicBezTo>
                    <a:pt x="750" y="72"/>
                    <a:pt x="749" y="73"/>
                    <a:pt x="749" y="75"/>
                  </a:cubicBezTo>
                  <a:cubicBezTo>
                    <a:pt x="749" y="77"/>
                    <a:pt x="750" y="79"/>
                    <a:pt x="751" y="8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35" name="Freeform 11"/>
            <p:cNvSpPr>
              <a:spLocks noEditPoints="1"/>
            </p:cNvSpPr>
            <p:nvPr userDrawn="1"/>
          </p:nvSpPr>
          <p:spPr bwMode="auto">
            <a:xfrm>
              <a:off x="3608388" y="2792413"/>
              <a:ext cx="6581774" cy="457200"/>
            </a:xfrm>
            <a:custGeom>
              <a:avLst/>
              <a:gdLst>
                <a:gd name="T0" fmla="*/ 29 w 1126"/>
                <a:gd name="T1" fmla="*/ 28 h 78"/>
                <a:gd name="T2" fmla="*/ 67 w 1126"/>
                <a:gd name="T3" fmla="*/ 52 h 78"/>
                <a:gd name="T4" fmla="*/ 41 w 1126"/>
                <a:gd name="T5" fmla="*/ 42 h 78"/>
                <a:gd name="T6" fmla="*/ 102 w 1126"/>
                <a:gd name="T7" fmla="*/ 52 h 78"/>
                <a:gd name="T8" fmla="*/ 111 w 1126"/>
                <a:gd name="T9" fmla="*/ 43 h 78"/>
                <a:gd name="T10" fmla="*/ 130 w 1126"/>
                <a:gd name="T11" fmla="*/ 26 h 78"/>
                <a:gd name="T12" fmla="*/ 141 w 1126"/>
                <a:gd name="T13" fmla="*/ 26 h 78"/>
                <a:gd name="T14" fmla="*/ 145 w 1126"/>
                <a:gd name="T15" fmla="*/ 3 h 78"/>
                <a:gd name="T16" fmla="*/ 165 w 1126"/>
                <a:gd name="T17" fmla="*/ 19 h 78"/>
                <a:gd name="T18" fmla="*/ 213 w 1126"/>
                <a:gd name="T19" fmla="*/ 59 h 78"/>
                <a:gd name="T20" fmla="*/ 225 w 1126"/>
                <a:gd name="T21" fmla="*/ 52 h 78"/>
                <a:gd name="T22" fmla="*/ 249 w 1126"/>
                <a:gd name="T23" fmla="*/ 56 h 78"/>
                <a:gd name="T24" fmla="*/ 264 w 1126"/>
                <a:gd name="T25" fmla="*/ 19 h 78"/>
                <a:gd name="T26" fmla="*/ 275 w 1126"/>
                <a:gd name="T27" fmla="*/ 59 h 78"/>
                <a:gd name="T28" fmla="*/ 275 w 1126"/>
                <a:gd name="T29" fmla="*/ 4 h 78"/>
                <a:gd name="T30" fmla="*/ 319 w 1126"/>
                <a:gd name="T31" fmla="*/ 31 h 78"/>
                <a:gd name="T32" fmla="*/ 294 w 1126"/>
                <a:gd name="T33" fmla="*/ 19 h 78"/>
                <a:gd name="T34" fmla="*/ 357 w 1126"/>
                <a:gd name="T35" fmla="*/ 26 h 78"/>
                <a:gd name="T36" fmla="*/ 370 w 1126"/>
                <a:gd name="T37" fmla="*/ 73 h 78"/>
                <a:gd name="T38" fmla="*/ 356 w 1126"/>
                <a:gd name="T39" fmla="*/ 59 h 78"/>
                <a:gd name="T40" fmla="*/ 421 w 1126"/>
                <a:gd name="T41" fmla="*/ 52 h 78"/>
                <a:gd name="T42" fmla="*/ 419 w 1126"/>
                <a:gd name="T43" fmla="*/ 34 h 78"/>
                <a:gd name="T44" fmla="*/ 420 w 1126"/>
                <a:gd name="T45" fmla="*/ 19 h 78"/>
                <a:gd name="T46" fmla="*/ 464 w 1126"/>
                <a:gd name="T47" fmla="*/ 18 h 78"/>
                <a:gd name="T48" fmla="*/ 481 w 1126"/>
                <a:gd name="T49" fmla="*/ 26 h 78"/>
                <a:gd name="T50" fmla="*/ 494 w 1126"/>
                <a:gd name="T51" fmla="*/ 4 h 78"/>
                <a:gd name="T52" fmla="*/ 526 w 1126"/>
                <a:gd name="T53" fmla="*/ 60 h 78"/>
                <a:gd name="T54" fmla="*/ 533 w 1126"/>
                <a:gd name="T55" fmla="*/ 30 h 78"/>
                <a:gd name="T56" fmla="*/ 557 w 1126"/>
                <a:gd name="T57" fmla="*/ 59 h 78"/>
                <a:gd name="T58" fmla="*/ 583 w 1126"/>
                <a:gd name="T59" fmla="*/ 59 h 78"/>
                <a:gd name="T60" fmla="*/ 601 w 1126"/>
                <a:gd name="T61" fmla="*/ 56 h 78"/>
                <a:gd name="T62" fmla="*/ 615 w 1126"/>
                <a:gd name="T63" fmla="*/ 19 h 78"/>
                <a:gd name="T64" fmla="*/ 627 w 1126"/>
                <a:gd name="T65" fmla="*/ 59 h 78"/>
                <a:gd name="T66" fmla="*/ 626 w 1126"/>
                <a:gd name="T67" fmla="*/ 4 h 78"/>
                <a:gd name="T68" fmla="*/ 646 w 1126"/>
                <a:gd name="T69" fmla="*/ 19 h 78"/>
                <a:gd name="T70" fmla="*/ 672 w 1126"/>
                <a:gd name="T71" fmla="*/ 19 h 78"/>
                <a:gd name="T72" fmla="*/ 683 w 1126"/>
                <a:gd name="T73" fmla="*/ 7 h 78"/>
                <a:gd name="T74" fmla="*/ 701 w 1126"/>
                <a:gd name="T75" fmla="*/ 39 h 78"/>
                <a:gd name="T76" fmla="*/ 713 w 1126"/>
                <a:gd name="T77" fmla="*/ 60 h 78"/>
                <a:gd name="T78" fmla="*/ 762 w 1126"/>
                <a:gd name="T79" fmla="*/ 48 h 78"/>
                <a:gd name="T80" fmla="*/ 796 w 1126"/>
                <a:gd name="T81" fmla="*/ 60 h 78"/>
                <a:gd name="T82" fmla="*/ 802 w 1126"/>
                <a:gd name="T83" fmla="*/ 30 h 78"/>
                <a:gd name="T84" fmla="*/ 833 w 1126"/>
                <a:gd name="T85" fmla="*/ 34 h 78"/>
                <a:gd name="T86" fmla="*/ 821 w 1126"/>
                <a:gd name="T87" fmla="*/ 19 h 78"/>
                <a:gd name="T88" fmla="*/ 841 w 1126"/>
                <a:gd name="T89" fmla="*/ 43 h 78"/>
                <a:gd name="T90" fmla="*/ 889 w 1126"/>
                <a:gd name="T91" fmla="*/ 21 h 78"/>
                <a:gd name="T92" fmla="*/ 892 w 1126"/>
                <a:gd name="T93" fmla="*/ 52 h 78"/>
                <a:gd name="T94" fmla="*/ 920 w 1126"/>
                <a:gd name="T95" fmla="*/ 49 h 78"/>
                <a:gd name="T96" fmla="*/ 922 w 1126"/>
                <a:gd name="T97" fmla="*/ 44 h 78"/>
                <a:gd name="T98" fmla="*/ 967 w 1126"/>
                <a:gd name="T99" fmla="*/ 26 h 78"/>
                <a:gd name="T100" fmla="*/ 958 w 1126"/>
                <a:gd name="T101" fmla="*/ 59 h 78"/>
                <a:gd name="T102" fmla="*/ 996 w 1126"/>
                <a:gd name="T103" fmla="*/ 52 h 78"/>
                <a:gd name="T104" fmla="*/ 993 w 1126"/>
                <a:gd name="T105" fmla="*/ 34 h 78"/>
                <a:gd name="T106" fmla="*/ 994 w 1126"/>
                <a:gd name="T107" fmla="*/ 19 h 78"/>
                <a:gd name="T108" fmla="*/ 1045 w 1126"/>
                <a:gd name="T109" fmla="*/ 34 h 78"/>
                <a:gd name="T110" fmla="*/ 1027 w 1126"/>
                <a:gd name="T111" fmla="*/ 1 h 78"/>
                <a:gd name="T112" fmla="*/ 1066 w 1126"/>
                <a:gd name="T113" fmla="*/ 11 h 78"/>
                <a:gd name="T114" fmla="*/ 1093 w 1126"/>
                <a:gd name="T115" fmla="*/ 78 h 78"/>
                <a:gd name="T116" fmla="*/ 1119 w 1126"/>
                <a:gd name="T117" fmla="*/ 39 h 78"/>
                <a:gd name="T118" fmla="*/ 1120 w 1126"/>
                <a:gd name="T119" fmla="*/ 54 h 78"/>
                <a:gd name="T120" fmla="*/ 1087 w 1126"/>
                <a:gd name="T121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78">
                  <a:moveTo>
                    <a:pt x="29" y="50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0" y="59"/>
                    <a:pt x="26" y="60"/>
                    <a:pt x="21" y="60"/>
                  </a:cubicBezTo>
                  <a:cubicBezTo>
                    <a:pt x="15" y="60"/>
                    <a:pt x="10" y="58"/>
                    <a:pt x="6" y="54"/>
                  </a:cubicBezTo>
                  <a:cubicBezTo>
                    <a:pt x="2" y="50"/>
                    <a:pt x="0" y="45"/>
                    <a:pt x="0" y="39"/>
                  </a:cubicBezTo>
                  <a:cubicBezTo>
                    <a:pt x="0" y="33"/>
                    <a:pt x="2" y="28"/>
                    <a:pt x="6" y="24"/>
                  </a:cubicBezTo>
                  <a:cubicBezTo>
                    <a:pt x="10" y="20"/>
                    <a:pt x="15" y="18"/>
                    <a:pt x="21" y="18"/>
                  </a:cubicBezTo>
                  <a:cubicBezTo>
                    <a:pt x="26" y="18"/>
                    <a:pt x="30" y="20"/>
                    <a:pt x="34" y="2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7" y="26"/>
                    <a:pt x="24" y="25"/>
                    <a:pt x="21" y="25"/>
                  </a:cubicBezTo>
                  <a:cubicBezTo>
                    <a:pt x="17" y="25"/>
                    <a:pt x="14" y="26"/>
                    <a:pt x="12" y="29"/>
                  </a:cubicBezTo>
                  <a:cubicBezTo>
                    <a:pt x="9" y="32"/>
                    <a:pt x="8" y="35"/>
                    <a:pt x="8" y="39"/>
                  </a:cubicBezTo>
                  <a:cubicBezTo>
                    <a:pt x="8" y="43"/>
                    <a:pt x="9" y="47"/>
                    <a:pt x="12" y="49"/>
                  </a:cubicBezTo>
                  <a:cubicBezTo>
                    <a:pt x="14" y="52"/>
                    <a:pt x="17" y="53"/>
                    <a:pt x="21" y="53"/>
                  </a:cubicBezTo>
                  <a:cubicBezTo>
                    <a:pt x="24" y="53"/>
                    <a:pt x="27" y="52"/>
                    <a:pt x="29" y="50"/>
                  </a:cubicBezTo>
                  <a:moveTo>
                    <a:pt x="75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6" y="52"/>
                    <a:pt x="55" y="52"/>
                    <a:pt x="53" y="51"/>
                  </a:cubicBezTo>
                  <a:cubicBezTo>
                    <a:pt x="52" y="51"/>
                    <a:pt x="51" y="50"/>
                    <a:pt x="51" y="50"/>
                  </a:cubicBezTo>
                  <a:cubicBezTo>
                    <a:pt x="50" y="49"/>
                    <a:pt x="50" y="48"/>
                    <a:pt x="49" y="47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9" y="44"/>
                    <a:pt x="49" y="43"/>
                    <a:pt x="49" y="4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5"/>
                    <a:pt x="42" y="48"/>
                    <a:pt x="42" y="51"/>
                  </a:cubicBezTo>
                  <a:cubicBezTo>
                    <a:pt x="43" y="53"/>
                    <a:pt x="44" y="55"/>
                    <a:pt x="47" y="57"/>
                  </a:cubicBezTo>
                  <a:cubicBezTo>
                    <a:pt x="49" y="58"/>
                    <a:pt x="54" y="59"/>
                    <a:pt x="60" y="59"/>
                  </a:cubicBezTo>
                  <a:cubicBezTo>
                    <a:pt x="75" y="59"/>
                    <a:pt x="75" y="59"/>
                    <a:pt x="75" y="59"/>
                  </a:cubicBezTo>
                  <a:lnTo>
                    <a:pt x="75" y="19"/>
                  </a:lnTo>
                  <a:close/>
                  <a:moveTo>
                    <a:pt x="85" y="43"/>
                  </a:moveTo>
                  <a:cubicBezTo>
                    <a:pt x="85" y="49"/>
                    <a:pt x="86" y="53"/>
                    <a:pt x="89" y="56"/>
                  </a:cubicBezTo>
                  <a:cubicBezTo>
                    <a:pt x="92" y="58"/>
                    <a:pt x="96" y="59"/>
                    <a:pt x="102" y="59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2"/>
                    <a:pt x="100" y="52"/>
                    <a:pt x="99" y="52"/>
                  </a:cubicBezTo>
                  <a:cubicBezTo>
                    <a:pt x="98" y="52"/>
                    <a:pt x="97" y="51"/>
                    <a:pt x="96" y="51"/>
                  </a:cubicBezTo>
                  <a:cubicBezTo>
                    <a:pt x="95" y="50"/>
                    <a:pt x="94" y="50"/>
                    <a:pt x="93" y="48"/>
                  </a:cubicBezTo>
                  <a:cubicBezTo>
                    <a:pt x="93" y="47"/>
                    <a:pt x="93" y="45"/>
                    <a:pt x="93" y="43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43"/>
                    <a:pt x="85" y="43"/>
                    <a:pt x="85" y="43"/>
                  </a:cubicBezTo>
                  <a:moveTo>
                    <a:pt x="111" y="26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9"/>
                    <a:pt x="113" y="53"/>
                    <a:pt x="116" y="56"/>
                  </a:cubicBezTo>
                  <a:cubicBezTo>
                    <a:pt x="119" y="58"/>
                    <a:pt x="124" y="59"/>
                    <a:pt x="130" y="59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2"/>
                    <a:pt x="127" y="52"/>
                    <a:pt x="126" y="52"/>
                  </a:cubicBezTo>
                  <a:cubicBezTo>
                    <a:pt x="125" y="52"/>
                    <a:pt x="124" y="51"/>
                    <a:pt x="122" y="51"/>
                  </a:cubicBezTo>
                  <a:cubicBezTo>
                    <a:pt x="121" y="50"/>
                    <a:pt x="120" y="50"/>
                    <a:pt x="120" y="48"/>
                  </a:cubicBezTo>
                  <a:cubicBezTo>
                    <a:pt x="119" y="47"/>
                    <a:pt x="119" y="45"/>
                    <a:pt x="119" y="43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04" y="26"/>
                    <a:pt x="104" y="26"/>
                    <a:pt x="104" y="26"/>
                  </a:cubicBezTo>
                  <a:lnTo>
                    <a:pt x="111" y="26"/>
                  </a:lnTo>
                  <a:close/>
                  <a:moveTo>
                    <a:pt x="149" y="19"/>
                  </a:moveTo>
                  <a:cubicBezTo>
                    <a:pt x="138" y="19"/>
                    <a:pt x="138" y="19"/>
                    <a:pt x="138" y="1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9" y="59"/>
                    <a:pt x="149" y="59"/>
                    <a:pt x="149" y="59"/>
                  </a:cubicBezTo>
                  <a:lnTo>
                    <a:pt x="149" y="19"/>
                  </a:lnTo>
                  <a:close/>
                  <a:moveTo>
                    <a:pt x="141" y="11"/>
                  </a:moveTo>
                  <a:cubicBezTo>
                    <a:pt x="142" y="11"/>
                    <a:pt x="143" y="12"/>
                    <a:pt x="145" y="12"/>
                  </a:cubicBezTo>
                  <a:cubicBezTo>
                    <a:pt x="146" y="12"/>
                    <a:pt x="147" y="11"/>
                    <a:pt x="148" y="11"/>
                  </a:cubicBezTo>
                  <a:cubicBezTo>
                    <a:pt x="149" y="10"/>
                    <a:pt x="149" y="9"/>
                    <a:pt x="149" y="7"/>
                  </a:cubicBezTo>
                  <a:cubicBezTo>
                    <a:pt x="149" y="6"/>
                    <a:pt x="149" y="5"/>
                    <a:pt x="148" y="4"/>
                  </a:cubicBezTo>
                  <a:cubicBezTo>
                    <a:pt x="147" y="3"/>
                    <a:pt x="146" y="3"/>
                    <a:pt x="145" y="3"/>
                  </a:cubicBezTo>
                  <a:cubicBezTo>
                    <a:pt x="143" y="3"/>
                    <a:pt x="142" y="3"/>
                    <a:pt x="141" y="4"/>
                  </a:cubicBezTo>
                  <a:cubicBezTo>
                    <a:pt x="140" y="5"/>
                    <a:pt x="140" y="6"/>
                    <a:pt x="140" y="7"/>
                  </a:cubicBezTo>
                  <a:cubicBezTo>
                    <a:pt x="140" y="9"/>
                    <a:pt x="140" y="10"/>
                    <a:pt x="141" y="11"/>
                  </a:cubicBezTo>
                  <a:moveTo>
                    <a:pt x="175" y="60"/>
                  </a:moveTo>
                  <a:cubicBezTo>
                    <a:pt x="179" y="56"/>
                    <a:pt x="183" y="51"/>
                    <a:pt x="185" y="45"/>
                  </a:cubicBezTo>
                  <a:cubicBezTo>
                    <a:pt x="187" y="40"/>
                    <a:pt x="190" y="31"/>
                    <a:pt x="192" y="19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82" y="32"/>
                    <a:pt x="179" y="43"/>
                    <a:pt x="175" y="50"/>
                  </a:cubicBezTo>
                  <a:cubicBezTo>
                    <a:pt x="170" y="43"/>
                    <a:pt x="167" y="32"/>
                    <a:pt x="165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9" y="31"/>
                    <a:pt x="162" y="40"/>
                    <a:pt x="164" y="45"/>
                  </a:cubicBezTo>
                  <a:cubicBezTo>
                    <a:pt x="166" y="51"/>
                    <a:pt x="170" y="56"/>
                    <a:pt x="175" y="60"/>
                  </a:cubicBezTo>
                  <a:moveTo>
                    <a:pt x="222" y="36"/>
                  </a:moveTo>
                  <a:cubicBezTo>
                    <a:pt x="219" y="35"/>
                    <a:pt x="216" y="34"/>
                    <a:pt x="213" y="34"/>
                  </a:cubicBezTo>
                  <a:cubicBezTo>
                    <a:pt x="209" y="34"/>
                    <a:pt x="205" y="35"/>
                    <a:pt x="202" y="37"/>
                  </a:cubicBezTo>
                  <a:cubicBezTo>
                    <a:pt x="199" y="40"/>
                    <a:pt x="198" y="43"/>
                    <a:pt x="198" y="47"/>
                  </a:cubicBezTo>
                  <a:cubicBezTo>
                    <a:pt x="198" y="51"/>
                    <a:pt x="199" y="54"/>
                    <a:pt x="202" y="56"/>
                  </a:cubicBezTo>
                  <a:cubicBezTo>
                    <a:pt x="205" y="58"/>
                    <a:pt x="209" y="59"/>
                    <a:pt x="213" y="59"/>
                  </a:cubicBezTo>
                  <a:cubicBezTo>
                    <a:pt x="232" y="59"/>
                    <a:pt x="232" y="59"/>
                    <a:pt x="232" y="59"/>
                  </a:cubicBezTo>
                  <a:cubicBezTo>
                    <a:pt x="232" y="35"/>
                    <a:pt x="232" y="35"/>
                    <a:pt x="232" y="35"/>
                  </a:cubicBezTo>
                  <a:cubicBezTo>
                    <a:pt x="232" y="30"/>
                    <a:pt x="231" y="26"/>
                    <a:pt x="228" y="23"/>
                  </a:cubicBezTo>
                  <a:cubicBezTo>
                    <a:pt x="225" y="20"/>
                    <a:pt x="221" y="19"/>
                    <a:pt x="215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1" y="26"/>
                    <a:pt x="201" y="26"/>
                    <a:pt x="201" y="26"/>
                  </a:cubicBezTo>
                  <a:cubicBezTo>
                    <a:pt x="215" y="26"/>
                    <a:pt x="215" y="26"/>
                    <a:pt x="215" y="26"/>
                  </a:cubicBezTo>
                  <a:cubicBezTo>
                    <a:pt x="221" y="26"/>
                    <a:pt x="225" y="29"/>
                    <a:pt x="225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08" y="52"/>
                    <a:pt x="205" y="50"/>
                    <a:pt x="205" y="47"/>
                  </a:cubicBezTo>
                  <a:cubicBezTo>
                    <a:pt x="205" y="45"/>
                    <a:pt x="206" y="43"/>
                    <a:pt x="208" y="42"/>
                  </a:cubicBezTo>
                  <a:cubicBezTo>
                    <a:pt x="209" y="41"/>
                    <a:pt x="211" y="41"/>
                    <a:pt x="214" y="41"/>
                  </a:cubicBezTo>
                  <a:cubicBezTo>
                    <a:pt x="217" y="41"/>
                    <a:pt x="219" y="42"/>
                    <a:pt x="222" y="43"/>
                  </a:cubicBezTo>
                  <a:cubicBezTo>
                    <a:pt x="222" y="36"/>
                    <a:pt x="222" y="36"/>
                    <a:pt x="222" y="36"/>
                  </a:cubicBezTo>
                  <a:moveTo>
                    <a:pt x="245" y="26"/>
                  </a:moveTo>
                  <a:cubicBezTo>
                    <a:pt x="245" y="43"/>
                    <a:pt x="245" y="43"/>
                    <a:pt x="245" y="43"/>
                  </a:cubicBezTo>
                  <a:cubicBezTo>
                    <a:pt x="245" y="49"/>
                    <a:pt x="246" y="53"/>
                    <a:pt x="249" y="56"/>
                  </a:cubicBezTo>
                  <a:cubicBezTo>
                    <a:pt x="252" y="58"/>
                    <a:pt x="257" y="59"/>
                    <a:pt x="264" y="59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2" y="52"/>
                    <a:pt x="261" y="52"/>
                    <a:pt x="259" y="52"/>
                  </a:cubicBezTo>
                  <a:cubicBezTo>
                    <a:pt x="258" y="52"/>
                    <a:pt x="257" y="51"/>
                    <a:pt x="256" y="51"/>
                  </a:cubicBezTo>
                  <a:cubicBezTo>
                    <a:pt x="255" y="50"/>
                    <a:pt x="254" y="50"/>
                    <a:pt x="253" y="48"/>
                  </a:cubicBezTo>
                  <a:cubicBezTo>
                    <a:pt x="253" y="47"/>
                    <a:pt x="252" y="45"/>
                    <a:pt x="252" y="43"/>
                  </a:cubicBezTo>
                  <a:cubicBezTo>
                    <a:pt x="252" y="26"/>
                    <a:pt x="252" y="26"/>
                    <a:pt x="252" y="26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19"/>
                    <a:pt x="264" y="19"/>
                    <a:pt x="264" y="19"/>
                  </a:cubicBezTo>
                  <a:cubicBezTo>
                    <a:pt x="252" y="19"/>
                    <a:pt x="252" y="19"/>
                    <a:pt x="252" y="19"/>
                  </a:cubicBezTo>
                  <a:cubicBezTo>
                    <a:pt x="252" y="11"/>
                    <a:pt x="252" y="11"/>
                    <a:pt x="252" y="11"/>
                  </a:cubicBezTo>
                  <a:cubicBezTo>
                    <a:pt x="237" y="26"/>
                    <a:pt x="237" y="26"/>
                    <a:pt x="237" y="26"/>
                  </a:cubicBezTo>
                  <a:lnTo>
                    <a:pt x="245" y="26"/>
                  </a:lnTo>
                  <a:close/>
                  <a:moveTo>
                    <a:pt x="282" y="19"/>
                  </a:moveTo>
                  <a:cubicBezTo>
                    <a:pt x="272" y="19"/>
                    <a:pt x="272" y="19"/>
                    <a:pt x="272" y="19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75" y="26"/>
                    <a:pt x="275" y="26"/>
                    <a:pt x="275" y="26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82" y="59"/>
                    <a:pt x="282" y="59"/>
                    <a:pt x="282" y="59"/>
                  </a:cubicBezTo>
                  <a:lnTo>
                    <a:pt x="282" y="19"/>
                  </a:lnTo>
                  <a:close/>
                  <a:moveTo>
                    <a:pt x="275" y="11"/>
                  </a:moveTo>
                  <a:cubicBezTo>
                    <a:pt x="275" y="11"/>
                    <a:pt x="277" y="12"/>
                    <a:pt x="278" y="12"/>
                  </a:cubicBezTo>
                  <a:cubicBezTo>
                    <a:pt x="280" y="12"/>
                    <a:pt x="281" y="11"/>
                    <a:pt x="281" y="11"/>
                  </a:cubicBezTo>
                  <a:cubicBezTo>
                    <a:pt x="282" y="10"/>
                    <a:pt x="283" y="9"/>
                    <a:pt x="283" y="7"/>
                  </a:cubicBezTo>
                  <a:cubicBezTo>
                    <a:pt x="283" y="6"/>
                    <a:pt x="282" y="5"/>
                    <a:pt x="281" y="4"/>
                  </a:cubicBezTo>
                  <a:cubicBezTo>
                    <a:pt x="281" y="3"/>
                    <a:pt x="280" y="3"/>
                    <a:pt x="278" y="3"/>
                  </a:cubicBezTo>
                  <a:cubicBezTo>
                    <a:pt x="277" y="3"/>
                    <a:pt x="275" y="3"/>
                    <a:pt x="275" y="4"/>
                  </a:cubicBezTo>
                  <a:cubicBezTo>
                    <a:pt x="274" y="5"/>
                    <a:pt x="274" y="6"/>
                    <a:pt x="274" y="7"/>
                  </a:cubicBezTo>
                  <a:cubicBezTo>
                    <a:pt x="274" y="9"/>
                    <a:pt x="274" y="10"/>
                    <a:pt x="275" y="11"/>
                  </a:cubicBezTo>
                  <a:moveTo>
                    <a:pt x="294" y="59"/>
                  </a:moveTo>
                  <a:cubicBezTo>
                    <a:pt x="301" y="59"/>
                    <a:pt x="301" y="59"/>
                    <a:pt x="301" y="59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3" y="26"/>
                    <a:pt x="314" y="26"/>
                    <a:pt x="315" y="27"/>
                  </a:cubicBezTo>
                  <a:cubicBezTo>
                    <a:pt x="317" y="27"/>
                    <a:pt x="317" y="28"/>
                    <a:pt x="318" y="29"/>
                  </a:cubicBezTo>
                  <a:cubicBezTo>
                    <a:pt x="319" y="29"/>
                    <a:pt x="319" y="30"/>
                    <a:pt x="319" y="31"/>
                  </a:cubicBezTo>
                  <a:cubicBezTo>
                    <a:pt x="320" y="32"/>
                    <a:pt x="320" y="33"/>
                    <a:pt x="320" y="34"/>
                  </a:cubicBezTo>
                  <a:cubicBezTo>
                    <a:pt x="320" y="35"/>
                    <a:pt x="320" y="36"/>
                    <a:pt x="320" y="37"/>
                  </a:cubicBezTo>
                  <a:cubicBezTo>
                    <a:pt x="320" y="59"/>
                    <a:pt x="320" y="59"/>
                    <a:pt x="320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28" y="33"/>
                    <a:pt x="327" y="30"/>
                    <a:pt x="327" y="28"/>
                  </a:cubicBezTo>
                  <a:cubicBezTo>
                    <a:pt x="326" y="25"/>
                    <a:pt x="324" y="23"/>
                    <a:pt x="322" y="22"/>
                  </a:cubicBezTo>
                  <a:cubicBezTo>
                    <a:pt x="319" y="20"/>
                    <a:pt x="315" y="19"/>
                    <a:pt x="309" y="19"/>
                  </a:cubicBezTo>
                  <a:cubicBezTo>
                    <a:pt x="294" y="19"/>
                    <a:pt x="294" y="19"/>
                    <a:pt x="294" y="19"/>
                  </a:cubicBezTo>
                  <a:lnTo>
                    <a:pt x="294" y="59"/>
                  </a:lnTo>
                  <a:close/>
                  <a:moveTo>
                    <a:pt x="356" y="59"/>
                  </a:moveTo>
                  <a:cubicBezTo>
                    <a:pt x="360" y="59"/>
                    <a:pt x="363" y="58"/>
                    <a:pt x="366" y="57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51"/>
                    <a:pt x="360" y="52"/>
                    <a:pt x="356" y="52"/>
                  </a:cubicBezTo>
                  <a:cubicBezTo>
                    <a:pt x="353" y="52"/>
                    <a:pt x="350" y="51"/>
                    <a:pt x="348" y="49"/>
                  </a:cubicBezTo>
                  <a:cubicBezTo>
                    <a:pt x="345" y="47"/>
                    <a:pt x="344" y="43"/>
                    <a:pt x="344" y="40"/>
                  </a:cubicBezTo>
                  <a:cubicBezTo>
                    <a:pt x="344" y="35"/>
                    <a:pt x="345" y="32"/>
                    <a:pt x="347" y="30"/>
                  </a:cubicBezTo>
                  <a:cubicBezTo>
                    <a:pt x="350" y="27"/>
                    <a:pt x="353" y="26"/>
                    <a:pt x="357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9" y="64"/>
                    <a:pt x="367" y="67"/>
                    <a:pt x="363" y="70"/>
                  </a:cubicBezTo>
                  <a:cubicBezTo>
                    <a:pt x="361" y="71"/>
                    <a:pt x="358" y="71"/>
                    <a:pt x="353" y="71"/>
                  </a:cubicBezTo>
                  <a:cubicBezTo>
                    <a:pt x="344" y="71"/>
                    <a:pt x="344" y="71"/>
                    <a:pt x="344" y="71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9" y="78"/>
                    <a:pt x="363" y="78"/>
                    <a:pt x="366" y="76"/>
                  </a:cubicBezTo>
                  <a:cubicBezTo>
                    <a:pt x="368" y="75"/>
                    <a:pt x="369" y="74"/>
                    <a:pt x="370" y="73"/>
                  </a:cubicBezTo>
                  <a:cubicBezTo>
                    <a:pt x="371" y="73"/>
                    <a:pt x="372" y="71"/>
                    <a:pt x="373" y="70"/>
                  </a:cubicBezTo>
                  <a:cubicBezTo>
                    <a:pt x="374" y="69"/>
                    <a:pt x="375" y="67"/>
                    <a:pt x="376" y="65"/>
                  </a:cubicBezTo>
                  <a:cubicBezTo>
                    <a:pt x="376" y="63"/>
                    <a:pt x="377" y="61"/>
                    <a:pt x="377" y="58"/>
                  </a:cubicBezTo>
                  <a:cubicBezTo>
                    <a:pt x="377" y="19"/>
                    <a:pt x="377" y="19"/>
                    <a:pt x="377" y="19"/>
                  </a:cubicBezTo>
                  <a:cubicBezTo>
                    <a:pt x="357" y="19"/>
                    <a:pt x="357" y="19"/>
                    <a:pt x="357" y="19"/>
                  </a:cubicBezTo>
                  <a:cubicBezTo>
                    <a:pt x="351" y="19"/>
                    <a:pt x="346" y="21"/>
                    <a:pt x="342" y="25"/>
                  </a:cubicBezTo>
                  <a:cubicBezTo>
                    <a:pt x="338" y="29"/>
                    <a:pt x="336" y="34"/>
                    <a:pt x="336" y="40"/>
                  </a:cubicBezTo>
                  <a:cubicBezTo>
                    <a:pt x="336" y="45"/>
                    <a:pt x="338" y="50"/>
                    <a:pt x="342" y="54"/>
                  </a:cubicBezTo>
                  <a:cubicBezTo>
                    <a:pt x="346" y="57"/>
                    <a:pt x="351" y="59"/>
                    <a:pt x="356" y="59"/>
                  </a:cubicBezTo>
                  <a:moveTo>
                    <a:pt x="420" y="19"/>
                  </a:moveTo>
                  <a:cubicBezTo>
                    <a:pt x="416" y="19"/>
                    <a:pt x="413" y="20"/>
                    <a:pt x="410" y="22"/>
                  </a:cubicBezTo>
                  <a:cubicBezTo>
                    <a:pt x="408" y="24"/>
                    <a:pt x="406" y="26"/>
                    <a:pt x="406" y="30"/>
                  </a:cubicBezTo>
                  <a:cubicBezTo>
                    <a:pt x="406" y="32"/>
                    <a:pt x="407" y="35"/>
                    <a:pt x="409" y="36"/>
                  </a:cubicBezTo>
                  <a:cubicBezTo>
                    <a:pt x="410" y="38"/>
                    <a:pt x="412" y="39"/>
                    <a:pt x="414" y="40"/>
                  </a:cubicBezTo>
                  <a:cubicBezTo>
                    <a:pt x="416" y="41"/>
                    <a:pt x="419" y="42"/>
                    <a:pt x="421" y="42"/>
                  </a:cubicBezTo>
                  <a:cubicBezTo>
                    <a:pt x="423" y="43"/>
                    <a:pt x="425" y="44"/>
                    <a:pt x="427" y="45"/>
                  </a:cubicBezTo>
                  <a:cubicBezTo>
                    <a:pt x="428" y="46"/>
                    <a:pt x="429" y="47"/>
                    <a:pt x="429" y="48"/>
                  </a:cubicBezTo>
                  <a:cubicBezTo>
                    <a:pt x="429" y="51"/>
                    <a:pt x="426" y="52"/>
                    <a:pt x="421" y="52"/>
                  </a:cubicBezTo>
                  <a:cubicBezTo>
                    <a:pt x="406" y="52"/>
                    <a:pt x="406" y="52"/>
                    <a:pt x="406" y="52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31" y="59"/>
                    <a:pt x="436" y="56"/>
                    <a:pt x="436" y="48"/>
                  </a:cubicBezTo>
                  <a:cubicBezTo>
                    <a:pt x="436" y="47"/>
                    <a:pt x="436" y="46"/>
                    <a:pt x="436" y="45"/>
                  </a:cubicBezTo>
                  <a:cubicBezTo>
                    <a:pt x="436" y="44"/>
                    <a:pt x="435" y="43"/>
                    <a:pt x="435" y="41"/>
                  </a:cubicBezTo>
                  <a:cubicBezTo>
                    <a:pt x="434" y="40"/>
                    <a:pt x="433" y="39"/>
                    <a:pt x="431" y="39"/>
                  </a:cubicBezTo>
                  <a:cubicBezTo>
                    <a:pt x="430" y="38"/>
                    <a:pt x="427" y="37"/>
                    <a:pt x="424" y="36"/>
                  </a:cubicBezTo>
                  <a:cubicBezTo>
                    <a:pt x="421" y="35"/>
                    <a:pt x="419" y="35"/>
                    <a:pt x="419" y="34"/>
                  </a:cubicBezTo>
                  <a:cubicBezTo>
                    <a:pt x="418" y="34"/>
                    <a:pt x="418" y="34"/>
                    <a:pt x="417" y="34"/>
                  </a:cubicBezTo>
                  <a:cubicBezTo>
                    <a:pt x="416" y="33"/>
                    <a:pt x="416" y="33"/>
                    <a:pt x="415" y="33"/>
                  </a:cubicBezTo>
                  <a:cubicBezTo>
                    <a:pt x="415" y="32"/>
                    <a:pt x="415" y="32"/>
                    <a:pt x="414" y="31"/>
                  </a:cubicBezTo>
                  <a:cubicBezTo>
                    <a:pt x="414" y="31"/>
                    <a:pt x="414" y="30"/>
                    <a:pt x="414" y="30"/>
                  </a:cubicBezTo>
                  <a:cubicBezTo>
                    <a:pt x="414" y="28"/>
                    <a:pt x="414" y="28"/>
                    <a:pt x="416" y="27"/>
                  </a:cubicBezTo>
                  <a:cubicBezTo>
                    <a:pt x="417" y="26"/>
                    <a:pt x="418" y="26"/>
                    <a:pt x="420" y="26"/>
                  </a:cubicBezTo>
                  <a:cubicBezTo>
                    <a:pt x="435" y="26"/>
                    <a:pt x="435" y="26"/>
                    <a:pt x="435" y="26"/>
                  </a:cubicBezTo>
                  <a:cubicBezTo>
                    <a:pt x="435" y="19"/>
                    <a:pt x="435" y="19"/>
                    <a:pt x="435" y="19"/>
                  </a:cubicBezTo>
                  <a:lnTo>
                    <a:pt x="420" y="19"/>
                  </a:lnTo>
                  <a:close/>
                  <a:moveTo>
                    <a:pt x="472" y="50"/>
                  </a:moveTo>
                  <a:cubicBezTo>
                    <a:pt x="470" y="52"/>
                    <a:pt x="467" y="53"/>
                    <a:pt x="464" y="53"/>
                  </a:cubicBezTo>
                  <a:cubicBezTo>
                    <a:pt x="460" y="53"/>
                    <a:pt x="457" y="52"/>
                    <a:pt x="455" y="49"/>
                  </a:cubicBezTo>
                  <a:cubicBezTo>
                    <a:pt x="453" y="47"/>
                    <a:pt x="452" y="43"/>
                    <a:pt x="452" y="39"/>
                  </a:cubicBezTo>
                  <a:cubicBezTo>
                    <a:pt x="452" y="35"/>
                    <a:pt x="453" y="32"/>
                    <a:pt x="455" y="29"/>
                  </a:cubicBezTo>
                  <a:cubicBezTo>
                    <a:pt x="457" y="26"/>
                    <a:pt x="460" y="25"/>
                    <a:pt x="464" y="25"/>
                  </a:cubicBezTo>
                  <a:cubicBezTo>
                    <a:pt x="467" y="25"/>
                    <a:pt x="470" y="26"/>
                    <a:pt x="472" y="28"/>
                  </a:cubicBezTo>
                  <a:cubicBezTo>
                    <a:pt x="477" y="23"/>
                    <a:pt x="477" y="23"/>
                    <a:pt x="477" y="23"/>
                  </a:cubicBezTo>
                  <a:cubicBezTo>
                    <a:pt x="474" y="20"/>
                    <a:pt x="469" y="18"/>
                    <a:pt x="464" y="18"/>
                  </a:cubicBezTo>
                  <a:cubicBezTo>
                    <a:pt x="458" y="18"/>
                    <a:pt x="453" y="20"/>
                    <a:pt x="449" y="24"/>
                  </a:cubicBezTo>
                  <a:cubicBezTo>
                    <a:pt x="446" y="28"/>
                    <a:pt x="444" y="33"/>
                    <a:pt x="444" y="39"/>
                  </a:cubicBezTo>
                  <a:cubicBezTo>
                    <a:pt x="444" y="45"/>
                    <a:pt x="445" y="50"/>
                    <a:pt x="449" y="54"/>
                  </a:cubicBezTo>
                  <a:cubicBezTo>
                    <a:pt x="453" y="58"/>
                    <a:pt x="458" y="60"/>
                    <a:pt x="464" y="60"/>
                  </a:cubicBezTo>
                  <a:cubicBezTo>
                    <a:pt x="469" y="60"/>
                    <a:pt x="474" y="59"/>
                    <a:pt x="477" y="55"/>
                  </a:cubicBezTo>
                  <a:cubicBezTo>
                    <a:pt x="472" y="50"/>
                    <a:pt x="472" y="50"/>
                    <a:pt x="472" y="50"/>
                  </a:cubicBezTo>
                  <a:moveTo>
                    <a:pt x="495" y="19"/>
                  </a:moveTo>
                  <a:cubicBezTo>
                    <a:pt x="485" y="19"/>
                    <a:pt x="485" y="19"/>
                    <a:pt x="485" y="19"/>
                  </a:cubicBezTo>
                  <a:cubicBezTo>
                    <a:pt x="481" y="26"/>
                    <a:pt x="481" y="26"/>
                    <a:pt x="481" y="26"/>
                  </a:cubicBezTo>
                  <a:cubicBezTo>
                    <a:pt x="488" y="26"/>
                    <a:pt x="488" y="26"/>
                    <a:pt x="488" y="26"/>
                  </a:cubicBezTo>
                  <a:cubicBezTo>
                    <a:pt x="488" y="59"/>
                    <a:pt x="488" y="59"/>
                    <a:pt x="488" y="59"/>
                  </a:cubicBezTo>
                  <a:cubicBezTo>
                    <a:pt x="495" y="59"/>
                    <a:pt x="495" y="59"/>
                    <a:pt x="495" y="59"/>
                  </a:cubicBezTo>
                  <a:lnTo>
                    <a:pt x="495" y="19"/>
                  </a:lnTo>
                  <a:close/>
                  <a:moveTo>
                    <a:pt x="488" y="11"/>
                  </a:moveTo>
                  <a:cubicBezTo>
                    <a:pt x="488" y="11"/>
                    <a:pt x="490" y="12"/>
                    <a:pt x="491" y="12"/>
                  </a:cubicBezTo>
                  <a:cubicBezTo>
                    <a:pt x="493" y="12"/>
                    <a:pt x="494" y="11"/>
                    <a:pt x="494" y="11"/>
                  </a:cubicBezTo>
                  <a:cubicBezTo>
                    <a:pt x="495" y="10"/>
                    <a:pt x="496" y="9"/>
                    <a:pt x="496" y="7"/>
                  </a:cubicBezTo>
                  <a:cubicBezTo>
                    <a:pt x="496" y="6"/>
                    <a:pt x="495" y="5"/>
                    <a:pt x="494" y="4"/>
                  </a:cubicBezTo>
                  <a:cubicBezTo>
                    <a:pt x="494" y="3"/>
                    <a:pt x="493" y="3"/>
                    <a:pt x="491" y="3"/>
                  </a:cubicBezTo>
                  <a:cubicBezTo>
                    <a:pt x="490" y="3"/>
                    <a:pt x="488" y="3"/>
                    <a:pt x="488" y="4"/>
                  </a:cubicBezTo>
                  <a:cubicBezTo>
                    <a:pt x="487" y="5"/>
                    <a:pt x="487" y="6"/>
                    <a:pt x="487" y="7"/>
                  </a:cubicBezTo>
                  <a:cubicBezTo>
                    <a:pt x="487" y="9"/>
                    <a:pt x="487" y="10"/>
                    <a:pt x="488" y="11"/>
                  </a:cubicBezTo>
                  <a:moveTo>
                    <a:pt x="526" y="18"/>
                  </a:moveTo>
                  <a:cubicBezTo>
                    <a:pt x="520" y="18"/>
                    <a:pt x="515" y="20"/>
                    <a:pt x="511" y="24"/>
                  </a:cubicBezTo>
                  <a:cubicBezTo>
                    <a:pt x="507" y="28"/>
                    <a:pt x="505" y="33"/>
                    <a:pt x="505" y="40"/>
                  </a:cubicBezTo>
                  <a:cubicBezTo>
                    <a:pt x="505" y="46"/>
                    <a:pt x="507" y="51"/>
                    <a:pt x="511" y="55"/>
                  </a:cubicBezTo>
                  <a:cubicBezTo>
                    <a:pt x="515" y="58"/>
                    <a:pt x="520" y="60"/>
                    <a:pt x="526" y="60"/>
                  </a:cubicBezTo>
                  <a:cubicBezTo>
                    <a:pt x="532" y="60"/>
                    <a:pt x="536" y="59"/>
                    <a:pt x="540" y="55"/>
                  </a:cubicBezTo>
                  <a:cubicBezTo>
                    <a:pt x="535" y="50"/>
                    <a:pt x="535" y="50"/>
                    <a:pt x="535" y="50"/>
                  </a:cubicBezTo>
                  <a:cubicBezTo>
                    <a:pt x="533" y="52"/>
                    <a:pt x="530" y="53"/>
                    <a:pt x="526" y="53"/>
                  </a:cubicBezTo>
                  <a:cubicBezTo>
                    <a:pt x="523" y="53"/>
                    <a:pt x="519" y="52"/>
                    <a:pt x="517" y="49"/>
                  </a:cubicBezTo>
                  <a:cubicBezTo>
                    <a:pt x="514" y="47"/>
                    <a:pt x="513" y="43"/>
                    <a:pt x="513" y="39"/>
                  </a:cubicBezTo>
                  <a:cubicBezTo>
                    <a:pt x="513" y="35"/>
                    <a:pt x="514" y="32"/>
                    <a:pt x="517" y="29"/>
                  </a:cubicBezTo>
                  <a:cubicBezTo>
                    <a:pt x="519" y="26"/>
                    <a:pt x="522" y="25"/>
                    <a:pt x="526" y="25"/>
                  </a:cubicBezTo>
                  <a:cubicBezTo>
                    <a:pt x="528" y="25"/>
                    <a:pt x="530" y="25"/>
                    <a:pt x="531" y="26"/>
                  </a:cubicBezTo>
                  <a:cubicBezTo>
                    <a:pt x="532" y="27"/>
                    <a:pt x="533" y="28"/>
                    <a:pt x="533" y="30"/>
                  </a:cubicBezTo>
                  <a:cubicBezTo>
                    <a:pt x="533" y="33"/>
                    <a:pt x="532" y="35"/>
                    <a:pt x="531" y="36"/>
                  </a:cubicBezTo>
                  <a:cubicBezTo>
                    <a:pt x="529" y="37"/>
                    <a:pt x="527" y="38"/>
                    <a:pt x="523" y="38"/>
                  </a:cubicBezTo>
                  <a:cubicBezTo>
                    <a:pt x="519" y="38"/>
                    <a:pt x="519" y="38"/>
                    <a:pt x="519" y="38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2" y="44"/>
                    <a:pt x="522" y="44"/>
                    <a:pt x="522" y="44"/>
                  </a:cubicBezTo>
                  <a:cubicBezTo>
                    <a:pt x="535" y="44"/>
                    <a:pt x="541" y="39"/>
                    <a:pt x="541" y="30"/>
                  </a:cubicBezTo>
                  <a:cubicBezTo>
                    <a:pt x="541" y="22"/>
                    <a:pt x="536" y="19"/>
                    <a:pt x="526" y="18"/>
                  </a:cubicBezTo>
                  <a:moveTo>
                    <a:pt x="550" y="59"/>
                  </a:moveTo>
                  <a:cubicBezTo>
                    <a:pt x="557" y="59"/>
                    <a:pt x="557" y="59"/>
                    <a:pt x="557" y="59"/>
                  </a:cubicBezTo>
                  <a:cubicBezTo>
                    <a:pt x="557" y="26"/>
                    <a:pt x="557" y="26"/>
                    <a:pt x="557" y="26"/>
                  </a:cubicBezTo>
                  <a:cubicBezTo>
                    <a:pt x="567" y="26"/>
                    <a:pt x="567" y="26"/>
                    <a:pt x="567" y="26"/>
                  </a:cubicBezTo>
                  <a:cubicBezTo>
                    <a:pt x="568" y="26"/>
                    <a:pt x="570" y="26"/>
                    <a:pt x="571" y="27"/>
                  </a:cubicBezTo>
                  <a:cubicBezTo>
                    <a:pt x="572" y="27"/>
                    <a:pt x="573" y="28"/>
                    <a:pt x="573" y="29"/>
                  </a:cubicBezTo>
                  <a:cubicBezTo>
                    <a:pt x="574" y="29"/>
                    <a:pt x="575" y="30"/>
                    <a:pt x="575" y="31"/>
                  </a:cubicBezTo>
                  <a:cubicBezTo>
                    <a:pt x="575" y="32"/>
                    <a:pt x="575" y="33"/>
                    <a:pt x="575" y="34"/>
                  </a:cubicBezTo>
                  <a:cubicBezTo>
                    <a:pt x="576" y="35"/>
                    <a:pt x="576" y="36"/>
                    <a:pt x="576" y="37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83" y="59"/>
                    <a:pt x="583" y="59"/>
                    <a:pt x="583" y="59"/>
                  </a:cubicBezTo>
                  <a:cubicBezTo>
                    <a:pt x="583" y="37"/>
                    <a:pt x="583" y="37"/>
                    <a:pt x="583" y="37"/>
                  </a:cubicBezTo>
                  <a:cubicBezTo>
                    <a:pt x="583" y="33"/>
                    <a:pt x="583" y="30"/>
                    <a:pt x="582" y="28"/>
                  </a:cubicBezTo>
                  <a:cubicBezTo>
                    <a:pt x="581" y="25"/>
                    <a:pt x="580" y="23"/>
                    <a:pt x="577" y="22"/>
                  </a:cubicBezTo>
                  <a:cubicBezTo>
                    <a:pt x="575" y="20"/>
                    <a:pt x="570" y="19"/>
                    <a:pt x="564" y="19"/>
                  </a:cubicBezTo>
                  <a:cubicBezTo>
                    <a:pt x="550" y="19"/>
                    <a:pt x="550" y="19"/>
                    <a:pt x="550" y="19"/>
                  </a:cubicBezTo>
                  <a:lnTo>
                    <a:pt x="550" y="59"/>
                  </a:lnTo>
                  <a:close/>
                  <a:moveTo>
                    <a:pt x="596" y="26"/>
                  </a:moveTo>
                  <a:cubicBezTo>
                    <a:pt x="596" y="43"/>
                    <a:pt x="596" y="43"/>
                    <a:pt x="596" y="43"/>
                  </a:cubicBezTo>
                  <a:cubicBezTo>
                    <a:pt x="596" y="49"/>
                    <a:pt x="598" y="53"/>
                    <a:pt x="601" y="56"/>
                  </a:cubicBezTo>
                  <a:cubicBezTo>
                    <a:pt x="604" y="58"/>
                    <a:pt x="609" y="59"/>
                    <a:pt x="615" y="59"/>
                  </a:cubicBezTo>
                  <a:cubicBezTo>
                    <a:pt x="615" y="52"/>
                    <a:pt x="615" y="52"/>
                    <a:pt x="615" y="52"/>
                  </a:cubicBezTo>
                  <a:cubicBezTo>
                    <a:pt x="614" y="52"/>
                    <a:pt x="612" y="52"/>
                    <a:pt x="611" y="52"/>
                  </a:cubicBezTo>
                  <a:cubicBezTo>
                    <a:pt x="610" y="52"/>
                    <a:pt x="609" y="51"/>
                    <a:pt x="608" y="51"/>
                  </a:cubicBezTo>
                  <a:cubicBezTo>
                    <a:pt x="606" y="50"/>
                    <a:pt x="606" y="50"/>
                    <a:pt x="605" y="48"/>
                  </a:cubicBezTo>
                  <a:cubicBezTo>
                    <a:pt x="604" y="47"/>
                    <a:pt x="604" y="45"/>
                    <a:pt x="604" y="43"/>
                  </a:cubicBezTo>
                  <a:cubicBezTo>
                    <a:pt x="604" y="26"/>
                    <a:pt x="604" y="26"/>
                    <a:pt x="604" y="26"/>
                  </a:cubicBezTo>
                  <a:cubicBezTo>
                    <a:pt x="615" y="26"/>
                    <a:pt x="615" y="26"/>
                    <a:pt x="615" y="26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4" y="11"/>
                    <a:pt x="604" y="11"/>
                    <a:pt x="604" y="11"/>
                  </a:cubicBezTo>
                  <a:cubicBezTo>
                    <a:pt x="589" y="26"/>
                    <a:pt x="589" y="26"/>
                    <a:pt x="589" y="26"/>
                  </a:cubicBezTo>
                  <a:lnTo>
                    <a:pt x="596" y="26"/>
                  </a:lnTo>
                  <a:close/>
                  <a:moveTo>
                    <a:pt x="634" y="19"/>
                  </a:moveTo>
                  <a:cubicBezTo>
                    <a:pt x="623" y="19"/>
                    <a:pt x="623" y="19"/>
                    <a:pt x="623" y="19"/>
                  </a:cubicBezTo>
                  <a:cubicBezTo>
                    <a:pt x="620" y="26"/>
                    <a:pt x="620" y="26"/>
                    <a:pt x="620" y="26"/>
                  </a:cubicBezTo>
                  <a:cubicBezTo>
                    <a:pt x="627" y="26"/>
                    <a:pt x="627" y="26"/>
                    <a:pt x="627" y="26"/>
                  </a:cubicBezTo>
                  <a:cubicBezTo>
                    <a:pt x="627" y="59"/>
                    <a:pt x="627" y="59"/>
                    <a:pt x="627" y="59"/>
                  </a:cubicBezTo>
                  <a:cubicBezTo>
                    <a:pt x="634" y="59"/>
                    <a:pt x="634" y="59"/>
                    <a:pt x="634" y="59"/>
                  </a:cubicBezTo>
                  <a:lnTo>
                    <a:pt x="634" y="19"/>
                  </a:lnTo>
                  <a:close/>
                  <a:moveTo>
                    <a:pt x="626" y="11"/>
                  </a:moveTo>
                  <a:cubicBezTo>
                    <a:pt x="627" y="11"/>
                    <a:pt x="628" y="12"/>
                    <a:pt x="630" y="12"/>
                  </a:cubicBezTo>
                  <a:cubicBezTo>
                    <a:pt x="631" y="12"/>
                    <a:pt x="632" y="11"/>
                    <a:pt x="633" y="11"/>
                  </a:cubicBezTo>
                  <a:cubicBezTo>
                    <a:pt x="634" y="10"/>
                    <a:pt x="634" y="9"/>
                    <a:pt x="634" y="7"/>
                  </a:cubicBezTo>
                  <a:cubicBezTo>
                    <a:pt x="634" y="6"/>
                    <a:pt x="634" y="5"/>
                    <a:pt x="633" y="4"/>
                  </a:cubicBezTo>
                  <a:cubicBezTo>
                    <a:pt x="632" y="3"/>
                    <a:pt x="631" y="3"/>
                    <a:pt x="630" y="3"/>
                  </a:cubicBezTo>
                  <a:cubicBezTo>
                    <a:pt x="628" y="3"/>
                    <a:pt x="627" y="3"/>
                    <a:pt x="626" y="4"/>
                  </a:cubicBezTo>
                  <a:cubicBezTo>
                    <a:pt x="626" y="5"/>
                    <a:pt x="625" y="6"/>
                    <a:pt x="625" y="7"/>
                  </a:cubicBezTo>
                  <a:cubicBezTo>
                    <a:pt x="625" y="9"/>
                    <a:pt x="626" y="10"/>
                    <a:pt x="626" y="11"/>
                  </a:cubicBezTo>
                  <a:moveTo>
                    <a:pt x="665" y="19"/>
                  </a:moveTo>
                  <a:cubicBezTo>
                    <a:pt x="656" y="19"/>
                    <a:pt x="656" y="19"/>
                    <a:pt x="656" y="19"/>
                  </a:cubicBezTo>
                  <a:cubicBezTo>
                    <a:pt x="656" y="11"/>
                    <a:pt x="660" y="7"/>
                    <a:pt x="669" y="7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3" y="0"/>
                    <a:pt x="658" y="2"/>
                    <a:pt x="654" y="5"/>
                  </a:cubicBezTo>
                  <a:cubicBezTo>
                    <a:pt x="650" y="9"/>
                    <a:pt x="648" y="13"/>
                    <a:pt x="648" y="19"/>
                  </a:cubicBezTo>
                  <a:cubicBezTo>
                    <a:pt x="646" y="19"/>
                    <a:pt x="646" y="19"/>
                    <a:pt x="646" y="19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648" y="26"/>
                    <a:pt x="648" y="26"/>
                    <a:pt x="648" y="26"/>
                  </a:cubicBezTo>
                  <a:cubicBezTo>
                    <a:pt x="648" y="59"/>
                    <a:pt x="648" y="59"/>
                    <a:pt x="648" y="59"/>
                  </a:cubicBezTo>
                  <a:cubicBezTo>
                    <a:pt x="656" y="59"/>
                    <a:pt x="656" y="59"/>
                    <a:pt x="656" y="59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5" y="26"/>
                    <a:pt x="665" y="26"/>
                    <a:pt x="665" y="26"/>
                  </a:cubicBezTo>
                  <a:lnTo>
                    <a:pt x="665" y="19"/>
                  </a:lnTo>
                  <a:close/>
                  <a:moveTo>
                    <a:pt x="683" y="19"/>
                  </a:moveTo>
                  <a:cubicBezTo>
                    <a:pt x="672" y="19"/>
                    <a:pt x="672" y="19"/>
                    <a:pt x="672" y="19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5" y="26"/>
                    <a:pt x="675" y="26"/>
                    <a:pt x="675" y="26"/>
                  </a:cubicBezTo>
                  <a:cubicBezTo>
                    <a:pt x="675" y="59"/>
                    <a:pt x="675" y="59"/>
                    <a:pt x="675" y="59"/>
                  </a:cubicBezTo>
                  <a:cubicBezTo>
                    <a:pt x="683" y="59"/>
                    <a:pt x="683" y="59"/>
                    <a:pt x="683" y="59"/>
                  </a:cubicBezTo>
                  <a:lnTo>
                    <a:pt x="683" y="19"/>
                  </a:lnTo>
                  <a:close/>
                  <a:moveTo>
                    <a:pt x="675" y="11"/>
                  </a:moveTo>
                  <a:cubicBezTo>
                    <a:pt x="676" y="11"/>
                    <a:pt x="677" y="12"/>
                    <a:pt x="678" y="12"/>
                  </a:cubicBezTo>
                  <a:cubicBezTo>
                    <a:pt x="680" y="12"/>
                    <a:pt x="681" y="11"/>
                    <a:pt x="682" y="11"/>
                  </a:cubicBezTo>
                  <a:cubicBezTo>
                    <a:pt x="683" y="10"/>
                    <a:pt x="683" y="9"/>
                    <a:pt x="683" y="7"/>
                  </a:cubicBezTo>
                  <a:cubicBezTo>
                    <a:pt x="683" y="6"/>
                    <a:pt x="683" y="5"/>
                    <a:pt x="682" y="4"/>
                  </a:cubicBezTo>
                  <a:cubicBezTo>
                    <a:pt x="681" y="3"/>
                    <a:pt x="680" y="3"/>
                    <a:pt x="678" y="3"/>
                  </a:cubicBezTo>
                  <a:cubicBezTo>
                    <a:pt x="677" y="3"/>
                    <a:pt x="676" y="3"/>
                    <a:pt x="675" y="4"/>
                  </a:cubicBezTo>
                  <a:cubicBezTo>
                    <a:pt x="674" y="5"/>
                    <a:pt x="674" y="6"/>
                    <a:pt x="674" y="7"/>
                  </a:cubicBezTo>
                  <a:cubicBezTo>
                    <a:pt x="674" y="9"/>
                    <a:pt x="674" y="10"/>
                    <a:pt x="675" y="11"/>
                  </a:cubicBezTo>
                  <a:moveTo>
                    <a:pt x="722" y="50"/>
                  </a:moveTo>
                  <a:cubicBezTo>
                    <a:pt x="719" y="52"/>
                    <a:pt x="717" y="53"/>
                    <a:pt x="713" y="53"/>
                  </a:cubicBezTo>
                  <a:cubicBezTo>
                    <a:pt x="710" y="53"/>
                    <a:pt x="706" y="52"/>
                    <a:pt x="704" y="49"/>
                  </a:cubicBezTo>
                  <a:cubicBezTo>
                    <a:pt x="702" y="47"/>
                    <a:pt x="701" y="43"/>
                    <a:pt x="701" y="39"/>
                  </a:cubicBezTo>
                  <a:cubicBezTo>
                    <a:pt x="701" y="35"/>
                    <a:pt x="702" y="32"/>
                    <a:pt x="704" y="29"/>
                  </a:cubicBezTo>
                  <a:cubicBezTo>
                    <a:pt x="706" y="26"/>
                    <a:pt x="710" y="25"/>
                    <a:pt x="713" y="25"/>
                  </a:cubicBezTo>
                  <a:cubicBezTo>
                    <a:pt x="717" y="25"/>
                    <a:pt x="719" y="26"/>
                    <a:pt x="722" y="28"/>
                  </a:cubicBezTo>
                  <a:cubicBezTo>
                    <a:pt x="727" y="23"/>
                    <a:pt x="727" y="23"/>
                    <a:pt x="727" y="23"/>
                  </a:cubicBezTo>
                  <a:cubicBezTo>
                    <a:pt x="723" y="20"/>
                    <a:pt x="718" y="18"/>
                    <a:pt x="713" y="18"/>
                  </a:cubicBezTo>
                  <a:cubicBezTo>
                    <a:pt x="708" y="18"/>
                    <a:pt x="703" y="20"/>
                    <a:pt x="699" y="24"/>
                  </a:cubicBezTo>
                  <a:cubicBezTo>
                    <a:pt x="695" y="28"/>
                    <a:pt x="693" y="33"/>
                    <a:pt x="693" y="39"/>
                  </a:cubicBezTo>
                  <a:cubicBezTo>
                    <a:pt x="693" y="45"/>
                    <a:pt x="695" y="50"/>
                    <a:pt x="698" y="54"/>
                  </a:cubicBezTo>
                  <a:cubicBezTo>
                    <a:pt x="702" y="58"/>
                    <a:pt x="707" y="60"/>
                    <a:pt x="713" y="60"/>
                  </a:cubicBezTo>
                  <a:cubicBezTo>
                    <a:pt x="718" y="60"/>
                    <a:pt x="723" y="59"/>
                    <a:pt x="727" y="55"/>
                  </a:cubicBezTo>
                  <a:cubicBezTo>
                    <a:pt x="722" y="50"/>
                    <a:pt x="722" y="50"/>
                    <a:pt x="722" y="50"/>
                  </a:cubicBezTo>
                  <a:moveTo>
                    <a:pt x="753" y="43"/>
                  </a:moveTo>
                  <a:cubicBezTo>
                    <a:pt x="753" y="49"/>
                    <a:pt x="755" y="53"/>
                    <a:pt x="757" y="56"/>
                  </a:cubicBezTo>
                  <a:cubicBezTo>
                    <a:pt x="760" y="58"/>
                    <a:pt x="764" y="59"/>
                    <a:pt x="771" y="59"/>
                  </a:cubicBezTo>
                  <a:cubicBezTo>
                    <a:pt x="771" y="52"/>
                    <a:pt x="771" y="52"/>
                    <a:pt x="771" y="52"/>
                  </a:cubicBezTo>
                  <a:cubicBezTo>
                    <a:pt x="769" y="52"/>
                    <a:pt x="768" y="52"/>
                    <a:pt x="767" y="52"/>
                  </a:cubicBezTo>
                  <a:cubicBezTo>
                    <a:pt x="766" y="52"/>
                    <a:pt x="765" y="51"/>
                    <a:pt x="764" y="51"/>
                  </a:cubicBezTo>
                  <a:cubicBezTo>
                    <a:pt x="763" y="50"/>
                    <a:pt x="762" y="50"/>
                    <a:pt x="762" y="48"/>
                  </a:cubicBezTo>
                  <a:cubicBezTo>
                    <a:pt x="761" y="47"/>
                    <a:pt x="761" y="45"/>
                    <a:pt x="761" y="43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53" y="1"/>
                    <a:pt x="753" y="1"/>
                    <a:pt x="753" y="1"/>
                  </a:cubicBezTo>
                  <a:cubicBezTo>
                    <a:pt x="753" y="43"/>
                    <a:pt x="753" y="43"/>
                    <a:pt x="753" y="43"/>
                  </a:cubicBezTo>
                  <a:moveTo>
                    <a:pt x="796" y="18"/>
                  </a:moveTo>
                  <a:cubicBezTo>
                    <a:pt x="789" y="18"/>
                    <a:pt x="784" y="20"/>
                    <a:pt x="780" y="24"/>
                  </a:cubicBezTo>
                  <a:cubicBezTo>
                    <a:pt x="777" y="28"/>
                    <a:pt x="775" y="33"/>
                    <a:pt x="775" y="40"/>
                  </a:cubicBezTo>
                  <a:cubicBezTo>
                    <a:pt x="775" y="46"/>
                    <a:pt x="777" y="51"/>
                    <a:pt x="781" y="55"/>
                  </a:cubicBezTo>
                  <a:cubicBezTo>
                    <a:pt x="784" y="58"/>
                    <a:pt x="789" y="60"/>
                    <a:pt x="796" y="60"/>
                  </a:cubicBezTo>
                  <a:cubicBezTo>
                    <a:pt x="801" y="60"/>
                    <a:pt x="806" y="59"/>
                    <a:pt x="810" y="55"/>
                  </a:cubicBezTo>
                  <a:cubicBezTo>
                    <a:pt x="804" y="50"/>
                    <a:pt x="804" y="50"/>
                    <a:pt x="804" y="50"/>
                  </a:cubicBezTo>
                  <a:cubicBezTo>
                    <a:pt x="802" y="52"/>
                    <a:pt x="799" y="53"/>
                    <a:pt x="796" y="53"/>
                  </a:cubicBezTo>
                  <a:cubicBezTo>
                    <a:pt x="792" y="53"/>
                    <a:pt x="789" y="52"/>
                    <a:pt x="786" y="49"/>
                  </a:cubicBezTo>
                  <a:cubicBezTo>
                    <a:pt x="784" y="47"/>
                    <a:pt x="783" y="43"/>
                    <a:pt x="783" y="39"/>
                  </a:cubicBezTo>
                  <a:cubicBezTo>
                    <a:pt x="783" y="35"/>
                    <a:pt x="784" y="32"/>
                    <a:pt x="786" y="29"/>
                  </a:cubicBezTo>
                  <a:cubicBezTo>
                    <a:pt x="788" y="26"/>
                    <a:pt x="791" y="25"/>
                    <a:pt x="795" y="25"/>
                  </a:cubicBezTo>
                  <a:cubicBezTo>
                    <a:pt x="797" y="25"/>
                    <a:pt x="799" y="25"/>
                    <a:pt x="800" y="26"/>
                  </a:cubicBezTo>
                  <a:cubicBezTo>
                    <a:pt x="802" y="27"/>
                    <a:pt x="802" y="28"/>
                    <a:pt x="802" y="30"/>
                  </a:cubicBezTo>
                  <a:cubicBezTo>
                    <a:pt x="802" y="33"/>
                    <a:pt x="802" y="35"/>
                    <a:pt x="800" y="36"/>
                  </a:cubicBezTo>
                  <a:cubicBezTo>
                    <a:pt x="799" y="37"/>
                    <a:pt x="796" y="38"/>
                    <a:pt x="792" y="38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44"/>
                    <a:pt x="788" y="44"/>
                    <a:pt x="788" y="44"/>
                  </a:cubicBezTo>
                  <a:cubicBezTo>
                    <a:pt x="792" y="44"/>
                    <a:pt x="792" y="44"/>
                    <a:pt x="792" y="44"/>
                  </a:cubicBezTo>
                  <a:cubicBezTo>
                    <a:pt x="804" y="44"/>
                    <a:pt x="810" y="39"/>
                    <a:pt x="810" y="30"/>
                  </a:cubicBezTo>
                  <a:cubicBezTo>
                    <a:pt x="810" y="22"/>
                    <a:pt x="805" y="19"/>
                    <a:pt x="796" y="18"/>
                  </a:cubicBezTo>
                  <a:moveTo>
                    <a:pt x="841" y="36"/>
                  </a:moveTo>
                  <a:cubicBezTo>
                    <a:pt x="838" y="35"/>
                    <a:pt x="835" y="34"/>
                    <a:pt x="833" y="34"/>
                  </a:cubicBezTo>
                  <a:cubicBezTo>
                    <a:pt x="828" y="34"/>
                    <a:pt x="825" y="35"/>
                    <a:pt x="822" y="37"/>
                  </a:cubicBezTo>
                  <a:cubicBezTo>
                    <a:pt x="819" y="40"/>
                    <a:pt x="817" y="43"/>
                    <a:pt x="817" y="47"/>
                  </a:cubicBezTo>
                  <a:cubicBezTo>
                    <a:pt x="817" y="51"/>
                    <a:pt x="819" y="54"/>
                    <a:pt x="821" y="56"/>
                  </a:cubicBezTo>
                  <a:cubicBezTo>
                    <a:pt x="824" y="58"/>
                    <a:pt x="828" y="59"/>
                    <a:pt x="833" y="59"/>
                  </a:cubicBezTo>
                  <a:cubicBezTo>
                    <a:pt x="852" y="59"/>
                    <a:pt x="852" y="59"/>
                    <a:pt x="852" y="59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52" y="30"/>
                    <a:pt x="850" y="26"/>
                    <a:pt x="847" y="23"/>
                  </a:cubicBezTo>
                  <a:cubicBezTo>
                    <a:pt x="844" y="20"/>
                    <a:pt x="840" y="19"/>
                    <a:pt x="835" y="19"/>
                  </a:cubicBezTo>
                  <a:cubicBezTo>
                    <a:pt x="821" y="19"/>
                    <a:pt x="821" y="19"/>
                    <a:pt x="821" y="19"/>
                  </a:cubicBezTo>
                  <a:cubicBezTo>
                    <a:pt x="821" y="26"/>
                    <a:pt x="821" y="26"/>
                    <a:pt x="821" y="26"/>
                  </a:cubicBezTo>
                  <a:cubicBezTo>
                    <a:pt x="834" y="26"/>
                    <a:pt x="834" y="26"/>
                    <a:pt x="834" y="26"/>
                  </a:cubicBezTo>
                  <a:cubicBezTo>
                    <a:pt x="841" y="26"/>
                    <a:pt x="844" y="29"/>
                    <a:pt x="844" y="36"/>
                  </a:cubicBezTo>
                  <a:cubicBezTo>
                    <a:pt x="844" y="52"/>
                    <a:pt x="844" y="52"/>
                    <a:pt x="844" y="52"/>
                  </a:cubicBezTo>
                  <a:cubicBezTo>
                    <a:pt x="833" y="52"/>
                    <a:pt x="833" y="52"/>
                    <a:pt x="833" y="52"/>
                  </a:cubicBezTo>
                  <a:cubicBezTo>
                    <a:pt x="828" y="52"/>
                    <a:pt x="825" y="50"/>
                    <a:pt x="825" y="47"/>
                  </a:cubicBezTo>
                  <a:cubicBezTo>
                    <a:pt x="825" y="45"/>
                    <a:pt x="826" y="43"/>
                    <a:pt x="827" y="42"/>
                  </a:cubicBezTo>
                  <a:cubicBezTo>
                    <a:pt x="828" y="41"/>
                    <a:pt x="830" y="41"/>
                    <a:pt x="833" y="41"/>
                  </a:cubicBezTo>
                  <a:cubicBezTo>
                    <a:pt x="836" y="41"/>
                    <a:pt x="839" y="42"/>
                    <a:pt x="841" y="43"/>
                  </a:cubicBezTo>
                  <a:cubicBezTo>
                    <a:pt x="841" y="36"/>
                    <a:pt x="841" y="36"/>
                    <a:pt x="841" y="36"/>
                  </a:cubicBezTo>
                  <a:moveTo>
                    <a:pt x="892" y="52"/>
                  </a:moveTo>
                  <a:cubicBezTo>
                    <a:pt x="880" y="52"/>
                    <a:pt x="880" y="52"/>
                    <a:pt x="880" y="52"/>
                  </a:cubicBezTo>
                  <a:cubicBezTo>
                    <a:pt x="876" y="52"/>
                    <a:pt x="873" y="51"/>
                    <a:pt x="871" y="49"/>
                  </a:cubicBezTo>
                  <a:cubicBezTo>
                    <a:pt x="869" y="46"/>
                    <a:pt x="867" y="43"/>
                    <a:pt x="867" y="39"/>
                  </a:cubicBezTo>
                  <a:cubicBezTo>
                    <a:pt x="867" y="35"/>
                    <a:pt x="869" y="31"/>
                    <a:pt x="871" y="29"/>
                  </a:cubicBezTo>
                  <a:cubicBezTo>
                    <a:pt x="873" y="26"/>
                    <a:pt x="876" y="25"/>
                    <a:pt x="879" y="25"/>
                  </a:cubicBezTo>
                  <a:cubicBezTo>
                    <a:pt x="883" y="25"/>
                    <a:pt x="886" y="26"/>
                    <a:pt x="889" y="28"/>
                  </a:cubicBezTo>
                  <a:cubicBezTo>
                    <a:pt x="889" y="21"/>
                    <a:pt x="889" y="21"/>
                    <a:pt x="889" y="21"/>
                  </a:cubicBezTo>
                  <a:cubicBezTo>
                    <a:pt x="886" y="19"/>
                    <a:pt x="883" y="18"/>
                    <a:pt x="879" y="18"/>
                  </a:cubicBezTo>
                  <a:cubicBezTo>
                    <a:pt x="874" y="18"/>
                    <a:pt x="869" y="20"/>
                    <a:pt x="865" y="24"/>
                  </a:cubicBezTo>
                  <a:cubicBezTo>
                    <a:pt x="861" y="28"/>
                    <a:pt x="859" y="33"/>
                    <a:pt x="859" y="39"/>
                  </a:cubicBezTo>
                  <a:cubicBezTo>
                    <a:pt x="859" y="45"/>
                    <a:pt x="861" y="50"/>
                    <a:pt x="865" y="53"/>
                  </a:cubicBezTo>
                  <a:cubicBezTo>
                    <a:pt x="869" y="57"/>
                    <a:pt x="874" y="59"/>
                    <a:pt x="880" y="59"/>
                  </a:cubicBezTo>
                  <a:cubicBezTo>
                    <a:pt x="900" y="59"/>
                    <a:pt x="900" y="59"/>
                    <a:pt x="900" y="59"/>
                  </a:cubicBezTo>
                  <a:cubicBezTo>
                    <a:pt x="900" y="1"/>
                    <a:pt x="900" y="1"/>
                    <a:pt x="900" y="1"/>
                  </a:cubicBezTo>
                  <a:cubicBezTo>
                    <a:pt x="892" y="1"/>
                    <a:pt x="892" y="1"/>
                    <a:pt x="892" y="1"/>
                  </a:cubicBezTo>
                  <a:lnTo>
                    <a:pt x="892" y="52"/>
                  </a:lnTo>
                  <a:close/>
                  <a:moveTo>
                    <a:pt x="930" y="18"/>
                  </a:moveTo>
                  <a:cubicBezTo>
                    <a:pt x="923" y="18"/>
                    <a:pt x="918" y="20"/>
                    <a:pt x="914" y="24"/>
                  </a:cubicBezTo>
                  <a:cubicBezTo>
                    <a:pt x="911" y="28"/>
                    <a:pt x="909" y="33"/>
                    <a:pt x="909" y="40"/>
                  </a:cubicBezTo>
                  <a:cubicBezTo>
                    <a:pt x="909" y="46"/>
                    <a:pt x="911" y="51"/>
                    <a:pt x="914" y="55"/>
                  </a:cubicBezTo>
                  <a:cubicBezTo>
                    <a:pt x="918" y="58"/>
                    <a:pt x="923" y="60"/>
                    <a:pt x="930" y="60"/>
                  </a:cubicBezTo>
                  <a:cubicBezTo>
                    <a:pt x="935" y="60"/>
                    <a:pt x="939" y="59"/>
                    <a:pt x="943" y="55"/>
                  </a:cubicBezTo>
                  <a:cubicBezTo>
                    <a:pt x="938" y="50"/>
                    <a:pt x="938" y="50"/>
                    <a:pt x="938" y="50"/>
                  </a:cubicBezTo>
                  <a:cubicBezTo>
                    <a:pt x="936" y="52"/>
                    <a:pt x="933" y="53"/>
                    <a:pt x="930" y="53"/>
                  </a:cubicBezTo>
                  <a:cubicBezTo>
                    <a:pt x="926" y="53"/>
                    <a:pt x="923" y="52"/>
                    <a:pt x="920" y="49"/>
                  </a:cubicBezTo>
                  <a:cubicBezTo>
                    <a:pt x="918" y="47"/>
                    <a:pt x="916" y="43"/>
                    <a:pt x="916" y="39"/>
                  </a:cubicBezTo>
                  <a:cubicBezTo>
                    <a:pt x="916" y="35"/>
                    <a:pt x="918" y="32"/>
                    <a:pt x="920" y="29"/>
                  </a:cubicBezTo>
                  <a:cubicBezTo>
                    <a:pt x="922" y="26"/>
                    <a:pt x="925" y="25"/>
                    <a:pt x="929" y="25"/>
                  </a:cubicBezTo>
                  <a:cubicBezTo>
                    <a:pt x="931" y="25"/>
                    <a:pt x="933" y="25"/>
                    <a:pt x="934" y="26"/>
                  </a:cubicBezTo>
                  <a:cubicBezTo>
                    <a:pt x="935" y="27"/>
                    <a:pt x="936" y="28"/>
                    <a:pt x="936" y="30"/>
                  </a:cubicBezTo>
                  <a:cubicBezTo>
                    <a:pt x="936" y="33"/>
                    <a:pt x="935" y="35"/>
                    <a:pt x="934" y="36"/>
                  </a:cubicBezTo>
                  <a:cubicBezTo>
                    <a:pt x="932" y="37"/>
                    <a:pt x="930" y="38"/>
                    <a:pt x="926" y="38"/>
                  </a:cubicBezTo>
                  <a:cubicBezTo>
                    <a:pt x="922" y="38"/>
                    <a:pt x="922" y="38"/>
                    <a:pt x="922" y="38"/>
                  </a:cubicBezTo>
                  <a:cubicBezTo>
                    <a:pt x="922" y="44"/>
                    <a:pt x="922" y="44"/>
                    <a:pt x="922" y="44"/>
                  </a:cubicBezTo>
                  <a:cubicBezTo>
                    <a:pt x="926" y="44"/>
                    <a:pt x="926" y="44"/>
                    <a:pt x="926" y="44"/>
                  </a:cubicBezTo>
                  <a:cubicBezTo>
                    <a:pt x="938" y="44"/>
                    <a:pt x="944" y="39"/>
                    <a:pt x="944" y="30"/>
                  </a:cubicBezTo>
                  <a:cubicBezTo>
                    <a:pt x="944" y="22"/>
                    <a:pt x="939" y="19"/>
                    <a:pt x="930" y="18"/>
                  </a:cubicBezTo>
                  <a:moveTo>
                    <a:pt x="958" y="59"/>
                  </a:moveTo>
                  <a:cubicBezTo>
                    <a:pt x="958" y="36"/>
                    <a:pt x="958" y="36"/>
                    <a:pt x="958" y="36"/>
                  </a:cubicBezTo>
                  <a:cubicBezTo>
                    <a:pt x="958" y="32"/>
                    <a:pt x="959" y="30"/>
                    <a:pt x="960" y="28"/>
                  </a:cubicBezTo>
                  <a:cubicBezTo>
                    <a:pt x="961" y="28"/>
                    <a:pt x="961" y="27"/>
                    <a:pt x="962" y="27"/>
                  </a:cubicBezTo>
                  <a:cubicBezTo>
                    <a:pt x="963" y="26"/>
                    <a:pt x="964" y="26"/>
                    <a:pt x="964" y="26"/>
                  </a:cubicBezTo>
                  <a:cubicBezTo>
                    <a:pt x="965" y="26"/>
                    <a:pt x="966" y="26"/>
                    <a:pt x="967" y="26"/>
                  </a:cubicBezTo>
                  <a:cubicBezTo>
                    <a:pt x="976" y="26"/>
                    <a:pt x="976" y="26"/>
                    <a:pt x="976" y="26"/>
                  </a:cubicBezTo>
                  <a:cubicBezTo>
                    <a:pt x="976" y="19"/>
                    <a:pt x="976" y="19"/>
                    <a:pt x="976" y="19"/>
                  </a:cubicBezTo>
                  <a:cubicBezTo>
                    <a:pt x="969" y="19"/>
                    <a:pt x="969" y="19"/>
                    <a:pt x="969" y="19"/>
                  </a:cubicBezTo>
                  <a:cubicBezTo>
                    <a:pt x="966" y="19"/>
                    <a:pt x="965" y="19"/>
                    <a:pt x="963" y="19"/>
                  </a:cubicBezTo>
                  <a:cubicBezTo>
                    <a:pt x="962" y="19"/>
                    <a:pt x="961" y="20"/>
                    <a:pt x="959" y="20"/>
                  </a:cubicBezTo>
                  <a:cubicBezTo>
                    <a:pt x="957" y="21"/>
                    <a:pt x="956" y="22"/>
                    <a:pt x="955" y="23"/>
                  </a:cubicBezTo>
                  <a:cubicBezTo>
                    <a:pt x="952" y="25"/>
                    <a:pt x="951" y="30"/>
                    <a:pt x="951" y="36"/>
                  </a:cubicBezTo>
                  <a:cubicBezTo>
                    <a:pt x="951" y="59"/>
                    <a:pt x="951" y="59"/>
                    <a:pt x="951" y="59"/>
                  </a:cubicBezTo>
                  <a:lnTo>
                    <a:pt x="958" y="59"/>
                  </a:lnTo>
                  <a:close/>
                  <a:moveTo>
                    <a:pt x="994" y="19"/>
                  </a:moveTo>
                  <a:cubicBezTo>
                    <a:pt x="991" y="19"/>
                    <a:pt x="988" y="20"/>
                    <a:pt x="985" y="22"/>
                  </a:cubicBezTo>
                  <a:cubicBezTo>
                    <a:pt x="982" y="24"/>
                    <a:pt x="981" y="26"/>
                    <a:pt x="981" y="30"/>
                  </a:cubicBezTo>
                  <a:cubicBezTo>
                    <a:pt x="981" y="32"/>
                    <a:pt x="982" y="35"/>
                    <a:pt x="983" y="36"/>
                  </a:cubicBezTo>
                  <a:cubicBezTo>
                    <a:pt x="985" y="38"/>
                    <a:pt x="987" y="39"/>
                    <a:pt x="989" y="40"/>
                  </a:cubicBezTo>
                  <a:cubicBezTo>
                    <a:pt x="991" y="41"/>
                    <a:pt x="993" y="42"/>
                    <a:pt x="996" y="42"/>
                  </a:cubicBezTo>
                  <a:cubicBezTo>
                    <a:pt x="998" y="43"/>
                    <a:pt x="1000" y="44"/>
                    <a:pt x="1001" y="45"/>
                  </a:cubicBezTo>
                  <a:cubicBezTo>
                    <a:pt x="1003" y="46"/>
                    <a:pt x="1003" y="47"/>
                    <a:pt x="1003" y="48"/>
                  </a:cubicBezTo>
                  <a:cubicBezTo>
                    <a:pt x="1003" y="51"/>
                    <a:pt x="1001" y="52"/>
                    <a:pt x="996" y="52"/>
                  </a:cubicBezTo>
                  <a:cubicBezTo>
                    <a:pt x="981" y="52"/>
                    <a:pt x="981" y="52"/>
                    <a:pt x="981" y="52"/>
                  </a:cubicBezTo>
                  <a:cubicBezTo>
                    <a:pt x="981" y="59"/>
                    <a:pt x="981" y="59"/>
                    <a:pt x="981" y="59"/>
                  </a:cubicBezTo>
                  <a:cubicBezTo>
                    <a:pt x="996" y="59"/>
                    <a:pt x="996" y="59"/>
                    <a:pt x="996" y="59"/>
                  </a:cubicBezTo>
                  <a:cubicBezTo>
                    <a:pt x="1006" y="59"/>
                    <a:pt x="1011" y="56"/>
                    <a:pt x="1011" y="48"/>
                  </a:cubicBezTo>
                  <a:cubicBezTo>
                    <a:pt x="1011" y="47"/>
                    <a:pt x="1011" y="46"/>
                    <a:pt x="1011" y="45"/>
                  </a:cubicBezTo>
                  <a:cubicBezTo>
                    <a:pt x="1010" y="44"/>
                    <a:pt x="1010" y="43"/>
                    <a:pt x="1009" y="41"/>
                  </a:cubicBezTo>
                  <a:cubicBezTo>
                    <a:pt x="1008" y="40"/>
                    <a:pt x="1007" y="39"/>
                    <a:pt x="1006" y="39"/>
                  </a:cubicBezTo>
                  <a:cubicBezTo>
                    <a:pt x="1004" y="38"/>
                    <a:pt x="1002" y="37"/>
                    <a:pt x="999" y="36"/>
                  </a:cubicBezTo>
                  <a:cubicBezTo>
                    <a:pt x="996" y="35"/>
                    <a:pt x="994" y="35"/>
                    <a:pt x="993" y="34"/>
                  </a:cubicBezTo>
                  <a:cubicBezTo>
                    <a:pt x="993" y="34"/>
                    <a:pt x="992" y="34"/>
                    <a:pt x="992" y="34"/>
                  </a:cubicBezTo>
                  <a:cubicBezTo>
                    <a:pt x="991" y="33"/>
                    <a:pt x="990" y="33"/>
                    <a:pt x="990" y="33"/>
                  </a:cubicBezTo>
                  <a:cubicBezTo>
                    <a:pt x="990" y="32"/>
                    <a:pt x="989" y="32"/>
                    <a:pt x="989" y="31"/>
                  </a:cubicBezTo>
                  <a:cubicBezTo>
                    <a:pt x="989" y="31"/>
                    <a:pt x="989" y="30"/>
                    <a:pt x="989" y="30"/>
                  </a:cubicBezTo>
                  <a:cubicBezTo>
                    <a:pt x="989" y="28"/>
                    <a:pt x="989" y="28"/>
                    <a:pt x="990" y="27"/>
                  </a:cubicBezTo>
                  <a:cubicBezTo>
                    <a:pt x="991" y="26"/>
                    <a:pt x="993" y="26"/>
                    <a:pt x="994" y="26"/>
                  </a:cubicBezTo>
                  <a:cubicBezTo>
                    <a:pt x="1009" y="26"/>
                    <a:pt x="1009" y="26"/>
                    <a:pt x="1009" y="26"/>
                  </a:cubicBezTo>
                  <a:cubicBezTo>
                    <a:pt x="1009" y="19"/>
                    <a:pt x="1009" y="19"/>
                    <a:pt x="1009" y="19"/>
                  </a:cubicBezTo>
                  <a:lnTo>
                    <a:pt x="994" y="19"/>
                  </a:lnTo>
                  <a:close/>
                  <a:moveTo>
                    <a:pt x="1019" y="1"/>
                  </a:moveTo>
                  <a:cubicBezTo>
                    <a:pt x="1019" y="59"/>
                    <a:pt x="1019" y="59"/>
                    <a:pt x="1019" y="59"/>
                  </a:cubicBezTo>
                  <a:cubicBezTo>
                    <a:pt x="1027" y="59"/>
                    <a:pt x="1027" y="59"/>
                    <a:pt x="1027" y="59"/>
                  </a:cubicBezTo>
                  <a:cubicBezTo>
                    <a:pt x="1027" y="26"/>
                    <a:pt x="1027" y="26"/>
                    <a:pt x="1027" y="26"/>
                  </a:cubicBezTo>
                  <a:cubicBezTo>
                    <a:pt x="1036" y="26"/>
                    <a:pt x="1036" y="26"/>
                    <a:pt x="1036" y="26"/>
                  </a:cubicBezTo>
                  <a:cubicBezTo>
                    <a:pt x="1038" y="26"/>
                    <a:pt x="1040" y="26"/>
                    <a:pt x="1041" y="27"/>
                  </a:cubicBezTo>
                  <a:cubicBezTo>
                    <a:pt x="1042" y="27"/>
                    <a:pt x="1043" y="28"/>
                    <a:pt x="1043" y="29"/>
                  </a:cubicBezTo>
                  <a:cubicBezTo>
                    <a:pt x="1044" y="29"/>
                    <a:pt x="1044" y="30"/>
                    <a:pt x="1045" y="31"/>
                  </a:cubicBezTo>
                  <a:cubicBezTo>
                    <a:pt x="1045" y="32"/>
                    <a:pt x="1045" y="33"/>
                    <a:pt x="1045" y="34"/>
                  </a:cubicBezTo>
                  <a:cubicBezTo>
                    <a:pt x="1045" y="35"/>
                    <a:pt x="1045" y="36"/>
                    <a:pt x="1045" y="37"/>
                  </a:cubicBezTo>
                  <a:cubicBezTo>
                    <a:pt x="1045" y="59"/>
                    <a:pt x="1045" y="59"/>
                    <a:pt x="1045" y="59"/>
                  </a:cubicBezTo>
                  <a:cubicBezTo>
                    <a:pt x="1053" y="59"/>
                    <a:pt x="1053" y="59"/>
                    <a:pt x="1053" y="59"/>
                  </a:cubicBezTo>
                  <a:cubicBezTo>
                    <a:pt x="1053" y="37"/>
                    <a:pt x="1053" y="37"/>
                    <a:pt x="1053" y="37"/>
                  </a:cubicBezTo>
                  <a:cubicBezTo>
                    <a:pt x="1053" y="33"/>
                    <a:pt x="1053" y="30"/>
                    <a:pt x="1052" y="28"/>
                  </a:cubicBezTo>
                  <a:cubicBezTo>
                    <a:pt x="1051" y="25"/>
                    <a:pt x="1050" y="23"/>
                    <a:pt x="1047" y="22"/>
                  </a:cubicBezTo>
                  <a:cubicBezTo>
                    <a:pt x="1045" y="20"/>
                    <a:pt x="1040" y="19"/>
                    <a:pt x="1034" y="19"/>
                  </a:cubicBezTo>
                  <a:cubicBezTo>
                    <a:pt x="1027" y="19"/>
                    <a:pt x="1027" y="19"/>
                    <a:pt x="1027" y="19"/>
                  </a:cubicBezTo>
                  <a:cubicBezTo>
                    <a:pt x="1027" y="1"/>
                    <a:pt x="1027" y="1"/>
                    <a:pt x="1027" y="1"/>
                  </a:cubicBezTo>
                  <a:lnTo>
                    <a:pt x="1019" y="1"/>
                  </a:lnTo>
                  <a:close/>
                  <a:moveTo>
                    <a:pt x="1074" y="19"/>
                  </a:moveTo>
                  <a:cubicBezTo>
                    <a:pt x="1063" y="19"/>
                    <a:pt x="1063" y="19"/>
                    <a:pt x="1063" y="19"/>
                  </a:cubicBezTo>
                  <a:cubicBezTo>
                    <a:pt x="1060" y="26"/>
                    <a:pt x="1060" y="26"/>
                    <a:pt x="1060" y="26"/>
                  </a:cubicBezTo>
                  <a:cubicBezTo>
                    <a:pt x="1066" y="26"/>
                    <a:pt x="1066" y="26"/>
                    <a:pt x="1066" y="26"/>
                  </a:cubicBezTo>
                  <a:cubicBezTo>
                    <a:pt x="1066" y="59"/>
                    <a:pt x="1066" y="59"/>
                    <a:pt x="1066" y="59"/>
                  </a:cubicBezTo>
                  <a:cubicBezTo>
                    <a:pt x="1074" y="59"/>
                    <a:pt x="1074" y="59"/>
                    <a:pt x="1074" y="59"/>
                  </a:cubicBezTo>
                  <a:lnTo>
                    <a:pt x="1074" y="19"/>
                  </a:lnTo>
                  <a:close/>
                  <a:moveTo>
                    <a:pt x="1066" y="11"/>
                  </a:moveTo>
                  <a:cubicBezTo>
                    <a:pt x="1067" y="11"/>
                    <a:pt x="1068" y="12"/>
                    <a:pt x="1069" y="12"/>
                  </a:cubicBezTo>
                  <a:cubicBezTo>
                    <a:pt x="1071" y="12"/>
                    <a:pt x="1072" y="11"/>
                    <a:pt x="1073" y="11"/>
                  </a:cubicBezTo>
                  <a:cubicBezTo>
                    <a:pt x="1074" y="10"/>
                    <a:pt x="1074" y="9"/>
                    <a:pt x="1074" y="7"/>
                  </a:cubicBezTo>
                  <a:cubicBezTo>
                    <a:pt x="1074" y="6"/>
                    <a:pt x="1074" y="5"/>
                    <a:pt x="1073" y="4"/>
                  </a:cubicBezTo>
                  <a:cubicBezTo>
                    <a:pt x="1072" y="3"/>
                    <a:pt x="1071" y="3"/>
                    <a:pt x="1069" y="3"/>
                  </a:cubicBezTo>
                  <a:cubicBezTo>
                    <a:pt x="1068" y="3"/>
                    <a:pt x="1067" y="3"/>
                    <a:pt x="1066" y="4"/>
                  </a:cubicBezTo>
                  <a:cubicBezTo>
                    <a:pt x="1065" y="5"/>
                    <a:pt x="1065" y="6"/>
                    <a:pt x="1065" y="7"/>
                  </a:cubicBezTo>
                  <a:cubicBezTo>
                    <a:pt x="1065" y="9"/>
                    <a:pt x="1065" y="10"/>
                    <a:pt x="1066" y="11"/>
                  </a:cubicBezTo>
                  <a:moveTo>
                    <a:pt x="1093" y="78"/>
                  </a:moveTo>
                  <a:cubicBezTo>
                    <a:pt x="1093" y="39"/>
                    <a:pt x="1093" y="39"/>
                    <a:pt x="1093" y="39"/>
                  </a:cubicBezTo>
                  <a:cubicBezTo>
                    <a:pt x="1093" y="37"/>
                    <a:pt x="1093" y="35"/>
                    <a:pt x="1094" y="33"/>
                  </a:cubicBezTo>
                  <a:cubicBezTo>
                    <a:pt x="1094" y="32"/>
                    <a:pt x="1095" y="30"/>
                    <a:pt x="1096" y="29"/>
                  </a:cubicBezTo>
                  <a:cubicBezTo>
                    <a:pt x="1097" y="28"/>
                    <a:pt x="1099" y="27"/>
                    <a:pt x="1100" y="26"/>
                  </a:cubicBezTo>
                  <a:cubicBezTo>
                    <a:pt x="1102" y="26"/>
                    <a:pt x="1104" y="25"/>
                    <a:pt x="1106" y="25"/>
                  </a:cubicBezTo>
                  <a:cubicBezTo>
                    <a:pt x="1108" y="25"/>
                    <a:pt x="1110" y="26"/>
                    <a:pt x="1111" y="26"/>
                  </a:cubicBezTo>
                  <a:cubicBezTo>
                    <a:pt x="1113" y="27"/>
                    <a:pt x="1114" y="28"/>
                    <a:pt x="1115" y="29"/>
                  </a:cubicBezTo>
                  <a:cubicBezTo>
                    <a:pt x="1116" y="30"/>
                    <a:pt x="1117" y="32"/>
                    <a:pt x="1118" y="34"/>
                  </a:cubicBezTo>
                  <a:cubicBezTo>
                    <a:pt x="1118" y="35"/>
                    <a:pt x="1119" y="37"/>
                    <a:pt x="1119" y="39"/>
                  </a:cubicBezTo>
                  <a:cubicBezTo>
                    <a:pt x="1119" y="41"/>
                    <a:pt x="1118" y="43"/>
                    <a:pt x="1118" y="45"/>
                  </a:cubicBezTo>
                  <a:cubicBezTo>
                    <a:pt x="1117" y="46"/>
                    <a:pt x="1116" y="48"/>
                    <a:pt x="1115" y="49"/>
                  </a:cubicBezTo>
                  <a:cubicBezTo>
                    <a:pt x="1114" y="50"/>
                    <a:pt x="1113" y="51"/>
                    <a:pt x="1111" y="52"/>
                  </a:cubicBezTo>
                  <a:cubicBezTo>
                    <a:pt x="1109" y="53"/>
                    <a:pt x="1107" y="53"/>
                    <a:pt x="1105" y="53"/>
                  </a:cubicBezTo>
                  <a:cubicBezTo>
                    <a:pt x="1102" y="53"/>
                    <a:pt x="1098" y="52"/>
                    <a:pt x="1096" y="50"/>
                  </a:cubicBezTo>
                  <a:cubicBezTo>
                    <a:pt x="1096" y="58"/>
                    <a:pt x="1096" y="58"/>
                    <a:pt x="1096" y="58"/>
                  </a:cubicBezTo>
                  <a:cubicBezTo>
                    <a:pt x="1099" y="59"/>
                    <a:pt x="1102" y="60"/>
                    <a:pt x="1106" y="60"/>
                  </a:cubicBezTo>
                  <a:cubicBezTo>
                    <a:pt x="1109" y="60"/>
                    <a:pt x="1111" y="60"/>
                    <a:pt x="1114" y="59"/>
                  </a:cubicBezTo>
                  <a:cubicBezTo>
                    <a:pt x="1116" y="57"/>
                    <a:pt x="1119" y="56"/>
                    <a:pt x="1120" y="54"/>
                  </a:cubicBezTo>
                  <a:cubicBezTo>
                    <a:pt x="1122" y="52"/>
                    <a:pt x="1124" y="50"/>
                    <a:pt x="1125" y="47"/>
                  </a:cubicBezTo>
                  <a:cubicBezTo>
                    <a:pt x="1126" y="45"/>
                    <a:pt x="1126" y="42"/>
                    <a:pt x="1126" y="39"/>
                  </a:cubicBezTo>
                  <a:cubicBezTo>
                    <a:pt x="1126" y="36"/>
                    <a:pt x="1126" y="34"/>
                    <a:pt x="1125" y="31"/>
                  </a:cubicBezTo>
                  <a:cubicBezTo>
                    <a:pt x="1124" y="28"/>
                    <a:pt x="1122" y="26"/>
                    <a:pt x="1120" y="24"/>
                  </a:cubicBezTo>
                  <a:cubicBezTo>
                    <a:pt x="1118" y="22"/>
                    <a:pt x="1116" y="21"/>
                    <a:pt x="1114" y="20"/>
                  </a:cubicBezTo>
                  <a:cubicBezTo>
                    <a:pt x="1111" y="19"/>
                    <a:pt x="1109" y="18"/>
                    <a:pt x="1106" y="18"/>
                  </a:cubicBezTo>
                  <a:cubicBezTo>
                    <a:pt x="1103" y="18"/>
                    <a:pt x="1100" y="19"/>
                    <a:pt x="1098" y="20"/>
                  </a:cubicBezTo>
                  <a:cubicBezTo>
                    <a:pt x="1095" y="21"/>
                    <a:pt x="1093" y="22"/>
                    <a:pt x="1091" y="24"/>
                  </a:cubicBezTo>
                  <a:cubicBezTo>
                    <a:pt x="1089" y="26"/>
                    <a:pt x="1088" y="28"/>
                    <a:pt x="1087" y="31"/>
                  </a:cubicBezTo>
                  <a:cubicBezTo>
                    <a:pt x="1086" y="33"/>
                    <a:pt x="1085" y="36"/>
                    <a:pt x="1085" y="39"/>
                  </a:cubicBezTo>
                  <a:cubicBezTo>
                    <a:pt x="1085" y="78"/>
                    <a:pt x="1085" y="78"/>
                    <a:pt x="1085" y="78"/>
                  </a:cubicBezTo>
                  <a:lnTo>
                    <a:pt x="1093" y="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40" name="Rectangle 39"/>
          <p:cNvSpPr/>
          <p:nvPr userDrawn="1"/>
        </p:nvSpPr>
        <p:spPr>
          <a:xfrm>
            <a:off x="519704" y="4542619"/>
            <a:ext cx="2295000" cy="2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prstClr val="white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359572" y="4694629"/>
            <a:ext cx="2430000" cy="371534"/>
            <a:chOff x="4479430" y="6259480"/>
            <a:chExt cx="3240000" cy="495379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479430" y="6356408"/>
              <a:ext cx="3240000" cy="2835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 userDrawn="1"/>
          </p:nvSpPr>
          <p:spPr>
            <a:xfrm>
              <a:off x="5040249" y="6259480"/>
              <a:ext cx="2118359" cy="12003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BMS Pfizer Confidential. For internal use only</a:t>
              </a: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5301134" y="6634826"/>
              <a:ext cx="1596591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Date of preparation: February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67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pos="551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Presentation title tree/people/blue">
    <p:bg>
      <p:bgPr>
        <a:gradFill>
          <a:gsLst>
            <a:gs pos="17000">
              <a:schemeClr val="accent3">
                <a:lumMod val="20000"/>
                <a:lumOff val="80000"/>
              </a:schemeClr>
            </a:gs>
            <a:gs pos="100000">
              <a:srgbClr val="F3F4F6"/>
            </a:gs>
            <a:gs pos="62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V="1">
            <a:off x="9" y="-1"/>
            <a:ext cx="9143999" cy="45696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2019" y="766900"/>
            <a:ext cx="6861982" cy="380174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0899" y="1102319"/>
            <a:ext cx="5400000" cy="2700000"/>
          </a:xfrm>
        </p:spPr>
        <p:txBody>
          <a:bodyPr tIns="0" rIns="0" bIns="0" anchor="t" anchorCtr="0"/>
          <a:lstStyle>
            <a:lvl1pPr algn="l">
              <a:lnSpc>
                <a:spcPct val="85000"/>
              </a:lnSpc>
              <a:spcBef>
                <a:spcPts val="0"/>
              </a:spcBef>
              <a:defRPr sz="5400" b="1" spc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1800"/>
              </a:spcBef>
              <a:buNone/>
              <a:defRPr sz="32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Title bold </a:t>
            </a:r>
          </a:p>
          <a:p>
            <a:pPr lvl="1"/>
            <a:r>
              <a:rPr lang="en-US" dirty="0"/>
              <a:t>subtitle book</a:t>
            </a:r>
          </a:p>
          <a:p>
            <a:pPr lvl="2"/>
            <a:r>
              <a:rPr lang="en-US" dirty="0"/>
              <a:t>Additional space for date etc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756960" y="4965544"/>
            <a:ext cx="0" cy="177977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0"/>
          <p:cNvSpPr txBox="1">
            <a:spLocks/>
          </p:cNvSpPr>
          <p:nvPr userDrawn="1"/>
        </p:nvSpPr>
        <p:spPr>
          <a:xfrm>
            <a:off x="8796518" y="4954221"/>
            <a:ext cx="9810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pc="1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 defTabSz="914400"/>
            <a:fld id="{2C57E99D-0CEB-4344-8D30-39747C8D293F}" type="slidenum">
              <a:rPr lang="en-GB" sz="700" b="1" spc="-20" smtClean="0">
                <a:solidFill>
                  <a:srgbClr val="575756">
                    <a:lumMod val="60000"/>
                    <a:lumOff val="40000"/>
                  </a:srgbClr>
                </a:solidFill>
              </a:rPr>
              <a:pPr algn="r" defTabSz="914400"/>
              <a:t>‹#›</a:t>
            </a:fld>
            <a:endParaRPr lang="en-GB" sz="700" b="1" spc="-20" dirty="0">
              <a:solidFill>
                <a:srgbClr val="575756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49" name="Group 48"/>
          <p:cNvGrpSpPr>
            <a:grpSpLocks noChangeAspect="1"/>
          </p:cNvGrpSpPr>
          <p:nvPr userDrawn="1"/>
        </p:nvGrpSpPr>
        <p:grpSpPr>
          <a:xfrm>
            <a:off x="660669" y="4705351"/>
            <a:ext cx="2012434" cy="322661"/>
            <a:chOff x="2001838" y="1984375"/>
            <a:chExt cx="8188324" cy="1312863"/>
          </a:xfrm>
        </p:grpSpPr>
        <p:grpSp>
          <p:nvGrpSpPr>
            <p:cNvPr id="50" name="Group 49"/>
            <p:cNvGrpSpPr/>
            <p:nvPr userDrawn="1"/>
          </p:nvGrpSpPr>
          <p:grpSpPr>
            <a:xfrm>
              <a:off x="2001838" y="1984375"/>
              <a:ext cx="1314451" cy="1312863"/>
              <a:chOff x="2001838" y="1984375"/>
              <a:chExt cx="1314451" cy="1312863"/>
            </a:xfrm>
          </p:grpSpPr>
          <p:sp>
            <p:nvSpPr>
              <p:cNvPr id="53" name="Rectangle 52"/>
              <p:cNvSpPr>
                <a:spLocks noChangeArrowheads="1"/>
              </p:cNvSpPr>
              <p:nvPr userDrawn="1"/>
            </p:nvSpPr>
            <p:spPr bwMode="auto">
              <a:xfrm>
                <a:off x="2982913" y="2968625"/>
                <a:ext cx="117475" cy="1174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4" name="Freeform 6"/>
              <p:cNvSpPr>
                <a:spLocks noEditPoints="1"/>
              </p:cNvSpPr>
              <p:nvPr userDrawn="1"/>
            </p:nvSpPr>
            <p:spPr bwMode="auto">
              <a:xfrm>
                <a:off x="2001838" y="1984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5" name="Freeform 7"/>
              <p:cNvSpPr>
                <a:spLocks noEditPoints="1"/>
              </p:cNvSpPr>
              <p:nvPr userDrawn="1"/>
            </p:nvSpPr>
            <p:spPr bwMode="auto">
              <a:xfrm>
                <a:off x="2387601" y="2365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 userDrawn="1"/>
            </p:nvSpPr>
            <p:spPr bwMode="auto">
              <a:xfrm>
                <a:off x="2790826" y="1984375"/>
                <a:ext cx="139700" cy="931863"/>
              </a:xfrm>
              <a:custGeom>
                <a:avLst/>
                <a:gdLst>
                  <a:gd name="T0" fmla="*/ 88 w 88"/>
                  <a:gd name="T1" fmla="*/ 0 h 587"/>
                  <a:gd name="T2" fmla="*/ 0 w 88"/>
                  <a:gd name="T3" fmla="*/ 88 h 587"/>
                  <a:gd name="T4" fmla="*/ 0 w 88"/>
                  <a:gd name="T5" fmla="*/ 498 h 587"/>
                  <a:gd name="T6" fmla="*/ 88 w 88"/>
                  <a:gd name="T7" fmla="*/ 587 h 587"/>
                  <a:gd name="T8" fmla="*/ 88 w 88"/>
                  <a:gd name="T9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587">
                    <a:moveTo>
                      <a:pt x="88" y="0"/>
                    </a:moveTo>
                    <a:lnTo>
                      <a:pt x="0" y="88"/>
                    </a:lnTo>
                    <a:lnTo>
                      <a:pt x="0" y="498"/>
                    </a:lnTo>
                    <a:lnTo>
                      <a:pt x="88" y="58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3632201" y="2078038"/>
              <a:ext cx="4459288" cy="633413"/>
            </a:xfrm>
            <a:custGeom>
              <a:avLst/>
              <a:gdLst>
                <a:gd name="T0" fmla="*/ 14 w 763"/>
                <a:gd name="T1" fmla="*/ 1 h 108"/>
                <a:gd name="T2" fmla="*/ 11 w 763"/>
                <a:gd name="T3" fmla="*/ 21 h 108"/>
                <a:gd name="T4" fmla="*/ 11 w 763"/>
                <a:gd name="T5" fmla="*/ 71 h 108"/>
                <a:gd name="T6" fmla="*/ 82 w 763"/>
                <a:gd name="T7" fmla="*/ 81 h 108"/>
                <a:gd name="T8" fmla="*/ 69 w 763"/>
                <a:gd name="T9" fmla="*/ 59 h 108"/>
                <a:gd name="T10" fmla="*/ 90 w 763"/>
                <a:gd name="T11" fmla="*/ 26 h 108"/>
                <a:gd name="T12" fmla="*/ 105 w 763"/>
                <a:gd name="T13" fmla="*/ 26 h 108"/>
                <a:gd name="T14" fmla="*/ 103 w 763"/>
                <a:gd name="T15" fmla="*/ 5 h 108"/>
                <a:gd name="T16" fmla="*/ 175 w 763"/>
                <a:gd name="T17" fmla="*/ 53 h 108"/>
                <a:gd name="T18" fmla="*/ 136 w 763"/>
                <a:gd name="T19" fmla="*/ 27 h 108"/>
                <a:gd name="T20" fmla="*/ 127 w 763"/>
                <a:gd name="T21" fmla="*/ 74 h 108"/>
                <a:gd name="T22" fmla="*/ 147 w 763"/>
                <a:gd name="T23" fmla="*/ 73 h 108"/>
                <a:gd name="T24" fmla="*/ 130 w 763"/>
                <a:gd name="T25" fmla="*/ 46 h 108"/>
                <a:gd name="T26" fmla="*/ 165 w 763"/>
                <a:gd name="T27" fmla="*/ 108 h 108"/>
                <a:gd name="T28" fmla="*/ 224 w 763"/>
                <a:gd name="T29" fmla="*/ 72 h 108"/>
                <a:gd name="T30" fmla="*/ 198 w 763"/>
                <a:gd name="T31" fmla="*/ 60 h 108"/>
                <a:gd name="T32" fmla="*/ 189 w 763"/>
                <a:gd name="T33" fmla="*/ 69 h 108"/>
                <a:gd name="T34" fmla="*/ 263 w 763"/>
                <a:gd name="T35" fmla="*/ 26 h 108"/>
                <a:gd name="T36" fmla="*/ 263 w 763"/>
                <a:gd name="T37" fmla="*/ 81 h 108"/>
                <a:gd name="T38" fmla="*/ 263 w 763"/>
                <a:gd name="T39" fmla="*/ 10 h 108"/>
                <a:gd name="T40" fmla="*/ 253 w 763"/>
                <a:gd name="T41" fmla="*/ 14 h 108"/>
                <a:gd name="T42" fmla="*/ 289 w 763"/>
                <a:gd name="T43" fmla="*/ 55 h 108"/>
                <a:gd name="T44" fmla="*/ 278 w 763"/>
                <a:gd name="T45" fmla="*/ 72 h 108"/>
                <a:gd name="T46" fmla="*/ 317 w 763"/>
                <a:gd name="T47" fmla="*/ 57 h 108"/>
                <a:gd name="T48" fmla="*/ 291 w 763"/>
                <a:gd name="T49" fmla="*/ 45 h 108"/>
                <a:gd name="T50" fmla="*/ 318 w 763"/>
                <a:gd name="T51" fmla="*/ 35 h 108"/>
                <a:gd name="T52" fmla="*/ 387 w 763"/>
                <a:gd name="T53" fmla="*/ 44 h 108"/>
                <a:gd name="T54" fmla="*/ 369 w 763"/>
                <a:gd name="T55" fmla="*/ 31 h 108"/>
                <a:gd name="T56" fmla="*/ 414 w 763"/>
                <a:gd name="T57" fmla="*/ 81 h 108"/>
                <a:gd name="T58" fmla="*/ 358 w 763"/>
                <a:gd name="T59" fmla="*/ 81 h 108"/>
                <a:gd name="T60" fmla="*/ 453 w 763"/>
                <a:gd name="T61" fmla="*/ 81 h 108"/>
                <a:gd name="T62" fmla="*/ 439 w 763"/>
                <a:gd name="T63" fmla="*/ 59 h 108"/>
                <a:gd name="T64" fmla="*/ 466 w 763"/>
                <a:gd name="T65" fmla="*/ 76 h 108"/>
                <a:gd name="T66" fmla="*/ 472 w 763"/>
                <a:gd name="T67" fmla="*/ 66 h 108"/>
                <a:gd name="T68" fmla="*/ 507 w 763"/>
                <a:gd name="T69" fmla="*/ 26 h 108"/>
                <a:gd name="T70" fmla="*/ 507 w 763"/>
                <a:gd name="T71" fmla="*/ 81 h 108"/>
                <a:gd name="T72" fmla="*/ 507 w 763"/>
                <a:gd name="T73" fmla="*/ 10 h 108"/>
                <a:gd name="T74" fmla="*/ 496 w 763"/>
                <a:gd name="T75" fmla="*/ 14 h 108"/>
                <a:gd name="T76" fmla="*/ 526 w 763"/>
                <a:gd name="T77" fmla="*/ 77 h 108"/>
                <a:gd name="T78" fmla="*/ 545 w 763"/>
                <a:gd name="T79" fmla="*/ 26 h 108"/>
                <a:gd name="T80" fmla="*/ 558 w 763"/>
                <a:gd name="T81" fmla="*/ 72 h 108"/>
                <a:gd name="T82" fmla="*/ 553 w 763"/>
                <a:gd name="T83" fmla="*/ 59 h 108"/>
                <a:gd name="T84" fmla="*/ 605 w 763"/>
                <a:gd name="T85" fmla="*/ 35 h 108"/>
                <a:gd name="T86" fmla="*/ 617 w 763"/>
                <a:gd name="T87" fmla="*/ 50 h 108"/>
                <a:gd name="T88" fmla="*/ 620 w 763"/>
                <a:gd name="T89" fmla="*/ 29 h 108"/>
                <a:gd name="T90" fmla="*/ 668 w 763"/>
                <a:gd name="T91" fmla="*/ 73 h 108"/>
                <a:gd name="T92" fmla="*/ 679 w 763"/>
                <a:gd name="T93" fmla="*/ 38 h 108"/>
                <a:gd name="T94" fmla="*/ 647 w 763"/>
                <a:gd name="T95" fmla="*/ 74 h 108"/>
                <a:gd name="T96" fmla="*/ 702 w 763"/>
                <a:gd name="T97" fmla="*/ 32 h 108"/>
                <a:gd name="T98" fmla="*/ 735 w 763"/>
                <a:gd name="T99" fmla="*/ 69 h 108"/>
                <a:gd name="T100" fmla="*/ 723 w 763"/>
                <a:gd name="T101" fmla="*/ 34 h 108"/>
                <a:gd name="T102" fmla="*/ 713 w 763"/>
                <a:gd name="T103" fmla="*/ 51 h 108"/>
                <a:gd name="T104" fmla="*/ 751 w 763"/>
                <a:gd name="T105" fmla="*/ 37 h 108"/>
                <a:gd name="T106" fmla="*/ 756 w 763"/>
                <a:gd name="T107" fmla="*/ 25 h 108"/>
                <a:gd name="T108" fmla="*/ 756 w 763"/>
                <a:gd name="T109" fmla="*/ 82 h 108"/>
                <a:gd name="T110" fmla="*/ 751 w 763"/>
                <a:gd name="T111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3" h="108">
                  <a:moveTo>
                    <a:pt x="46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2" y="9"/>
                    <a:pt x="5" y="6"/>
                  </a:cubicBezTo>
                  <a:cubicBezTo>
                    <a:pt x="8" y="3"/>
                    <a:pt x="11" y="2"/>
                    <a:pt x="14" y="1"/>
                  </a:cubicBezTo>
                  <a:cubicBezTo>
                    <a:pt x="17" y="0"/>
                    <a:pt x="21" y="0"/>
                    <a:pt x="2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5" y="10"/>
                    <a:pt x="11" y="14"/>
                    <a:pt x="11" y="2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46" y="71"/>
                    <a:pt x="46" y="71"/>
                    <a:pt x="46" y="71"/>
                  </a:cubicBezTo>
                  <a:lnTo>
                    <a:pt x="46" y="81"/>
                  </a:lnTo>
                  <a:close/>
                  <a:moveTo>
                    <a:pt x="58" y="59"/>
                  </a:moveTo>
                  <a:cubicBezTo>
                    <a:pt x="58" y="67"/>
                    <a:pt x="60" y="73"/>
                    <a:pt x="64" y="76"/>
                  </a:cubicBezTo>
                  <a:cubicBezTo>
                    <a:pt x="67" y="80"/>
                    <a:pt x="73" y="81"/>
                    <a:pt x="82" y="81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0" y="72"/>
                    <a:pt x="78" y="71"/>
                    <a:pt x="77" y="71"/>
                  </a:cubicBezTo>
                  <a:cubicBezTo>
                    <a:pt x="76" y="71"/>
                    <a:pt x="74" y="70"/>
                    <a:pt x="73" y="70"/>
                  </a:cubicBezTo>
                  <a:cubicBezTo>
                    <a:pt x="71" y="69"/>
                    <a:pt x="70" y="68"/>
                    <a:pt x="70" y="66"/>
                  </a:cubicBezTo>
                  <a:cubicBezTo>
                    <a:pt x="69" y="64"/>
                    <a:pt x="69" y="62"/>
                    <a:pt x="69" y="5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59"/>
                    <a:pt x="58" y="59"/>
                    <a:pt x="58" y="59"/>
                  </a:cubicBezTo>
                  <a:moveTo>
                    <a:pt x="105" y="26"/>
                  </a:moveTo>
                  <a:cubicBezTo>
                    <a:pt x="90" y="26"/>
                    <a:pt x="90" y="26"/>
                    <a:pt x="90" y="26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05" y="81"/>
                    <a:pt x="105" y="81"/>
                    <a:pt x="105" y="81"/>
                  </a:cubicBezTo>
                  <a:lnTo>
                    <a:pt x="105" y="26"/>
                  </a:lnTo>
                  <a:close/>
                  <a:moveTo>
                    <a:pt x="94" y="14"/>
                  </a:moveTo>
                  <a:cubicBezTo>
                    <a:pt x="95" y="15"/>
                    <a:pt x="97" y="16"/>
                    <a:pt x="99" y="16"/>
                  </a:cubicBezTo>
                  <a:cubicBezTo>
                    <a:pt x="101" y="16"/>
                    <a:pt x="102" y="15"/>
                    <a:pt x="103" y="14"/>
                  </a:cubicBezTo>
                  <a:cubicBezTo>
                    <a:pt x="104" y="13"/>
                    <a:pt x="105" y="11"/>
                    <a:pt x="105" y="10"/>
                  </a:cubicBezTo>
                  <a:cubicBezTo>
                    <a:pt x="105" y="8"/>
                    <a:pt x="104" y="7"/>
                    <a:pt x="103" y="5"/>
                  </a:cubicBezTo>
                  <a:cubicBezTo>
                    <a:pt x="102" y="4"/>
                    <a:pt x="101" y="4"/>
                    <a:pt x="99" y="4"/>
                  </a:cubicBezTo>
                  <a:cubicBezTo>
                    <a:pt x="97" y="4"/>
                    <a:pt x="95" y="4"/>
                    <a:pt x="94" y="5"/>
                  </a:cubicBezTo>
                  <a:cubicBezTo>
                    <a:pt x="93" y="7"/>
                    <a:pt x="93" y="8"/>
                    <a:pt x="93" y="10"/>
                  </a:cubicBezTo>
                  <a:cubicBezTo>
                    <a:pt x="93" y="11"/>
                    <a:pt x="93" y="13"/>
                    <a:pt x="94" y="14"/>
                  </a:cubicBezTo>
                  <a:moveTo>
                    <a:pt x="175" y="53"/>
                  </a:moveTo>
                  <a:cubicBezTo>
                    <a:pt x="175" y="49"/>
                    <a:pt x="175" y="44"/>
                    <a:pt x="173" y="41"/>
                  </a:cubicBezTo>
                  <a:cubicBezTo>
                    <a:pt x="172" y="37"/>
                    <a:pt x="170" y="34"/>
                    <a:pt x="167" y="32"/>
                  </a:cubicBezTo>
                  <a:cubicBezTo>
                    <a:pt x="165" y="29"/>
                    <a:pt x="162" y="27"/>
                    <a:pt x="158" y="26"/>
                  </a:cubicBezTo>
                  <a:cubicBezTo>
                    <a:pt x="155" y="25"/>
                    <a:pt x="151" y="24"/>
                    <a:pt x="147" y="24"/>
                  </a:cubicBezTo>
                  <a:cubicBezTo>
                    <a:pt x="143" y="24"/>
                    <a:pt x="139" y="25"/>
                    <a:pt x="136" y="27"/>
                  </a:cubicBezTo>
                  <a:cubicBezTo>
                    <a:pt x="132" y="28"/>
                    <a:pt x="129" y="30"/>
                    <a:pt x="127" y="33"/>
                  </a:cubicBezTo>
                  <a:cubicBezTo>
                    <a:pt x="124" y="35"/>
                    <a:pt x="122" y="39"/>
                    <a:pt x="121" y="42"/>
                  </a:cubicBezTo>
                  <a:cubicBezTo>
                    <a:pt x="119" y="46"/>
                    <a:pt x="118" y="49"/>
                    <a:pt x="118" y="53"/>
                  </a:cubicBezTo>
                  <a:cubicBezTo>
                    <a:pt x="118" y="57"/>
                    <a:pt x="119" y="61"/>
                    <a:pt x="121" y="65"/>
                  </a:cubicBezTo>
                  <a:cubicBezTo>
                    <a:pt x="122" y="68"/>
                    <a:pt x="124" y="71"/>
                    <a:pt x="127" y="74"/>
                  </a:cubicBezTo>
                  <a:cubicBezTo>
                    <a:pt x="129" y="77"/>
                    <a:pt x="132" y="79"/>
                    <a:pt x="136" y="80"/>
                  </a:cubicBezTo>
                  <a:cubicBezTo>
                    <a:pt x="139" y="82"/>
                    <a:pt x="143" y="82"/>
                    <a:pt x="147" y="82"/>
                  </a:cubicBezTo>
                  <a:cubicBezTo>
                    <a:pt x="152" y="82"/>
                    <a:pt x="156" y="81"/>
                    <a:pt x="160" y="79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7" y="71"/>
                    <a:pt x="152" y="73"/>
                    <a:pt x="147" y="73"/>
                  </a:cubicBezTo>
                  <a:cubicBezTo>
                    <a:pt x="144" y="73"/>
                    <a:pt x="142" y="72"/>
                    <a:pt x="139" y="71"/>
                  </a:cubicBezTo>
                  <a:cubicBezTo>
                    <a:pt x="137" y="70"/>
                    <a:pt x="135" y="69"/>
                    <a:pt x="134" y="67"/>
                  </a:cubicBezTo>
                  <a:cubicBezTo>
                    <a:pt x="132" y="66"/>
                    <a:pt x="131" y="64"/>
                    <a:pt x="130" y="61"/>
                  </a:cubicBezTo>
                  <a:cubicBezTo>
                    <a:pt x="129" y="59"/>
                    <a:pt x="129" y="56"/>
                    <a:pt x="129" y="53"/>
                  </a:cubicBezTo>
                  <a:cubicBezTo>
                    <a:pt x="129" y="51"/>
                    <a:pt x="129" y="48"/>
                    <a:pt x="130" y="46"/>
                  </a:cubicBezTo>
                  <a:cubicBezTo>
                    <a:pt x="131" y="43"/>
                    <a:pt x="132" y="41"/>
                    <a:pt x="134" y="40"/>
                  </a:cubicBezTo>
                  <a:cubicBezTo>
                    <a:pt x="135" y="38"/>
                    <a:pt x="137" y="37"/>
                    <a:pt x="139" y="36"/>
                  </a:cubicBezTo>
                  <a:cubicBezTo>
                    <a:pt x="142" y="35"/>
                    <a:pt x="144" y="34"/>
                    <a:pt x="147" y="34"/>
                  </a:cubicBezTo>
                  <a:cubicBezTo>
                    <a:pt x="159" y="34"/>
                    <a:pt x="165" y="41"/>
                    <a:pt x="165" y="53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53"/>
                    <a:pt x="175" y="53"/>
                    <a:pt x="175" y="53"/>
                  </a:cubicBezTo>
                  <a:moveTo>
                    <a:pt x="234" y="26"/>
                  </a:moveTo>
                  <a:cubicBezTo>
                    <a:pt x="224" y="26"/>
                    <a:pt x="224" y="26"/>
                    <a:pt x="224" y="26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08" y="72"/>
                    <a:pt x="206" y="71"/>
                    <a:pt x="204" y="70"/>
                  </a:cubicBezTo>
                  <a:cubicBezTo>
                    <a:pt x="203" y="70"/>
                    <a:pt x="202" y="69"/>
                    <a:pt x="201" y="68"/>
                  </a:cubicBezTo>
                  <a:cubicBezTo>
                    <a:pt x="200" y="67"/>
                    <a:pt x="199" y="66"/>
                    <a:pt x="199" y="64"/>
                  </a:cubicBezTo>
                  <a:cubicBezTo>
                    <a:pt x="198" y="63"/>
                    <a:pt x="198" y="61"/>
                    <a:pt x="198" y="60"/>
                  </a:cubicBezTo>
                  <a:cubicBezTo>
                    <a:pt x="198" y="60"/>
                    <a:pt x="198" y="58"/>
                    <a:pt x="198" y="57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8" y="62"/>
                    <a:pt x="188" y="66"/>
                    <a:pt x="189" y="69"/>
                  </a:cubicBezTo>
                  <a:cubicBezTo>
                    <a:pt x="190" y="73"/>
                    <a:pt x="192" y="75"/>
                    <a:pt x="195" y="77"/>
                  </a:cubicBezTo>
                  <a:cubicBezTo>
                    <a:pt x="199" y="80"/>
                    <a:pt x="205" y="81"/>
                    <a:pt x="214" y="81"/>
                  </a:cubicBezTo>
                  <a:cubicBezTo>
                    <a:pt x="234" y="81"/>
                    <a:pt x="234" y="81"/>
                    <a:pt x="234" y="81"/>
                  </a:cubicBezTo>
                  <a:lnTo>
                    <a:pt x="234" y="26"/>
                  </a:lnTo>
                  <a:close/>
                  <a:moveTo>
                    <a:pt x="263" y="26"/>
                  </a:moveTo>
                  <a:cubicBezTo>
                    <a:pt x="248" y="26"/>
                    <a:pt x="248" y="26"/>
                    <a:pt x="248" y="26"/>
                  </a:cubicBezTo>
                  <a:cubicBezTo>
                    <a:pt x="244" y="35"/>
                    <a:pt x="244" y="35"/>
                    <a:pt x="244" y="35"/>
                  </a:cubicBezTo>
                  <a:cubicBezTo>
                    <a:pt x="253" y="35"/>
                    <a:pt x="253" y="35"/>
                    <a:pt x="253" y="35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63" y="81"/>
                    <a:pt x="263" y="81"/>
                    <a:pt x="263" y="81"/>
                  </a:cubicBezTo>
                  <a:lnTo>
                    <a:pt x="263" y="26"/>
                  </a:lnTo>
                  <a:close/>
                  <a:moveTo>
                    <a:pt x="253" y="14"/>
                  </a:moveTo>
                  <a:cubicBezTo>
                    <a:pt x="254" y="15"/>
                    <a:pt x="255" y="16"/>
                    <a:pt x="257" y="16"/>
                  </a:cubicBezTo>
                  <a:cubicBezTo>
                    <a:pt x="259" y="16"/>
                    <a:pt x="261" y="15"/>
                    <a:pt x="262" y="14"/>
                  </a:cubicBezTo>
                  <a:cubicBezTo>
                    <a:pt x="263" y="13"/>
                    <a:pt x="263" y="11"/>
                    <a:pt x="263" y="10"/>
                  </a:cubicBezTo>
                  <a:cubicBezTo>
                    <a:pt x="263" y="8"/>
                    <a:pt x="263" y="7"/>
                    <a:pt x="262" y="5"/>
                  </a:cubicBezTo>
                  <a:cubicBezTo>
                    <a:pt x="261" y="4"/>
                    <a:pt x="259" y="4"/>
                    <a:pt x="257" y="4"/>
                  </a:cubicBezTo>
                  <a:cubicBezTo>
                    <a:pt x="255" y="4"/>
                    <a:pt x="254" y="4"/>
                    <a:pt x="253" y="5"/>
                  </a:cubicBezTo>
                  <a:cubicBezTo>
                    <a:pt x="252" y="7"/>
                    <a:pt x="251" y="8"/>
                    <a:pt x="251" y="10"/>
                  </a:cubicBezTo>
                  <a:cubicBezTo>
                    <a:pt x="251" y="11"/>
                    <a:pt x="252" y="13"/>
                    <a:pt x="253" y="14"/>
                  </a:cubicBezTo>
                  <a:moveTo>
                    <a:pt x="297" y="26"/>
                  </a:moveTo>
                  <a:cubicBezTo>
                    <a:pt x="292" y="26"/>
                    <a:pt x="287" y="27"/>
                    <a:pt x="284" y="29"/>
                  </a:cubicBezTo>
                  <a:cubicBezTo>
                    <a:pt x="280" y="32"/>
                    <a:pt x="278" y="36"/>
                    <a:pt x="278" y="40"/>
                  </a:cubicBezTo>
                  <a:cubicBezTo>
                    <a:pt x="278" y="44"/>
                    <a:pt x="279" y="47"/>
                    <a:pt x="282" y="50"/>
                  </a:cubicBezTo>
                  <a:cubicBezTo>
                    <a:pt x="284" y="52"/>
                    <a:pt x="286" y="54"/>
                    <a:pt x="289" y="55"/>
                  </a:cubicBezTo>
                  <a:cubicBezTo>
                    <a:pt x="292" y="56"/>
                    <a:pt x="295" y="57"/>
                    <a:pt x="298" y="58"/>
                  </a:cubicBezTo>
                  <a:cubicBezTo>
                    <a:pt x="302" y="59"/>
                    <a:pt x="304" y="60"/>
                    <a:pt x="306" y="61"/>
                  </a:cubicBezTo>
                  <a:cubicBezTo>
                    <a:pt x="308" y="62"/>
                    <a:pt x="309" y="64"/>
                    <a:pt x="309" y="66"/>
                  </a:cubicBezTo>
                  <a:cubicBezTo>
                    <a:pt x="309" y="70"/>
                    <a:pt x="306" y="72"/>
                    <a:pt x="299" y="72"/>
                  </a:cubicBezTo>
                  <a:cubicBezTo>
                    <a:pt x="278" y="72"/>
                    <a:pt x="278" y="72"/>
                    <a:pt x="278" y="72"/>
                  </a:cubicBezTo>
                  <a:cubicBezTo>
                    <a:pt x="278" y="81"/>
                    <a:pt x="278" y="81"/>
                    <a:pt x="27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13" y="81"/>
                    <a:pt x="320" y="76"/>
                    <a:pt x="320" y="66"/>
                  </a:cubicBezTo>
                  <a:cubicBezTo>
                    <a:pt x="320" y="64"/>
                    <a:pt x="320" y="63"/>
                    <a:pt x="319" y="61"/>
                  </a:cubicBezTo>
                  <a:cubicBezTo>
                    <a:pt x="319" y="60"/>
                    <a:pt x="318" y="58"/>
                    <a:pt x="317" y="57"/>
                  </a:cubicBezTo>
                  <a:cubicBezTo>
                    <a:pt x="316" y="55"/>
                    <a:pt x="315" y="54"/>
                    <a:pt x="312" y="53"/>
                  </a:cubicBezTo>
                  <a:cubicBezTo>
                    <a:pt x="310" y="52"/>
                    <a:pt x="307" y="51"/>
                    <a:pt x="303" y="49"/>
                  </a:cubicBezTo>
                  <a:cubicBezTo>
                    <a:pt x="298" y="48"/>
                    <a:pt x="296" y="47"/>
                    <a:pt x="295" y="47"/>
                  </a:cubicBezTo>
                  <a:cubicBezTo>
                    <a:pt x="295" y="47"/>
                    <a:pt x="294" y="46"/>
                    <a:pt x="293" y="46"/>
                  </a:cubicBezTo>
                  <a:cubicBezTo>
                    <a:pt x="292" y="45"/>
                    <a:pt x="291" y="45"/>
                    <a:pt x="291" y="45"/>
                  </a:cubicBezTo>
                  <a:cubicBezTo>
                    <a:pt x="290" y="44"/>
                    <a:pt x="290" y="43"/>
                    <a:pt x="289" y="43"/>
                  </a:cubicBezTo>
                  <a:cubicBezTo>
                    <a:pt x="289" y="42"/>
                    <a:pt x="289" y="41"/>
                    <a:pt x="289" y="40"/>
                  </a:cubicBezTo>
                  <a:cubicBezTo>
                    <a:pt x="289" y="39"/>
                    <a:pt x="290" y="37"/>
                    <a:pt x="291" y="37"/>
                  </a:cubicBezTo>
                  <a:cubicBezTo>
                    <a:pt x="293" y="36"/>
                    <a:pt x="295" y="35"/>
                    <a:pt x="297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18" y="26"/>
                    <a:pt x="318" y="26"/>
                    <a:pt x="318" y="26"/>
                  </a:cubicBezTo>
                  <a:lnTo>
                    <a:pt x="297" y="26"/>
                  </a:lnTo>
                  <a:close/>
                  <a:moveTo>
                    <a:pt x="369" y="52"/>
                  </a:moveTo>
                  <a:cubicBezTo>
                    <a:pt x="371" y="49"/>
                    <a:pt x="374" y="47"/>
                    <a:pt x="376" y="46"/>
                  </a:cubicBezTo>
                  <a:cubicBezTo>
                    <a:pt x="379" y="45"/>
                    <a:pt x="383" y="44"/>
                    <a:pt x="387" y="44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387" y="34"/>
                    <a:pt x="387" y="34"/>
                    <a:pt x="387" y="34"/>
                  </a:cubicBezTo>
                  <a:cubicBezTo>
                    <a:pt x="379" y="34"/>
                    <a:pt x="373" y="36"/>
                    <a:pt x="369" y="4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24"/>
                    <a:pt x="371" y="19"/>
                    <a:pt x="374" y="15"/>
                  </a:cubicBezTo>
                  <a:cubicBezTo>
                    <a:pt x="377" y="12"/>
                    <a:pt x="382" y="10"/>
                    <a:pt x="387" y="10"/>
                  </a:cubicBezTo>
                  <a:cubicBezTo>
                    <a:pt x="403" y="10"/>
                    <a:pt x="403" y="10"/>
                    <a:pt x="403" y="10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14" y="81"/>
                    <a:pt x="414" y="81"/>
                    <a:pt x="414" y="81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79" y="0"/>
                    <a:pt x="372" y="3"/>
                    <a:pt x="367" y="9"/>
                  </a:cubicBezTo>
                  <a:cubicBezTo>
                    <a:pt x="361" y="15"/>
                    <a:pt x="358" y="22"/>
                    <a:pt x="358" y="30"/>
                  </a:cubicBezTo>
                  <a:cubicBezTo>
                    <a:pt x="358" y="81"/>
                    <a:pt x="358" y="81"/>
                    <a:pt x="358" y="81"/>
                  </a:cubicBezTo>
                  <a:cubicBezTo>
                    <a:pt x="369" y="81"/>
                    <a:pt x="369" y="81"/>
                    <a:pt x="369" y="81"/>
                  </a:cubicBezTo>
                  <a:lnTo>
                    <a:pt x="369" y="52"/>
                  </a:lnTo>
                  <a:close/>
                  <a:moveTo>
                    <a:pt x="429" y="59"/>
                  </a:moveTo>
                  <a:cubicBezTo>
                    <a:pt x="429" y="67"/>
                    <a:pt x="431" y="73"/>
                    <a:pt x="434" y="76"/>
                  </a:cubicBezTo>
                  <a:cubicBezTo>
                    <a:pt x="438" y="80"/>
                    <a:pt x="444" y="81"/>
                    <a:pt x="453" y="81"/>
                  </a:cubicBezTo>
                  <a:cubicBezTo>
                    <a:pt x="453" y="72"/>
                    <a:pt x="453" y="72"/>
                    <a:pt x="453" y="72"/>
                  </a:cubicBezTo>
                  <a:cubicBezTo>
                    <a:pt x="451" y="72"/>
                    <a:pt x="449" y="71"/>
                    <a:pt x="448" y="71"/>
                  </a:cubicBezTo>
                  <a:cubicBezTo>
                    <a:pt x="446" y="71"/>
                    <a:pt x="445" y="70"/>
                    <a:pt x="444" y="70"/>
                  </a:cubicBezTo>
                  <a:cubicBezTo>
                    <a:pt x="442" y="69"/>
                    <a:pt x="441" y="68"/>
                    <a:pt x="440" y="66"/>
                  </a:cubicBezTo>
                  <a:cubicBezTo>
                    <a:pt x="440" y="64"/>
                    <a:pt x="439" y="62"/>
                    <a:pt x="439" y="59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29" y="59"/>
                    <a:pt x="429" y="59"/>
                    <a:pt x="429" y="59"/>
                  </a:cubicBezTo>
                  <a:moveTo>
                    <a:pt x="460" y="59"/>
                  </a:moveTo>
                  <a:cubicBezTo>
                    <a:pt x="460" y="67"/>
                    <a:pt x="462" y="73"/>
                    <a:pt x="466" y="76"/>
                  </a:cubicBezTo>
                  <a:cubicBezTo>
                    <a:pt x="469" y="80"/>
                    <a:pt x="475" y="81"/>
                    <a:pt x="484" y="81"/>
                  </a:cubicBezTo>
                  <a:cubicBezTo>
                    <a:pt x="484" y="72"/>
                    <a:pt x="484" y="72"/>
                    <a:pt x="484" y="72"/>
                  </a:cubicBezTo>
                  <a:cubicBezTo>
                    <a:pt x="482" y="72"/>
                    <a:pt x="480" y="71"/>
                    <a:pt x="479" y="71"/>
                  </a:cubicBezTo>
                  <a:cubicBezTo>
                    <a:pt x="478" y="71"/>
                    <a:pt x="476" y="70"/>
                    <a:pt x="475" y="70"/>
                  </a:cubicBezTo>
                  <a:cubicBezTo>
                    <a:pt x="473" y="69"/>
                    <a:pt x="472" y="68"/>
                    <a:pt x="472" y="66"/>
                  </a:cubicBezTo>
                  <a:cubicBezTo>
                    <a:pt x="471" y="64"/>
                    <a:pt x="471" y="62"/>
                    <a:pt x="471" y="59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9"/>
                    <a:pt x="460" y="59"/>
                    <a:pt x="460" y="59"/>
                  </a:cubicBezTo>
                  <a:moveTo>
                    <a:pt x="507" y="26"/>
                  </a:moveTo>
                  <a:cubicBezTo>
                    <a:pt x="492" y="26"/>
                    <a:pt x="492" y="26"/>
                    <a:pt x="492" y="26"/>
                  </a:cubicBezTo>
                  <a:cubicBezTo>
                    <a:pt x="487" y="35"/>
                    <a:pt x="487" y="35"/>
                    <a:pt x="487" y="35"/>
                  </a:cubicBezTo>
                  <a:cubicBezTo>
                    <a:pt x="497" y="35"/>
                    <a:pt x="497" y="35"/>
                    <a:pt x="497" y="35"/>
                  </a:cubicBezTo>
                  <a:cubicBezTo>
                    <a:pt x="497" y="81"/>
                    <a:pt x="497" y="81"/>
                    <a:pt x="497" y="81"/>
                  </a:cubicBezTo>
                  <a:cubicBezTo>
                    <a:pt x="507" y="81"/>
                    <a:pt x="507" y="81"/>
                    <a:pt x="507" y="81"/>
                  </a:cubicBezTo>
                  <a:lnTo>
                    <a:pt x="507" y="26"/>
                  </a:lnTo>
                  <a:close/>
                  <a:moveTo>
                    <a:pt x="496" y="14"/>
                  </a:moveTo>
                  <a:cubicBezTo>
                    <a:pt x="497" y="15"/>
                    <a:pt x="499" y="16"/>
                    <a:pt x="501" y="16"/>
                  </a:cubicBezTo>
                  <a:cubicBezTo>
                    <a:pt x="503" y="16"/>
                    <a:pt x="504" y="15"/>
                    <a:pt x="505" y="14"/>
                  </a:cubicBezTo>
                  <a:cubicBezTo>
                    <a:pt x="506" y="13"/>
                    <a:pt x="507" y="11"/>
                    <a:pt x="507" y="10"/>
                  </a:cubicBezTo>
                  <a:cubicBezTo>
                    <a:pt x="507" y="8"/>
                    <a:pt x="506" y="7"/>
                    <a:pt x="505" y="5"/>
                  </a:cubicBezTo>
                  <a:cubicBezTo>
                    <a:pt x="504" y="4"/>
                    <a:pt x="503" y="4"/>
                    <a:pt x="501" y="4"/>
                  </a:cubicBezTo>
                  <a:cubicBezTo>
                    <a:pt x="499" y="4"/>
                    <a:pt x="497" y="4"/>
                    <a:pt x="496" y="5"/>
                  </a:cubicBezTo>
                  <a:cubicBezTo>
                    <a:pt x="495" y="7"/>
                    <a:pt x="495" y="8"/>
                    <a:pt x="495" y="10"/>
                  </a:cubicBezTo>
                  <a:cubicBezTo>
                    <a:pt x="495" y="11"/>
                    <a:pt x="495" y="13"/>
                    <a:pt x="496" y="14"/>
                  </a:cubicBezTo>
                  <a:moveTo>
                    <a:pt x="553" y="49"/>
                  </a:moveTo>
                  <a:cubicBezTo>
                    <a:pt x="549" y="47"/>
                    <a:pt x="546" y="47"/>
                    <a:pt x="542" y="47"/>
                  </a:cubicBezTo>
                  <a:cubicBezTo>
                    <a:pt x="536" y="47"/>
                    <a:pt x="531" y="48"/>
                    <a:pt x="527" y="51"/>
                  </a:cubicBezTo>
                  <a:cubicBezTo>
                    <a:pt x="523" y="54"/>
                    <a:pt x="521" y="58"/>
                    <a:pt x="521" y="64"/>
                  </a:cubicBezTo>
                  <a:cubicBezTo>
                    <a:pt x="521" y="70"/>
                    <a:pt x="522" y="74"/>
                    <a:pt x="526" y="77"/>
                  </a:cubicBezTo>
                  <a:cubicBezTo>
                    <a:pt x="530" y="80"/>
                    <a:pt x="535" y="81"/>
                    <a:pt x="542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8" y="40"/>
                    <a:pt x="566" y="35"/>
                    <a:pt x="562" y="31"/>
                  </a:cubicBezTo>
                  <a:cubicBezTo>
                    <a:pt x="558" y="27"/>
                    <a:pt x="552" y="26"/>
                    <a:pt x="545" y="26"/>
                  </a:cubicBezTo>
                  <a:cubicBezTo>
                    <a:pt x="525" y="26"/>
                    <a:pt x="525" y="26"/>
                    <a:pt x="525" y="26"/>
                  </a:cubicBezTo>
                  <a:cubicBezTo>
                    <a:pt x="525" y="35"/>
                    <a:pt x="525" y="35"/>
                    <a:pt x="525" y="35"/>
                  </a:cubicBezTo>
                  <a:cubicBezTo>
                    <a:pt x="544" y="35"/>
                    <a:pt x="544" y="35"/>
                    <a:pt x="544" y="35"/>
                  </a:cubicBezTo>
                  <a:cubicBezTo>
                    <a:pt x="553" y="35"/>
                    <a:pt x="558" y="40"/>
                    <a:pt x="558" y="49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35" y="72"/>
                    <a:pt x="531" y="69"/>
                    <a:pt x="531" y="64"/>
                  </a:cubicBezTo>
                  <a:cubicBezTo>
                    <a:pt x="531" y="61"/>
                    <a:pt x="532" y="59"/>
                    <a:pt x="534" y="58"/>
                  </a:cubicBezTo>
                  <a:cubicBezTo>
                    <a:pt x="536" y="56"/>
                    <a:pt x="539" y="56"/>
                    <a:pt x="542" y="56"/>
                  </a:cubicBezTo>
                  <a:cubicBezTo>
                    <a:pt x="547" y="56"/>
                    <a:pt x="550" y="57"/>
                    <a:pt x="553" y="59"/>
                  </a:cubicBezTo>
                  <a:cubicBezTo>
                    <a:pt x="553" y="49"/>
                    <a:pt x="553" y="49"/>
                    <a:pt x="553" y="49"/>
                  </a:cubicBezTo>
                  <a:moveTo>
                    <a:pt x="581" y="81"/>
                  </a:moveTo>
                  <a:cubicBezTo>
                    <a:pt x="591" y="81"/>
                    <a:pt x="591" y="81"/>
                    <a:pt x="591" y="81"/>
                  </a:cubicBezTo>
                  <a:cubicBezTo>
                    <a:pt x="591" y="35"/>
                    <a:pt x="591" y="35"/>
                    <a:pt x="591" y="35"/>
                  </a:cubicBezTo>
                  <a:cubicBezTo>
                    <a:pt x="605" y="35"/>
                    <a:pt x="605" y="35"/>
                    <a:pt x="605" y="35"/>
                  </a:cubicBezTo>
                  <a:cubicBezTo>
                    <a:pt x="607" y="35"/>
                    <a:pt x="609" y="36"/>
                    <a:pt x="611" y="36"/>
                  </a:cubicBezTo>
                  <a:cubicBezTo>
                    <a:pt x="612" y="37"/>
                    <a:pt x="613" y="38"/>
                    <a:pt x="614" y="39"/>
                  </a:cubicBezTo>
                  <a:cubicBezTo>
                    <a:pt x="615" y="40"/>
                    <a:pt x="616" y="41"/>
                    <a:pt x="616" y="43"/>
                  </a:cubicBezTo>
                  <a:cubicBezTo>
                    <a:pt x="617" y="44"/>
                    <a:pt x="617" y="45"/>
                    <a:pt x="617" y="46"/>
                  </a:cubicBezTo>
                  <a:cubicBezTo>
                    <a:pt x="617" y="47"/>
                    <a:pt x="617" y="49"/>
                    <a:pt x="617" y="50"/>
                  </a:cubicBezTo>
                  <a:cubicBezTo>
                    <a:pt x="617" y="81"/>
                    <a:pt x="617" y="81"/>
                    <a:pt x="617" y="81"/>
                  </a:cubicBezTo>
                  <a:cubicBezTo>
                    <a:pt x="627" y="81"/>
                    <a:pt x="627" y="81"/>
                    <a:pt x="627" y="81"/>
                  </a:cubicBezTo>
                  <a:cubicBezTo>
                    <a:pt x="627" y="50"/>
                    <a:pt x="627" y="50"/>
                    <a:pt x="627" y="50"/>
                  </a:cubicBezTo>
                  <a:cubicBezTo>
                    <a:pt x="627" y="45"/>
                    <a:pt x="627" y="41"/>
                    <a:pt x="626" y="38"/>
                  </a:cubicBezTo>
                  <a:cubicBezTo>
                    <a:pt x="625" y="34"/>
                    <a:pt x="623" y="32"/>
                    <a:pt x="620" y="29"/>
                  </a:cubicBezTo>
                  <a:cubicBezTo>
                    <a:pt x="616" y="27"/>
                    <a:pt x="610" y="26"/>
                    <a:pt x="601" y="26"/>
                  </a:cubicBezTo>
                  <a:cubicBezTo>
                    <a:pt x="581" y="26"/>
                    <a:pt x="581" y="26"/>
                    <a:pt x="581" y="26"/>
                  </a:cubicBezTo>
                  <a:lnTo>
                    <a:pt x="581" y="81"/>
                  </a:lnTo>
                  <a:close/>
                  <a:moveTo>
                    <a:pt x="679" y="69"/>
                  </a:moveTo>
                  <a:cubicBezTo>
                    <a:pt x="676" y="72"/>
                    <a:pt x="672" y="73"/>
                    <a:pt x="668" y="73"/>
                  </a:cubicBezTo>
                  <a:cubicBezTo>
                    <a:pt x="663" y="73"/>
                    <a:pt x="658" y="71"/>
                    <a:pt x="655" y="67"/>
                  </a:cubicBezTo>
                  <a:cubicBezTo>
                    <a:pt x="652" y="64"/>
                    <a:pt x="651" y="59"/>
                    <a:pt x="651" y="53"/>
                  </a:cubicBezTo>
                  <a:cubicBezTo>
                    <a:pt x="651" y="48"/>
                    <a:pt x="652" y="43"/>
                    <a:pt x="655" y="39"/>
                  </a:cubicBezTo>
                  <a:cubicBezTo>
                    <a:pt x="658" y="36"/>
                    <a:pt x="663" y="34"/>
                    <a:pt x="668" y="34"/>
                  </a:cubicBezTo>
                  <a:cubicBezTo>
                    <a:pt x="672" y="34"/>
                    <a:pt x="676" y="35"/>
                    <a:pt x="679" y="38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1" y="27"/>
                    <a:pt x="675" y="24"/>
                    <a:pt x="668" y="24"/>
                  </a:cubicBezTo>
                  <a:cubicBezTo>
                    <a:pt x="660" y="24"/>
                    <a:pt x="653" y="27"/>
                    <a:pt x="648" y="33"/>
                  </a:cubicBezTo>
                  <a:cubicBezTo>
                    <a:pt x="642" y="38"/>
                    <a:pt x="640" y="45"/>
                    <a:pt x="640" y="53"/>
                  </a:cubicBezTo>
                  <a:cubicBezTo>
                    <a:pt x="640" y="62"/>
                    <a:pt x="642" y="69"/>
                    <a:pt x="647" y="74"/>
                  </a:cubicBezTo>
                  <a:cubicBezTo>
                    <a:pt x="653" y="80"/>
                    <a:pt x="659" y="82"/>
                    <a:pt x="668" y="82"/>
                  </a:cubicBezTo>
                  <a:cubicBezTo>
                    <a:pt x="675" y="82"/>
                    <a:pt x="681" y="80"/>
                    <a:pt x="686" y="76"/>
                  </a:cubicBezTo>
                  <a:cubicBezTo>
                    <a:pt x="679" y="69"/>
                    <a:pt x="679" y="69"/>
                    <a:pt x="679" y="69"/>
                  </a:cubicBezTo>
                  <a:moveTo>
                    <a:pt x="723" y="24"/>
                  </a:moveTo>
                  <a:cubicBezTo>
                    <a:pt x="714" y="24"/>
                    <a:pt x="707" y="27"/>
                    <a:pt x="702" y="32"/>
                  </a:cubicBezTo>
                  <a:cubicBezTo>
                    <a:pt x="697" y="38"/>
                    <a:pt x="694" y="46"/>
                    <a:pt x="694" y="55"/>
                  </a:cubicBezTo>
                  <a:cubicBezTo>
                    <a:pt x="694" y="63"/>
                    <a:pt x="697" y="70"/>
                    <a:pt x="702" y="75"/>
                  </a:cubicBezTo>
                  <a:cubicBezTo>
                    <a:pt x="708" y="80"/>
                    <a:pt x="715" y="82"/>
                    <a:pt x="723" y="82"/>
                  </a:cubicBezTo>
                  <a:cubicBezTo>
                    <a:pt x="731" y="82"/>
                    <a:pt x="737" y="80"/>
                    <a:pt x="742" y="76"/>
                  </a:cubicBezTo>
                  <a:cubicBezTo>
                    <a:pt x="735" y="69"/>
                    <a:pt x="735" y="69"/>
                    <a:pt x="735" y="69"/>
                  </a:cubicBezTo>
                  <a:cubicBezTo>
                    <a:pt x="732" y="72"/>
                    <a:pt x="728" y="73"/>
                    <a:pt x="723" y="73"/>
                  </a:cubicBezTo>
                  <a:cubicBezTo>
                    <a:pt x="718" y="73"/>
                    <a:pt x="714" y="71"/>
                    <a:pt x="710" y="67"/>
                  </a:cubicBezTo>
                  <a:cubicBezTo>
                    <a:pt x="707" y="64"/>
                    <a:pt x="705" y="59"/>
                    <a:pt x="705" y="53"/>
                  </a:cubicBezTo>
                  <a:cubicBezTo>
                    <a:pt x="705" y="48"/>
                    <a:pt x="707" y="43"/>
                    <a:pt x="710" y="40"/>
                  </a:cubicBezTo>
                  <a:cubicBezTo>
                    <a:pt x="713" y="36"/>
                    <a:pt x="717" y="34"/>
                    <a:pt x="723" y="34"/>
                  </a:cubicBezTo>
                  <a:cubicBezTo>
                    <a:pt x="726" y="34"/>
                    <a:pt x="728" y="34"/>
                    <a:pt x="730" y="36"/>
                  </a:cubicBezTo>
                  <a:cubicBezTo>
                    <a:pt x="731" y="37"/>
                    <a:pt x="732" y="39"/>
                    <a:pt x="732" y="41"/>
                  </a:cubicBezTo>
                  <a:cubicBezTo>
                    <a:pt x="732" y="45"/>
                    <a:pt x="731" y="47"/>
                    <a:pt x="729" y="49"/>
                  </a:cubicBezTo>
                  <a:cubicBezTo>
                    <a:pt x="727" y="50"/>
                    <a:pt x="724" y="51"/>
                    <a:pt x="719" y="51"/>
                  </a:cubicBezTo>
                  <a:cubicBezTo>
                    <a:pt x="713" y="51"/>
                    <a:pt x="713" y="51"/>
                    <a:pt x="713" y="51"/>
                  </a:cubicBezTo>
                  <a:cubicBezTo>
                    <a:pt x="713" y="60"/>
                    <a:pt x="713" y="60"/>
                    <a:pt x="713" y="60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35" y="60"/>
                    <a:pt x="743" y="54"/>
                    <a:pt x="743" y="41"/>
                  </a:cubicBezTo>
                  <a:cubicBezTo>
                    <a:pt x="743" y="30"/>
                    <a:pt x="737" y="25"/>
                    <a:pt x="723" y="24"/>
                  </a:cubicBezTo>
                  <a:moveTo>
                    <a:pt x="751" y="37"/>
                  </a:moveTo>
                  <a:cubicBezTo>
                    <a:pt x="752" y="39"/>
                    <a:pt x="754" y="40"/>
                    <a:pt x="756" y="40"/>
                  </a:cubicBezTo>
                  <a:cubicBezTo>
                    <a:pt x="758" y="40"/>
                    <a:pt x="760" y="39"/>
                    <a:pt x="761" y="37"/>
                  </a:cubicBezTo>
                  <a:cubicBezTo>
                    <a:pt x="763" y="36"/>
                    <a:pt x="763" y="34"/>
                    <a:pt x="763" y="32"/>
                  </a:cubicBezTo>
                  <a:cubicBezTo>
                    <a:pt x="763" y="30"/>
                    <a:pt x="763" y="29"/>
                    <a:pt x="761" y="27"/>
                  </a:cubicBezTo>
                  <a:cubicBezTo>
                    <a:pt x="760" y="26"/>
                    <a:pt x="758" y="25"/>
                    <a:pt x="756" y="25"/>
                  </a:cubicBezTo>
                  <a:cubicBezTo>
                    <a:pt x="754" y="25"/>
                    <a:pt x="752" y="26"/>
                    <a:pt x="751" y="27"/>
                  </a:cubicBezTo>
                  <a:cubicBezTo>
                    <a:pt x="750" y="29"/>
                    <a:pt x="749" y="30"/>
                    <a:pt x="749" y="32"/>
                  </a:cubicBezTo>
                  <a:cubicBezTo>
                    <a:pt x="749" y="34"/>
                    <a:pt x="750" y="36"/>
                    <a:pt x="751" y="37"/>
                  </a:cubicBezTo>
                  <a:moveTo>
                    <a:pt x="751" y="80"/>
                  </a:moveTo>
                  <a:cubicBezTo>
                    <a:pt x="752" y="82"/>
                    <a:pt x="754" y="82"/>
                    <a:pt x="756" y="82"/>
                  </a:cubicBezTo>
                  <a:cubicBezTo>
                    <a:pt x="758" y="82"/>
                    <a:pt x="760" y="82"/>
                    <a:pt x="761" y="80"/>
                  </a:cubicBezTo>
                  <a:cubicBezTo>
                    <a:pt x="763" y="79"/>
                    <a:pt x="763" y="77"/>
                    <a:pt x="763" y="75"/>
                  </a:cubicBezTo>
                  <a:cubicBezTo>
                    <a:pt x="763" y="73"/>
                    <a:pt x="763" y="72"/>
                    <a:pt x="761" y="70"/>
                  </a:cubicBezTo>
                  <a:cubicBezTo>
                    <a:pt x="760" y="69"/>
                    <a:pt x="758" y="68"/>
                    <a:pt x="756" y="68"/>
                  </a:cubicBezTo>
                  <a:cubicBezTo>
                    <a:pt x="754" y="68"/>
                    <a:pt x="752" y="69"/>
                    <a:pt x="751" y="70"/>
                  </a:cubicBezTo>
                  <a:cubicBezTo>
                    <a:pt x="750" y="72"/>
                    <a:pt x="749" y="73"/>
                    <a:pt x="749" y="75"/>
                  </a:cubicBezTo>
                  <a:cubicBezTo>
                    <a:pt x="749" y="77"/>
                    <a:pt x="750" y="79"/>
                    <a:pt x="751" y="8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52" name="Freeform 11"/>
            <p:cNvSpPr>
              <a:spLocks noEditPoints="1"/>
            </p:cNvSpPr>
            <p:nvPr userDrawn="1"/>
          </p:nvSpPr>
          <p:spPr bwMode="auto">
            <a:xfrm>
              <a:off x="3608388" y="2792413"/>
              <a:ext cx="6581774" cy="457200"/>
            </a:xfrm>
            <a:custGeom>
              <a:avLst/>
              <a:gdLst>
                <a:gd name="T0" fmla="*/ 29 w 1126"/>
                <a:gd name="T1" fmla="*/ 28 h 78"/>
                <a:gd name="T2" fmla="*/ 67 w 1126"/>
                <a:gd name="T3" fmla="*/ 52 h 78"/>
                <a:gd name="T4" fmla="*/ 41 w 1126"/>
                <a:gd name="T5" fmla="*/ 42 h 78"/>
                <a:gd name="T6" fmla="*/ 102 w 1126"/>
                <a:gd name="T7" fmla="*/ 52 h 78"/>
                <a:gd name="T8" fmla="*/ 111 w 1126"/>
                <a:gd name="T9" fmla="*/ 43 h 78"/>
                <a:gd name="T10" fmla="*/ 130 w 1126"/>
                <a:gd name="T11" fmla="*/ 26 h 78"/>
                <a:gd name="T12" fmla="*/ 141 w 1126"/>
                <a:gd name="T13" fmla="*/ 26 h 78"/>
                <a:gd name="T14" fmla="*/ 145 w 1126"/>
                <a:gd name="T15" fmla="*/ 3 h 78"/>
                <a:gd name="T16" fmla="*/ 165 w 1126"/>
                <a:gd name="T17" fmla="*/ 19 h 78"/>
                <a:gd name="T18" fmla="*/ 213 w 1126"/>
                <a:gd name="T19" fmla="*/ 59 h 78"/>
                <a:gd name="T20" fmla="*/ 225 w 1126"/>
                <a:gd name="T21" fmla="*/ 52 h 78"/>
                <a:gd name="T22" fmla="*/ 249 w 1126"/>
                <a:gd name="T23" fmla="*/ 56 h 78"/>
                <a:gd name="T24" fmla="*/ 264 w 1126"/>
                <a:gd name="T25" fmla="*/ 19 h 78"/>
                <a:gd name="T26" fmla="*/ 275 w 1126"/>
                <a:gd name="T27" fmla="*/ 59 h 78"/>
                <a:gd name="T28" fmla="*/ 275 w 1126"/>
                <a:gd name="T29" fmla="*/ 4 h 78"/>
                <a:gd name="T30" fmla="*/ 319 w 1126"/>
                <a:gd name="T31" fmla="*/ 31 h 78"/>
                <a:gd name="T32" fmla="*/ 294 w 1126"/>
                <a:gd name="T33" fmla="*/ 19 h 78"/>
                <a:gd name="T34" fmla="*/ 357 w 1126"/>
                <a:gd name="T35" fmla="*/ 26 h 78"/>
                <a:gd name="T36" fmla="*/ 370 w 1126"/>
                <a:gd name="T37" fmla="*/ 73 h 78"/>
                <a:gd name="T38" fmla="*/ 356 w 1126"/>
                <a:gd name="T39" fmla="*/ 59 h 78"/>
                <a:gd name="T40" fmla="*/ 421 w 1126"/>
                <a:gd name="T41" fmla="*/ 52 h 78"/>
                <a:gd name="T42" fmla="*/ 419 w 1126"/>
                <a:gd name="T43" fmla="*/ 34 h 78"/>
                <a:gd name="T44" fmla="*/ 420 w 1126"/>
                <a:gd name="T45" fmla="*/ 19 h 78"/>
                <a:gd name="T46" fmla="*/ 464 w 1126"/>
                <a:gd name="T47" fmla="*/ 18 h 78"/>
                <a:gd name="T48" fmla="*/ 481 w 1126"/>
                <a:gd name="T49" fmla="*/ 26 h 78"/>
                <a:gd name="T50" fmla="*/ 494 w 1126"/>
                <a:gd name="T51" fmla="*/ 4 h 78"/>
                <a:gd name="T52" fmla="*/ 526 w 1126"/>
                <a:gd name="T53" fmla="*/ 60 h 78"/>
                <a:gd name="T54" fmla="*/ 533 w 1126"/>
                <a:gd name="T55" fmla="*/ 30 h 78"/>
                <a:gd name="T56" fmla="*/ 557 w 1126"/>
                <a:gd name="T57" fmla="*/ 59 h 78"/>
                <a:gd name="T58" fmla="*/ 583 w 1126"/>
                <a:gd name="T59" fmla="*/ 59 h 78"/>
                <a:gd name="T60" fmla="*/ 601 w 1126"/>
                <a:gd name="T61" fmla="*/ 56 h 78"/>
                <a:gd name="T62" fmla="*/ 615 w 1126"/>
                <a:gd name="T63" fmla="*/ 19 h 78"/>
                <a:gd name="T64" fmla="*/ 627 w 1126"/>
                <a:gd name="T65" fmla="*/ 59 h 78"/>
                <a:gd name="T66" fmla="*/ 626 w 1126"/>
                <a:gd name="T67" fmla="*/ 4 h 78"/>
                <a:gd name="T68" fmla="*/ 646 w 1126"/>
                <a:gd name="T69" fmla="*/ 19 h 78"/>
                <a:gd name="T70" fmla="*/ 672 w 1126"/>
                <a:gd name="T71" fmla="*/ 19 h 78"/>
                <a:gd name="T72" fmla="*/ 683 w 1126"/>
                <a:gd name="T73" fmla="*/ 7 h 78"/>
                <a:gd name="T74" fmla="*/ 701 w 1126"/>
                <a:gd name="T75" fmla="*/ 39 h 78"/>
                <a:gd name="T76" fmla="*/ 713 w 1126"/>
                <a:gd name="T77" fmla="*/ 60 h 78"/>
                <a:gd name="T78" fmla="*/ 762 w 1126"/>
                <a:gd name="T79" fmla="*/ 48 h 78"/>
                <a:gd name="T80" fmla="*/ 796 w 1126"/>
                <a:gd name="T81" fmla="*/ 60 h 78"/>
                <a:gd name="T82" fmla="*/ 802 w 1126"/>
                <a:gd name="T83" fmla="*/ 30 h 78"/>
                <a:gd name="T84" fmla="*/ 833 w 1126"/>
                <a:gd name="T85" fmla="*/ 34 h 78"/>
                <a:gd name="T86" fmla="*/ 821 w 1126"/>
                <a:gd name="T87" fmla="*/ 19 h 78"/>
                <a:gd name="T88" fmla="*/ 841 w 1126"/>
                <a:gd name="T89" fmla="*/ 43 h 78"/>
                <a:gd name="T90" fmla="*/ 889 w 1126"/>
                <a:gd name="T91" fmla="*/ 21 h 78"/>
                <a:gd name="T92" fmla="*/ 892 w 1126"/>
                <a:gd name="T93" fmla="*/ 52 h 78"/>
                <a:gd name="T94" fmla="*/ 920 w 1126"/>
                <a:gd name="T95" fmla="*/ 49 h 78"/>
                <a:gd name="T96" fmla="*/ 922 w 1126"/>
                <a:gd name="T97" fmla="*/ 44 h 78"/>
                <a:gd name="T98" fmla="*/ 967 w 1126"/>
                <a:gd name="T99" fmla="*/ 26 h 78"/>
                <a:gd name="T100" fmla="*/ 958 w 1126"/>
                <a:gd name="T101" fmla="*/ 59 h 78"/>
                <a:gd name="T102" fmla="*/ 996 w 1126"/>
                <a:gd name="T103" fmla="*/ 52 h 78"/>
                <a:gd name="T104" fmla="*/ 993 w 1126"/>
                <a:gd name="T105" fmla="*/ 34 h 78"/>
                <a:gd name="T106" fmla="*/ 994 w 1126"/>
                <a:gd name="T107" fmla="*/ 19 h 78"/>
                <a:gd name="T108" fmla="*/ 1045 w 1126"/>
                <a:gd name="T109" fmla="*/ 34 h 78"/>
                <a:gd name="T110" fmla="*/ 1027 w 1126"/>
                <a:gd name="T111" fmla="*/ 1 h 78"/>
                <a:gd name="T112" fmla="*/ 1066 w 1126"/>
                <a:gd name="T113" fmla="*/ 11 h 78"/>
                <a:gd name="T114" fmla="*/ 1093 w 1126"/>
                <a:gd name="T115" fmla="*/ 78 h 78"/>
                <a:gd name="T116" fmla="*/ 1119 w 1126"/>
                <a:gd name="T117" fmla="*/ 39 h 78"/>
                <a:gd name="T118" fmla="*/ 1120 w 1126"/>
                <a:gd name="T119" fmla="*/ 54 h 78"/>
                <a:gd name="T120" fmla="*/ 1087 w 1126"/>
                <a:gd name="T121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78">
                  <a:moveTo>
                    <a:pt x="29" y="50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0" y="59"/>
                    <a:pt x="26" y="60"/>
                    <a:pt x="21" y="60"/>
                  </a:cubicBezTo>
                  <a:cubicBezTo>
                    <a:pt x="15" y="60"/>
                    <a:pt x="10" y="58"/>
                    <a:pt x="6" y="54"/>
                  </a:cubicBezTo>
                  <a:cubicBezTo>
                    <a:pt x="2" y="50"/>
                    <a:pt x="0" y="45"/>
                    <a:pt x="0" y="39"/>
                  </a:cubicBezTo>
                  <a:cubicBezTo>
                    <a:pt x="0" y="33"/>
                    <a:pt x="2" y="28"/>
                    <a:pt x="6" y="24"/>
                  </a:cubicBezTo>
                  <a:cubicBezTo>
                    <a:pt x="10" y="20"/>
                    <a:pt x="15" y="18"/>
                    <a:pt x="21" y="18"/>
                  </a:cubicBezTo>
                  <a:cubicBezTo>
                    <a:pt x="26" y="18"/>
                    <a:pt x="30" y="20"/>
                    <a:pt x="34" y="2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7" y="26"/>
                    <a:pt x="24" y="25"/>
                    <a:pt x="21" y="25"/>
                  </a:cubicBezTo>
                  <a:cubicBezTo>
                    <a:pt x="17" y="25"/>
                    <a:pt x="14" y="26"/>
                    <a:pt x="12" y="29"/>
                  </a:cubicBezTo>
                  <a:cubicBezTo>
                    <a:pt x="9" y="32"/>
                    <a:pt x="8" y="35"/>
                    <a:pt x="8" y="39"/>
                  </a:cubicBezTo>
                  <a:cubicBezTo>
                    <a:pt x="8" y="43"/>
                    <a:pt x="9" y="47"/>
                    <a:pt x="12" y="49"/>
                  </a:cubicBezTo>
                  <a:cubicBezTo>
                    <a:pt x="14" y="52"/>
                    <a:pt x="17" y="53"/>
                    <a:pt x="21" y="53"/>
                  </a:cubicBezTo>
                  <a:cubicBezTo>
                    <a:pt x="24" y="53"/>
                    <a:pt x="27" y="52"/>
                    <a:pt x="29" y="50"/>
                  </a:cubicBezTo>
                  <a:moveTo>
                    <a:pt x="75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6" y="52"/>
                    <a:pt x="55" y="52"/>
                    <a:pt x="53" y="51"/>
                  </a:cubicBezTo>
                  <a:cubicBezTo>
                    <a:pt x="52" y="51"/>
                    <a:pt x="51" y="50"/>
                    <a:pt x="51" y="50"/>
                  </a:cubicBezTo>
                  <a:cubicBezTo>
                    <a:pt x="50" y="49"/>
                    <a:pt x="50" y="48"/>
                    <a:pt x="49" y="47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9" y="44"/>
                    <a:pt x="49" y="43"/>
                    <a:pt x="49" y="4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5"/>
                    <a:pt x="42" y="48"/>
                    <a:pt x="42" y="51"/>
                  </a:cubicBezTo>
                  <a:cubicBezTo>
                    <a:pt x="43" y="53"/>
                    <a:pt x="44" y="55"/>
                    <a:pt x="47" y="57"/>
                  </a:cubicBezTo>
                  <a:cubicBezTo>
                    <a:pt x="49" y="58"/>
                    <a:pt x="54" y="59"/>
                    <a:pt x="60" y="59"/>
                  </a:cubicBezTo>
                  <a:cubicBezTo>
                    <a:pt x="75" y="59"/>
                    <a:pt x="75" y="59"/>
                    <a:pt x="75" y="59"/>
                  </a:cubicBezTo>
                  <a:lnTo>
                    <a:pt x="75" y="19"/>
                  </a:lnTo>
                  <a:close/>
                  <a:moveTo>
                    <a:pt x="85" y="43"/>
                  </a:moveTo>
                  <a:cubicBezTo>
                    <a:pt x="85" y="49"/>
                    <a:pt x="86" y="53"/>
                    <a:pt x="89" y="56"/>
                  </a:cubicBezTo>
                  <a:cubicBezTo>
                    <a:pt x="92" y="58"/>
                    <a:pt x="96" y="59"/>
                    <a:pt x="102" y="59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2"/>
                    <a:pt x="100" y="52"/>
                    <a:pt x="99" y="52"/>
                  </a:cubicBezTo>
                  <a:cubicBezTo>
                    <a:pt x="98" y="52"/>
                    <a:pt x="97" y="51"/>
                    <a:pt x="96" y="51"/>
                  </a:cubicBezTo>
                  <a:cubicBezTo>
                    <a:pt x="95" y="50"/>
                    <a:pt x="94" y="50"/>
                    <a:pt x="93" y="48"/>
                  </a:cubicBezTo>
                  <a:cubicBezTo>
                    <a:pt x="93" y="47"/>
                    <a:pt x="93" y="45"/>
                    <a:pt x="93" y="43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43"/>
                    <a:pt x="85" y="43"/>
                    <a:pt x="85" y="43"/>
                  </a:cubicBezTo>
                  <a:moveTo>
                    <a:pt x="111" y="26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9"/>
                    <a:pt x="113" y="53"/>
                    <a:pt x="116" y="56"/>
                  </a:cubicBezTo>
                  <a:cubicBezTo>
                    <a:pt x="119" y="58"/>
                    <a:pt x="124" y="59"/>
                    <a:pt x="130" y="59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2"/>
                    <a:pt x="127" y="52"/>
                    <a:pt x="126" y="52"/>
                  </a:cubicBezTo>
                  <a:cubicBezTo>
                    <a:pt x="125" y="52"/>
                    <a:pt x="124" y="51"/>
                    <a:pt x="122" y="51"/>
                  </a:cubicBezTo>
                  <a:cubicBezTo>
                    <a:pt x="121" y="50"/>
                    <a:pt x="120" y="50"/>
                    <a:pt x="120" y="48"/>
                  </a:cubicBezTo>
                  <a:cubicBezTo>
                    <a:pt x="119" y="47"/>
                    <a:pt x="119" y="45"/>
                    <a:pt x="119" y="43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04" y="26"/>
                    <a:pt x="104" y="26"/>
                    <a:pt x="104" y="26"/>
                  </a:cubicBezTo>
                  <a:lnTo>
                    <a:pt x="111" y="26"/>
                  </a:lnTo>
                  <a:close/>
                  <a:moveTo>
                    <a:pt x="149" y="19"/>
                  </a:moveTo>
                  <a:cubicBezTo>
                    <a:pt x="138" y="19"/>
                    <a:pt x="138" y="19"/>
                    <a:pt x="138" y="1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9" y="59"/>
                    <a:pt x="149" y="59"/>
                    <a:pt x="149" y="59"/>
                  </a:cubicBezTo>
                  <a:lnTo>
                    <a:pt x="149" y="19"/>
                  </a:lnTo>
                  <a:close/>
                  <a:moveTo>
                    <a:pt x="141" y="11"/>
                  </a:moveTo>
                  <a:cubicBezTo>
                    <a:pt x="142" y="11"/>
                    <a:pt x="143" y="12"/>
                    <a:pt x="145" y="12"/>
                  </a:cubicBezTo>
                  <a:cubicBezTo>
                    <a:pt x="146" y="12"/>
                    <a:pt x="147" y="11"/>
                    <a:pt x="148" y="11"/>
                  </a:cubicBezTo>
                  <a:cubicBezTo>
                    <a:pt x="149" y="10"/>
                    <a:pt x="149" y="9"/>
                    <a:pt x="149" y="7"/>
                  </a:cubicBezTo>
                  <a:cubicBezTo>
                    <a:pt x="149" y="6"/>
                    <a:pt x="149" y="5"/>
                    <a:pt x="148" y="4"/>
                  </a:cubicBezTo>
                  <a:cubicBezTo>
                    <a:pt x="147" y="3"/>
                    <a:pt x="146" y="3"/>
                    <a:pt x="145" y="3"/>
                  </a:cubicBezTo>
                  <a:cubicBezTo>
                    <a:pt x="143" y="3"/>
                    <a:pt x="142" y="3"/>
                    <a:pt x="141" y="4"/>
                  </a:cubicBezTo>
                  <a:cubicBezTo>
                    <a:pt x="140" y="5"/>
                    <a:pt x="140" y="6"/>
                    <a:pt x="140" y="7"/>
                  </a:cubicBezTo>
                  <a:cubicBezTo>
                    <a:pt x="140" y="9"/>
                    <a:pt x="140" y="10"/>
                    <a:pt x="141" y="11"/>
                  </a:cubicBezTo>
                  <a:moveTo>
                    <a:pt x="175" y="60"/>
                  </a:moveTo>
                  <a:cubicBezTo>
                    <a:pt x="179" y="56"/>
                    <a:pt x="183" y="51"/>
                    <a:pt x="185" y="45"/>
                  </a:cubicBezTo>
                  <a:cubicBezTo>
                    <a:pt x="187" y="40"/>
                    <a:pt x="190" y="31"/>
                    <a:pt x="192" y="19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82" y="32"/>
                    <a:pt x="179" y="43"/>
                    <a:pt x="175" y="50"/>
                  </a:cubicBezTo>
                  <a:cubicBezTo>
                    <a:pt x="170" y="43"/>
                    <a:pt x="167" y="32"/>
                    <a:pt x="165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9" y="31"/>
                    <a:pt x="162" y="40"/>
                    <a:pt x="164" y="45"/>
                  </a:cubicBezTo>
                  <a:cubicBezTo>
                    <a:pt x="166" y="51"/>
                    <a:pt x="170" y="56"/>
                    <a:pt x="175" y="60"/>
                  </a:cubicBezTo>
                  <a:moveTo>
                    <a:pt x="222" y="36"/>
                  </a:moveTo>
                  <a:cubicBezTo>
                    <a:pt x="219" y="35"/>
                    <a:pt x="216" y="34"/>
                    <a:pt x="213" y="34"/>
                  </a:cubicBezTo>
                  <a:cubicBezTo>
                    <a:pt x="209" y="34"/>
                    <a:pt x="205" y="35"/>
                    <a:pt x="202" y="37"/>
                  </a:cubicBezTo>
                  <a:cubicBezTo>
                    <a:pt x="199" y="40"/>
                    <a:pt x="198" y="43"/>
                    <a:pt x="198" y="47"/>
                  </a:cubicBezTo>
                  <a:cubicBezTo>
                    <a:pt x="198" y="51"/>
                    <a:pt x="199" y="54"/>
                    <a:pt x="202" y="56"/>
                  </a:cubicBezTo>
                  <a:cubicBezTo>
                    <a:pt x="205" y="58"/>
                    <a:pt x="209" y="59"/>
                    <a:pt x="213" y="59"/>
                  </a:cubicBezTo>
                  <a:cubicBezTo>
                    <a:pt x="232" y="59"/>
                    <a:pt x="232" y="59"/>
                    <a:pt x="232" y="59"/>
                  </a:cubicBezTo>
                  <a:cubicBezTo>
                    <a:pt x="232" y="35"/>
                    <a:pt x="232" y="35"/>
                    <a:pt x="232" y="35"/>
                  </a:cubicBezTo>
                  <a:cubicBezTo>
                    <a:pt x="232" y="30"/>
                    <a:pt x="231" y="26"/>
                    <a:pt x="228" y="23"/>
                  </a:cubicBezTo>
                  <a:cubicBezTo>
                    <a:pt x="225" y="20"/>
                    <a:pt x="221" y="19"/>
                    <a:pt x="215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1" y="26"/>
                    <a:pt x="201" y="26"/>
                    <a:pt x="201" y="26"/>
                  </a:cubicBezTo>
                  <a:cubicBezTo>
                    <a:pt x="215" y="26"/>
                    <a:pt x="215" y="26"/>
                    <a:pt x="215" y="26"/>
                  </a:cubicBezTo>
                  <a:cubicBezTo>
                    <a:pt x="221" y="26"/>
                    <a:pt x="225" y="29"/>
                    <a:pt x="225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08" y="52"/>
                    <a:pt x="205" y="50"/>
                    <a:pt x="205" y="47"/>
                  </a:cubicBezTo>
                  <a:cubicBezTo>
                    <a:pt x="205" y="45"/>
                    <a:pt x="206" y="43"/>
                    <a:pt x="208" y="42"/>
                  </a:cubicBezTo>
                  <a:cubicBezTo>
                    <a:pt x="209" y="41"/>
                    <a:pt x="211" y="41"/>
                    <a:pt x="214" y="41"/>
                  </a:cubicBezTo>
                  <a:cubicBezTo>
                    <a:pt x="217" y="41"/>
                    <a:pt x="219" y="42"/>
                    <a:pt x="222" y="43"/>
                  </a:cubicBezTo>
                  <a:cubicBezTo>
                    <a:pt x="222" y="36"/>
                    <a:pt x="222" y="36"/>
                    <a:pt x="222" y="36"/>
                  </a:cubicBezTo>
                  <a:moveTo>
                    <a:pt x="245" y="26"/>
                  </a:moveTo>
                  <a:cubicBezTo>
                    <a:pt x="245" y="43"/>
                    <a:pt x="245" y="43"/>
                    <a:pt x="245" y="43"/>
                  </a:cubicBezTo>
                  <a:cubicBezTo>
                    <a:pt x="245" y="49"/>
                    <a:pt x="246" y="53"/>
                    <a:pt x="249" y="56"/>
                  </a:cubicBezTo>
                  <a:cubicBezTo>
                    <a:pt x="252" y="58"/>
                    <a:pt x="257" y="59"/>
                    <a:pt x="264" y="59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2" y="52"/>
                    <a:pt x="261" y="52"/>
                    <a:pt x="259" y="52"/>
                  </a:cubicBezTo>
                  <a:cubicBezTo>
                    <a:pt x="258" y="52"/>
                    <a:pt x="257" y="51"/>
                    <a:pt x="256" y="51"/>
                  </a:cubicBezTo>
                  <a:cubicBezTo>
                    <a:pt x="255" y="50"/>
                    <a:pt x="254" y="50"/>
                    <a:pt x="253" y="48"/>
                  </a:cubicBezTo>
                  <a:cubicBezTo>
                    <a:pt x="253" y="47"/>
                    <a:pt x="252" y="45"/>
                    <a:pt x="252" y="43"/>
                  </a:cubicBezTo>
                  <a:cubicBezTo>
                    <a:pt x="252" y="26"/>
                    <a:pt x="252" y="26"/>
                    <a:pt x="252" y="26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19"/>
                    <a:pt x="264" y="19"/>
                    <a:pt x="264" y="19"/>
                  </a:cubicBezTo>
                  <a:cubicBezTo>
                    <a:pt x="252" y="19"/>
                    <a:pt x="252" y="19"/>
                    <a:pt x="252" y="19"/>
                  </a:cubicBezTo>
                  <a:cubicBezTo>
                    <a:pt x="252" y="11"/>
                    <a:pt x="252" y="11"/>
                    <a:pt x="252" y="11"/>
                  </a:cubicBezTo>
                  <a:cubicBezTo>
                    <a:pt x="237" y="26"/>
                    <a:pt x="237" y="26"/>
                    <a:pt x="237" y="26"/>
                  </a:cubicBezTo>
                  <a:lnTo>
                    <a:pt x="245" y="26"/>
                  </a:lnTo>
                  <a:close/>
                  <a:moveTo>
                    <a:pt x="282" y="19"/>
                  </a:moveTo>
                  <a:cubicBezTo>
                    <a:pt x="272" y="19"/>
                    <a:pt x="272" y="19"/>
                    <a:pt x="272" y="19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75" y="26"/>
                    <a:pt x="275" y="26"/>
                    <a:pt x="275" y="26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82" y="59"/>
                    <a:pt x="282" y="59"/>
                    <a:pt x="282" y="59"/>
                  </a:cubicBezTo>
                  <a:lnTo>
                    <a:pt x="282" y="19"/>
                  </a:lnTo>
                  <a:close/>
                  <a:moveTo>
                    <a:pt x="275" y="11"/>
                  </a:moveTo>
                  <a:cubicBezTo>
                    <a:pt x="275" y="11"/>
                    <a:pt x="277" y="12"/>
                    <a:pt x="278" y="12"/>
                  </a:cubicBezTo>
                  <a:cubicBezTo>
                    <a:pt x="280" y="12"/>
                    <a:pt x="281" y="11"/>
                    <a:pt x="281" y="11"/>
                  </a:cubicBezTo>
                  <a:cubicBezTo>
                    <a:pt x="282" y="10"/>
                    <a:pt x="283" y="9"/>
                    <a:pt x="283" y="7"/>
                  </a:cubicBezTo>
                  <a:cubicBezTo>
                    <a:pt x="283" y="6"/>
                    <a:pt x="282" y="5"/>
                    <a:pt x="281" y="4"/>
                  </a:cubicBezTo>
                  <a:cubicBezTo>
                    <a:pt x="281" y="3"/>
                    <a:pt x="280" y="3"/>
                    <a:pt x="278" y="3"/>
                  </a:cubicBezTo>
                  <a:cubicBezTo>
                    <a:pt x="277" y="3"/>
                    <a:pt x="275" y="3"/>
                    <a:pt x="275" y="4"/>
                  </a:cubicBezTo>
                  <a:cubicBezTo>
                    <a:pt x="274" y="5"/>
                    <a:pt x="274" y="6"/>
                    <a:pt x="274" y="7"/>
                  </a:cubicBezTo>
                  <a:cubicBezTo>
                    <a:pt x="274" y="9"/>
                    <a:pt x="274" y="10"/>
                    <a:pt x="275" y="11"/>
                  </a:cubicBezTo>
                  <a:moveTo>
                    <a:pt x="294" y="59"/>
                  </a:moveTo>
                  <a:cubicBezTo>
                    <a:pt x="301" y="59"/>
                    <a:pt x="301" y="59"/>
                    <a:pt x="301" y="59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3" y="26"/>
                    <a:pt x="314" y="26"/>
                    <a:pt x="315" y="27"/>
                  </a:cubicBezTo>
                  <a:cubicBezTo>
                    <a:pt x="317" y="27"/>
                    <a:pt x="317" y="28"/>
                    <a:pt x="318" y="29"/>
                  </a:cubicBezTo>
                  <a:cubicBezTo>
                    <a:pt x="319" y="29"/>
                    <a:pt x="319" y="30"/>
                    <a:pt x="319" y="31"/>
                  </a:cubicBezTo>
                  <a:cubicBezTo>
                    <a:pt x="320" y="32"/>
                    <a:pt x="320" y="33"/>
                    <a:pt x="320" y="34"/>
                  </a:cubicBezTo>
                  <a:cubicBezTo>
                    <a:pt x="320" y="35"/>
                    <a:pt x="320" y="36"/>
                    <a:pt x="320" y="37"/>
                  </a:cubicBezTo>
                  <a:cubicBezTo>
                    <a:pt x="320" y="59"/>
                    <a:pt x="320" y="59"/>
                    <a:pt x="320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28" y="33"/>
                    <a:pt x="327" y="30"/>
                    <a:pt x="327" y="28"/>
                  </a:cubicBezTo>
                  <a:cubicBezTo>
                    <a:pt x="326" y="25"/>
                    <a:pt x="324" y="23"/>
                    <a:pt x="322" y="22"/>
                  </a:cubicBezTo>
                  <a:cubicBezTo>
                    <a:pt x="319" y="20"/>
                    <a:pt x="315" y="19"/>
                    <a:pt x="309" y="19"/>
                  </a:cubicBezTo>
                  <a:cubicBezTo>
                    <a:pt x="294" y="19"/>
                    <a:pt x="294" y="19"/>
                    <a:pt x="294" y="19"/>
                  </a:cubicBezTo>
                  <a:lnTo>
                    <a:pt x="294" y="59"/>
                  </a:lnTo>
                  <a:close/>
                  <a:moveTo>
                    <a:pt x="356" y="59"/>
                  </a:moveTo>
                  <a:cubicBezTo>
                    <a:pt x="360" y="59"/>
                    <a:pt x="363" y="58"/>
                    <a:pt x="366" y="57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51"/>
                    <a:pt x="360" y="52"/>
                    <a:pt x="356" y="52"/>
                  </a:cubicBezTo>
                  <a:cubicBezTo>
                    <a:pt x="353" y="52"/>
                    <a:pt x="350" y="51"/>
                    <a:pt x="348" y="49"/>
                  </a:cubicBezTo>
                  <a:cubicBezTo>
                    <a:pt x="345" y="47"/>
                    <a:pt x="344" y="43"/>
                    <a:pt x="344" y="40"/>
                  </a:cubicBezTo>
                  <a:cubicBezTo>
                    <a:pt x="344" y="35"/>
                    <a:pt x="345" y="32"/>
                    <a:pt x="347" y="30"/>
                  </a:cubicBezTo>
                  <a:cubicBezTo>
                    <a:pt x="350" y="27"/>
                    <a:pt x="353" y="26"/>
                    <a:pt x="357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9" y="64"/>
                    <a:pt x="367" y="67"/>
                    <a:pt x="363" y="70"/>
                  </a:cubicBezTo>
                  <a:cubicBezTo>
                    <a:pt x="361" y="71"/>
                    <a:pt x="358" y="71"/>
                    <a:pt x="353" y="71"/>
                  </a:cubicBezTo>
                  <a:cubicBezTo>
                    <a:pt x="344" y="71"/>
                    <a:pt x="344" y="71"/>
                    <a:pt x="344" y="71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9" y="78"/>
                    <a:pt x="363" y="78"/>
                    <a:pt x="366" y="76"/>
                  </a:cubicBezTo>
                  <a:cubicBezTo>
                    <a:pt x="368" y="75"/>
                    <a:pt x="369" y="74"/>
                    <a:pt x="370" y="73"/>
                  </a:cubicBezTo>
                  <a:cubicBezTo>
                    <a:pt x="371" y="73"/>
                    <a:pt x="372" y="71"/>
                    <a:pt x="373" y="70"/>
                  </a:cubicBezTo>
                  <a:cubicBezTo>
                    <a:pt x="374" y="69"/>
                    <a:pt x="375" y="67"/>
                    <a:pt x="376" y="65"/>
                  </a:cubicBezTo>
                  <a:cubicBezTo>
                    <a:pt x="376" y="63"/>
                    <a:pt x="377" y="61"/>
                    <a:pt x="377" y="58"/>
                  </a:cubicBezTo>
                  <a:cubicBezTo>
                    <a:pt x="377" y="19"/>
                    <a:pt x="377" y="19"/>
                    <a:pt x="377" y="19"/>
                  </a:cubicBezTo>
                  <a:cubicBezTo>
                    <a:pt x="357" y="19"/>
                    <a:pt x="357" y="19"/>
                    <a:pt x="357" y="19"/>
                  </a:cubicBezTo>
                  <a:cubicBezTo>
                    <a:pt x="351" y="19"/>
                    <a:pt x="346" y="21"/>
                    <a:pt x="342" y="25"/>
                  </a:cubicBezTo>
                  <a:cubicBezTo>
                    <a:pt x="338" y="29"/>
                    <a:pt x="336" y="34"/>
                    <a:pt x="336" y="40"/>
                  </a:cubicBezTo>
                  <a:cubicBezTo>
                    <a:pt x="336" y="45"/>
                    <a:pt x="338" y="50"/>
                    <a:pt x="342" y="54"/>
                  </a:cubicBezTo>
                  <a:cubicBezTo>
                    <a:pt x="346" y="57"/>
                    <a:pt x="351" y="59"/>
                    <a:pt x="356" y="59"/>
                  </a:cubicBezTo>
                  <a:moveTo>
                    <a:pt x="420" y="19"/>
                  </a:moveTo>
                  <a:cubicBezTo>
                    <a:pt x="416" y="19"/>
                    <a:pt x="413" y="20"/>
                    <a:pt x="410" y="22"/>
                  </a:cubicBezTo>
                  <a:cubicBezTo>
                    <a:pt x="408" y="24"/>
                    <a:pt x="406" y="26"/>
                    <a:pt x="406" y="30"/>
                  </a:cubicBezTo>
                  <a:cubicBezTo>
                    <a:pt x="406" y="32"/>
                    <a:pt x="407" y="35"/>
                    <a:pt x="409" y="36"/>
                  </a:cubicBezTo>
                  <a:cubicBezTo>
                    <a:pt x="410" y="38"/>
                    <a:pt x="412" y="39"/>
                    <a:pt x="414" y="40"/>
                  </a:cubicBezTo>
                  <a:cubicBezTo>
                    <a:pt x="416" y="41"/>
                    <a:pt x="419" y="42"/>
                    <a:pt x="421" y="42"/>
                  </a:cubicBezTo>
                  <a:cubicBezTo>
                    <a:pt x="423" y="43"/>
                    <a:pt x="425" y="44"/>
                    <a:pt x="427" y="45"/>
                  </a:cubicBezTo>
                  <a:cubicBezTo>
                    <a:pt x="428" y="46"/>
                    <a:pt x="429" y="47"/>
                    <a:pt x="429" y="48"/>
                  </a:cubicBezTo>
                  <a:cubicBezTo>
                    <a:pt x="429" y="51"/>
                    <a:pt x="426" y="52"/>
                    <a:pt x="421" y="52"/>
                  </a:cubicBezTo>
                  <a:cubicBezTo>
                    <a:pt x="406" y="52"/>
                    <a:pt x="406" y="52"/>
                    <a:pt x="406" y="52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31" y="59"/>
                    <a:pt x="436" y="56"/>
                    <a:pt x="436" y="48"/>
                  </a:cubicBezTo>
                  <a:cubicBezTo>
                    <a:pt x="436" y="47"/>
                    <a:pt x="436" y="46"/>
                    <a:pt x="436" y="45"/>
                  </a:cubicBezTo>
                  <a:cubicBezTo>
                    <a:pt x="436" y="44"/>
                    <a:pt x="435" y="43"/>
                    <a:pt x="435" y="41"/>
                  </a:cubicBezTo>
                  <a:cubicBezTo>
                    <a:pt x="434" y="40"/>
                    <a:pt x="433" y="39"/>
                    <a:pt x="431" y="39"/>
                  </a:cubicBezTo>
                  <a:cubicBezTo>
                    <a:pt x="430" y="38"/>
                    <a:pt x="427" y="37"/>
                    <a:pt x="424" y="36"/>
                  </a:cubicBezTo>
                  <a:cubicBezTo>
                    <a:pt x="421" y="35"/>
                    <a:pt x="419" y="35"/>
                    <a:pt x="419" y="34"/>
                  </a:cubicBezTo>
                  <a:cubicBezTo>
                    <a:pt x="418" y="34"/>
                    <a:pt x="418" y="34"/>
                    <a:pt x="417" y="34"/>
                  </a:cubicBezTo>
                  <a:cubicBezTo>
                    <a:pt x="416" y="33"/>
                    <a:pt x="416" y="33"/>
                    <a:pt x="415" y="33"/>
                  </a:cubicBezTo>
                  <a:cubicBezTo>
                    <a:pt x="415" y="32"/>
                    <a:pt x="415" y="32"/>
                    <a:pt x="414" y="31"/>
                  </a:cubicBezTo>
                  <a:cubicBezTo>
                    <a:pt x="414" y="31"/>
                    <a:pt x="414" y="30"/>
                    <a:pt x="414" y="30"/>
                  </a:cubicBezTo>
                  <a:cubicBezTo>
                    <a:pt x="414" y="28"/>
                    <a:pt x="414" y="28"/>
                    <a:pt x="416" y="27"/>
                  </a:cubicBezTo>
                  <a:cubicBezTo>
                    <a:pt x="417" y="26"/>
                    <a:pt x="418" y="26"/>
                    <a:pt x="420" y="26"/>
                  </a:cubicBezTo>
                  <a:cubicBezTo>
                    <a:pt x="435" y="26"/>
                    <a:pt x="435" y="26"/>
                    <a:pt x="435" y="26"/>
                  </a:cubicBezTo>
                  <a:cubicBezTo>
                    <a:pt x="435" y="19"/>
                    <a:pt x="435" y="19"/>
                    <a:pt x="435" y="19"/>
                  </a:cubicBezTo>
                  <a:lnTo>
                    <a:pt x="420" y="19"/>
                  </a:lnTo>
                  <a:close/>
                  <a:moveTo>
                    <a:pt x="472" y="50"/>
                  </a:moveTo>
                  <a:cubicBezTo>
                    <a:pt x="470" y="52"/>
                    <a:pt x="467" y="53"/>
                    <a:pt x="464" y="53"/>
                  </a:cubicBezTo>
                  <a:cubicBezTo>
                    <a:pt x="460" y="53"/>
                    <a:pt x="457" y="52"/>
                    <a:pt x="455" y="49"/>
                  </a:cubicBezTo>
                  <a:cubicBezTo>
                    <a:pt x="453" y="47"/>
                    <a:pt x="452" y="43"/>
                    <a:pt x="452" y="39"/>
                  </a:cubicBezTo>
                  <a:cubicBezTo>
                    <a:pt x="452" y="35"/>
                    <a:pt x="453" y="32"/>
                    <a:pt x="455" y="29"/>
                  </a:cubicBezTo>
                  <a:cubicBezTo>
                    <a:pt x="457" y="26"/>
                    <a:pt x="460" y="25"/>
                    <a:pt x="464" y="25"/>
                  </a:cubicBezTo>
                  <a:cubicBezTo>
                    <a:pt x="467" y="25"/>
                    <a:pt x="470" y="26"/>
                    <a:pt x="472" y="28"/>
                  </a:cubicBezTo>
                  <a:cubicBezTo>
                    <a:pt x="477" y="23"/>
                    <a:pt x="477" y="23"/>
                    <a:pt x="477" y="23"/>
                  </a:cubicBezTo>
                  <a:cubicBezTo>
                    <a:pt x="474" y="20"/>
                    <a:pt x="469" y="18"/>
                    <a:pt x="464" y="18"/>
                  </a:cubicBezTo>
                  <a:cubicBezTo>
                    <a:pt x="458" y="18"/>
                    <a:pt x="453" y="20"/>
                    <a:pt x="449" y="24"/>
                  </a:cubicBezTo>
                  <a:cubicBezTo>
                    <a:pt x="446" y="28"/>
                    <a:pt x="444" y="33"/>
                    <a:pt x="444" y="39"/>
                  </a:cubicBezTo>
                  <a:cubicBezTo>
                    <a:pt x="444" y="45"/>
                    <a:pt x="445" y="50"/>
                    <a:pt x="449" y="54"/>
                  </a:cubicBezTo>
                  <a:cubicBezTo>
                    <a:pt x="453" y="58"/>
                    <a:pt x="458" y="60"/>
                    <a:pt x="464" y="60"/>
                  </a:cubicBezTo>
                  <a:cubicBezTo>
                    <a:pt x="469" y="60"/>
                    <a:pt x="474" y="59"/>
                    <a:pt x="477" y="55"/>
                  </a:cubicBezTo>
                  <a:cubicBezTo>
                    <a:pt x="472" y="50"/>
                    <a:pt x="472" y="50"/>
                    <a:pt x="472" y="50"/>
                  </a:cubicBezTo>
                  <a:moveTo>
                    <a:pt x="495" y="19"/>
                  </a:moveTo>
                  <a:cubicBezTo>
                    <a:pt x="485" y="19"/>
                    <a:pt x="485" y="19"/>
                    <a:pt x="485" y="19"/>
                  </a:cubicBezTo>
                  <a:cubicBezTo>
                    <a:pt x="481" y="26"/>
                    <a:pt x="481" y="26"/>
                    <a:pt x="481" y="26"/>
                  </a:cubicBezTo>
                  <a:cubicBezTo>
                    <a:pt x="488" y="26"/>
                    <a:pt x="488" y="26"/>
                    <a:pt x="488" y="26"/>
                  </a:cubicBezTo>
                  <a:cubicBezTo>
                    <a:pt x="488" y="59"/>
                    <a:pt x="488" y="59"/>
                    <a:pt x="488" y="59"/>
                  </a:cubicBezTo>
                  <a:cubicBezTo>
                    <a:pt x="495" y="59"/>
                    <a:pt x="495" y="59"/>
                    <a:pt x="495" y="59"/>
                  </a:cubicBezTo>
                  <a:lnTo>
                    <a:pt x="495" y="19"/>
                  </a:lnTo>
                  <a:close/>
                  <a:moveTo>
                    <a:pt x="488" y="11"/>
                  </a:moveTo>
                  <a:cubicBezTo>
                    <a:pt x="488" y="11"/>
                    <a:pt x="490" y="12"/>
                    <a:pt x="491" y="12"/>
                  </a:cubicBezTo>
                  <a:cubicBezTo>
                    <a:pt x="493" y="12"/>
                    <a:pt x="494" y="11"/>
                    <a:pt x="494" y="11"/>
                  </a:cubicBezTo>
                  <a:cubicBezTo>
                    <a:pt x="495" y="10"/>
                    <a:pt x="496" y="9"/>
                    <a:pt x="496" y="7"/>
                  </a:cubicBezTo>
                  <a:cubicBezTo>
                    <a:pt x="496" y="6"/>
                    <a:pt x="495" y="5"/>
                    <a:pt x="494" y="4"/>
                  </a:cubicBezTo>
                  <a:cubicBezTo>
                    <a:pt x="494" y="3"/>
                    <a:pt x="493" y="3"/>
                    <a:pt x="491" y="3"/>
                  </a:cubicBezTo>
                  <a:cubicBezTo>
                    <a:pt x="490" y="3"/>
                    <a:pt x="488" y="3"/>
                    <a:pt x="488" y="4"/>
                  </a:cubicBezTo>
                  <a:cubicBezTo>
                    <a:pt x="487" y="5"/>
                    <a:pt x="487" y="6"/>
                    <a:pt x="487" y="7"/>
                  </a:cubicBezTo>
                  <a:cubicBezTo>
                    <a:pt x="487" y="9"/>
                    <a:pt x="487" y="10"/>
                    <a:pt x="488" y="11"/>
                  </a:cubicBezTo>
                  <a:moveTo>
                    <a:pt x="526" y="18"/>
                  </a:moveTo>
                  <a:cubicBezTo>
                    <a:pt x="520" y="18"/>
                    <a:pt x="515" y="20"/>
                    <a:pt x="511" y="24"/>
                  </a:cubicBezTo>
                  <a:cubicBezTo>
                    <a:pt x="507" y="28"/>
                    <a:pt x="505" y="33"/>
                    <a:pt x="505" y="40"/>
                  </a:cubicBezTo>
                  <a:cubicBezTo>
                    <a:pt x="505" y="46"/>
                    <a:pt x="507" y="51"/>
                    <a:pt x="511" y="55"/>
                  </a:cubicBezTo>
                  <a:cubicBezTo>
                    <a:pt x="515" y="58"/>
                    <a:pt x="520" y="60"/>
                    <a:pt x="526" y="60"/>
                  </a:cubicBezTo>
                  <a:cubicBezTo>
                    <a:pt x="532" y="60"/>
                    <a:pt x="536" y="59"/>
                    <a:pt x="540" y="55"/>
                  </a:cubicBezTo>
                  <a:cubicBezTo>
                    <a:pt x="535" y="50"/>
                    <a:pt x="535" y="50"/>
                    <a:pt x="535" y="50"/>
                  </a:cubicBezTo>
                  <a:cubicBezTo>
                    <a:pt x="533" y="52"/>
                    <a:pt x="530" y="53"/>
                    <a:pt x="526" y="53"/>
                  </a:cubicBezTo>
                  <a:cubicBezTo>
                    <a:pt x="523" y="53"/>
                    <a:pt x="519" y="52"/>
                    <a:pt x="517" y="49"/>
                  </a:cubicBezTo>
                  <a:cubicBezTo>
                    <a:pt x="514" y="47"/>
                    <a:pt x="513" y="43"/>
                    <a:pt x="513" y="39"/>
                  </a:cubicBezTo>
                  <a:cubicBezTo>
                    <a:pt x="513" y="35"/>
                    <a:pt x="514" y="32"/>
                    <a:pt x="517" y="29"/>
                  </a:cubicBezTo>
                  <a:cubicBezTo>
                    <a:pt x="519" y="26"/>
                    <a:pt x="522" y="25"/>
                    <a:pt x="526" y="25"/>
                  </a:cubicBezTo>
                  <a:cubicBezTo>
                    <a:pt x="528" y="25"/>
                    <a:pt x="530" y="25"/>
                    <a:pt x="531" y="26"/>
                  </a:cubicBezTo>
                  <a:cubicBezTo>
                    <a:pt x="532" y="27"/>
                    <a:pt x="533" y="28"/>
                    <a:pt x="533" y="30"/>
                  </a:cubicBezTo>
                  <a:cubicBezTo>
                    <a:pt x="533" y="33"/>
                    <a:pt x="532" y="35"/>
                    <a:pt x="531" y="36"/>
                  </a:cubicBezTo>
                  <a:cubicBezTo>
                    <a:pt x="529" y="37"/>
                    <a:pt x="527" y="38"/>
                    <a:pt x="523" y="38"/>
                  </a:cubicBezTo>
                  <a:cubicBezTo>
                    <a:pt x="519" y="38"/>
                    <a:pt x="519" y="38"/>
                    <a:pt x="519" y="38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2" y="44"/>
                    <a:pt x="522" y="44"/>
                    <a:pt x="522" y="44"/>
                  </a:cubicBezTo>
                  <a:cubicBezTo>
                    <a:pt x="535" y="44"/>
                    <a:pt x="541" y="39"/>
                    <a:pt x="541" y="30"/>
                  </a:cubicBezTo>
                  <a:cubicBezTo>
                    <a:pt x="541" y="22"/>
                    <a:pt x="536" y="19"/>
                    <a:pt x="526" y="18"/>
                  </a:cubicBezTo>
                  <a:moveTo>
                    <a:pt x="550" y="59"/>
                  </a:moveTo>
                  <a:cubicBezTo>
                    <a:pt x="557" y="59"/>
                    <a:pt x="557" y="59"/>
                    <a:pt x="557" y="59"/>
                  </a:cubicBezTo>
                  <a:cubicBezTo>
                    <a:pt x="557" y="26"/>
                    <a:pt x="557" y="26"/>
                    <a:pt x="557" y="26"/>
                  </a:cubicBezTo>
                  <a:cubicBezTo>
                    <a:pt x="567" y="26"/>
                    <a:pt x="567" y="26"/>
                    <a:pt x="567" y="26"/>
                  </a:cubicBezTo>
                  <a:cubicBezTo>
                    <a:pt x="568" y="26"/>
                    <a:pt x="570" y="26"/>
                    <a:pt x="571" y="27"/>
                  </a:cubicBezTo>
                  <a:cubicBezTo>
                    <a:pt x="572" y="27"/>
                    <a:pt x="573" y="28"/>
                    <a:pt x="573" y="29"/>
                  </a:cubicBezTo>
                  <a:cubicBezTo>
                    <a:pt x="574" y="29"/>
                    <a:pt x="575" y="30"/>
                    <a:pt x="575" y="31"/>
                  </a:cubicBezTo>
                  <a:cubicBezTo>
                    <a:pt x="575" y="32"/>
                    <a:pt x="575" y="33"/>
                    <a:pt x="575" y="34"/>
                  </a:cubicBezTo>
                  <a:cubicBezTo>
                    <a:pt x="576" y="35"/>
                    <a:pt x="576" y="36"/>
                    <a:pt x="576" y="37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83" y="59"/>
                    <a:pt x="583" y="59"/>
                    <a:pt x="583" y="59"/>
                  </a:cubicBezTo>
                  <a:cubicBezTo>
                    <a:pt x="583" y="37"/>
                    <a:pt x="583" y="37"/>
                    <a:pt x="583" y="37"/>
                  </a:cubicBezTo>
                  <a:cubicBezTo>
                    <a:pt x="583" y="33"/>
                    <a:pt x="583" y="30"/>
                    <a:pt x="582" y="28"/>
                  </a:cubicBezTo>
                  <a:cubicBezTo>
                    <a:pt x="581" y="25"/>
                    <a:pt x="580" y="23"/>
                    <a:pt x="577" y="22"/>
                  </a:cubicBezTo>
                  <a:cubicBezTo>
                    <a:pt x="575" y="20"/>
                    <a:pt x="570" y="19"/>
                    <a:pt x="564" y="19"/>
                  </a:cubicBezTo>
                  <a:cubicBezTo>
                    <a:pt x="550" y="19"/>
                    <a:pt x="550" y="19"/>
                    <a:pt x="550" y="19"/>
                  </a:cubicBezTo>
                  <a:lnTo>
                    <a:pt x="550" y="59"/>
                  </a:lnTo>
                  <a:close/>
                  <a:moveTo>
                    <a:pt x="596" y="26"/>
                  </a:moveTo>
                  <a:cubicBezTo>
                    <a:pt x="596" y="43"/>
                    <a:pt x="596" y="43"/>
                    <a:pt x="596" y="43"/>
                  </a:cubicBezTo>
                  <a:cubicBezTo>
                    <a:pt x="596" y="49"/>
                    <a:pt x="598" y="53"/>
                    <a:pt x="601" y="56"/>
                  </a:cubicBezTo>
                  <a:cubicBezTo>
                    <a:pt x="604" y="58"/>
                    <a:pt x="609" y="59"/>
                    <a:pt x="615" y="59"/>
                  </a:cubicBezTo>
                  <a:cubicBezTo>
                    <a:pt x="615" y="52"/>
                    <a:pt x="615" y="52"/>
                    <a:pt x="615" y="52"/>
                  </a:cubicBezTo>
                  <a:cubicBezTo>
                    <a:pt x="614" y="52"/>
                    <a:pt x="612" y="52"/>
                    <a:pt x="611" y="52"/>
                  </a:cubicBezTo>
                  <a:cubicBezTo>
                    <a:pt x="610" y="52"/>
                    <a:pt x="609" y="51"/>
                    <a:pt x="608" y="51"/>
                  </a:cubicBezTo>
                  <a:cubicBezTo>
                    <a:pt x="606" y="50"/>
                    <a:pt x="606" y="50"/>
                    <a:pt x="605" y="48"/>
                  </a:cubicBezTo>
                  <a:cubicBezTo>
                    <a:pt x="604" y="47"/>
                    <a:pt x="604" y="45"/>
                    <a:pt x="604" y="43"/>
                  </a:cubicBezTo>
                  <a:cubicBezTo>
                    <a:pt x="604" y="26"/>
                    <a:pt x="604" y="26"/>
                    <a:pt x="604" y="26"/>
                  </a:cubicBezTo>
                  <a:cubicBezTo>
                    <a:pt x="615" y="26"/>
                    <a:pt x="615" y="26"/>
                    <a:pt x="615" y="26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4" y="11"/>
                    <a:pt x="604" y="11"/>
                    <a:pt x="604" y="11"/>
                  </a:cubicBezTo>
                  <a:cubicBezTo>
                    <a:pt x="589" y="26"/>
                    <a:pt x="589" y="26"/>
                    <a:pt x="589" y="26"/>
                  </a:cubicBezTo>
                  <a:lnTo>
                    <a:pt x="596" y="26"/>
                  </a:lnTo>
                  <a:close/>
                  <a:moveTo>
                    <a:pt x="634" y="19"/>
                  </a:moveTo>
                  <a:cubicBezTo>
                    <a:pt x="623" y="19"/>
                    <a:pt x="623" y="19"/>
                    <a:pt x="623" y="19"/>
                  </a:cubicBezTo>
                  <a:cubicBezTo>
                    <a:pt x="620" y="26"/>
                    <a:pt x="620" y="26"/>
                    <a:pt x="620" y="26"/>
                  </a:cubicBezTo>
                  <a:cubicBezTo>
                    <a:pt x="627" y="26"/>
                    <a:pt x="627" y="26"/>
                    <a:pt x="627" y="26"/>
                  </a:cubicBezTo>
                  <a:cubicBezTo>
                    <a:pt x="627" y="59"/>
                    <a:pt x="627" y="59"/>
                    <a:pt x="627" y="59"/>
                  </a:cubicBezTo>
                  <a:cubicBezTo>
                    <a:pt x="634" y="59"/>
                    <a:pt x="634" y="59"/>
                    <a:pt x="634" y="59"/>
                  </a:cubicBezTo>
                  <a:lnTo>
                    <a:pt x="634" y="19"/>
                  </a:lnTo>
                  <a:close/>
                  <a:moveTo>
                    <a:pt x="626" y="11"/>
                  </a:moveTo>
                  <a:cubicBezTo>
                    <a:pt x="627" y="11"/>
                    <a:pt x="628" y="12"/>
                    <a:pt x="630" y="12"/>
                  </a:cubicBezTo>
                  <a:cubicBezTo>
                    <a:pt x="631" y="12"/>
                    <a:pt x="632" y="11"/>
                    <a:pt x="633" y="11"/>
                  </a:cubicBezTo>
                  <a:cubicBezTo>
                    <a:pt x="634" y="10"/>
                    <a:pt x="634" y="9"/>
                    <a:pt x="634" y="7"/>
                  </a:cubicBezTo>
                  <a:cubicBezTo>
                    <a:pt x="634" y="6"/>
                    <a:pt x="634" y="5"/>
                    <a:pt x="633" y="4"/>
                  </a:cubicBezTo>
                  <a:cubicBezTo>
                    <a:pt x="632" y="3"/>
                    <a:pt x="631" y="3"/>
                    <a:pt x="630" y="3"/>
                  </a:cubicBezTo>
                  <a:cubicBezTo>
                    <a:pt x="628" y="3"/>
                    <a:pt x="627" y="3"/>
                    <a:pt x="626" y="4"/>
                  </a:cubicBezTo>
                  <a:cubicBezTo>
                    <a:pt x="626" y="5"/>
                    <a:pt x="625" y="6"/>
                    <a:pt x="625" y="7"/>
                  </a:cubicBezTo>
                  <a:cubicBezTo>
                    <a:pt x="625" y="9"/>
                    <a:pt x="626" y="10"/>
                    <a:pt x="626" y="11"/>
                  </a:cubicBezTo>
                  <a:moveTo>
                    <a:pt x="665" y="19"/>
                  </a:moveTo>
                  <a:cubicBezTo>
                    <a:pt x="656" y="19"/>
                    <a:pt x="656" y="19"/>
                    <a:pt x="656" y="19"/>
                  </a:cubicBezTo>
                  <a:cubicBezTo>
                    <a:pt x="656" y="11"/>
                    <a:pt x="660" y="7"/>
                    <a:pt x="669" y="7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3" y="0"/>
                    <a:pt x="658" y="2"/>
                    <a:pt x="654" y="5"/>
                  </a:cubicBezTo>
                  <a:cubicBezTo>
                    <a:pt x="650" y="9"/>
                    <a:pt x="648" y="13"/>
                    <a:pt x="648" y="19"/>
                  </a:cubicBezTo>
                  <a:cubicBezTo>
                    <a:pt x="646" y="19"/>
                    <a:pt x="646" y="19"/>
                    <a:pt x="646" y="19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648" y="26"/>
                    <a:pt x="648" y="26"/>
                    <a:pt x="648" y="26"/>
                  </a:cubicBezTo>
                  <a:cubicBezTo>
                    <a:pt x="648" y="59"/>
                    <a:pt x="648" y="59"/>
                    <a:pt x="648" y="59"/>
                  </a:cubicBezTo>
                  <a:cubicBezTo>
                    <a:pt x="656" y="59"/>
                    <a:pt x="656" y="59"/>
                    <a:pt x="656" y="59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5" y="26"/>
                    <a:pt x="665" y="26"/>
                    <a:pt x="665" y="26"/>
                  </a:cubicBezTo>
                  <a:lnTo>
                    <a:pt x="665" y="19"/>
                  </a:lnTo>
                  <a:close/>
                  <a:moveTo>
                    <a:pt x="683" y="19"/>
                  </a:moveTo>
                  <a:cubicBezTo>
                    <a:pt x="672" y="19"/>
                    <a:pt x="672" y="19"/>
                    <a:pt x="672" y="19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5" y="26"/>
                    <a:pt x="675" y="26"/>
                    <a:pt x="675" y="26"/>
                  </a:cubicBezTo>
                  <a:cubicBezTo>
                    <a:pt x="675" y="59"/>
                    <a:pt x="675" y="59"/>
                    <a:pt x="675" y="59"/>
                  </a:cubicBezTo>
                  <a:cubicBezTo>
                    <a:pt x="683" y="59"/>
                    <a:pt x="683" y="59"/>
                    <a:pt x="683" y="59"/>
                  </a:cubicBezTo>
                  <a:lnTo>
                    <a:pt x="683" y="19"/>
                  </a:lnTo>
                  <a:close/>
                  <a:moveTo>
                    <a:pt x="675" y="11"/>
                  </a:moveTo>
                  <a:cubicBezTo>
                    <a:pt x="676" y="11"/>
                    <a:pt x="677" y="12"/>
                    <a:pt x="678" y="12"/>
                  </a:cubicBezTo>
                  <a:cubicBezTo>
                    <a:pt x="680" y="12"/>
                    <a:pt x="681" y="11"/>
                    <a:pt x="682" y="11"/>
                  </a:cubicBezTo>
                  <a:cubicBezTo>
                    <a:pt x="683" y="10"/>
                    <a:pt x="683" y="9"/>
                    <a:pt x="683" y="7"/>
                  </a:cubicBezTo>
                  <a:cubicBezTo>
                    <a:pt x="683" y="6"/>
                    <a:pt x="683" y="5"/>
                    <a:pt x="682" y="4"/>
                  </a:cubicBezTo>
                  <a:cubicBezTo>
                    <a:pt x="681" y="3"/>
                    <a:pt x="680" y="3"/>
                    <a:pt x="678" y="3"/>
                  </a:cubicBezTo>
                  <a:cubicBezTo>
                    <a:pt x="677" y="3"/>
                    <a:pt x="676" y="3"/>
                    <a:pt x="675" y="4"/>
                  </a:cubicBezTo>
                  <a:cubicBezTo>
                    <a:pt x="674" y="5"/>
                    <a:pt x="674" y="6"/>
                    <a:pt x="674" y="7"/>
                  </a:cubicBezTo>
                  <a:cubicBezTo>
                    <a:pt x="674" y="9"/>
                    <a:pt x="674" y="10"/>
                    <a:pt x="675" y="11"/>
                  </a:cubicBezTo>
                  <a:moveTo>
                    <a:pt x="722" y="50"/>
                  </a:moveTo>
                  <a:cubicBezTo>
                    <a:pt x="719" y="52"/>
                    <a:pt x="717" y="53"/>
                    <a:pt x="713" y="53"/>
                  </a:cubicBezTo>
                  <a:cubicBezTo>
                    <a:pt x="710" y="53"/>
                    <a:pt x="706" y="52"/>
                    <a:pt x="704" y="49"/>
                  </a:cubicBezTo>
                  <a:cubicBezTo>
                    <a:pt x="702" y="47"/>
                    <a:pt x="701" y="43"/>
                    <a:pt x="701" y="39"/>
                  </a:cubicBezTo>
                  <a:cubicBezTo>
                    <a:pt x="701" y="35"/>
                    <a:pt x="702" y="32"/>
                    <a:pt x="704" y="29"/>
                  </a:cubicBezTo>
                  <a:cubicBezTo>
                    <a:pt x="706" y="26"/>
                    <a:pt x="710" y="25"/>
                    <a:pt x="713" y="25"/>
                  </a:cubicBezTo>
                  <a:cubicBezTo>
                    <a:pt x="717" y="25"/>
                    <a:pt x="719" y="26"/>
                    <a:pt x="722" y="28"/>
                  </a:cubicBezTo>
                  <a:cubicBezTo>
                    <a:pt x="727" y="23"/>
                    <a:pt x="727" y="23"/>
                    <a:pt x="727" y="23"/>
                  </a:cubicBezTo>
                  <a:cubicBezTo>
                    <a:pt x="723" y="20"/>
                    <a:pt x="718" y="18"/>
                    <a:pt x="713" y="18"/>
                  </a:cubicBezTo>
                  <a:cubicBezTo>
                    <a:pt x="708" y="18"/>
                    <a:pt x="703" y="20"/>
                    <a:pt x="699" y="24"/>
                  </a:cubicBezTo>
                  <a:cubicBezTo>
                    <a:pt x="695" y="28"/>
                    <a:pt x="693" y="33"/>
                    <a:pt x="693" y="39"/>
                  </a:cubicBezTo>
                  <a:cubicBezTo>
                    <a:pt x="693" y="45"/>
                    <a:pt x="695" y="50"/>
                    <a:pt x="698" y="54"/>
                  </a:cubicBezTo>
                  <a:cubicBezTo>
                    <a:pt x="702" y="58"/>
                    <a:pt x="707" y="60"/>
                    <a:pt x="713" y="60"/>
                  </a:cubicBezTo>
                  <a:cubicBezTo>
                    <a:pt x="718" y="60"/>
                    <a:pt x="723" y="59"/>
                    <a:pt x="727" y="55"/>
                  </a:cubicBezTo>
                  <a:cubicBezTo>
                    <a:pt x="722" y="50"/>
                    <a:pt x="722" y="50"/>
                    <a:pt x="722" y="50"/>
                  </a:cubicBezTo>
                  <a:moveTo>
                    <a:pt x="753" y="43"/>
                  </a:moveTo>
                  <a:cubicBezTo>
                    <a:pt x="753" y="49"/>
                    <a:pt x="755" y="53"/>
                    <a:pt x="757" y="56"/>
                  </a:cubicBezTo>
                  <a:cubicBezTo>
                    <a:pt x="760" y="58"/>
                    <a:pt x="764" y="59"/>
                    <a:pt x="771" y="59"/>
                  </a:cubicBezTo>
                  <a:cubicBezTo>
                    <a:pt x="771" y="52"/>
                    <a:pt x="771" y="52"/>
                    <a:pt x="771" y="52"/>
                  </a:cubicBezTo>
                  <a:cubicBezTo>
                    <a:pt x="769" y="52"/>
                    <a:pt x="768" y="52"/>
                    <a:pt x="767" y="52"/>
                  </a:cubicBezTo>
                  <a:cubicBezTo>
                    <a:pt x="766" y="52"/>
                    <a:pt x="765" y="51"/>
                    <a:pt x="764" y="51"/>
                  </a:cubicBezTo>
                  <a:cubicBezTo>
                    <a:pt x="763" y="50"/>
                    <a:pt x="762" y="50"/>
                    <a:pt x="762" y="48"/>
                  </a:cubicBezTo>
                  <a:cubicBezTo>
                    <a:pt x="761" y="47"/>
                    <a:pt x="761" y="45"/>
                    <a:pt x="761" y="43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53" y="1"/>
                    <a:pt x="753" y="1"/>
                    <a:pt x="753" y="1"/>
                  </a:cubicBezTo>
                  <a:cubicBezTo>
                    <a:pt x="753" y="43"/>
                    <a:pt x="753" y="43"/>
                    <a:pt x="753" y="43"/>
                  </a:cubicBezTo>
                  <a:moveTo>
                    <a:pt x="796" y="18"/>
                  </a:moveTo>
                  <a:cubicBezTo>
                    <a:pt x="789" y="18"/>
                    <a:pt x="784" y="20"/>
                    <a:pt x="780" y="24"/>
                  </a:cubicBezTo>
                  <a:cubicBezTo>
                    <a:pt x="777" y="28"/>
                    <a:pt x="775" y="33"/>
                    <a:pt x="775" y="40"/>
                  </a:cubicBezTo>
                  <a:cubicBezTo>
                    <a:pt x="775" y="46"/>
                    <a:pt x="777" y="51"/>
                    <a:pt x="781" y="55"/>
                  </a:cubicBezTo>
                  <a:cubicBezTo>
                    <a:pt x="784" y="58"/>
                    <a:pt x="789" y="60"/>
                    <a:pt x="796" y="60"/>
                  </a:cubicBezTo>
                  <a:cubicBezTo>
                    <a:pt x="801" y="60"/>
                    <a:pt x="806" y="59"/>
                    <a:pt x="810" y="55"/>
                  </a:cubicBezTo>
                  <a:cubicBezTo>
                    <a:pt x="804" y="50"/>
                    <a:pt x="804" y="50"/>
                    <a:pt x="804" y="50"/>
                  </a:cubicBezTo>
                  <a:cubicBezTo>
                    <a:pt x="802" y="52"/>
                    <a:pt x="799" y="53"/>
                    <a:pt x="796" y="53"/>
                  </a:cubicBezTo>
                  <a:cubicBezTo>
                    <a:pt x="792" y="53"/>
                    <a:pt x="789" y="52"/>
                    <a:pt x="786" y="49"/>
                  </a:cubicBezTo>
                  <a:cubicBezTo>
                    <a:pt x="784" y="47"/>
                    <a:pt x="783" y="43"/>
                    <a:pt x="783" y="39"/>
                  </a:cubicBezTo>
                  <a:cubicBezTo>
                    <a:pt x="783" y="35"/>
                    <a:pt x="784" y="32"/>
                    <a:pt x="786" y="29"/>
                  </a:cubicBezTo>
                  <a:cubicBezTo>
                    <a:pt x="788" y="26"/>
                    <a:pt x="791" y="25"/>
                    <a:pt x="795" y="25"/>
                  </a:cubicBezTo>
                  <a:cubicBezTo>
                    <a:pt x="797" y="25"/>
                    <a:pt x="799" y="25"/>
                    <a:pt x="800" y="26"/>
                  </a:cubicBezTo>
                  <a:cubicBezTo>
                    <a:pt x="802" y="27"/>
                    <a:pt x="802" y="28"/>
                    <a:pt x="802" y="30"/>
                  </a:cubicBezTo>
                  <a:cubicBezTo>
                    <a:pt x="802" y="33"/>
                    <a:pt x="802" y="35"/>
                    <a:pt x="800" y="36"/>
                  </a:cubicBezTo>
                  <a:cubicBezTo>
                    <a:pt x="799" y="37"/>
                    <a:pt x="796" y="38"/>
                    <a:pt x="792" y="38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44"/>
                    <a:pt x="788" y="44"/>
                    <a:pt x="788" y="44"/>
                  </a:cubicBezTo>
                  <a:cubicBezTo>
                    <a:pt x="792" y="44"/>
                    <a:pt x="792" y="44"/>
                    <a:pt x="792" y="44"/>
                  </a:cubicBezTo>
                  <a:cubicBezTo>
                    <a:pt x="804" y="44"/>
                    <a:pt x="810" y="39"/>
                    <a:pt x="810" y="30"/>
                  </a:cubicBezTo>
                  <a:cubicBezTo>
                    <a:pt x="810" y="22"/>
                    <a:pt x="805" y="19"/>
                    <a:pt x="796" y="18"/>
                  </a:cubicBezTo>
                  <a:moveTo>
                    <a:pt x="841" y="36"/>
                  </a:moveTo>
                  <a:cubicBezTo>
                    <a:pt x="838" y="35"/>
                    <a:pt x="835" y="34"/>
                    <a:pt x="833" y="34"/>
                  </a:cubicBezTo>
                  <a:cubicBezTo>
                    <a:pt x="828" y="34"/>
                    <a:pt x="825" y="35"/>
                    <a:pt x="822" y="37"/>
                  </a:cubicBezTo>
                  <a:cubicBezTo>
                    <a:pt x="819" y="40"/>
                    <a:pt x="817" y="43"/>
                    <a:pt x="817" y="47"/>
                  </a:cubicBezTo>
                  <a:cubicBezTo>
                    <a:pt x="817" y="51"/>
                    <a:pt x="819" y="54"/>
                    <a:pt x="821" y="56"/>
                  </a:cubicBezTo>
                  <a:cubicBezTo>
                    <a:pt x="824" y="58"/>
                    <a:pt x="828" y="59"/>
                    <a:pt x="833" y="59"/>
                  </a:cubicBezTo>
                  <a:cubicBezTo>
                    <a:pt x="852" y="59"/>
                    <a:pt x="852" y="59"/>
                    <a:pt x="852" y="59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52" y="30"/>
                    <a:pt x="850" y="26"/>
                    <a:pt x="847" y="23"/>
                  </a:cubicBezTo>
                  <a:cubicBezTo>
                    <a:pt x="844" y="20"/>
                    <a:pt x="840" y="19"/>
                    <a:pt x="835" y="19"/>
                  </a:cubicBezTo>
                  <a:cubicBezTo>
                    <a:pt x="821" y="19"/>
                    <a:pt x="821" y="19"/>
                    <a:pt x="821" y="19"/>
                  </a:cubicBezTo>
                  <a:cubicBezTo>
                    <a:pt x="821" y="26"/>
                    <a:pt x="821" y="26"/>
                    <a:pt x="821" y="26"/>
                  </a:cubicBezTo>
                  <a:cubicBezTo>
                    <a:pt x="834" y="26"/>
                    <a:pt x="834" y="26"/>
                    <a:pt x="834" y="26"/>
                  </a:cubicBezTo>
                  <a:cubicBezTo>
                    <a:pt x="841" y="26"/>
                    <a:pt x="844" y="29"/>
                    <a:pt x="844" y="36"/>
                  </a:cubicBezTo>
                  <a:cubicBezTo>
                    <a:pt x="844" y="52"/>
                    <a:pt x="844" y="52"/>
                    <a:pt x="844" y="52"/>
                  </a:cubicBezTo>
                  <a:cubicBezTo>
                    <a:pt x="833" y="52"/>
                    <a:pt x="833" y="52"/>
                    <a:pt x="833" y="52"/>
                  </a:cubicBezTo>
                  <a:cubicBezTo>
                    <a:pt x="828" y="52"/>
                    <a:pt x="825" y="50"/>
                    <a:pt x="825" y="47"/>
                  </a:cubicBezTo>
                  <a:cubicBezTo>
                    <a:pt x="825" y="45"/>
                    <a:pt x="826" y="43"/>
                    <a:pt x="827" y="42"/>
                  </a:cubicBezTo>
                  <a:cubicBezTo>
                    <a:pt x="828" y="41"/>
                    <a:pt x="830" y="41"/>
                    <a:pt x="833" y="41"/>
                  </a:cubicBezTo>
                  <a:cubicBezTo>
                    <a:pt x="836" y="41"/>
                    <a:pt x="839" y="42"/>
                    <a:pt x="841" y="43"/>
                  </a:cubicBezTo>
                  <a:cubicBezTo>
                    <a:pt x="841" y="36"/>
                    <a:pt x="841" y="36"/>
                    <a:pt x="841" y="36"/>
                  </a:cubicBezTo>
                  <a:moveTo>
                    <a:pt x="892" y="52"/>
                  </a:moveTo>
                  <a:cubicBezTo>
                    <a:pt x="880" y="52"/>
                    <a:pt x="880" y="52"/>
                    <a:pt x="880" y="52"/>
                  </a:cubicBezTo>
                  <a:cubicBezTo>
                    <a:pt x="876" y="52"/>
                    <a:pt x="873" y="51"/>
                    <a:pt x="871" y="49"/>
                  </a:cubicBezTo>
                  <a:cubicBezTo>
                    <a:pt x="869" y="46"/>
                    <a:pt x="867" y="43"/>
                    <a:pt x="867" y="39"/>
                  </a:cubicBezTo>
                  <a:cubicBezTo>
                    <a:pt x="867" y="35"/>
                    <a:pt x="869" y="31"/>
                    <a:pt x="871" y="29"/>
                  </a:cubicBezTo>
                  <a:cubicBezTo>
                    <a:pt x="873" y="26"/>
                    <a:pt x="876" y="25"/>
                    <a:pt x="879" y="25"/>
                  </a:cubicBezTo>
                  <a:cubicBezTo>
                    <a:pt x="883" y="25"/>
                    <a:pt x="886" y="26"/>
                    <a:pt x="889" y="28"/>
                  </a:cubicBezTo>
                  <a:cubicBezTo>
                    <a:pt x="889" y="21"/>
                    <a:pt x="889" y="21"/>
                    <a:pt x="889" y="21"/>
                  </a:cubicBezTo>
                  <a:cubicBezTo>
                    <a:pt x="886" y="19"/>
                    <a:pt x="883" y="18"/>
                    <a:pt x="879" y="18"/>
                  </a:cubicBezTo>
                  <a:cubicBezTo>
                    <a:pt x="874" y="18"/>
                    <a:pt x="869" y="20"/>
                    <a:pt x="865" y="24"/>
                  </a:cubicBezTo>
                  <a:cubicBezTo>
                    <a:pt x="861" y="28"/>
                    <a:pt x="859" y="33"/>
                    <a:pt x="859" y="39"/>
                  </a:cubicBezTo>
                  <a:cubicBezTo>
                    <a:pt x="859" y="45"/>
                    <a:pt x="861" y="50"/>
                    <a:pt x="865" y="53"/>
                  </a:cubicBezTo>
                  <a:cubicBezTo>
                    <a:pt x="869" y="57"/>
                    <a:pt x="874" y="59"/>
                    <a:pt x="880" y="59"/>
                  </a:cubicBezTo>
                  <a:cubicBezTo>
                    <a:pt x="900" y="59"/>
                    <a:pt x="900" y="59"/>
                    <a:pt x="900" y="59"/>
                  </a:cubicBezTo>
                  <a:cubicBezTo>
                    <a:pt x="900" y="1"/>
                    <a:pt x="900" y="1"/>
                    <a:pt x="900" y="1"/>
                  </a:cubicBezTo>
                  <a:cubicBezTo>
                    <a:pt x="892" y="1"/>
                    <a:pt x="892" y="1"/>
                    <a:pt x="892" y="1"/>
                  </a:cubicBezTo>
                  <a:lnTo>
                    <a:pt x="892" y="52"/>
                  </a:lnTo>
                  <a:close/>
                  <a:moveTo>
                    <a:pt x="930" y="18"/>
                  </a:moveTo>
                  <a:cubicBezTo>
                    <a:pt x="923" y="18"/>
                    <a:pt x="918" y="20"/>
                    <a:pt x="914" y="24"/>
                  </a:cubicBezTo>
                  <a:cubicBezTo>
                    <a:pt x="911" y="28"/>
                    <a:pt x="909" y="33"/>
                    <a:pt x="909" y="40"/>
                  </a:cubicBezTo>
                  <a:cubicBezTo>
                    <a:pt x="909" y="46"/>
                    <a:pt x="911" y="51"/>
                    <a:pt x="914" y="55"/>
                  </a:cubicBezTo>
                  <a:cubicBezTo>
                    <a:pt x="918" y="58"/>
                    <a:pt x="923" y="60"/>
                    <a:pt x="930" y="60"/>
                  </a:cubicBezTo>
                  <a:cubicBezTo>
                    <a:pt x="935" y="60"/>
                    <a:pt x="939" y="59"/>
                    <a:pt x="943" y="55"/>
                  </a:cubicBezTo>
                  <a:cubicBezTo>
                    <a:pt x="938" y="50"/>
                    <a:pt x="938" y="50"/>
                    <a:pt x="938" y="50"/>
                  </a:cubicBezTo>
                  <a:cubicBezTo>
                    <a:pt x="936" y="52"/>
                    <a:pt x="933" y="53"/>
                    <a:pt x="930" y="53"/>
                  </a:cubicBezTo>
                  <a:cubicBezTo>
                    <a:pt x="926" y="53"/>
                    <a:pt x="923" y="52"/>
                    <a:pt x="920" y="49"/>
                  </a:cubicBezTo>
                  <a:cubicBezTo>
                    <a:pt x="918" y="47"/>
                    <a:pt x="916" y="43"/>
                    <a:pt x="916" y="39"/>
                  </a:cubicBezTo>
                  <a:cubicBezTo>
                    <a:pt x="916" y="35"/>
                    <a:pt x="918" y="32"/>
                    <a:pt x="920" y="29"/>
                  </a:cubicBezTo>
                  <a:cubicBezTo>
                    <a:pt x="922" y="26"/>
                    <a:pt x="925" y="25"/>
                    <a:pt x="929" y="25"/>
                  </a:cubicBezTo>
                  <a:cubicBezTo>
                    <a:pt x="931" y="25"/>
                    <a:pt x="933" y="25"/>
                    <a:pt x="934" y="26"/>
                  </a:cubicBezTo>
                  <a:cubicBezTo>
                    <a:pt x="935" y="27"/>
                    <a:pt x="936" y="28"/>
                    <a:pt x="936" y="30"/>
                  </a:cubicBezTo>
                  <a:cubicBezTo>
                    <a:pt x="936" y="33"/>
                    <a:pt x="935" y="35"/>
                    <a:pt x="934" y="36"/>
                  </a:cubicBezTo>
                  <a:cubicBezTo>
                    <a:pt x="932" y="37"/>
                    <a:pt x="930" y="38"/>
                    <a:pt x="926" y="38"/>
                  </a:cubicBezTo>
                  <a:cubicBezTo>
                    <a:pt x="922" y="38"/>
                    <a:pt x="922" y="38"/>
                    <a:pt x="922" y="38"/>
                  </a:cubicBezTo>
                  <a:cubicBezTo>
                    <a:pt x="922" y="44"/>
                    <a:pt x="922" y="44"/>
                    <a:pt x="922" y="44"/>
                  </a:cubicBezTo>
                  <a:cubicBezTo>
                    <a:pt x="926" y="44"/>
                    <a:pt x="926" y="44"/>
                    <a:pt x="926" y="44"/>
                  </a:cubicBezTo>
                  <a:cubicBezTo>
                    <a:pt x="938" y="44"/>
                    <a:pt x="944" y="39"/>
                    <a:pt x="944" y="30"/>
                  </a:cubicBezTo>
                  <a:cubicBezTo>
                    <a:pt x="944" y="22"/>
                    <a:pt x="939" y="19"/>
                    <a:pt x="930" y="18"/>
                  </a:cubicBezTo>
                  <a:moveTo>
                    <a:pt x="958" y="59"/>
                  </a:moveTo>
                  <a:cubicBezTo>
                    <a:pt x="958" y="36"/>
                    <a:pt x="958" y="36"/>
                    <a:pt x="958" y="36"/>
                  </a:cubicBezTo>
                  <a:cubicBezTo>
                    <a:pt x="958" y="32"/>
                    <a:pt x="959" y="30"/>
                    <a:pt x="960" y="28"/>
                  </a:cubicBezTo>
                  <a:cubicBezTo>
                    <a:pt x="961" y="28"/>
                    <a:pt x="961" y="27"/>
                    <a:pt x="962" y="27"/>
                  </a:cubicBezTo>
                  <a:cubicBezTo>
                    <a:pt x="963" y="26"/>
                    <a:pt x="964" y="26"/>
                    <a:pt x="964" y="26"/>
                  </a:cubicBezTo>
                  <a:cubicBezTo>
                    <a:pt x="965" y="26"/>
                    <a:pt x="966" y="26"/>
                    <a:pt x="967" y="26"/>
                  </a:cubicBezTo>
                  <a:cubicBezTo>
                    <a:pt x="976" y="26"/>
                    <a:pt x="976" y="26"/>
                    <a:pt x="976" y="26"/>
                  </a:cubicBezTo>
                  <a:cubicBezTo>
                    <a:pt x="976" y="19"/>
                    <a:pt x="976" y="19"/>
                    <a:pt x="976" y="19"/>
                  </a:cubicBezTo>
                  <a:cubicBezTo>
                    <a:pt x="969" y="19"/>
                    <a:pt x="969" y="19"/>
                    <a:pt x="969" y="19"/>
                  </a:cubicBezTo>
                  <a:cubicBezTo>
                    <a:pt x="966" y="19"/>
                    <a:pt x="965" y="19"/>
                    <a:pt x="963" y="19"/>
                  </a:cubicBezTo>
                  <a:cubicBezTo>
                    <a:pt x="962" y="19"/>
                    <a:pt x="961" y="20"/>
                    <a:pt x="959" y="20"/>
                  </a:cubicBezTo>
                  <a:cubicBezTo>
                    <a:pt x="957" y="21"/>
                    <a:pt x="956" y="22"/>
                    <a:pt x="955" y="23"/>
                  </a:cubicBezTo>
                  <a:cubicBezTo>
                    <a:pt x="952" y="25"/>
                    <a:pt x="951" y="30"/>
                    <a:pt x="951" y="36"/>
                  </a:cubicBezTo>
                  <a:cubicBezTo>
                    <a:pt x="951" y="59"/>
                    <a:pt x="951" y="59"/>
                    <a:pt x="951" y="59"/>
                  </a:cubicBezTo>
                  <a:lnTo>
                    <a:pt x="958" y="59"/>
                  </a:lnTo>
                  <a:close/>
                  <a:moveTo>
                    <a:pt x="994" y="19"/>
                  </a:moveTo>
                  <a:cubicBezTo>
                    <a:pt x="991" y="19"/>
                    <a:pt x="988" y="20"/>
                    <a:pt x="985" y="22"/>
                  </a:cubicBezTo>
                  <a:cubicBezTo>
                    <a:pt x="982" y="24"/>
                    <a:pt x="981" y="26"/>
                    <a:pt x="981" y="30"/>
                  </a:cubicBezTo>
                  <a:cubicBezTo>
                    <a:pt x="981" y="32"/>
                    <a:pt x="982" y="35"/>
                    <a:pt x="983" y="36"/>
                  </a:cubicBezTo>
                  <a:cubicBezTo>
                    <a:pt x="985" y="38"/>
                    <a:pt x="987" y="39"/>
                    <a:pt x="989" y="40"/>
                  </a:cubicBezTo>
                  <a:cubicBezTo>
                    <a:pt x="991" y="41"/>
                    <a:pt x="993" y="42"/>
                    <a:pt x="996" y="42"/>
                  </a:cubicBezTo>
                  <a:cubicBezTo>
                    <a:pt x="998" y="43"/>
                    <a:pt x="1000" y="44"/>
                    <a:pt x="1001" y="45"/>
                  </a:cubicBezTo>
                  <a:cubicBezTo>
                    <a:pt x="1003" y="46"/>
                    <a:pt x="1003" y="47"/>
                    <a:pt x="1003" y="48"/>
                  </a:cubicBezTo>
                  <a:cubicBezTo>
                    <a:pt x="1003" y="51"/>
                    <a:pt x="1001" y="52"/>
                    <a:pt x="996" y="52"/>
                  </a:cubicBezTo>
                  <a:cubicBezTo>
                    <a:pt x="981" y="52"/>
                    <a:pt x="981" y="52"/>
                    <a:pt x="981" y="52"/>
                  </a:cubicBezTo>
                  <a:cubicBezTo>
                    <a:pt x="981" y="59"/>
                    <a:pt x="981" y="59"/>
                    <a:pt x="981" y="59"/>
                  </a:cubicBezTo>
                  <a:cubicBezTo>
                    <a:pt x="996" y="59"/>
                    <a:pt x="996" y="59"/>
                    <a:pt x="996" y="59"/>
                  </a:cubicBezTo>
                  <a:cubicBezTo>
                    <a:pt x="1006" y="59"/>
                    <a:pt x="1011" y="56"/>
                    <a:pt x="1011" y="48"/>
                  </a:cubicBezTo>
                  <a:cubicBezTo>
                    <a:pt x="1011" y="47"/>
                    <a:pt x="1011" y="46"/>
                    <a:pt x="1011" y="45"/>
                  </a:cubicBezTo>
                  <a:cubicBezTo>
                    <a:pt x="1010" y="44"/>
                    <a:pt x="1010" y="43"/>
                    <a:pt x="1009" y="41"/>
                  </a:cubicBezTo>
                  <a:cubicBezTo>
                    <a:pt x="1008" y="40"/>
                    <a:pt x="1007" y="39"/>
                    <a:pt x="1006" y="39"/>
                  </a:cubicBezTo>
                  <a:cubicBezTo>
                    <a:pt x="1004" y="38"/>
                    <a:pt x="1002" y="37"/>
                    <a:pt x="999" y="36"/>
                  </a:cubicBezTo>
                  <a:cubicBezTo>
                    <a:pt x="996" y="35"/>
                    <a:pt x="994" y="35"/>
                    <a:pt x="993" y="34"/>
                  </a:cubicBezTo>
                  <a:cubicBezTo>
                    <a:pt x="993" y="34"/>
                    <a:pt x="992" y="34"/>
                    <a:pt x="992" y="34"/>
                  </a:cubicBezTo>
                  <a:cubicBezTo>
                    <a:pt x="991" y="33"/>
                    <a:pt x="990" y="33"/>
                    <a:pt x="990" y="33"/>
                  </a:cubicBezTo>
                  <a:cubicBezTo>
                    <a:pt x="990" y="32"/>
                    <a:pt x="989" y="32"/>
                    <a:pt x="989" y="31"/>
                  </a:cubicBezTo>
                  <a:cubicBezTo>
                    <a:pt x="989" y="31"/>
                    <a:pt x="989" y="30"/>
                    <a:pt x="989" y="30"/>
                  </a:cubicBezTo>
                  <a:cubicBezTo>
                    <a:pt x="989" y="28"/>
                    <a:pt x="989" y="28"/>
                    <a:pt x="990" y="27"/>
                  </a:cubicBezTo>
                  <a:cubicBezTo>
                    <a:pt x="991" y="26"/>
                    <a:pt x="993" y="26"/>
                    <a:pt x="994" y="26"/>
                  </a:cubicBezTo>
                  <a:cubicBezTo>
                    <a:pt x="1009" y="26"/>
                    <a:pt x="1009" y="26"/>
                    <a:pt x="1009" y="26"/>
                  </a:cubicBezTo>
                  <a:cubicBezTo>
                    <a:pt x="1009" y="19"/>
                    <a:pt x="1009" y="19"/>
                    <a:pt x="1009" y="19"/>
                  </a:cubicBezTo>
                  <a:lnTo>
                    <a:pt x="994" y="19"/>
                  </a:lnTo>
                  <a:close/>
                  <a:moveTo>
                    <a:pt x="1019" y="1"/>
                  </a:moveTo>
                  <a:cubicBezTo>
                    <a:pt x="1019" y="59"/>
                    <a:pt x="1019" y="59"/>
                    <a:pt x="1019" y="59"/>
                  </a:cubicBezTo>
                  <a:cubicBezTo>
                    <a:pt x="1027" y="59"/>
                    <a:pt x="1027" y="59"/>
                    <a:pt x="1027" y="59"/>
                  </a:cubicBezTo>
                  <a:cubicBezTo>
                    <a:pt x="1027" y="26"/>
                    <a:pt x="1027" y="26"/>
                    <a:pt x="1027" y="26"/>
                  </a:cubicBezTo>
                  <a:cubicBezTo>
                    <a:pt x="1036" y="26"/>
                    <a:pt x="1036" y="26"/>
                    <a:pt x="1036" y="26"/>
                  </a:cubicBezTo>
                  <a:cubicBezTo>
                    <a:pt x="1038" y="26"/>
                    <a:pt x="1040" y="26"/>
                    <a:pt x="1041" y="27"/>
                  </a:cubicBezTo>
                  <a:cubicBezTo>
                    <a:pt x="1042" y="27"/>
                    <a:pt x="1043" y="28"/>
                    <a:pt x="1043" y="29"/>
                  </a:cubicBezTo>
                  <a:cubicBezTo>
                    <a:pt x="1044" y="29"/>
                    <a:pt x="1044" y="30"/>
                    <a:pt x="1045" y="31"/>
                  </a:cubicBezTo>
                  <a:cubicBezTo>
                    <a:pt x="1045" y="32"/>
                    <a:pt x="1045" y="33"/>
                    <a:pt x="1045" y="34"/>
                  </a:cubicBezTo>
                  <a:cubicBezTo>
                    <a:pt x="1045" y="35"/>
                    <a:pt x="1045" y="36"/>
                    <a:pt x="1045" y="37"/>
                  </a:cubicBezTo>
                  <a:cubicBezTo>
                    <a:pt x="1045" y="59"/>
                    <a:pt x="1045" y="59"/>
                    <a:pt x="1045" y="59"/>
                  </a:cubicBezTo>
                  <a:cubicBezTo>
                    <a:pt x="1053" y="59"/>
                    <a:pt x="1053" y="59"/>
                    <a:pt x="1053" y="59"/>
                  </a:cubicBezTo>
                  <a:cubicBezTo>
                    <a:pt x="1053" y="37"/>
                    <a:pt x="1053" y="37"/>
                    <a:pt x="1053" y="37"/>
                  </a:cubicBezTo>
                  <a:cubicBezTo>
                    <a:pt x="1053" y="33"/>
                    <a:pt x="1053" y="30"/>
                    <a:pt x="1052" y="28"/>
                  </a:cubicBezTo>
                  <a:cubicBezTo>
                    <a:pt x="1051" y="25"/>
                    <a:pt x="1050" y="23"/>
                    <a:pt x="1047" y="22"/>
                  </a:cubicBezTo>
                  <a:cubicBezTo>
                    <a:pt x="1045" y="20"/>
                    <a:pt x="1040" y="19"/>
                    <a:pt x="1034" y="19"/>
                  </a:cubicBezTo>
                  <a:cubicBezTo>
                    <a:pt x="1027" y="19"/>
                    <a:pt x="1027" y="19"/>
                    <a:pt x="1027" y="19"/>
                  </a:cubicBezTo>
                  <a:cubicBezTo>
                    <a:pt x="1027" y="1"/>
                    <a:pt x="1027" y="1"/>
                    <a:pt x="1027" y="1"/>
                  </a:cubicBezTo>
                  <a:lnTo>
                    <a:pt x="1019" y="1"/>
                  </a:lnTo>
                  <a:close/>
                  <a:moveTo>
                    <a:pt x="1074" y="19"/>
                  </a:moveTo>
                  <a:cubicBezTo>
                    <a:pt x="1063" y="19"/>
                    <a:pt x="1063" y="19"/>
                    <a:pt x="1063" y="19"/>
                  </a:cubicBezTo>
                  <a:cubicBezTo>
                    <a:pt x="1060" y="26"/>
                    <a:pt x="1060" y="26"/>
                    <a:pt x="1060" y="26"/>
                  </a:cubicBezTo>
                  <a:cubicBezTo>
                    <a:pt x="1066" y="26"/>
                    <a:pt x="1066" y="26"/>
                    <a:pt x="1066" y="26"/>
                  </a:cubicBezTo>
                  <a:cubicBezTo>
                    <a:pt x="1066" y="59"/>
                    <a:pt x="1066" y="59"/>
                    <a:pt x="1066" y="59"/>
                  </a:cubicBezTo>
                  <a:cubicBezTo>
                    <a:pt x="1074" y="59"/>
                    <a:pt x="1074" y="59"/>
                    <a:pt x="1074" y="59"/>
                  </a:cubicBezTo>
                  <a:lnTo>
                    <a:pt x="1074" y="19"/>
                  </a:lnTo>
                  <a:close/>
                  <a:moveTo>
                    <a:pt x="1066" y="11"/>
                  </a:moveTo>
                  <a:cubicBezTo>
                    <a:pt x="1067" y="11"/>
                    <a:pt x="1068" y="12"/>
                    <a:pt x="1069" y="12"/>
                  </a:cubicBezTo>
                  <a:cubicBezTo>
                    <a:pt x="1071" y="12"/>
                    <a:pt x="1072" y="11"/>
                    <a:pt x="1073" y="11"/>
                  </a:cubicBezTo>
                  <a:cubicBezTo>
                    <a:pt x="1074" y="10"/>
                    <a:pt x="1074" y="9"/>
                    <a:pt x="1074" y="7"/>
                  </a:cubicBezTo>
                  <a:cubicBezTo>
                    <a:pt x="1074" y="6"/>
                    <a:pt x="1074" y="5"/>
                    <a:pt x="1073" y="4"/>
                  </a:cubicBezTo>
                  <a:cubicBezTo>
                    <a:pt x="1072" y="3"/>
                    <a:pt x="1071" y="3"/>
                    <a:pt x="1069" y="3"/>
                  </a:cubicBezTo>
                  <a:cubicBezTo>
                    <a:pt x="1068" y="3"/>
                    <a:pt x="1067" y="3"/>
                    <a:pt x="1066" y="4"/>
                  </a:cubicBezTo>
                  <a:cubicBezTo>
                    <a:pt x="1065" y="5"/>
                    <a:pt x="1065" y="6"/>
                    <a:pt x="1065" y="7"/>
                  </a:cubicBezTo>
                  <a:cubicBezTo>
                    <a:pt x="1065" y="9"/>
                    <a:pt x="1065" y="10"/>
                    <a:pt x="1066" y="11"/>
                  </a:cubicBezTo>
                  <a:moveTo>
                    <a:pt x="1093" y="78"/>
                  </a:moveTo>
                  <a:cubicBezTo>
                    <a:pt x="1093" y="39"/>
                    <a:pt x="1093" y="39"/>
                    <a:pt x="1093" y="39"/>
                  </a:cubicBezTo>
                  <a:cubicBezTo>
                    <a:pt x="1093" y="37"/>
                    <a:pt x="1093" y="35"/>
                    <a:pt x="1094" y="33"/>
                  </a:cubicBezTo>
                  <a:cubicBezTo>
                    <a:pt x="1094" y="32"/>
                    <a:pt x="1095" y="30"/>
                    <a:pt x="1096" y="29"/>
                  </a:cubicBezTo>
                  <a:cubicBezTo>
                    <a:pt x="1097" y="28"/>
                    <a:pt x="1099" y="27"/>
                    <a:pt x="1100" y="26"/>
                  </a:cubicBezTo>
                  <a:cubicBezTo>
                    <a:pt x="1102" y="26"/>
                    <a:pt x="1104" y="25"/>
                    <a:pt x="1106" y="25"/>
                  </a:cubicBezTo>
                  <a:cubicBezTo>
                    <a:pt x="1108" y="25"/>
                    <a:pt x="1110" y="26"/>
                    <a:pt x="1111" y="26"/>
                  </a:cubicBezTo>
                  <a:cubicBezTo>
                    <a:pt x="1113" y="27"/>
                    <a:pt x="1114" y="28"/>
                    <a:pt x="1115" y="29"/>
                  </a:cubicBezTo>
                  <a:cubicBezTo>
                    <a:pt x="1116" y="30"/>
                    <a:pt x="1117" y="32"/>
                    <a:pt x="1118" y="34"/>
                  </a:cubicBezTo>
                  <a:cubicBezTo>
                    <a:pt x="1118" y="35"/>
                    <a:pt x="1119" y="37"/>
                    <a:pt x="1119" y="39"/>
                  </a:cubicBezTo>
                  <a:cubicBezTo>
                    <a:pt x="1119" y="41"/>
                    <a:pt x="1118" y="43"/>
                    <a:pt x="1118" y="45"/>
                  </a:cubicBezTo>
                  <a:cubicBezTo>
                    <a:pt x="1117" y="46"/>
                    <a:pt x="1116" y="48"/>
                    <a:pt x="1115" y="49"/>
                  </a:cubicBezTo>
                  <a:cubicBezTo>
                    <a:pt x="1114" y="50"/>
                    <a:pt x="1113" y="51"/>
                    <a:pt x="1111" y="52"/>
                  </a:cubicBezTo>
                  <a:cubicBezTo>
                    <a:pt x="1109" y="53"/>
                    <a:pt x="1107" y="53"/>
                    <a:pt x="1105" y="53"/>
                  </a:cubicBezTo>
                  <a:cubicBezTo>
                    <a:pt x="1102" y="53"/>
                    <a:pt x="1098" y="52"/>
                    <a:pt x="1096" y="50"/>
                  </a:cubicBezTo>
                  <a:cubicBezTo>
                    <a:pt x="1096" y="58"/>
                    <a:pt x="1096" y="58"/>
                    <a:pt x="1096" y="58"/>
                  </a:cubicBezTo>
                  <a:cubicBezTo>
                    <a:pt x="1099" y="59"/>
                    <a:pt x="1102" y="60"/>
                    <a:pt x="1106" y="60"/>
                  </a:cubicBezTo>
                  <a:cubicBezTo>
                    <a:pt x="1109" y="60"/>
                    <a:pt x="1111" y="60"/>
                    <a:pt x="1114" y="59"/>
                  </a:cubicBezTo>
                  <a:cubicBezTo>
                    <a:pt x="1116" y="57"/>
                    <a:pt x="1119" y="56"/>
                    <a:pt x="1120" y="54"/>
                  </a:cubicBezTo>
                  <a:cubicBezTo>
                    <a:pt x="1122" y="52"/>
                    <a:pt x="1124" y="50"/>
                    <a:pt x="1125" y="47"/>
                  </a:cubicBezTo>
                  <a:cubicBezTo>
                    <a:pt x="1126" y="45"/>
                    <a:pt x="1126" y="42"/>
                    <a:pt x="1126" y="39"/>
                  </a:cubicBezTo>
                  <a:cubicBezTo>
                    <a:pt x="1126" y="36"/>
                    <a:pt x="1126" y="34"/>
                    <a:pt x="1125" y="31"/>
                  </a:cubicBezTo>
                  <a:cubicBezTo>
                    <a:pt x="1124" y="28"/>
                    <a:pt x="1122" y="26"/>
                    <a:pt x="1120" y="24"/>
                  </a:cubicBezTo>
                  <a:cubicBezTo>
                    <a:pt x="1118" y="22"/>
                    <a:pt x="1116" y="21"/>
                    <a:pt x="1114" y="20"/>
                  </a:cubicBezTo>
                  <a:cubicBezTo>
                    <a:pt x="1111" y="19"/>
                    <a:pt x="1109" y="18"/>
                    <a:pt x="1106" y="18"/>
                  </a:cubicBezTo>
                  <a:cubicBezTo>
                    <a:pt x="1103" y="18"/>
                    <a:pt x="1100" y="19"/>
                    <a:pt x="1098" y="20"/>
                  </a:cubicBezTo>
                  <a:cubicBezTo>
                    <a:pt x="1095" y="21"/>
                    <a:pt x="1093" y="22"/>
                    <a:pt x="1091" y="24"/>
                  </a:cubicBezTo>
                  <a:cubicBezTo>
                    <a:pt x="1089" y="26"/>
                    <a:pt x="1088" y="28"/>
                    <a:pt x="1087" y="31"/>
                  </a:cubicBezTo>
                  <a:cubicBezTo>
                    <a:pt x="1086" y="33"/>
                    <a:pt x="1085" y="36"/>
                    <a:pt x="1085" y="39"/>
                  </a:cubicBezTo>
                  <a:cubicBezTo>
                    <a:pt x="1085" y="78"/>
                    <a:pt x="1085" y="78"/>
                    <a:pt x="1085" y="78"/>
                  </a:cubicBezTo>
                  <a:lnTo>
                    <a:pt x="1093" y="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3359572" y="4695317"/>
            <a:ext cx="2430000" cy="372614"/>
            <a:chOff x="4479430" y="6260421"/>
            <a:chExt cx="3240000" cy="496818"/>
          </a:xfrm>
        </p:grpSpPr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479430" y="6356408"/>
              <a:ext cx="3240000" cy="2835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 userDrawn="1"/>
          </p:nvSpPr>
          <p:spPr>
            <a:xfrm>
              <a:off x="5080990" y="6260421"/>
              <a:ext cx="2036883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BMS Pfizer Confidential. For internal use only</a:t>
              </a:r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5301138" y="6637206"/>
              <a:ext cx="1596591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Date of preparation: February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5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pos="55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Name slide tree/people/blue">
    <p:bg>
      <p:bgPr>
        <a:gradFill>
          <a:gsLst>
            <a:gs pos="17000">
              <a:schemeClr val="accent3">
                <a:lumMod val="20000"/>
                <a:lumOff val="80000"/>
              </a:schemeClr>
            </a:gs>
            <a:gs pos="100000">
              <a:srgbClr val="F3F4F6"/>
            </a:gs>
            <a:gs pos="62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9" y="-1"/>
            <a:ext cx="9143999" cy="45696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2019" y="766900"/>
            <a:ext cx="6861982" cy="380174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0669" y="1106464"/>
            <a:ext cx="8101012" cy="1080000"/>
          </a:xfrm>
        </p:spPr>
        <p:txBody>
          <a:bodyPr tIns="0" rIns="0" bIns="0" anchor="t" anchorCtr="0"/>
          <a:lstStyle>
            <a:lvl1pPr algn="l">
              <a:lnSpc>
                <a:spcPct val="85000"/>
              </a:lnSpc>
              <a:spcBef>
                <a:spcPts val="0"/>
              </a:spcBef>
              <a:defRPr sz="5400" b="1" spc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bg2"/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Title bold </a:t>
            </a:r>
          </a:p>
          <a:p>
            <a:pPr lvl="1"/>
            <a:r>
              <a:rPr lang="en-US" dirty="0"/>
              <a:t>subtitle book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0669" y="2326099"/>
            <a:ext cx="8101012" cy="1350000"/>
          </a:xfrm>
        </p:spPr>
        <p:txBody>
          <a:bodyPr/>
          <a:lstStyle>
            <a:lvl1pPr>
              <a:defRPr sz="3200" baseline="0">
                <a:solidFill>
                  <a:schemeClr val="bg2"/>
                </a:solidFill>
              </a:defRPr>
            </a:lvl1pPr>
            <a:lvl2pPr marL="0" indent="0">
              <a:buNone/>
              <a:defRPr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Job Title  |  Division/Company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756960" y="4965544"/>
            <a:ext cx="0" cy="177977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0"/>
          <p:cNvSpPr txBox="1">
            <a:spLocks/>
          </p:cNvSpPr>
          <p:nvPr userDrawn="1"/>
        </p:nvSpPr>
        <p:spPr>
          <a:xfrm>
            <a:off x="8796518" y="4954221"/>
            <a:ext cx="9810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pc="1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 defTabSz="914400"/>
            <a:fld id="{2C57E99D-0CEB-4344-8D30-39747C8D293F}" type="slidenum">
              <a:rPr lang="en-GB" sz="700" b="1" spc="-20" smtClean="0">
                <a:solidFill>
                  <a:srgbClr val="575756">
                    <a:lumMod val="60000"/>
                    <a:lumOff val="40000"/>
                  </a:srgbClr>
                </a:solidFill>
              </a:rPr>
              <a:pPr algn="r" defTabSz="914400"/>
              <a:t>‹#›</a:t>
            </a:fld>
            <a:endParaRPr lang="en-GB" sz="700" b="1" spc="-20" dirty="0">
              <a:solidFill>
                <a:srgbClr val="575756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50" name="Group 49"/>
          <p:cNvGrpSpPr>
            <a:grpSpLocks noChangeAspect="1"/>
          </p:cNvGrpSpPr>
          <p:nvPr userDrawn="1"/>
        </p:nvGrpSpPr>
        <p:grpSpPr>
          <a:xfrm>
            <a:off x="660669" y="4705351"/>
            <a:ext cx="2012434" cy="322661"/>
            <a:chOff x="2001838" y="1984375"/>
            <a:chExt cx="8188324" cy="1312863"/>
          </a:xfrm>
        </p:grpSpPr>
        <p:grpSp>
          <p:nvGrpSpPr>
            <p:cNvPr id="51" name="Group 50"/>
            <p:cNvGrpSpPr/>
            <p:nvPr userDrawn="1"/>
          </p:nvGrpSpPr>
          <p:grpSpPr>
            <a:xfrm>
              <a:off x="2001838" y="1984375"/>
              <a:ext cx="1314451" cy="1312863"/>
              <a:chOff x="2001838" y="1984375"/>
              <a:chExt cx="1314451" cy="1312863"/>
            </a:xfrm>
          </p:grpSpPr>
          <p:sp>
            <p:nvSpPr>
              <p:cNvPr id="54" name="Rectangle 53"/>
              <p:cNvSpPr>
                <a:spLocks noChangeArrowheads="1"/>
              </p:cNvSpPr>
              <p:nvPr userDrawn="1"/>
            </p:nvSpPr>
            <p:spPr bwMode="auto">
              <a:xfrm>
                <a:off x="2982913" y="2968625"/>
                <a:ext cx="117475" cy="1174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5" name="Freeform 6"/>
              <p:cNvSpPr>
                <a:spLocks noEditPoints="1"/>
              </p:cNvSpPr>
              <p:nvPr userDrawn="1"/>
            </p:nvSpPr>
            <p:spPr bwMode="auto">
              <a:xfrm>
                <a:off x="2001838" y="1984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6" name="Freeform 7"/>
              <p:cNvSpPr>
                <a:spLocks noEditPoints="1"/>
              </p:cNvSpPr>
              <p:nvPr userDrawn="1"/>
            </p:nvSpPr>
            <p:spPr bwMode="auto">
              <a:xfrm>
                <a:off x="2387601" y="2365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7" name="Freeform 8"/>
              <p:cNvSpPr>
                <a:spLocks/>
              </p:cNvSpPr>
              <p:nvPr userDrawn="1"/>
            </p:nvSpPr>
            <p:spPr bwMode="auto">
              <a:xfrm>
                <a:off x="2790826" y="1984375"/>
                <a:ext cx="139700" cy="931863"/>
              </a:xfrm>
              <a:custGeom>
                <a:avLst/>
                <a:gdLst>
                  <a:gd name="T0" fmla="*/ 88 w 88"/>
                  <a:gd name="T1" fmla="*/ 0 h 587"/>
                  <a:gd name="T2" fmla="*/ 0 w 88"/>
                  <a:gd name="T3" fmla="*/ 88 h 587"/>
                  <a:gd name="T4" fmla="*/ 0 w 88"/>
                  <a:gd name="T5" fmla="*/ 498 h 587"/>
                  <a:gd name="T6" fmla="*/ 88 w 88"/>
                  <a:gd name="T7" fmla="*/ 587 h 587"/>
                  <a:gd name="T8" fmla="*/ 88 w 88"/>
                  <a:gd name="T9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587">
                    <a:moveTo>
                      <a:pt x="88" y="0"/>
                    </a:moveTo>
                    <a:lnTo>
                      <a:pt x="0" y="88"/>
                    </a:lnTo>
                    <a:lnTo>
                      <a:pt x="0" y="498"/>
                    </a:lnTo>
                    <a:lnTo>
                      <a:pt x="88" y="58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52" name="Freeform 10"/>
            <p:cNvSpPr>
              <a:spLocks noEditPoints="1"/>
            </p:cNvSpPr>
            <p:nvPr userDrawn="1"/>
          </p:nvSpPr>
          <p:spPr bwMode="auto">
            <a:xfrm>
              <a:off x="3632201" y="2078038"/>
              <a:ext cx="4459288" cy="633413"/>
            </a:xfrm>
            <a:custGeom>
              <a:avLst/>
              <a:gdLst>
                <a:gd name="T0" fmla="*/ 14 w 763"/>
                <a:gd name="T1" fmla="*/ 1 h 108"/>
                <a:gd name="T2" fmla="*/ 11 w 763"/>
                <a:gd name="T3" fmla="*/ 21 h 108"/>
                <a:gd name="T4" fmla="*/ 11 w 763"/>
                <a:gd name="T5" fmla="*/ 71 h 108"/>
                <a:gd name="T6" fmla="*/ 82 w 763"/>
                <a:gd name="T7" fmla="*/ 81 h 108"/>
                <a:gd name="T8" fmla="*/ 69 w 763"/>
                <a:gd name="T9" fmla="*/ 59 h 108"/>
                <a:gd name="T10" fmla="*/ 90 w 763"/>
                <a:gd name="T11" fmla="*/ 26 h 108"/>
                <a:gd name="T12" fmla="*/ 105 w 763"/>
                <a:gd name="T13" fmla="*/ 26 h 108"/>
                <a:gd name="T14" fmla="*/ 103 w 763"/>
                <a:gd name="T15" fmla="*/ 5 h 108"/>
                <a:gd name="T16" fmla="*/ 175 w 763"/>
                <a:gd name="T17" fmla="*/ 53 h 108"/>
                <a:gd name="T18" fmla="*/ 136 w 763"/>
                <a:gd name="T19" fmla="*/ 27 h 108"/>
                <a:gd name="T20" fmla="*/ 127 w 763"/>
                <a:gd name="T21" fmla="*/ 74 h 108"/>
                <a:gd name="T22" fmla="*/ 147 w 763"/>
                <a:gd name="T23" fmla="*/ 73 h 108"/>
                <a:gd name="T24" fmla="*/ 130 w 763"/>
                <a:gd name="T25" fmla="*/ 46 h 108"/>
                <a:gd name="T26" fmla="*/ 165 w 763"/>
                <a:gd name="T27" fmla="*/ 108 h 108"/>
                <a:gd name="T28" fmla="*/ 224 w 763"/>
                <a:gd name="T29" fmla="*/ 72 h 108"/>
                <a:gd name="T30" fmla="*/ 198 w 763"/>
                <a:gd name="T31" fmla="*/ 60 h 108"/>
                <a:gd name="T32" fmla="*/ 189 w 763"/>
                <a:gd name="T33" fmla="*/ 69 h 108"/>
                <a:gd name="T34" fmla="*/ 263 w 763"/>
                <a:gd name="T35" fmla="*/ 26 h 108"/>
                <a:gd name="T36" fmla="*/ 263 w 763"/>
                <a:gd name="T37" fmla="*/ 81 h 108"/>
                <a:gd name="T38" fmla="*/ 263 w 763"/>
                <a:gd name="T39" fmla="*/ 10 h 108"/>
                <a:gd name="T40" fmla="*/ 253 w 763"/>
                <a:gd name="T41" fmla="*/ 14 h 108"/>
                <a:gd name="T42" fmla="*/ 289 w 763"/>
                <a:gd name="T43" fmla="*/ 55 h 108"/>
                <a:gd name="T44" fmla="*/ 278 w 763"/>
                <a:gd name="T45" fmla="*/ 72 h 108"/>
                <a:gd name="T46" fmla="*/ 317 w 763"/>
                <a:gd name="T47" fmla="*/ 57 h 108"/>
                <a:gd name="T48" fmla="*/ 291 w 763"/>
                <a:gd name="T49" fmla="*/ 45 h 108"/>
                <a:gd name="T50" fmla="*/ 318 w 763"/>
                <a:gd name="T51" fmla="*/ 35 h 108"/>
                <a:gd name="T52" fmla="*/ 387 w 763"/>
                <a:gd name="T53" fmla="*/ 44 h 108"/>
                <a:gd name="T54" fmla="*/ 369 w 763"/>
                <a:gd name="T55" fmla="*/ 31 h 108"/>
                <a:gd name="T56" fmla="*/ 414 w 763"/>
                <a:gd name="T57" fmla="*/ 81 h 108"/>
                <a:gd name="T58" fmla="*/ 358 w 763"/>
                <a:gd name="T59" fmla="*/ 81 h 108"/>
                <a:gd name="T60" fmla="*/ 453 w 763"/>
                <a:gd name="T61" fmla="*/ 81 h 108"/>
                <a:gd name="T62" fmla="*/ 439 w 763"/>
                <a:gd name="T63" fmla="*/ 59 h 108"/>
                <a:gd name="T64" fmla="*/ 466 w 763"/>
                <a:gd name="T65" fmla="*/ 76 h 108"/>
                <a:gd name="T66" fmla="*/ 472 w 763"/>
                <a:gd name="T67" fmla="*/ 66 h 108"/>
                <a:gd name="T68" fmla="*/ 507 w 763"/>
                <a:gd name="T69" fmla="*/ 26 h 108"/>
                <a:gd name="T70" fmla="*/ 507 w 763"/>
                <a:gd name="T71" fmla="*/ 81 h 108"/>
                <a:gd name="T72" fmla="*/ 507 w 763"/>
                <a:gd name="T73" fmla="*/ 10 h 108"/>
                <a:gd name="T74" fmla="*/ 496 w 763"/>
                <a:gd name="T75" fmla="*/ 14 h 108"/>
                <a:gd name="T76" fmla="*/ 526 w 763"/>
                <a:gd name="T77" fmla="*/ 77 h 108"/>
                <a:gd name="T78" fmla="*/ 545 w 763"/>
                <a:gd name="T79" fmla="*/ 26 h 108"/>
                <a:gd name="T80" fmla="*/ 558 w 763"/>
                <a:gd name="T81" fmla="*/ 72 h 108"/>
                <a:gd name="T82" fmla="*/ 553 w 763"/>
                <a:gd name="T83" fmla="*/ 59 h 108"/>
                <a:gd name="T84" fmla="*/ 605 w 763"/>
                <a:gd name="T85" fmla="*/ 35 h 108"/>
                <a:gd name="T86" fmla="*/ 617 w 763"/>
                <a:gd name="T87" fmla="*/ 50 h 108"/>
                <a:gd name="T88" fmla="*/ 620 w 763"/>
                <a:gd name="T89" fmla="*/ 29 h 108"/>
                <a:gd name="T90" fmla="*/ 668 w 763"/>
                <a:gd name="T91" fmla="*/ 73 h 108"/>
                <a:gd name="T92" fmla="*/ 679 w 763"/>
                <a:gd name="T93" fmla="*/ 38 h 108"/>
                <a:gd name="T94" fmla="*/ 647 w 763"/>
                <a:gd name="T95" fmla="*/ 74 h 108"/>
                <a:gd name="T96" fmla="*/ 702 w 763"/>
                <a:gd name="T97" fmla="*/ 32 h 108"/>
                <a:gd name="T98" fmla="*/ 735 w 763"/>
                <a:gd name="T99" fmla="*/ 69 h 108"/>
                <a:gd name="T100" fmla="*/ 723 w 763"/>
                <a:gd name="T101" fmla="*/ 34 h 108"/>
                <a:gd name="T102" fmla="*/ 713 w 763"/>
                <a:gd name="T103" fmla="*/ 51 h 108"/>
                <a:gd name="T104" fmla="*/ 751 w 763"/>
                <a:gd name="T105" fmla="*/ 37 h 108"/>
                <a:gd name="T106" fmla="*/ 756 w 763"/>
                <a:gd name="T107" fmla="*/ 25 h 108"/>
                <a:gd name="T108" fmla="*/ 756 w 763"/>
                <a:gd name="T109" fmla="*/ 82 h 108"/>
                <a:gd name="T110" fmla="*/ 751 w 763"/>
                <a:gd name="T111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3" h="108">
                  <a:moveTo>
                    <a:pt x="46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2" y="9"/>
                    <a:pt x="5" y="6"/>
                  </a:cubicBezTo>
                  <a:cubicBezTo>
                    <a:pt x="8" y="3"/>
                    <a:pt x="11" y="2"/>
                    <a:pt x="14" y="1"/>
                  </a:cubicBezTo>
                  <a:cubicBezTo>
                    <a:pt x="17" y="0"/>
                    <a:pt x="21" y="0"/>
                    <a:pt x="2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5" y="10"/>
                    <a:pt x="11" y="14"/>
                    <a:pt x="11" y="2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46" y="71"/>
                    <a:pt x="46" y="71"/>
                    <a:pt x="46" y="71"/>
                  </a:cubicBezTo>
                  <a:lnTo>
                    <a:pt x="46" y="81"/>
                  </a:lnTo>
                  <a:close/>
                  <a:moveTo>
                    <a:pt x="58" y="59"/>
                  </a:moveTo>
                  <a:cubicBezTo>
                    <a:pt x="58" y="67"/>
                    <a:pt x="60" y="73"/>
                    <a:pt x="64" y="76"/>
                  </a:cubicBezTo>
                  <a:cubicBezTo>
                    <a:pt x="67" y="80"/>
                    <a:pt x="73" y="81"/>
                    <a:pt x="82" y="81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0" y="72"/>
                    <a:pt x="78" y="71"/>
                    <a:pt x="77" y="71"/>
                  </a:cubicBezTo>
                  <a:cubicBezTo>
                    <a:pt x="76" y="71"/>
                    <a:pt x="74" y="70"/>
                    <a:pt x="73" y="70"/>
                  </a:cubicBezTo>
                  <a:cubicBezTo>
                    <a:pt x="71" y="69"/>
                    <a:pt x="70" y="68"/>
                    <a:pt x="70" y="66"/>
                  </a:cubicBezTo>
                  <a:cubicBezTo>
                    <a:pt x="69" y="64"/>
                    <a:pt x="69" y="62"/>
                    <a:pt x="69" y="5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59"/>
                    <a:pt x="58" y="59"/>
                    <a:pt x="58" y="59"/>
                  </a:cubicBezTo>
                  <a:moveTo>
                    <a:pt x="105" y="26"/>
                  </a:moveTo>
                  <a:cubicBezTo>
                    <a:pt x="90" y="26"/>
                    <a:pt x="90" y="26"/>
                    <a:pt x="90" y="26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05" y="81"/>
                    <a:pt x="105" y="81"/>
                    <a:pt x="105" y="81"/>
                  </a:cubicBezTo>
                  <a:lnTo>
                    <a:pt x="105" y="26"/>
                  </a:lnTo>
                  <a:close/>
                  <a:moveTo>
                    <a:pt x="94" y="14"/>
                  </a:moveTo>
                  <a:cubicBezTo>
                    <a:pt x="95" y="15"/>
                    <a:pt x="97" y="16"/>
                    <a:pt x="99" y="16"/>
                  </a:cubicBezTo>
                  <a:cubicBezTo>
                    <a:pt x="101" y="16"/>
                    <a:pt x="102" y="15"/>
                    <a:pt x="103" y="14"/>
                  </a:cubicBezTo>
                  <a:cubicBezTo>
                    <a:pt x="104" y="13"/>
                    <a:pt x="105" y="11"/>
                    <a:pt x="105" y="10"/>
                  </a:cubicBezTo>
                  <a:cubicBezTo>
                    <a:pt x="105" y="8"/>
                    <a:pt x="104" y="7"/>
                    <a:pt x="103" y="5"/>
                  </a:cubicBezTo>
                  <a:cubicBezTo>
                    <a:pt x="102" y="4"/>
                    <a:pt x="101" y="4"/>
                    <a:pt x="99" y="4"/>
                  </a:cubicBezTo>
                  <a:cubicBezTo>
                    <a:pt x="97" y="4"/>
                    <a:pt x="95" y="4"/>
                    <a:pt x="94" y="5"/>
                  </a:cubicBezTo>
                  <a:cubicBezTo>
                    <a:pt x="93" y="7"/>
                    <a:pt x="93" y="8"/>
                    <a:pt x="93" y="10"/>
                  </a:cubicBezTo>
                  <a:cubicBezTo>
                    <a:pt x="93" y="11"/>
                    <a:pt x="93" y="13"/>
                    <a:pt x="94" y="14"/>
                  </a:cubicBezTo>
                  <a:moveTo>
                    <a:pt x="175" y="53"/>
                  </a:moveTo>
                  <a:cubicBezTo>
                    <a:pt x="175" y="49"/>
                    <a:pt x="175" y="44"/>
                    <a:pt x="173" y="41"/>
                  </a:cubicBezTo>
                  <a:cubicBezTo>
                    <a:pt x="172" y="37"/>
                    <a:pt x="170" y="34"/>
                    <a:pt x="167" y="32"/>
                  </a:cubicBezTo>
                  <a:cubicBezTo>
                    <a:pt x="165" y="29"/>
                    <a:pt x="162" y="27"/>
                    <a:pt x="158" y="26"/>
                  </a:cubicBezTo>
                  <a:cubicBezTo>
                    <a:pt x="155" y="25"/>
                    <a:pt x="151" y="24"/>
                    <a:pt x="147" y="24"/>
                  </a:cubicBezTo>
                  <a:cubicBezTo>
                    <a:pt x="143" y="24"/>
                    <a:pt x="139" y="25"/>
                    <a:pt x="136" y="27"/>
                  </a:cubicBezTo>
                  <a:cubicBezTo>
                    <a:pt x="132" y="28"/>
                    <a:pt x="129" y="30"/>
                    <a:pt x="127" y="33"/>
                  </a:cubicBezTo>
                  <a:cubicBezTo>
                    <a:pt x="124" y="35"/>
                    <a:pt x="122" y="39"/>
                    <a:pt x="121" y="42"/>
                  </a:cubicBezTo>
                  <a:cubicBezTo>
                    <a:pt x="119" y="46"/>
                    <a:pt x="118" y="49"/>
                    <a:pt x="118" y="53"/>
                  </a:cubicBezTo>
                  <a:cubicBezTo>
                    <a:pt x="118" y="57"/>
                    <a:pt x="119" y="61"/>
                    <a:pt x="121" y="65"/>
                  </a:cubicBezTo>
                  <a:cubicBezTo>
                    <a:pt x="122" y="68"/>
                    <a:pt x="124" y="71"/>
                    <a:pt x="127" y="74"/>
                  </a:cubicBezTo>
                  <a:cubicBezTo>
                    <a:pt x="129" y="77"/>
                    <a:pt x="132" y="79"/>
                    <a:pt x="136" y="80"/>
                  </a:cubicBezTo>
                  <a:cubicBezTo>
                    <a:pt x="139" y="82"/>
                    <a:pt x="143" y="82"/>
                    <a:pt x="147" y="82"/>
                  </a:cubicBezTo>
                  <a:cubicBezTo>
                    <a:pt x="152" y="82"/>
                    <a:pt x="156" y="81"/>
                    <a:pt x="160" y="79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7" y="71"/>
                    <a:pt x="152" y="73"/>
                    <a:pt x="147" y="73"/>
                  </a:cubicBezTo>
                  <a:cubicBezTo>
                    <a:pt x="144" y="73"/>
                    <a:pt x="142" y="72"/>
                    <a:pt x="139" y="71"/>
                  </a:cubicBezTo>
                  <a:cubicBezTo>
                    <a:pt x="137" y="70"/>
                    <a:pt x="135" y="69"/>
                    <a:pt x="134" y="67"/>
                  </a:cubicBezTo>
                  <a:cubicBezTo>
                    <a:pt x="132" y="66"/>
                    <a:pt x="131" y="64"/>
                    <a:pt x="130" y="61"/>
                  </a:cubicBezTo>
                  <a:cubicBezTo>
                    <a:pt x="129" y="59"/>
                    <a:pt x="129" y="56"/>
                    <a:pt x="129" y="53"/>
                  </a:cubicBezTo>
                  <a:cubicBezTo>
                    <a:pt x="129" y="51"/>
                    <a:pt x="129" y="48"/>
                    <a:pt x="130" y="46"/>
                  </a:cubicBezTo>
                  <a:cubicBezTo>
                    <a:pt x="131" y="43"/>
                    <a:pt x="132" y="41"/>
                    <a:pt x="134" y="40"/>
                  </a:cubicBezTo>
                  <a:cubicBezTo>
                    <a:pt x="135" y="38"/>
                    <a:pt x="137" y="37"/>
                    <a:pt x="139" y="36"/>
                  </a:cubicBezTo>
                  <a:cubicBezTo>
                    <a:pt x="142" y="35"/>
                    <a:pt x="144" y="34"/>
                    <a:pt x="147" y="34"/>
                  </a:cubicBezTo>
                  <a:cubicBezTo>
                    <a:pt x="159" y="34"/>
                    <a:pt x="165" y="41"/>
                    <a:pt x="165" y="53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53"/>
                    <a:pt x="175" y="53"/>
                    <a:pt x="175" y="53"/>
                  </a:cubicBezTo>
                  <a:moveTo>
                    <a:pt x="234" y="26"/>
                  </a:moveTo>
                  <a:cubicBezTo>
                    <a:pt x="224" y="26"/>
                    <a:pt x="224" y="26"/>
                    <a:pt x="224" y="26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08" y="72"/>
                    <a:pt x="206" y="71"/>
                    <a:pt x="204" y="70"/>
                  </a:cubicBezTo>
                  <a:cubicBezTo>
                    <a:pt x="203" y="70"/>
                    <a:pt x="202" y="69"/>
                    <a:pt x="201" y="68"/>
                  </a:cubicBezTo>
                  <a:cubicBezTo>
                    <a:pt x="200" y="67"/>
                    <a:pt x="199" y="66"/>
                    <a:pt x="199" y="64"/>
                  </a:cubicBezTo>
                  <a:cubicBezTo>
                    <a:pt x="198" y="63"/>
                    <a:pt x="198" y="61"/>
                    <a:pt x="198" y="60"/>
                  </a:cubicBezTo>
                  <a:cubicBezTo>
                    <a:pt x="198" y="60"/>
                    <a:pt x="198" y="58"/>
                    <a:pt x="198" y="57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8" y="62"/>
                    <a:pt x="188" y="66"/>
                    <a:pt x="189" y="69"/>
                  </a:cubicBezTo>
                  <a:cubicBezTo>
                    <a:pt x="190" y="73"/>
                    <a:pt x="192" y="75"/>
                    <a:pt x="195" y="77"/>
                  </a:cubicBezTo>
                  <a:cubicBezTo>
                    <a:pt x="199" y="80"/>
                    <a:pt x="205" y="81"/>
                    <a:pt x="214" y="81"/>
                  </a:cubicBezTo>
                  <a:cubicBezTo>
                    <a:pt x="234" y="81"/>
                    <a:pt x="234" y="81"/>
                    <a:pt x="234" y="81"/>
                  </a:cubicBezTo>
                  <a:lnTo>
                    <a:pt x="234" y="26"/>
                  </a:lnTo>
                  <a:close/>
                  <a:moveTo>
                    <a:pt x="263" y="26"/>
                  </a:moveTo>
                  <a:cubicBezTo>
                    <a:pt x="248" y="26"/>
                    <a:pt x="248" y="26"/>
                    <a:pt x="248" y="26"/>
                  </a:cubicBezTo>
                  <a:cubicBezTo>
                    <a:pt x="244" y="35"/>
                    <a:pt x="244" y="35"/>
                    <a:pt x="244" y="35"/>
                  </a:cubicBezTo>
                  <a:cubicBezTo>
                    <a:pt x="253" y="35"/>
                    <a:pt x="253" y="35"/>
                    <a:pt x="253" y="35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63" y="81"/>
                    <a:pt x="263" y="81"/>
                    <a:pt x="263" y="81"/>
                  </a:cubicBezTo>
                  <a:lnTo>
                    <a:pt x="263" y="26"/>
                  </a:lnTo>
                  <a:close/>
                  <a:moveTo>
                    <a:pt x="253" y="14"/>
                  </a:moveTo>
                  <a:cubicBezTo>
                    <a:pt x="254" y="15"/>
                    <a:pt x="255" y="16"/>
                    <a:pt x="257" y="16"/>
                  </a:cubicBezTo>
                  <a:cubicBezTo>
                    <a:pt x="259" y="16"/>
                    <a:pt x="261" y="15"/>
                    <a:pt x="262" y="14"/>
                  </a:cubicBezTo>
                  <a:cubicBezTo>
                    <a:pt x="263" y="13"/>
                    <a:pt x="263" y="11"/>
                    <a:pt x="263" y="10"/>
                  </a:cubicBezTo>
                  <a:cubicBezTo>
                    <a:pt x="263" y="8"/>
                    <a:pt x="263" y="7"/>
                    <a:pt x="262" y="5"/>
                  </a:cubicBezTo>
                  <a:cubicBezTo>
                    <a:pt x="261" y="4"/>
                    <a:pt x="259" y="4"/>
                    <a:pt x="257" y="4"/>
                  </a:cubicBezTo>
                  <a:cubicBezTo>
                    <a:pt x="255" y="4"/>
                    <a:pt x="254" y="4"/>
                    <a:pt x="253" y="5"/>
                  </a:cubicBezTo>
                  <a:cubicBezTo>
                    <a:pt x="252" y="7"/>
                    <a:pt x="251" y="8"/>
                    <a:pt x="251" y="10"/>
                  </a:cubicBezTo>
                  <a:cubicBezTo>
                    <a:pt x="251" y="11"/>
                    <a:pt x="252" y="13"/>
                    <a:pt x="253" y="14"/>
                  </a:cubicBezTo>
                  <a:moveTo>
                    <a:pt x="297" y="26"/>
                  </a:moveTo>
                  <a:cubicBezTo>
                    <a:pt x="292" y="26"/>
                    <a:pt x="287" y="27"/>
                    <a:pt x="284" y="29"/>
                  </a:cubicBezTo>
                  <a:cubicBezTo>
                    <a:pt x="280" y="32"/>
                    <a:pt x="278" y="36"/>
                    <a:pt x="278" y="40"/>
                  </a:cubicBezTo>
                  <a:cubicBezTo>
                    <a:pt x="278" y="44"/>
                    <a:pt x="279" y="47"/>
                    <a:pt x="282" y="50"/>
                  </a:cubicBezTo>
                  <a:cubicBezTo>
                    <a:pt x="284" y="52"/>
                    <a:pt x="286" y="54"/>
                    <a:pt x="289" y="55"/>
                  </a:cubicBezTo>
                  <a:cubicBezTo>
                    <a:pt x="292" y="56"/>
                    <a:pt x="295" y="57"/>
                    <a:pt x="298" y="58"/>
                  </a:cubicBezTo>
                  <a:cubicBezTo>
                    <a:pt x="302" y="59"/>
                    <a:pt x="304" y="60"/>
                    <a:pt x="306" y="61"/>
                  </a:cubicBezTo>
                  <a:cubicBezTo>
                    <a:pt x="308" y="62"/>
                    <a:pt x="309" y="64"/>
                    <a:pt x="309" y="66"/>
                  </a:cubicBezTo>
                  <a:cubicBezTo>
                    <a:pt x="309" y="70"/>
                    <a:pt x="306" y="72"/>
                    <a:pt x="299" y="72"/>
                  </a:cubicBezTo>
                  <a:cubicBezTo>
                    <a:pt x="278" y="72"/>
                    <a:pt x="278" y="72"/>
                    <a:pt x="278" y="72"/>
                  </a:cubicBezTo>
                  <a:cubicBezTo>
                    <a:pt x="278" y="81"/>
                    <a:pt x="278" y="81"/>
                    <a:pt x="27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13" y="81"/>
                    <a:pt x="320" y="76"/>
                    <a:pt x="320" y="66"/>
                  </a:cubicBezTo>
                  <a:cubicBezTo>
                    <a:pt x="320" y="64"/>
                    <a:pt x="320" y="63"/>
                    <a:pt x="319" y="61"/>
                  </a:cubicBezTo>
                  <a:cubicBezTo>
                    <a:pt x="319" y="60"/>
                    <a:pt x="318" y="58"/>
                    <a:pt x="317" y="57"/>
                  </a:cubicBezTo>
                  <a:cubicBezTo>
                    <a:pt x="316" y="55"/>
                    <a:pt x="315" y="54"/>
                    <a:pt x="312" y="53"/>
                  </a:cubicBezTo>
                  <a:cubicBezTo>
                    <a:pt x="310" y="52"/>
                    <a:pt x="307" y="51"/>
                    <a:pt x="303" y="49"/>
                  </a:cubicBezTo>
                  <a:cubicBezTo>
                    <a:pt x="298" y="48"/>
                    <a:pt x="296" y="47"/>
                    <a:pt x="295" y="47"/>
                  </a:cubicBezTo>
                  <a:cubicBezTo>
                    <a:pt x="295" y="47"/>
                    <a:pt x="294" y="46"/>
                    <a:pt x="293" y="46"/>
                  </a:cubicBezTo>
                  <a:cubicBezTo>
                    <a:pt x="292" y="45"/>
                    <a:pt x="291" y="45"/>
                    <a:pt x="291" y="45"/>
                  </a:cubicBezTo>
                  <a:cubicBezTo>
                    <a:pt x="290" y="44"/>
                    <a:pt x="290" y="43"/>
                    <a:pt x="289" y="43"/>
                  </a:cubicBezTo>
                  <a:cubicBezTo>
                    <a:pt x="289" y="42"/>
                    <a:pt x="289" y="41"/>
                    <a:pt x="289" y="40"/>
                  </a:cubicBezTo>
                  <a:cubicBezTo>
                    <a:pt x="289" y="39"/>
                    <a:pt x="290" y="37"/>
                    <a:pt x="291" y="37"/>
                  </a:cubicBezTo>
                  <a:cubicBezTo>
                    <a:pt x="293" y="36"/>
                    <a:pt x="295" y="35"/>
                    <a:pt x="297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18" y="26"/>
                    <a:pt x="318" y="26"/>
                    <a:pt x="318" y="26"/>
                  </a:cubicBezTo>
                  <a:lnTo>
                    <a:pt x="297" y="26"/>
                  </a:lnTo>
                  <a:close/>
                  <a:moveTo>
                    <a:pt x="369" y="52"/>
                  </a:moveTo>
                  <a:cubicBezTo>
                    <a:pt x="371" y="49"/>
                    <a:pt x="374" y="47"/>
                    <a:pt x="376" y="46"/>
                  </a:cubicBezTo>
                  <a:cubicBezTo>
                    <a:pt x="379" y="45"/>
                    <a:pt x="383" y="44"/>
                    <a:pt x="387" y="44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387" y="34"/>
                    <a:pt x="387" y="34"/>
                    <a:pt x="387" y="34"/>
                  </a:cubicBezTo>
                  <a:cubicBezTo>
                    <a:pt x="379" y="34"/>
                    <a:pt x="373" y="36"/>
                    <a:pt x="369" y="4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24"/>
                    <a:pt x="371" y="19"/>
                    <a:pt x="374" y="15"/>
                  </a:cubicBezTo>
                  <a:cubicBezTo>
                    <a:pt x="377" y="12"/>
                    <a:pt x="382" y="10"/>
                    <a:pt x="387" y="10"/>
                  </a:cubicBezTo>
                  <a:cubicBezTo>
                    <a:pt x="403" y="10"/>
                    <a:pt x="403" y="10"/>
                    <a:pt x="403" y="10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14" y="81"/>
                    <a:pt x="414" y="81"/>
                    <a:pt x="414" y="81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79" y="0"/>
                    <a:pt x="372" y="3"/>
                    <a:pt x="367" y="9"/>
                  </a:cubicBezTo>
                  <a:cubicBezTo>
                    <a:pt x="361" y="15"/>
                    <a:pt x="358" y="22"/>
                    <a:pt x="358" y="30"/>
                  </a:cubicBezTo>
                  <a:cubicBezTo>
                    <a:pt x="358" y="81"/>
                    <a:pt x="358" y="81"/>
                    <a:pt x="358" y="81"/>
                  </a:cubicBezTo>
                  <a:cubicBezTo>
                    <a:pt x="369" y="81"/>
                    <a:pt x="369" y="81"/>
                    <a:pt x="369" y="81"/>
                  </a:cubicBezTo>
                  <a:lnTo>
                    <a:pt x="369" y="52"/>
                  </a:lnTo>
                  <a:close/>
                  <a:moveTo>
                    <a:pt x="429" y="59"/>
                  </a:moveTo>
                  <a:cubicBezTo>
                    <a:pt x="429" y="67"/>
                    <a:pt x="431" y="73"/>
                    <a:pt x="434" y="76"/>
                  </a:cubicBezTo>
                  <a:cubicBezTo>
                    <a:pt x="438" y="80"/>
                    <a:pt x="444" y="81"/>
                    <a:pt x="453" y="81"/>
                  </a:cubicBezTo>
                  <a:cubicBezTo>
                    <a:pt x="453" y="72"/>
                    <a:pt x="453" y="72"/>
                    <a:pt x="453" y="72"/>
                  </a:cubicBezTo>
                  <a:cubicBezTo>
                    <a:pt x="451" y="72"/>
                    <a:pt x="449" y="71"/>
                    <a:pt x="448" y="71"/>
                  </a:cubicBezTo>
                  <a:cubicBezTo>
                    <a:pt x="446" y="71"/>
                    <a:pt x="445" y="70"/>
                    <a:pt x="444" y="70"/>
                  </a:cubicBezTo>
                  <a:cubicBezTo>
                    <a:pt x="442" y="69"/>
                    <a:pt x="441" y="68"/>
                    <a:pt x="440" y="66"/>
                  </a:cubicBezTo>
                  <a:cubicBezTo>
                    <a:pt x="440" y="64"/>
                    <a:pt x="439" y="62"/>
                    <a:pt x="439" y="59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29" y="59"/>
                    <a:pt x="429" y="59"/>
                    <a:pt x="429" y="59"/>
                  </a:cubicBezTo>
                  <a:moveTo>
                    <a:pt x="460" y="59"/>
                  </a:moveTo>
                  <a:cubicBezTo>
                    <a:pt x="460" y="67"/>
                    <a:pt x="462" y="73"/>
                    <a:pt x="466" y="76"/>
                  </a:cubicBezTo>
                  <a:cubicBezTo>
                    <a:pt x="469" y="80"/>
                    <a:pt x="475" y="81"/>
                    <a:pt x="484" y="81"/>
                  </a:cubicBezTo>
                  <a:cubicBezTo>
                    <a:pt x="484" y="72"/>
                    <a:pt x="484" y="72"/>
                    <a:pt x="484" y="72"/>
                  </a:cubicBezTo>
                  <a:cubicBezTo>
                    <a:pt x="482" y="72"/>
                    <a:pt x="480" y="71"/>
                    <a:pt x="479" y="71"/>
                  </a:cubicBezTo>
                  <a:cubicBezTo>
                    <a:pt x="478" y="71"/>
                    <a:pt x="476" y="70"/>
                    <a:pt x="475" y="70"/>
                  </a:cubicBezTo>
                  <a:cubicBezTo>
                    <a:pt x="473" y="69"/>
                    <a:pt x="472" y="68"/>
                    <a:pt x="472" y="66"/>
                  </a:cubicBezTo>
                  <a:cubicBezTo>
                    <a:pt x="471" y="64"/>
                    <a:pt x="471" y="62"/>
                    <a:pt x="471" y="59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9"/>
                    <a:pt x="460" y="59"/>
                    <a:pt x="460" y="59"/>
                  </a:cubicBezTo>
                  <a:moveTo>
                    <a:pt x="507" y="26"/>
                  </a:moveTo>
                  <a:cubicBezTo>
                    <a:pt x="492" y="26"/>
                    <a:pt x="492" y="26"/>
                    <a:pt x="492" y="26"/>
                  </a:cubicBezTo>
                  <a:cubicBezTo>
                    <a:pt x="487" y="35"/>
                    <a:pt x="487" y="35"/>
                    <a:pt x="487" y="35"/>
                  </a:cubicBezTo>
                  <a:cubicBezTo>
                    <a:pt x="497" y="35"/>
                    <a:pt x="497" y="35"/>
                    <a:pt x="497" y="35"/>
                  </a:cubicBezTo>
                  <a:cubicBezTo>
                    <a:pt x="497" y="81"/>
                    <a:pt x="497" y="81"/>
                    <a:pt x="497" y="81"/>
                  </a:cubicBezTo>
                  <a:cubicBezTo>
                    <a:pt x="507" y="81"/>
                    <a:pt x="507" y="81"/>
                    <a:pt x="507" y="81"/>
                  </a:cubicBezTo>
                  <a:lnTo>
                    <a:pt x="507" y="26"/>
                  </a:lnTo>
                  <a:close/>
                  <a:moveTo>
                    <a:pt x="496" y="14"/>
                  </a:moveTo>
                  <a:cubicBezTo>
                    <a:pt x="497" y="15"/>
                    <a:pt x="499" y="16"/>
                    <a:pt x="501" y="16"/>
                  </a:cubicBezTo>
                  <a:cubicBezTo>
                    <a:pt x="503" y="16"/>
                    <a:pt x="504" y="15"/>
                    <a:pt x="505" y="14"/>
                  </a:cubicBezTo>
                  <a:cubicBezTo>
                    <a:pt x="506" y="13"/>
                    <a:pt x="507" y="11"/>
                    <a:pt x="507" y="10"/>
                  </a:cubicBezTo>
                  <a:cubicBezTo>
                    <a:pt x="507" y="8"/>
                    <a:pt x="506" y="7"/>
                    <a:pt x="505" y="5"/>
                  </a:cubicBezTo>
                  <a:cubicBezTo>
                    <a:pt x="504" y="4"/>
                    <a:pt x="503" y="4"/>
                    <a:pt x="501" y="4"/>
                  </a:cubicBezTo>
                  <a:cubicBezTo>
                    <a:pt x="499" y="4"/>
                    <a:pt x="497" y="4"/>
                    <a:pt x="496" y="5"/>
                  </a:cubicBezTo>
                  <a:cubicBezTo>
                    <a:pt x="495" y="7"/>
                    <a:pt x="495" y="8"/>
                    <a:pt x="495" y="10"/>
                  </a:cubicBezTo>
                  <a:cubicBezTo>
                    <a:pt x="495" y="11"/>
                    <a:pt x="495" y="13"/>
                    <a:pt x="496" y="14"/>
                  </a:cubicBezTo>
                  <a:moveTo>
                    <a:pt x="553" y="49"/>
                  </a:moveTo>
                  <a:cubicBezTo>
                    <a:pt x="549" y="47"/>
                    <a:pt x="546" y="47"/>
                    <a:pt x="542" y="47"/>
                  </a:cubicBezTo>
                  <a:cubicBezTo>
                    <a:pt x="536" y="47"/>
                    <a:pt x="531" y="48"/>
                    <a:pt x="527" y="51"/>
                  </a:cubicBezTo>
                  <a:cubicBezTo>
                    <a:pt x="523" y="54"/>
                    <a:pt x="521" y="58"/>
                    <a:pt x="521" y="64"/>
                  </a:cubicBezTo>
                  <a:cubicBezTo>
                    <a:pt x="521" y="70"/>
                    <a:pt x="522" y="74"/>
                    <a:pt x="526" y="77"/>
                  </a:cubicBezTo>
                  <a:cubicBezTo>
                    <a:pt x="530" y="80"/>
                    <a:pt x="535" y="81"/>
                    <a:pt x="542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8" y="40"/>
                    <a:pt x="566" y="35"/>
                    <a:pt x="562" y="31"/>
                  </a:cubicBezTo>
                  <a:cubicBezTo>
                    <a:pt x="558" y="27"/>
                    <a:pt x="552" y="26"/>
                    <a:pt x="545" y="26"/>
                  </a:cubicBezTo>
                  <a:cubicBezTo>
                    <a:pt x="525" y="26"/>
                    <a:pt x="525" y="26"/>
                    <a:pt x="525" y="26"/>
                  </a:cubicBezTo>
                  <a:cubicBezTo>
                    <a:pt x="525" y="35"/>
                    <a:pt x="525" y="35"/>
                    <a:pt x="525" y="35"/>
                  </a:cubicBezTo>
                  <a:cubicBezTo>
                    <a:pt x="544" y="35"/>
                    <a:pt x="544" y="35"/>
                    <a:pt x="544" y="35"/>
                  </a:cubicBezTo>
                  <a:cubicBezTo>
                    <a:pt x="553" y="35"/>
                    <a:pt x="558" y="40"/>
                    <a:pt x="558" y="49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35" y="72"/>
                    <a:pt x="531" y="69"/>
                    <a:pt x="531" y="64"/>
                  </a:cubicBezTo>
                  <a:cubicBezTo>
                    <a:pt x="531" y="61"/>
                    <a:pt x="532" y="59"/>
                    <a:pt x="534" y="58"/>
                  </a:cubicBezTo>
                  <a:cubicBezTo>
                    <a:pt x="536" y="56"/>
                    <a:pt x="539" y="56"/>
                    <a:pt x="542" y="56"/>
                  </a:cubicBezTo>
                  <a:cubicBezTo>
                    <a:pt x="547" y="56"/>
                    <a:pt x="550" y="57"/>
                    <a:pt x="553" y="59"/>
                  </a:cubicBezTo>
                  <a:cubicBezTo>
                    <a:pt x="553" y="49"/>
                    <a:pt x="553" y="49"/>
                    <a:pt x="553" y="49"/>
                  </a:cubicBezTo>
                  <a:moveTo>
                    <a:pt x="581" y="81"/>
                  </a:moveTo>
                  <a:cubicBezTo>
                    <a:pt x="591" y="81"/>
                    <a:pt x="591" y="81"/>
                    <a:pt x="591" y="81"/>
                  </a:cubicBezTo>
                  <a:cubicBezTo>
                    <a:pt x="591" y="35"/>
                    <a:pt x="591" y="35"/>
                    <a:pt x="591" y="35"/>
                  </a:cubicBezTo>
                  <a:cubicBezTo>
                    <a:pt x="605" y="35"/>
                    <a:pt x="605" y="35"/>
                    <a:pt x="605" y="35"/>
                  </a:cubicBezTo>
                  <a:cubicBezTo>
                    <a:pt x="607" y="35"/>
                    <a:pt x="609" y="36"/>
                    <a:pt x="611" y="36"/>
                  </a:cubicBezTo>
                  <a:cubicBezTo>
                    <a:pt x="612" y="37"/>
                    <a:pt x="613" y="38"/>
                    <a:pt x="614" y="39"/>
                  </a:cubicBezTo>
                  <a:cubicBezTo>
                    <a:pt x="615" y="40"/>
                    <a:pt x="616" y="41"/>
                    <a:pt x="616" y="43"/>
                  </a:cubicBezTo>
                  <a:cubicBezTo>
                    <a:pt x="617" y="44"/>
                    <a:pt x="617" y="45"/>
                    <a:pt x="617" y="46"/>
                  </a:cubicBezTo>
                  <a:cubicBezTo>
                    <a:pt x="617" y="47"/>
                    <a:pt x="617" y="49"/>
                    <a:pt x="617" y="50"/>
                  </a:cubicBezTo>
                  <a:cubicBezTo>
                    <a:pt x="617" y="81"/>
                    <a:pt x="617" y="81"/>
                    <a:pt x="617" y="81"/>
                  </a:cubicBezTo>
                  <a:cubicBezTo>
                    <a:pt x="627" y="81"/>
                    <a:pt x="627" y="81"/>
                    <a:pt x="627" y="81"/>
                  </a:cubicBezTo>
                  <a:cubicBezTo>
                    <a:pt x="627" y="50"/>
                    <a:pt x="627" y="50"/>
                    <a:pt x="627" y="50"/>
                  </a:cubicBezTo>
                  <a:cubicBezTo>
                    <a:pt x="627" y="45"/>
                    <a:pt x="627" y="41"/>
                    <a:pt x="626" y="38"/>
                  </a:cubicBezTo>
                  <a:cubicBezTo>
                    <a:pt x="625" y="34"/>
                    <a:pt x="623" y="32"/>
                    <a:pt x="620" y="29"/>
                  </a:cubicBezTo>
                  <a:cubicBezTo>
                    <a:pt x="616" y="27"/>
                    <a:pt x="610" y="26"/>
                    <a:pt x="601" y="26"/>
                  </a:cubicBezTo>
                  <a:cubicBezTo>
                    <a:pt x="581" y="26"/>
                    <a:pt x="581" y="26"/>
                    <a:pt x="581" y="26"/>
                  </a:cubicBezTo>
                  <a:lnTo>
                    <a:pt x="581" y="81"/>
                  </a:lnTo>
                  <a:close/>
                  <a:moveTo>
                    <a:pt x="679" y="69"/>
                  </a:moveTo>
                  <a:cubicBezTo>
                    <a:pt x="676" y="72"/>
                    <a:pt x="672" y="73"/>
                    <a:pt x="668" y="73"/>
                  </a:cubicBezTo>
                  <a:cubicBezTo>
                    <a:pt x="663" y="73"/>
                    <a:pt x="658" y="71"/>
                    <a:pt x="655" y="67"/>
                  </a:cubicBezTo>
                  <a:cubicBezTo>
                    <a:pt x="652" y="64"/>
                    <a:pt x="651" y="59"/>
                    <a:pt x="651" y="53"/>
                  </a:cubicBezTo>
                  <a:cubicBezTo>
                    <a:pt x="651" y="48"/>
                    <a:pt x="652" y="43"/>
                    <a:pt x="655" y="39"/>
                  </a:cubicBezTo>
                  <a:cubicBezTo>
                    <a:pt x="658" y="36"/>
                    <a:pt x="663" y="34"/>
                    <a:pt x="668" y="34"/>
                  </a:cubicBezTo>
                  <a:cubicBezTo>
                    <a:pt x="672" y="34"/>
                    <a:pt x="676" y="35"/>
                    <a:pt x="679" y="38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1" y="27"/>
                    <a:pt x="675" y="24"/>
                    <a:pt x="668" y="24"/>
                  </a:cubicBezTo>
                  <a:cubicBezTo>
                    <a:pt x="660" y="24"/>
                    <a:pt x="653" y="27"/>
                    <a:pt x="648" y="33"/>
                  </a:cubicBezTo>
                  <a:cubicBezTo>
                    <a:pt x="642" y="38"/>
                    <a:pt x="640" y="45"/>
                    <a:pt x="640" y="53"/>
                  </a:cubicBezTo>
                  <a:cubicBezTo>
                    <a:pt x="640" y="62"/>
                    <a:pt x="642" y="69"/>
                    <a:pt x="647" y="74"/>
                  </a:cubicBezTo>
                  <a:cubicBezTo>
                    <a:pt x="653" y="80"/>
                    <a:pt x="659" y="82"/>
                    <a:pt x="668" y="82"/>
                  </a:cubicBezTo>
                  <a:cubicBezTo>
                    <a:pt x="675" y="82"/>
                    <a:pt x="681" y="80"/>
                    <a:pt x="686" y="76"/>
                  </a:cubicBezTo>
                  <a:cubicBezTo>
                    <a:pt x="679" y="69"/>
                    <a:pt x="679" y="69"/>
                    <a:pt x="679" y="69"/>
                  </a:cubicBezTo>
                  <a:moveTo>
                    <a:pt x="723" y="24"/>
                  </a:moveTo>
                  <a:cubicBezTo>
                    <a:pt x="714" y="24"/>
                    <a:pt x="707" y="27"/>
                    <a:pt x="702" y="32"/>
                  </a:cubicBezTo>
                  <a:cubicBezTo>
                    <a:pt x="697" y="38"/>
                    <a:pt x="694" y="46"/>
                    <a:pt x="694" y="55"/>
                  </a:cubicBezTo>
                  <a:cubicBezTo>
                    <a:pt x="694" y="63"/>
                    <a:pt x="697" y="70"/>
                    <a:pt x="702" y="75"/>
                  </a:cubicBezTo>
                  <a:cubicBezTo>
                    <a:pt x="708" y="80"/>
                    <a:pt x="715" y="82"/>
                    <a:pt x="723" y="82"/>
                  </a:cubicBezTo>
                  <a:cubicBezTo>
                    <a:pt x="731" y="82"/>
                    <a:pt x="737" y="80"/>
                    <a:pt x="742" y="76"/>
                  </a:cubicBezTo>
                  <a:cubicBezTo>
                    <a:pt x="735" y="69"/>
                    <a:pt x="735" y="69"/>
                    <a:pt x="735" y="69"/>
                  </a:cubicBezTo>
                  <a:cubicBezTo>
                    <a:pt x="732" y="72"/>
                    <a:pt x="728" y="73"/>
                    <a:pt x="723" y="73"/>
                  </a:cubicBezTo>
                  <a:cubicBezTo>
                    <a:pt x="718" y="73"/>
                    <a:pt x="714" y="71"/>
                    <a:pt x="710" y="67"/>
                  </a:cubicBezTo>
                  <a:cubicBezTo>
                    <a:pt x="707" y="64"/>
                    <a:pt x="705" y="59"/>
                    <a:pt x="705" y="53"/>
                  </a:cubicBezTo>
                  <a:cubicBezTo>
                    <a:pt x="705" y="48"/>
                    <a:pt x="707" y="43"/>
                    <a:pt x="710" y="40"/>
                  </a:cubicBezTo>
                  <a:cubicBezTo>
                    <a:pt x="713" y="36"/>
                    <a:pt x="717" y="34"/>
                    <a:pt x="723" y="34"/>
                  </a:cubicBezTo>
                  <a:cubicBezTo>
                    <a:pt x="726" y="34"/>
                    <a:pt x="728" y="34"/>
                    <a:pt x="730" y="36"/>
                  </a:cubicBezTo>
                  <a:cubicBezTo>
                    <a:pt x="731" y="37"/>
                    <a:pt x="732" y="39"/>
                    <a:pt x="732" y="41"/>
                  </a:cubicBezTo>
                  <a:cubicBezTo>
                    <a:pt x="732" y="45"/>
                    <a:pt x="731" y="47"/>
                    <a:pt x="729" y="49"/>
                  </a:cubicBezTo>
                  <a:cubicBezTo>
                    <a:pt x="727" y="50"/>
                    <a:pt x="724" y="51"/>
                    <a:pt x="719" y="51"/>
                  </a:cubicBezTo>
                  <a:cubicBezTo>
                    <a:pt x="713" y="51"/>
                    <a:pt x="713" y="51"/>
                    <a:pt x="713" y="51"/>
                  </a:cubicBezTo>
                  <a:cubicBezTo>
                    <a:pt x="713" y="60"/>
                    <a:pt x="713" y="60"/>
                    <a:pt x="713" y="60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35" y="60"/>
                    <a:pt x="743" y="54"/>
                    <a:pt x="743" y="41"/>
                  </a:cubicBezTo>
                  <a:cubicBezTo>
                    <a:pt x="743" y="30"/>
                    <a:pt x="737" y="25"/>
                    <a:pt x="723" y="24"/>
                  </a:cubicBezTo>
                  <a:moveTo>
                    <a:pt x="751" y="37"/>
                  </a:moveTo>
                  <a:cubicBezTo>
                    <a:pt x="752" y="39"/>
                    <a:pt x="754" y="40"/>
                    <a:pt x="756" y="40"/>
                  </a:cubicBezTo>
                  <a:cubicBezTo>
                    <a:pt x="758" y="40"/>
                    <a:pt x="760" y="39"/>
                    <a:pt x="761" y="37"/>
                  </a:cubicBezTo>
                  <a:cubicBezTo>
                    <a:pt x="763" y="36"/>
                    <a:pt x="763" y="34"/>
                    <a:pt x="763" y="32"/>
                  </a:cubicBezTo>
                  <a:cubicBezTo>
                    <a:pt x="763" y="30"/>
                    <a:pt x="763" y="29"/>
                    <a:pt x="761" y="27"/>
                  </a:cubicBezTo>
                  <a:cubicBezTo>
                    <a:pt x="760" y="26"/>
                    <a:pt x="758" y="25"/>
                    <a:pt x="756" y="25"/>
                  </a:cubicBezTo>
                  <a:cubicBezTo>
                    <a:pt x="754" y="25"/>
                    <a:pt x="752" y="26"/>
                    <a:pt x="751" y="27"/>
                  </a:cubicBezTo>
                  <a:cubicBezTo>
                    <a:pt x="750" y="29"/>
                    <a:pt x="749" y="30"/>
                    <a:pt x="749" y="32"/>
                  </a:cubicBezTo>
                  <a:cubicBezTo>
                    <a:pt x="749" y="34"/>
                    <a:pt x="750" y="36"/>
                    <a:pt x="751" y="37"/>
                  </a:cubicBezTo>
                  <a:moveTo>
                    <a:pt x="751" y="80"/>
                  </a:moveTo>
                  <a:cubicBezTo>
                    <a:pt x="752" y="82"/>
                    <a:pt x="754" y="82"/>
                    <a:pt x="756" y="82"/>
                  </a:cubicBezTo>
                  <a:cubicBezTo>
                    <a:pt x="758" y="82"/>
                    <a:pt x="760" y="82"/>
                    <a:pt x="761" y="80"/>
                  </a:cubicBezTo>
                  <a:cubicBezTo>
                    <a:pt x="763" y="79"/>
                    <a:pt x="763" y="77"/>
                    <a:pt x="763" y="75"/>
                  </a:cubicBezTo>
                  <a:cubicBezTo>
                    <a:pt x="763" y="73"/>
                    <a:pt x="763" y="72"/>
                    <a:pt x="761" y="70"/>
                  </a:cubicBezTo>
                  <a:cubicBezTo>
                    <a:pt x="760" y="69"/>
                    <a:pt x="758" y="68"/>
                    <a:pt x="756" y="68"/>
                  </a:cubicBezTo>
                  <a:cubicBezTo>
                    <a:pt x="754" y="68"/>
                    <a:pt x="752" y="69"/>
                    <a:pt x="751" y="70"/>
                  </a:cubicBezTo>
                  <a:cubicBezTo>
                    <a:pt x="750" y="72"/>
                    <a:pt x="749" y="73"/>
                    <a:pt x="749" y="75"/>
                  </a:cubicBezTo>
                  <a:cubicBezTo>
                    <a:pt x="749" y="77"/>
                    <a:pt x="750" y="79"/>
                    <a:pt x="751" y="8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53" name="Freeform 11"/>
            <p:cNvSpPr>
              <a:spLocks noEditPoints="1"/>
            </p:cNvSpPr>
            <p:nvPr userDrawn="1"/>
          </p:nvSpPr>
          <p:spPr bwMode="auto">
            <a:xfrm>
              <a:off x="3608388" y="2792413"/>
              <a:ext cx="6581774" cy="457200"/>
            </a:xfrm>
            <a:custGeom>
              <a:avLst/>
              <a:gdLst>
                <a:gd name="T0" fmla="*/ 29 w 1126"/>
                <a:gd name="T1" fmla="*/ 28 h 78"/>
                <a:gd name="T2" fmla="*/ 67 w 1126"/>
                <a:gd name="T3" fmla="*/ 52 h 78"/>
                <a:gd name="T4" fmla="*/ 41 w 1126"/>
                <a:gd name="T5" fmla="*/ 42 h 78"/>
                <a:gd name="T6" fmla="*/ 102 w 1126"/>
                <a:gd name="T7" fmla="*/ 52 h 78"/>
                <a:gd name="T8" fmla="*/ 111 w 1126"/>
                <a:gd name="T9" fmla="*/ 43 h 78"/>
                <a:gd name="T10" fmla="*/ 130 w 1126"/>
                <a:gd name="T11" fmla="*/ 26 h 78"/>
                <a:gd name="T12" fmla="*/ 141 w 1126"/>
                <a:gd name="T13" fmla="*/ 26 h 78"/>
                <a:gd name="T14" fmla="*/ 145 w 1126"/>
                <a:gd name="T15" fmla="*/ 3 h 78"/>
                <a:gd name="T16" fmla="*/ 165 w 1126"/>
                <a:gd name="T17" fmla="*/ 19 h 78"/>
                <a:gd name="T18" fmla="*/ 213 w 1126"/>
                <a:gd name="T19" fmla="*/ 59 h 78"/>
                <a:gd name="T20" fmla="*/ 225 w 1126"/>
                <a:gd name="T21" fmla="*/ 52 h 78"/>
                <a:gd name="T22" fmla="*/ 249 w 1126"/>
                <a:gd name="T23" fmla="*/ 56 h 78"/>
                <a:gd name="T24" fmla="*/ 264 w 1126"/>
                <a:gd name="T25" fmla="*/ 19 h 78"/>
                <a:gd name="T26" fmla="*/ 275 w 1126"/>
                <a:gd name="T27" fmla="*/ 59 h 78"/>
                <a:gd name="T28" fmla="*/ 275 w 1126"/>
                <a:gd name="T29" fmla="*/ 4 h 78"/>
                <a:gd name="T30" fmla="*/ 319 w 1126"/>
                <a:gd name="T31" fmla="*/ 31 h 78"/>
                <a:gd name="T32" fmla="*/ 294 w 1126"/>
                <a:gd name="T33" fmla="*/ 19 h 78"/>
                <a:gd name="T34" fmla="*/ 357 w 1126"/>
                <a:gd name="T35" fmla="*/ 26 h 78"/>
                <a:gd name="T36" fmla="*/ 370 w 1126"/>
                <a:gd name="T37" fmla="*/ 73 h 78"/>
                <a:gd name="T38" fmla="*/ 356 w 1126"/>
                <a:gd name="T39" fmla="*/ 59 h 78"/>
                <a:gd name="T40" fmla="*/ 421 w 1126"/>
                <a:gd name="T41" fmla="*/ 52 h 78"/>
                <a:gd name="T42" fmla="*/ 419 w 1126"/>
                <a:gd name="T43" fmla="*/ 34 h 78"/>
                <a:gd name="T44" fmla="*/ 420 w 1126"/>
                <a:gd name="T45" fmla="*/ 19 h 78"/>
                <a:gd name="T46" fmla="*/ 464 w 1126"/>
                <a:gd name="T47" fmla="*/ 18 h 78"/>
                <a:gd name="T48" fmla="*/ 481 w 1126"/>
                <a:gd name="T49" fmla="*/ 26 h 78"/>
                <a:gd name="T50" fmla="*/ 494 w 1126"/>
                <a:gd name="T51" fmla="*/ 4 h 78"/>
                <a:gd name="T52" fmla="*/ 526 w 1126"/>
                <a:gd name="T53" fmla="*/ 60 h 78"/>
                <a:gd name="T54" fmla="*/ 533 w 1126"/>
                <a:gd name="T55" fmla="*/ 30 h 78"/>
                <a:gd name="T56" fmla="*/ 557 w 1126"/>
                <a:gd name="T57" fmla="*/ 59 h 78"/>
                <a:gd name="T58" fmla="*/ 583 w 1126"/>
                <a:gd name="T59" fmla="*/ 59 h 78"/>
                <a:gd name="T60" fmla="*/ 601 w 1126"/>
                <a:gd name="T61" fmla="*/ 56 h 78"/>
                <a:gd name="T62" fmla="*/ 615 w 1126"/>
                <a:gd name="T63" fmla="*/ 19 h 78"/>
                <a:gd name="T64" fmla="*/ 627 w 1126"/>
                <a:gd name="T65" fmla="*/ 59 h 78"/>
                <a:gd name="T66" fmla="*/ 626 w 1126"/>
                <a:gd name="T67" fmla="*/ 4 h 78"/>
                <a:gd name="T68" fmla="*/ 646 w 1126"/>
                <a:gd name="T69" fmla="*/ 19 h 78"/>
                <a:gd name="T70" fmla="*/ 672 w 1126"/>
                <a:gd name="T71" fmla="*/ 19 h 78"/>
                <a:gd name="T72" fmla="*/ 683 w 1126"/>
                <a:gd name="T73" fmla="*/ 7 h 78"/>
                <a:gd name="T74" fmla="*/ 701 w 1126"/>
                <a:gd name="T75" fmla="*/ 39 h 78"/>
                <a:gd name="T76" fmla="*/ 713 w 1126"/>
                <a:gd name="T77" fmla="*/ 60 h 78"/>
                <a:gd name="T78" fmla="*/ 762 w 1126"/>
                <a:gd name="T79" fmla="*/ 48 h 78"/>
                <a:gd name="T80" fmla="*/ 796 w 1126"/>
                <a:gd name="T81" fmla="*/ 60 h 78"/>
                <a:gd name="T82" fmla="*/ 802 w 1126"/>
                <a:gd name="T83" fmla="*/ 30 h 78"/>
                <a:gd name="T84" fmla="*/ 833 w 1126"/>
                <a:gd name="T85" fmla="*/ 34 h 78"/>
                <a:gd name="T86" fmla="*/ 821 w 1126"/>
                <a:gd name="T87" fmla="*/ 19 h 78"/>
                <a:gd name="T88" fmla="*/ 841 w 1126"/>
                <a:gd name="T89" fmla="*/ 43 h 78"/>
                <a:gd name="T90" fmla="*/ 889 w 1126"/>
                <a:gd name="T91" fmla="*/ 21 h 78"/>
                <a:gd name="T92" fmla="*/ 892 w 1126"/>
                <a:gd name="T93" fmla="*/ 52 h 78"/>
                <a:gd name="T94" fmla="*/ 920 w 1126"/>
                <a:gd name="T95" fmla="*/ 49 h 78"/>
                <a:gd name="T96" fmla="*/ 922 w 1126"/>
                <a:gd name="T97" fmla="*/ 44 h 78"/>
                <a:gd name="T98" fmla="*/ 967 w 1126"/>
                <a:gd name="T99" fmla="*/ 26 h 78"/>
                <a:gd name="T100" fmla="*/ 958 w 1126"/>
                <a:gd name="T101" fmla="*/ 59 h 78"/>
                <a:gd name="T102" fmla="*/ 996 w 1126"/>
                <a:gd name="T103" fmla="*/ 52 h 78"/>
                <a:gd name="T104" fmla="*/ 993 w 1126"/>
                <a:gd name="T105" fmla="*/ 34 h 78"/>
                <a:gd name="T106" fmla="*/ 994 w 1126"/>
                <a:gd name="T107" fmla="*/ 19 h 78"/>
                <a:gd name="T108" fmla="*/ 1045 w 1126"/>
                <a:gd name="T109" fmla="*/ 34 h 78"/>
                <a:gd name="T110" fmla="*/ 1027 w 1126"/>
                <a:gd name="T111" fmla="*/ 1 h 78"/>
                <a:gd name="T112" fmla="*/ 1066 w 1126"/>
                <a:gd name="T113" fmla="*/ 11 h 78"/>
                <a:gd name="T114" fmla="*/ 1093 w 1126"/>
                <a:gd name="T115" fmla="*/ 78 h 78"/>
                <a:gd name="T116" fmla="*/ 1119 w 1126"/>
                <a:gd name="T117" fmla="*/ 39 h 78"/>
                <a:gd name="T118" fmla="*/ 1120 w 1126"/>
                <a:gd name="T119" fmla="*/ 54 h 78"/>
                <a:gd name="T120" fmla="*/ 1087 w 1126"/>
                <a:gd name="T121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78">
                  <a:moveTo>
                    <a:pt x="29" y="50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0" y="59"/>
                    <a:pt x="26" y="60"/>
                    <a:pt x="21" y="60"/>
                  </a:cubicBezTo>
                  <a:cubicBezTo>
                    <a:pt x="15" y="60"/>
                    <a:pt x="10" y="58"/>
                    <a:pt x="6" y="54"/>
                  </a:cubicBezTo>
                  <a:cubicBezTo>
                    <a:pt x="2" y="50"/>
                    <a:pt x="0" y="45"/>
                    <a:pt x="0" y="39"/>
                  </a:cubicBezTo>
                  <a:cubicBezTo>
                    <a:pt x="0" y="33"/>
                    <a:pt x="2" y="28"/>
                    <a:pt x="6" y="24"/>
                  </a:cubicBezTo>
                  <a:cubicBezTo>
                    <a:pt x="10" y="20"/>
                    <a:pt x="15" y="18"/>
                    <a:pt x="21" y="18"/>
                  </a:cubicBezTo>
                  <a:cubicBezTo>
                    <a:pt x="26" y="18"/>
                    <a:pt x="30" y="20"/>
                    <a:pt x="34" y="2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7" y="26"/>
                    <a:pt x="24" y="25"/>
                    <a:pt x="21" y="25"/>
                  </a:cubicBezTo>
                  <a:cubicBezTo>
                    <a:pt x="17" y="25"/>
                    <a:pt x="14" y="26"/>
                    <a:pt x="12" y="29"/>
                  </a:cubicBezTo>
                  <a:cubicBezTo>
                    <a:pt x="9" y="32"/>
                    <a:pt x="8" y="35"/>
                    <a:pt x="8" y="39"/>
                  </a:cubicBezTo>
                  <a:cubicBezTo>
                    <a:pt x="8" y="43"/>
                    <a:pt x="9" y="47"/>
                    <a:pt x="12" y="49"/>
                  </a:cubicBezTo>
                  <a:cubicBezTo>
                    <a:pt x="14" y="52"/>
                    <a:pt x="17" y="53"/>
                    <a:pt x="21" y="53"/>
                  </a:cubicBezTo>
                  <a:cubicBezTo>
                    <a:pt x="24" y="53"/>
                    <a:pt x="27" y="52"/>
                    <a:pt x="29" y="50"/>
                  </a:cubicBezTo>
                  <a:moveTo>
                    <a:pt x="75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6" y="52"/>
                    <a:pt x="55" y="52"/>
                    <a:pt x="53" y="51"/>
                  </a:cubicBezTo>
                  <a:cubicBezTo>
                    <a:pt x="52" y="51"/>
                    <a:pt x="51" y="50"/>
                    <a:pt x="51" y="50"/>
                  </a:cubicBezTo>
                  <a:cubicBezTo>
                    <a:pt x="50" y="49"/>
                    <a:pt x="50" y="48"/>
                    <a:pt x="49" y="47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9" y="44"/>
                    <a:pt x="49" y="43"/>
                    <a:pt x="49" y="4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5"/>
                    <a:pt x="42" y="48"/>
                    <a:pt x="42" y="51"/>
                  </a:cubicBezTo>
                  <a:cubicBezTo>
                    <a:pt x="43" y="53"/>
                    <a:pt x="44" y="55"/>
                    <a:pt x="47" y="57"/>
                  </a:cubicBezTo>
                  <a:cubicBezTo>
                    <a:pt x="49" y="58"/>
                    <a:pt x="54" y="59"/>
                    <a:pt x="60" y="59"/>
                  </a:cubicBezTo>
                  <a:cubicBezTo>
                    <a:pt x="75" y="59"/>
                    <a:pt x="75" y="59"/>
                    <a:pt x="75" y="59"/>
                  </a:cubicBezTo>
                  <a:lnTo>
                    <a:pt x="75" y="19"/>
                  </a:lnTo>
                  <a:close/>
                  <a:moveTo>
                    <a:pt x="85" y="43"/>
                  </a:moveTo>
                  <a:cubicBezTo>
                    <a:pt x="85" y="49"/>
                    <a:pt x="86" y="53"/>
                    <a:pt x="89" y="56"/>
                  </a:cubicBezTo>
                  <a:cubicBezTo>
                    <a:pt x="92" y="58"/>
                    <a:pt x="96" y="59"/>
                    <a:pt x="102" y="59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2"/>
                    <a:pt x="100" y="52"/>
                    <a:pt x="99" y="52"/>
                  </a:cubicBezTo>
                  <a:cubicBezTo>
                    <a:pt x="98" y="52"/>
                    <a:pt x="97" y="51"/>
                    <a:pt x="96" y="51"/>
                  </a:cubicBezTo>
                  <a:cubicBezTo>
                    <a:pt x="95" y="50"/>
                    <a:pt x="94" y="50"/>
                    <a:pt x="93" y="48"/>
                  </a:cubicBezTo>
                  <a:cubicBezTo>
                    <a:pt x="93" y="47"/>
                    <a:pt x="93" y="45"/>
                    <a:pt x="93" y="43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43"/>
                    <a:pt x="85" y="43"/>
                    <a:pt x="85" y="43"/>
                  </a:cubicBezTo>
                  <a:moveTo>
                    <a:pt x="111" y="26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9"/>
                    <a:pt x="113" y="53"/>
                    <a:pt x="116" y="56"/>
                  </a:cubicBezTo>
                  <a:cubicBezTo>
                    <a:pt x="119" y="58"/>
                    <a:pt x="124" y="59"/>
                    <a:pt x="130" y="59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2"/>
                    <a:pt x="127" y="52"/>
                    <a:pt x="126" y="52"/>
                  </a:cubicBezTo>
                  <a:cubicBezTo>
                    <a:pt x="125" y="52"/>
                    <a:pt x="124" y="51"/>
                    <a:pt x="122" y="51"/>
                  </a:cubicBezTo>
                  <a:cubicBezTo>
                    <a:pt x="121" y="50"/>
                    <a:pt x="120" y="50"/>
                    <a:pt x="120" y="48"/>
                  </a:cubicBezTo>
                  <a:cubicBezTo>
                    <a:pt x="119" y="47"/>
                    <a:pt x="119" y="45"/>
                    <a:pt x="119" y="43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04" y="26"/>
                    <a:pt x="104" y="26"/>
                    <a:pt x="104" y="26"/>
                  </a:cubicBezTo>
                  <a:lnTo>
                    <a:pt x="111" y="26"/>
                  </a:lnTo>
                  <a:close/>
                  <a:moveTo>
                    <a:pt x="149" y="19"/>
                  </a:moveTo>
                  <a:cubicBezTo>
                    <a:pt x="138" y="19"/>
                    <a:pt x="138" y="19"/>
                    <a:pt x="138" y="1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9" y="59"/>
                    <a:pt x="149" y="59"/>
                    <a:pt x="149" y="59"/>
                  </a:cubicBezTo>
                  <a:lnTo>
                    <a:pt x="149" y="19"/>
                  </a:lnTo>
                  <a:close/>
                  <a:moveTo>
                    <a:pt x="141" y="11"/>
                  </a:moveTo>
                  <a:cubicBezTo>
                    <a:pt x="142" y="11"/>
                    <a:pt x="143" y="12"/>
                    <a:pt x="145" y="12"/>
                  </a:cubicBezTo>
                  <a:cubicBezTo>
                    <a:pt x="146" y="12"/>
                    <a:pt x="147" y="11"/>
                    <a:pt x="148" y="11"/>
                  </a:cubicBezTo>
                  <a:cubicBezTo>
                    <a:pt x="149" y="10"/>
                    <a:pt x="149" y="9"/>
                    <a:pt x="149" y="7"/>
                  </a:cubicBezTo>
                  <a:cubicBezTo>
                    <a:pt x="149" y="6"/>
                    <a:pt x="149" y="5"/>
                    <a:pt x="148" y="4"/>
                  </a:cubicBezTo>
                  <a:cubicBezTo>
                    <a:pt x="147" y="3"/>
                    <a:pt x="146" y="3"/>
                    <a:pt x="145" y="3"/>
                  </a:cubicBezTo>
                  <a:cubicBezTo>
                    <a:pt x="143" y="3"/>
                    <a:pt x="142" y="3"/>
                    <a:pt x="141" y="4"/>
                  </a:cubicBezTo>
                  <a:cubicBezTo>
                    <a:pt x="140" y="5"/>
                    <a:pt x="140" y="6"/>
                    <a:pt x="140" y="7"/>
                  </a:cubicBezTo>
                  <a:cubicBezTo>
                    <a:pt x="140" y="9"/>
                    <a:pt x="140" y="10"/>
                    <a:pt x="141" y="11"/>
                  </a:cubicBezTo>
                  <a:moveTo>
                    <a:pt x="175" y="60"/>
                  </a:moveTo>
                  <a:cubicBezTo>
                    <a:pt x="179" y="56"/>
                    <a:pt x="183" y="51"/>
                    <a:pt x="185" y="45"/>
                  </a:cubicBezTo>
                  <a:cubicBezTo>
                    <a:pt x="187" y="40"/>
                    <a:pt x="190" y="31"/>
                    <a:pt x="192" y="19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82" y="32"/>
                    <a:pt x="179" y="43"/>
                    <a:pt x="175" y="50"/>
                  </a:cubicBezTo>
                  <a:cubicBezTo>
                    <a:pt x="170" y="43"/>
                    <a:pt x="167" y="32"/>
                    <a:pt x="165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9" y="31"/>
                    <a:pt x="162" y="40"/>
                    <a:pt x="164" y="45"/>
                  </a:cubicBezTo>
                  <a:cubicBezTo>
                    <a:pt x="166" y="51"/>
                    <a:pt x="170" y="56"/>
                    <a:pt x="175" y="60"/>
                  </a:cubicBezTo>
                  <a:moveTo>
                    <a:pt x="222" y="36"/>
                  </a:moveTo>
                  <a:cubicBezTo>
                    <a:pt x="219" y="35"/>
                    <a:pt x="216" y="34"/>
                    <a:pt x="213" y="34"/>
                  </a:cubicBezTo>
                  <a:cubicBezTo>
                    <a:pt x="209" y="34"/>
                    <a:pt x="205" y="35"/>
                    <a:pt x="202" y="37"/>
                  </a:cubicBezTo>
                  <a:cubicBezTo>
                    <a:pt x="199" y="40"/>
                    <a:pt x="198" y="43"/>
                    <a:pt x="198" y="47"/>
                  </a:cubicBezTo>
                  <a:cubicBezTo>
                    <a:pt x="198" y="51"/>
                    <a:pt x="199" y="54"/>
                    <a:pt x="202" y="56"/>
                  </a:cubicBezTo>
                  <a:cubicBezTo>
                    <a:pt x="205" y="58"/>
                    <a:pt x="209" y="59"/>
                    <a:pt x="213" y="59"/>
                  </a:cubicBezTo>
                  <a:cubicBezTo>
                    <a:pt x="232" y="59"/>
                    <a:pt x="232" y="59"/>
                    <a:pt x="232" y="59"/>
                  </a:cubicBezTo>
                  <a:cubicBezTo>
                    <a:pt x="232" y="35"/>
                    <a:pt x="232" y="35"/>
                    <a:pt x="232" y="35"/>
                  </a:cubicBezTo>
                  <a:cubicBezTo>
                    <a:pt x="232" y="30"/>
                    <a:pt x="231" y="26"/>
                    <a:pt x="228" y="23"/>
                  </a:cubicBezTo>
                  <a:cubicBezTo>
                    <a:pt x="225" y="20"/>
                    <a:pt x="221" y="19"/>
                    <a:pt x="215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1" y="26"/>
                    <a:pt x="201" y="26"/>
                    <a:pt x="201" y="26"/>
                  </a:cubicBezTo>
                  <a:cubicBezTo>
                    <a:pt x="215" y="26"/>
                    <a:pt x="215" y="26"/>
                    <a:pt x="215" y="26"/>
                  </a:cubicBezTo>
                  <a:cubicBezTo>
                    <a:pt x="221" y="26"/>
                    <a:pt x="225" y="29"/>
                    <a:pt x="225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08" y="52"/>
                    <a:pt x="205" y="50"/>
                    <a:pt x="205" y="47"/>
                  </a:cubicBezTo>
                  <a:cubicBezTo>
                    <a:pt x="205" y="45"/>
                    <a:pt x="206" y="43"/>
                    <a:pt x="208" y="42"/>
                  </a:cubicBezTo>
                  <a:cubicBezTo>
                    <a:pt x="209" y="41"/>
                    <a:pt x="211" y="41"/>
                    <a:pt x="214" y="41"/>
                  </a:cubicBezTo>
                  <a:cubicBezTo>
                    <a:pt x="217" y="41"/>
                    <a:pt x="219" y="42"/>
                    <a:pt x="222" y="43"/>
                  </a:cubicBezTo>
                  <a:cubicBezTo>
                    <a:pt x="222" y="36"/>
                    <a:pt x="222" y="36"/>
                    <a:pt x="222" y="36"/>
                  </a:cubicBezTo>
                  <a:moveTo>
                    <a:pt x="245" y="26"/>
                  </a:moveTo>
                  <a:cubicBezTo>
                    <a:pt x="245" y="43"/>
                    <a:pt x="245" y="43"/>
                    <a:pt x="245" y="43"/>
                  </a:cubicBezTo>
                  <a:cubicBezTo>
                    <a:pt x="245" y="49"/>
                    <a:pt x="246" y="53"/>
                    <a:pt x="249" y="56"/>
                  </a:cubicBezTo>
                  <a:cubicBezTo>
                    <a:pt x="252" y="58"/>
                    <a:pt x="257" y="59"/>
                    <a:pt x="264" y="59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2" y="52"/>
                    <a:pt x="261" y="52"/>
                    <a:pt x="259" y="52"/>
                  </a:cubicBezTo>
                  <a:cubicBezTo>
                    <a:pt x="258" y="52"/>
                    <a:pt x="257" y="51"/>
                    <a:pt x="256" y="51"/>
                  </a:cubicBezTo>
                  <a:cubicBezTo>
                    <a:pt x="255" y="50"/>
                    <a:pt x="254" y="50"/>
                    <a:pt x="253" y="48"/>
                  </a:cubicBezTo>
                  <a:cubicBezTo>
                    <a:pt x="253" y="47"/>
                    <a:pt x="252" y="45"/>
                    <a:pt x="252" y="43"/>
                  </a:cubicBezTo>
                  <a:cubicBezTo>
                    <a:pt x="252" y="26"/>
                    <a:pt x="252" y="26"/>
                    <a:pt x="252" y="26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19"/>
                    <a:pt x="264" y="19"/>
                    <a:pt x="264" y="19"/>
                  </a:cubicBezTo>
                  <a:cubicBezTo>
                    <a:pt x="252" y="19"/>
                    <a:pt x="252" y="19"/>
                    <a:pt x="252" y="19"/>
                  </a:cubicBezTo>
                  <a:cubicBezTo>
                    <a:pt x="252" y="11"/>
                    <a:pt x="252" y="11"/>
                    <a:pt x="252" y="11"/>
                  </a:cubicBezTo>
                  <a:cubicBezTo>
                    <a:pt x="237" y="26"/>
                    <a:pt x="237" y="26"/>
                    <a:pt x="237" y="26"/>
                  </a:cubicBezTo>
                  <a:lnTo>
                    <a:pt x="245" y="26"/>
                  </a:lnTo>
                  <a:close/>
                  <a:moveTo>
                    <a:pt x="282" y="19"/>
                  </a:moveTo>
                  <a:cubicBezTo>
                    <a:pt x="272" y="19"/>
                    <a:pt x="272" y="19"/>
                    <a:pt x="272" y="19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75" y="26"/>
                    <a:pt x="275" y="26"/>
                    <a:pt x="275" y="26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82" y="59"/>
                    <a:pt x="282" y="59"/>
                    <a:pt x="282" y="59"/>
                  </a:cubicBezTo>
                  <a:lnTo>
                    <a:pt x="282" y="19"/>
                  </a:lnTo>
                  <a:close/>
                  <a:moveTo>
                    <a:pt x="275" y="11"/>
                  </a:moveTo>
                  <a:cubicBezTo>
                    <a:pt x="275" y="11"/>
                    <a:pt x="277" y="12"/>
                    <a:pt x="278" y="12"/>
                  </a:cubicBezTo>
                  <a:cubicBezTo>
                    <a:pt x="280" y="12"/>
                    <a:pt x="281" y="11"/>
                    <a:pt x="281" y="11"/>
                  </a:cubicBezTo>
                  <a:cubicBezTo>
                    <a:pt x="282" y="10"/>
                    <a:pt x="283" y="9"/>
                    <a:pt x="283" y="7"/>
                  </a:cubicBezTo>
                  <a:cubicBezTo>
                    <a:pt x="283" y="6"/>
                    <a:pt x="282" y="5"/>
                    <a:pt x="281" y="4"/>
                  </a:cubicBezTo>
                  <a:cubicBezTo>
                    <a:pt x="281" y="3"/>
                    <a:pt x="280" y="3"/>
                    <a:pt x="278" y="3"/>
                  </a:cubicBezTo>
                  <a:cubicBezTo>
                    <a:pt x="277" y="3"/>
                    <a:pt x="275" y="3"/>
                    <a:pt x="275" y="4"/>
                  </a:cubicBezTo>
                  <a:cubicBezTo>
                    <a:pt x="274" y="5"/>
                    <a:pt x="274" y="6"/>
                    <a:pt x="274" y="7"/>
                  </a:cubicBezTo>
                  <a:cubicBezTo>
                    <a:pt x="274" y="9"/>
                    <a:pt x="274" y="10"/>
                    <a:pt x="275" y="11"/>
                  </a:cubicBezTo>
                  <a:moveTo>
                    <a:pt x="294" y="59"/>
                  </a:moveTo>
                  <a:cubicBezTo>
                    <a:pt x="301" y="59"/>
                    <a:pt x="301" y="59"/>
                    <a:pt x="301" y="59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3" y="26"/>
                    <a:pt x="314" y="26"/>
                    <a:pt x="315" y="27"/>
                  </a:cubicBezTo>
                  <a:cubicBezTo>
                    <a:pt x="317" y="27"/>
                    <a:pt x="317" y="28"/>
                    <a:pt x="318" y="29"/>
                  </a:cubicBezTo>
                  <a:cubicBezTo>
                    <a:pt x="319" y="29"/>
                    <a:pt x="319" y="30"/>
                    <a:pt x="319" y="31"/>
                  </a:cubicBezTo>
                  <a:cubicBezTo>
                    <a:pt x="320" y="32"/>
                    <a:pt x="320" y="33"/>
                    <a:pt x="320" y="34"/>
                  </a:cubicBezTo>
                  <a:cubicBezTo>
                    <a:pt x="320" y="35"/>
                    <a:pt x="320" y="36"/>
                    <a:pt x="320" y="37"/>
                  </a:cubicBezTo>
                  <a:cubicBezTo>
                    <a:pt x="320" y="59"/>
                    <a:pt x="320" y="59"/>
                    <a:pt x="320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28" y="33"/>
                    <a:pt x="327" y="30"/>
                    <a:pt x="327" y="28"/>
                  </a:cubicBezTo>
                  <a:cubicBezTo>
                    <a:pt x="326" y="25"/>
                    <a:pt x="324" y="23"/>
                    <a:pt x="322" y="22"/>
                  </a:cubicBezTo>
                  <a:cubicBezTo>
                    <a:pt x="319" y="20"/>
                    <a:pt x="315" y="19"/>
                    <a:pt x="309" y="19"/>
                  </a:cubicBezTo>
                  <a:cubicBezTo>
                    <a:pt x="294" y="19"/>
                    <a:pt x="294" y="19"/>
                    <a:pt x="294" y="19"/>
                  </a:cubicBezTo>
                  <a:lnTo>
                    <a:pt x="294" y="59"/>
                  </a:lnTo>
                  <a:close/>
                  <a:moveTo>
                    <a:pt x="356" y="59"/>
                  </a:moveTo>
                  <a:cubicBezTo>
                    <a:pt x="360" y="59"/>
                    <a:pt x="363" y="58"/>
                    <a:pt x="366" y="57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51"/>
                    <a:pt x="360" y="52"/>
                    <a:pt x="356" y="52"/>
                  </a:cubicBezTo>
                  <a:cubicBezTo>
                    <a:pt x="353" y="52"/>
                    <a:pt x="350" y="51"/>
                    <a:pt x="348" y="49"/>
                  </a:cubicBezTo>
                  <a:cubicBezTo>
                    <a:pt x="345" y="47"/>
                    <a:pt x="344" y="43"/>
                    <a:pt x="344" y="40"/>
                  </a:cubicBezTo>
                  <a:cubicBezTo>
                    <a:pt x="344" y="35"/>
                    <a:pt x="345" y="32"/>
                    <a:pt x="347" y="30"/>
                  </a:cubicBezTo>
                  <a:cubicBezTo>
                    <a:pt x="350" y="27"/>
                    <a:pt x="353" y="26"/>
                    <a:pt x="357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9" y="64"/>
                    <a:pt x="367" y="67"/>
                    <a:pt x="363" y="70"/>
                  </a:cubicBezTo>
                  <a:cubicBezTo>
                    <a:pt x="361" y="71"/>
                    <a:pt x="358" y="71"/>
                    <a:pt x="353" y="71"/>
                  </a:cubicBezTo>
                  <a:cubicBezTo>
                    <a:pt x="344" y="71"/>
                    <a:pt x="344" y="71"/>
                    <a:pt x="344" y="71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9" y="78"/>
                    <a:pt x="363" y="78"/>
                    <a:pt x="366" y="76"/>
                  </a:cubicBezTo>
                  <a:cubicBezTo>
                    <a:pt x="368" y="75"/>
                    <a:pt x="369" y="74"/>
                    <a:pt x="370" y="73"/>
                  </a:cubicBezTo>
                  <a:cubicBezTo>
                    <a:pt x="371" y="73"/>
                    <a:pt x="372" y="71"/>
                    <a:pt x="373" y="70"/>
                  </a:cubicBezTo>
                  <a:cubicBezTo>
                    <a:pt x="374" y="69"/>
                    <a:pt x="375" y="67"/>
                    <a:pt x="376" y="65"/>
                  </a:cubicBezTo>
                  <a:cubicBezTo>
                    <a:pt x="376" y="63"/>
                    <a:pt x="377" y="61"/>
                    <a:pt x="377" y="58"/>
                  </a:cubicBezTo>
                  <a:cubicBezTo>
                    <a:pt x="377" y="19"/>
                    <a:pt x="377" y="19"/>
                    <a:pt x="377" y="19"/>
                  </a:cubicBezTo>
                  <a:cubicBezTo>
                    <a:pt x="357" y="19"/>
                    <a:pt x="357" y="19"/>
                    <a:pt x="357" y="19"/>
                  </a:cubicBezTo>
                  <a:cubicBezTo>
                    <a:pt x="351" y="19"/>
                    <a:pt x="346" y="21"/>
                    <a:pt x="342" y="25"/>
                  </a:cubicBezTo>
                  <a:cubicBezTo>
                    <a:pt x="338" y="29"/>
                    <a:pt x="336" y="34"/>
                    <a:pt x="336" y="40"/>
                  </a:cubicBezTo>
                  <a:cubicBezTo>
                    <a:pt x="336" y="45"/>
                    <a:pt x="338" y="50"/>
                    <a:pt x="342" y="54"/>
                  </a:cubicBezTo>
                  <a:cubicBezTo>
                    <a:pt x="346" y="57"/>
                    <a:pt x="351" y="59"/>
                    <a:pt x="356" y="59"/>
                  </a:cubicBezTo>
                  <a:moveTo>
                    <a:pt x="420" y="19"/>
                  </a:moveTo>
                  <a:cubicBezTo>
                    <a:pt x="416" y="19"/>
                    <a:pt x="413" y="20"/>
                    <a:pt x="410" y="22"/>
                  </a:cubicBezTo>
                  <a:cubicBezTo>
                    <a:pt x="408" y="24"/>
                    <a:pt x="406" y="26"/>
                    <a:pt x="406" y="30"/>
                  </a:cubicBezTo>
                  <a:cubicBezTo>
                    <a:pt x="406" y="32"/>
                    <a:pt x="407" y="35"/>
                    <a:pt x="409" y="36"/>
                  </a:cubicBezTo>
                  <a:cubicBezTo>
                    <a:pt x="410" y="38"/>
                    <a:pt x="412" y="39"/>
                    <a:pt x="414" y="40"/>
                  </a:cubicBezTo>
                  <a:cubicBezTo>
                    <a:pt x="416" y="41"/>
                    <a:pt x="419" y="42"/>
                    <a:pt x="421" y="42"/>
                  </a:cubicBezTo>
                  <a:cubicBezTo>
                    <a:pt x="423" y="43"/>
                    <a:pt x="425" y="44"/>
                    <a:pt x="427" y="45"/>
                  </a:cubicBezTo>
                  <a:cubicBezTo>
                    <a:pt x="428" y="46"/>
                    <a:pt x="429" y="47"/>
                    <a:pt x="429" y="48"/>
                  </a:cubicBezTo>
                  <a:cubicBezTo>
                    <a:pt x="429" y="51"/>
                    <a:pt x="426" y="52"/>
                    <a:pt x="421" y="52"/>
                  </a:cubicBezTo>
                  <a:cubicBezTo>
                    <a:pt x="406" y="52"/>
                    <a:pt x="406" y="52"/>
                    <a:pt x="406" y="52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31" y="59"/>
                    <a:pt x="436" y="56"/>
                    <a:pt x="436" y="48"/>
                  </a:cubicBezTo>
                  <a:cubicBezTo>
                    <a:pt x="436" y="47"/>
                    <a:pt x="436" y="46"/>
                    <a:pt x="436" y="45"/>
                  </a:cubicBezTo>
                  <a:cubicBezTo>
                    <a:pt x="436" y="44"/>
                    <a:pt x="435" y="43"/>
                    <a:pt x="435" y="41"/>
                  </a:cubicBezTo>
                  <a:cubicBezTo>
                    <a:pt x="434" y="40"/>
                    <a:pt x="433" y="39"/>
                    <a:pt x="431" y="39"/>
                  </a:cubicBezTo>
                  <a:cubicBezTo>
                    <a:pt x="430" y="38"/>
                    <a:pt x="427" y="37"/>
                    <a:pt x="424" y="36"/>
                  </a:cubicBezTo>
                  <a:cubicBezTo>
                    <a:pt x="421" y="35"/>
                    <a:pt x="419" y="35"/>
                    <a:pt x="419" y="34"/>
                  </a:cubicBezTo>
                  <a:cubicBezTo>
                    <a:pt x="418" y="34"/>
                    <a:pt x="418" y="34"/>
                    <a:pt x="417" y="34"/>
                  </a:cubicBezTo>
                  <a:cubicBezTo>
                    <a:pt x="416" y="33"/>
                    <a:pt x="416" y="33"/>
                    <a:pt x="415" y="33"/>
                  </a:cubicBezTo>
                  <a:cubicBezTo>
                    <a:pt x="415" y="32"/>
                    <a:pt x="415" y="32"/>
                    <a:pt x="414" y="31"/>
                  </a:cubicBezTo>
                  <a:cubicBezTo>
                    <a:pt x="414" y="31"/>
                    <a:pt x="414" y="30"/>
                    <a:pt x="414" y="30"/>
                  </a:cubicBezTo>
                  <a:cubicBezTo>
                    <a:pt x="414" y="28"/>
                    <a:pt x="414" y="28"/>
                    <a:pt x="416" y="27"/>
                  </a:cubicBezTo>
                  <a:cubicBezTo>
                    <a:pt x="417" y="26"/>
                    <a:pt x="418" y="26"/>
                    <a:pt x="420" y="26"/>
                  </a:cubicBezTo>
                  <a:cubicBezTo>
                    <a:pt x="435" y="26"/>
                    <a:pt x="435" y="26"/>
                    <a:pt x="435" y="26"/>
                  </a:cubicBezTo>
                  <a:cubicBezTo>
                    <a:pt x="435" y="19"/>
                    <a:pt x="435" y="19"/>
                    <a:pt x="435" y="19"/>
                  </a:cubicBezTo>
                  <a:lnTo>
                    <a:pt x="420" y="19"/>
                  </a:lnTo>
                  <a:close/>
                  <a:moveTo>
                    <a:pt x="472" y="50"/>
                  </a:moveTo>
                  <a:cubicBezTo>
                    <a:pt x="470" y="52"/>
                    <a:pt x="467" y="53"/>
                    <a:pt x="464" y="53"/>
                  </a:cubicBezTo>
                  <a:cubicBezTo>
                    <a:pt x="460" y="53"/>
                    <a:pt x="457" y="52"/>
                    <a:pt x="455" y="49"/>
                  </a:cubicBezTo>
                  <a:cubicBezTo>
                    <a:pt x="453" y="47"/>
                    <a:pt x="452" y="43"/>
                    <a:pt x="452" y="39"/>
                  </a:cubicBezTo>
                  <a:cubicBezTo>
                    <a:pt x="452" y="35"/>
                    <a:pt x="453" y="32"/>
                    <a:pt x="455" y="29"/>
                  </a:cubicBezTo>
                  <a:cubicBezTo>
                    <a:pt x="457" y="26"/>
                    <a:pt x="460" y="25"/>
                    <a:pt x="464" y="25"/>
                  </a:cubicBezTo>
                  <a:cubicBezTo>
                    <a:pt x="467" y="25"/>
                    <a:pt x="470" y="26"/>
                    <a:pt x="472" y="28"/>
                  </a:cubicBezTo>
                  <a:cubicBezTo>
                    <a:pt x="477" y="23"/>
                    <a:pt x="477" y="23"/>
                    <a:pt x="477" y="23"/>
                  </a:cubicBezTo>
                  <a:cubicBezTo>
                    <a:pt x="474" y="20"/>
                    <a:pt x="469" y="18"/>
                    <a:pt x="464" y="18"/>
                  </a:cubicBezTo>
                  <a:cubicBezTo>
                    <a:pt x="458" y="18"/>
                    <a:pt x="453" y="20"/>
                    <a:pt x="449" y="24"/>
                  </a:cubicBezTo>
                  <a:cubicBezTo>
                    <a:pt x="446" y="28"/>
                    <a:pt x="444" y="33"/>
                    <a:pt x="444" y="39"/>
                  </a:cubicBezTo>
                  <a:cubicBezTo>
                    <a:pt x="444" y="45"/>
                    <a:pt x="445" y="50"/>
                    <a:pt x="449" y="54"/>
                  </a:cubicBezTo>
                  <a:cubicBezTo>
                    <a:pt x="453" y="58"/>
                    <a:pt x="458" y="60"/>
                    <a:pt x="464" y="60"/>
                  </a:cubicBezTo>
                  <a:cubicBezTo>
                    <a:pt x="469" y="60"/>
                    <a:pt x="474" y="59"/>
                    <a:pt x="477" y="55"/>
                  </a:cubicBezTo>
                  <a:cubicBezTo>
                    <a:pt x="472" y="50"/>
                    <a:pt x="472" y="50"/>
                    <a:pt x="472" y="50"/>
                  </a:cubicBezTo>
                  <a:moveTo>
                    <a:pt x="495" y="19"/>
                  </a:moveTo>
                  <a:cubicBezTo>
                    <a:pt x="485" y="19"/>
                    <a:pt x="485" y="19"/>
                    <a:pt x="485" y="19"/>
                  </a:cubicBezTo>
                  <a:cubicBezTo>
                    <a:pt x="481" y="26"/>
                    <a:pt x="481" y="26"/>
                    <a:pt x="481" y="26"/>
                  </a:cubicBezTo>
                  <a:cubicBezTo>
                    <a:pt x="488" y="26"/>
                    <a:pt x="488" y="26"/>
                    <a:pt x="488" y="26"/>
                  </a:cubicBezTo>
                  <a:cubicBezTo>
                    <a:pt x="488" y="59"/>
                    <a:pt x="488" y="59"/>
                    <a:pt x="488" y="59"/>
                  </a:cubicBezTo>
                  <a:cubicBezTo>
                    <a:pt x="495" y="59"/>
                    <a:pt x="495" y="59"/>
                    <a:pt x="495" y="59"/>
                  </a:cubicBezTo>
                  <a:lnTo>
                    <a:pt x="495" y="19"/>
                  </a:lnTo>
                  <a:close/>
                  <a:moveTo>
                    <a:pt x="488" y="11"/>
                  </a:moveTo>
                  <a:cubicBezTo>
                    <a:pt x="488" y="11"/>
                    <a:pt x="490" y="12"/>
                    <a:pt x="491" y="12"/>
                  </a:cubicBezTo>
                  <a:cubicBezTo>
                    <a:pt x="493" y="12"/>
                    <a:pt x="494" y="11"/>
                    <a:pt x="494" y="11"/>
                  </a:cubicBezTo>
                  <a:cubicBezTo>
                    <a:pt x="495" y="10"/>
                    <a:pt x="496" y="9"/>
                    <a:pt x="496" y="7"/>
                  </a:cubicBezTo>
                  <a:cubicBezTo>
                    <a:pt x="496" y="6"/>
                    <a:pt x="495" y="5"/>
                    <a:pt x="494" y="4"/>
                  </a:cubicBezTo>
                  <a:cubicBezTo>
                    <a:pt x="494" y="3"/>
                    <a:pt x="493" y="3"/>
                    <a:pt x="491" y="3"/>
                  </a:cubicBezTo>
                  <a:cubicBezTo>
                    <a:pt x="490" y="3"/>
                    <a:pt x="488" y="3"/>
                    <a:pt x="488" y="4"/>
                  </a:cubicBezTo>
                  <a:cubicBezTo>
                    <a:pt x="487" y="5"/>
                    <a:pt x="487" y="6"/>
                    <a:pt x="487" y="7"/>
                  </a:cubicBezTo>
                  <a:cubicBezTo>
                    <a:pt x="487" y="9"/>
                    <a:pt x="487" y="10"/>
                    <a:pt x="488" y="11"/>
                  </a:cubicBezTo>
                  <a:moveTo>
                    <a:pt x="526" y="18"/>
                  </a:moveTo>
                  <a:cubicBezTo>
                    <a:pt x="520" y="18"/>
                    <a:pt x="515" y="20"/>
                    <a:pt x="511" y="24"/>
                  </a:cubicBezTo>
                  <a:cubicBezTo>
                    <a:pt x="507" y="28"/>
                    <a:pt x="505" y="33"/>
                    <a:pt x="505" y="40"/>
                  </a:cubicBezTo>
                  <a:cubicBezTo>
                    <a:pt x="505" y="46"/>
                    <a:pt x="507" y="51"/>
                    <a:pt x="511" y="55"/>
                  </a:cubicBezTo>
                  <a:cubicBezTo>
                    <a:pt x="515" y="58"/>
                    <a:pt x="520" y="60"/>
                    <a:pt x="526" y="60"/>
                  </a:cubicBezTo>
                  <a:cubicBezTo>
                    <a:pt x="532" y="60"/>
                    <a:pt x="536" y="59"/>
                    <a:pt x="540" y="55"/>
                  </a:cubicBezTo>
                  <a:cubicBezTo>
                    <a:pt x="535" y="50"/>
                    <a:pt x="535" y="50"/>
                    <a:pt x="535" y="50"/>
                  </a:cubicBezTo>
                  <a:cubicBezTo>
                    <a:pt x="533" y="52"/>
                    <a:pt x="530" y="53"/>
                    <a:pt x="526" y="53"/>
                  </a:cubicBezTo>
                  <a:cubicBezTo>
                    <a:pt x="523" y="53"/>
                    <a:pt x="519" y="52"/>
                    <a:pt x="517" y="49"/>
                  </a:cubicBezTo>
                  <a:cubicBezTo>
                    <a:pt x="514" y="47"/>
                    <a:pt x="513" y="43"/>
                    <a:pt x="513" y="39"/>
                  </a:cubicBezTo>
                  <a:cubicBezTo>
                    <a:pt x="513" y="35"/>
                    <a:pt x="514" y="32"/>
                    <a:pt x="517" y="29"/>
                  </a:cubicBezTo>
                  <a:cubicBezTo>
                    <a:pt x="519" y="26"/>
                    <a:pt x="522" y="25"/>
                    <a:pt x="526" y="25"/>
                  </a:cubicBezTo>
                  <a:cubicBezTo>
                    <a:pt x="528" y="25"/>
                    <a:pt x="530" y="25"/>
                    <a:pt x="531" y="26"/>
                  </a:cubicBezTo>
                  <a:cubicBezTo>
                    <a:pt x="532" y="27"/>
                    <a:pt x="533" y="28"/>
                    <a:pt x="533" y="30"/>
                  </a:cubicBezTo>
                  <a:cubicBezTo>
                    <a:pt x="533" y="33"/>
                    <a:pt x="532" y="35"/>
                    <a:pt x="531" y="36"/>
                  </a:cubicBezTo>
                  <a:cubicBezTo>
                    <a:pt x="529" y="37"/>
                    <a:pt x="527" y="38"/>
                    <a:pt x="523" y="38"/>
                  </a:cubicBezTo>
                  <a:cubicBezTo>
                    <a:pt x="519" y="38"/>
                    <a:pt x="519" y="38"/>
                    <a:pt x="519" y="38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2" y="44"/>
                    <a:pt x="522" y="44"/>
                    <a:pt x="522" y="44"/>
                  </a:cubicBezTo>
                  <a:cubicBezTo>
                    <a:pt x="535" y="44"/>
                    <a:pt x="541" y="39"/>
                    <a:pt x="541" y="30"/>
                  </a:cubicBezTo>
                  <a:cubicBezTo>
                    <a:pt x="541" y="22"/>
                    <a:pt x="536" y="19"/>
                    <a:pt x="526" y="18"/>
                  </a:cubicBezTo>
                  <a:moveTo>
                    <a:pt x="550" y="59"/>
                  </a:moveTo>
                  <a:cubicBezTo>
                    <a:pt x="557" y="59"/>
                    <a:pt x="557" y="59"/>
                    <a:pt x="557" y="59"/>
                  </a:cubicBezTo>
                  <a:cubicBezTo>
                    <a:pt x="557" y="26"/>
                    <a:pt x="557" y="26"/>
                    <a:pt x="557" y="26"/>
                  </a:cubicBezTo>
                  <a:cubicBezTo>
                    <a:pt x="567" y="26"/>
                    <a:pt x="567" y="26"/>
                    <a:pt x="567" y="26"/>
                  </a:cubicBezTo>
                  <a:cubicBezTo>
                    <a:pt x="568" y="26"/>
                    <a:pt x="570" y="26"/>
                    <a:pt x="571" y="27"/>
                  </a:cubicBezTo>
                  <a:cubicBezTo>
                    <a:pt x="572" y="27"/>
                    <a:pt x="573" y="28"/>
                    <a:pt x="573" y="29"/>
                  </a:cubicBezTo>
                  <a:cubicBezTo>
                    <a:pt x="574" y="29"/>
                    <a:pt x="575" y="30"/>
                    <a:pt x="575" y="31"/>
                  </a:cubicBezTo>
                  <a:cubicBezTo>
                    <a:pt x="575" y="32"/>
                    <a:pt x="575" y="33"/>
                    <a:pt x="575" y="34"/>
                  </a:cubicBezTo>
                  <a:cubicBezTo>
                    <a:pt x="576" y="35"/>
                    <a:pt x="576" y="36"/>
                    <a:pt x="576" y="37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83" y="59"/>
                    <a:pt x="583" y="59"/>
                    <a:pt x="583" y="59"/>
                  </a:cubicBezTo>
                  <a:cubicBezTo>
                    <a:pt x="583" y="37"/>
                    <a:pt x="583" y="37"/>
                    <a:pt x="583" y="37"/>
                  </a:cubicBezTo>
                  <a:cubicBezTo>
                    <a:pt x="583" y="33"/>
                    <a:pt x="583" y="30"/>
                    <a:pt x="582" y="28"/>
                  </a:cubicBezTo>
                  <a:cubicBezTo>
                    <a:pt x="581" y="25"/>
                    <a:pt x="580" y="23"/>
                    <a:pt x="577" y="22"/>
                  </a:cubicBezTo>
                  <a:cubicBezTo>
                    <a:pt x="575" y="20"/>
                    <a:pt x="570" y="19"/>
                    <a:pt x="564" y="19"/>
                  </a:cubicBezTo>
                  <a:cubicBezTo>
                    <a:pt x="550" y="19"/>
                    <a:pt x="550" y="19"/>
                    <a:pt x="550" y="19"/>
                  </a:cubicBezTo>
                  <a:lnTo>
                    <a:pt x="550" y="59"/>
                  </a:lnTo>
                  <a:close/>
                  <a:moveTo>
                    <a:pt x="596" y="26"/>
                  </a:moveTo>
                  <a:cubicBezTo>
                    <a:pt x="596" y="43"/>
                    <a:pt x="596" y="43"/>
                    <a:pt x="596" y="43"/>
                  </a:cubicBezTo>
                  <a:cubicBezTo>
                    <a:pt x="596" y="49"/>
                    <a:pt x="598" y="53"/>
                    <a:pt x="601" y="56"/>
                  </a:cubicBezTo>
                  <a:cubicBezTo>
                    <a:pt x="604" y="58"/>
                    <a:pt x="609" y="59"/>
                    <a:pt x="615" y="59"/>
                  </a:cubicBezTo>
                  <a:cubicBezTo>
                    <a:pt x="615" y="52"/>
                    <a:pt x="615" y="52"/>
                    <a:pt x="615" y="52"/>
                  </a:cubicBezTo>
                  <a:cubicBezTo>
                    <a:pt x="614" y="52"/>
                    <a:pt x="612" y="52"/>
                    <a:pt x="611" y="52"/>
                  </a:cubicBezTo>
                  <a:cubicBezTo>
                    <a:pt x="610" y="52"/>
                    <a:pt x="609" y="51"/>
                    <a:pt x="608" y="51"/>
                  </a:cubicBezTo>
                  <a:cubicBezTo>
                    <a:pt x="606" y="50"/>
                    <a:pt x="606" y="50"/>
                    <a:pt x="605" y="48"/>
                  </a:cubicBezTo>
                  <a:cubicBezTo>
                    <a:pt x="604" y="47"/>
                    <a:pt x="604" y="45"/>
                    <a:pt x="604" y="43"/>
                  </a:cubicBezTo>
                  <a:cubicBezTo>
                    <a:pt x="604" y="26"/>
                    <a:pt x="604" y="26"/>
                    <a:pt x="604" y="26"/>
                  </a:cubicBezTo>
                  <a:cubicBezTo>
                    <a:pt x="615" y="26"/>
                    <a:pt x="615" y="26"/>
                    <a:pt x="615" y="26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4" y="11"/>
                    <a:pt x="604" y="11"/>
                    <a:pt x="604" y="11"/>
                  </a:cubicBezTo>
                  <a:cubicBezTo>
                    <a:pt x="589" y="26"/>
                    <a:pt x="589" y="26"/>
                    <a:pt x="589" y="26"/>
                  </a:cubicBezTo>
                  <a:lnTo>
                    <a:pt x="596" y="26"/>
                  </a:lnTo>
                  <a:close/>
                  <a:moveTo>
                    <a:pt x="634" y="19"/>
                  </a:moveTo>
                  <a:cubicBezTo>
                    <a:pt x="623" y="19"/>
                    <a:pt x="623" y="19"/>
                    <a:pt x="623" y="19"/>
                  </a:cubicBezTo>
                  <a:cubicBezTo>
                    <a:pt x="620" y="26"/>
                    <a:pt x="620" y="26"/>
                    <a:pt x="620" y="26"/>
                  </a:cubicBezTo>
                  <a:cubicBezTo>
                    <a:pt x="627" y="26"/>
                    <a:pt x="627" y="26"/>
                    <a:pt x="627" y="26"/>
                  </a:cubicBezTo>
                  <a:cubicBezTo>
                    <a:pt x="627" y="59"/>
                    <a:pt x="627" y="59"/>
                    <a:pt x="627" y="59"/>
                  </a:cubicBezTo>
                  <a:cubicBezTo>
                    <a:pt x="634" y="59"/>
                    <a:pt x="634" y="59"/>
                    <a:pt x="634" y="59"/>
                  </a:cubicBezTo>
                  <a:lnTo>
                    <a:pt x="634" y="19"/>
                  </a:lnTo>
                  <a:close/>
                  <a:moveTo>
                    <a:pt x="626" y="11"/>
                  </a:moveTo>
                  <a:cubicBezTo>
                    <a:pt x="627" y="11"/>
                    <a:pt x="628" y="12"/>
                    <a:pt x="630" y="12"/>
                  </a:cubicBezTo>
                  <a:cubicBezTo>
                    <a:pt x="631" y="12"/>
                    <a:pt x="632" y="11"/>
                    <a:pt x="633" y="11"/>
                  </a:cubicBezTo>
                  <a:cubicBezTo>
                    <a:pt x="634" y="10"/>
                    <a:pt x="634" y="9"/>
                    <a:pt x="634" y="7"/>
                  </a:cubicBezTo>
                  <a:cubicBezTo>
                    <a:pt x="634" y="6"/>
                    <a:pt x="634" y="5"/>
                    <a:pt x="633" y="4"/>
                  </a:cubicBezTo>
                  <a:cubicBezTo>
                    <a:pt x="632" y="3"/>
                    <a:pt x="631" y="3"/>
                    <a:pt x="630" y="3"/>
                  </a:cubicBezTo>
                  <a:cubicBezTo>
                    <a:pt x="628" y="3"/>
                    <a:pt x="627" y="3"/>
                    <a:pt x="626" y="4"/>
                  </a:cubicBezTo>
                  <a:cubicBezTo>
                    <a:pt x="626" y="5"/>
                    <a:pt x="625" y="6"/>
                    <a:pt x="625" y="7"/>
                  </a:cubicBezTo>
                  <a:cubicBezTo>
                    <a:pt x="625" y="9"/>
                    <a:pt x="626" y="10"/>
                    <a:pt x="626" y="11"/>
                  </a:cubicBezTo>
                  <a:moveTo>
                    <a:pt x="665" y="19"/>
                  </a:moveTo>
                  <a:cubicBezTo>
                    <a:pt x="656" y="19"/>
                    <a:pt x="656" y="19"/>
                    <a:pt x="656" y="19"/>
                  </a:cubicBezTo>
                  <a:cubicBezTo>
                    <a:pt x="656" y="11"/>
                    <a:pt x="660" y="7"/>
                    <a:pt x="669" y="7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3" y="0"/>
                    <a:pt x="658" y="2"/>
                    <a:pt x="654" y="5"/>
                  </a:cubicBezTo>
                  <a:cubicBezTo>
                    <a:pt x="650" y="9"/>
                    <a:pt x="648" y="13"/>
                    <a:pt x="648" y="19"/>
                  </a:cubicBezTo>
                  <a:cubicBezTo>
                    <a:pt x="646" y="19"/>
                    <a:pt x="646" y="19"/>
                    <a:pt x="646" y="19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648" y="26"/>
                    <a:pt x="648" y="26"/>
                    <a:pt x="648" y="26"/>
                  </a:cubicBezTo>
                  <a:cubicBezTo>
                    <a:pt x="648" y="59"/>
                    <a:pt x="648" y="59"/>
                    <a:pt x="648" y="59"/>
                  </a:cubicBezTo>
                  <a:cubicBezTo>
                    <a:pt x="656" y="59"/>
                    <a:pt x="656" y="59"/>
                    <a:pt x="656" y="59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5" y="26"/>
                    <a:pt x="665" y="26"/>
                    <a:pt x="665" y="26"/>
                  </a:cubicBezTo>
                  <a:lnTo>
                    <a:pt x="665" y="19"/>
                  </a:lnTo>
                  <a:close/>
                  <a:moveTo>
                    <a:pt x="683" y="19"/>
                  </a:moveTo>
                  <a:cubicBezTo>
                    <a:pt x="672" y="19"/>
                    <a:pt x="672" y="19"/>
                    <a:pt x="672" y="19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5" y="26"/>
                    <a:pt x="675" y="26"/>
                    <a:pt x="675" y="26"/>
                  </a:cubicBezTo>
                  <a:cubicBezTo>
                    <a:pt x="675" y="59"/>
                    <a:pt x="675" y="59"/>
                    <a:pt x="675" y="59"/>
                  </a:cubicBezTo>
                  <a:cubicBezTo>
                    <a:pt x="683" y="59"/>
                    <a:pt x="683" y="59"/>
                    <a:pt x="683" y="59"/>
                  </a:cubicBezTo>
                  <a:lnTo>
                    <a:pt x="683" y="19"/>
                  </a:lnTo>
                  <a:close/>
                  <a:moveTo>
                    <a:pt x="675" y="11"/>
                  </a:moveTo>
                  <a:cubicBezTo>
                    <a:pt x="676" y="11"/>
                    <a:pt x="677" y="12"/>
                    <a:pt x="678" y="12"/>
                  </a:cubicBezTo>
                  <a:cubicBezTo>
                    <a:pt x="680" y="12"/>
                    <a:pt x="681" y="11"/>
                    <a:pt x="682" y="11"/>
                  </a:cubicBezTo>
                  <a:cubicBezTo>
                    <a:pt x="683" y="10"/>
                    <a:pt x="683" y="9"/>
                    <a:pt x="683" y="7"/>
                  </a:cubicBezTo>
                  <a:cubicBezTo>
                    <a:pt x="683" y="6"/>
                    <a:pt x="683" y="5"/>
                    <a:pt x="682" y="4"/>
                  </a:cubicBezTo>
                  <a:cubicBezTo>
                    <a:pt x="681" y="3"/>
                    <a:pt x="680" y="3"/>
                    <a:pt x="678" y="3"/>
                  </a:cubicBezTo>
                  <a:cubicBezTo>
                    <a:pt x="677" y="3"/>
                    <a:pt x="676" y="3"/>
                    <a:pt x="675" y="4"/>
                  </a:cubicBezTo>
                  <a:cubicBezTo>
                    <a:pt x="674" y="5"/>
                    <a:pt x="674" y="6"/>
                    <a:pt x="674" y="7"/>
                  </a:cubicBezTo>
                  <a:cubicBezTo>
                    <a:pt x="674" y="9"/>
                    <a:pt x="674" y="10"/>
                    <a:pt x="675" y="11"/>
                  </a:cubicBezTo>
                  <a:moveTo>
                    <a:pt x="722" y="50"/>
                  </a:moveTo>
                  <a:cubicBezTo>
                    <a:pt x="719" y="52"/>
                    <a:pt x="717" y="53"/>
                    <a:pt x="713" y="53"/>
                  </a:cubicBezTo>
                  <a:cubicBezTo>
                    <a:pt x="710" y="53"/>
                    <a:pt x="706" y="52"/>
                    <a:pt x="704" y="49"/>
                  </a:cubicBezTo>
                  <a:cubicBezTo>
                    <a:pt x="702" y="47"/>
                    <a:pt x="701" y="43"/>
                    <a:pt x="701" y="39"/>
                  </a:cubicBezTo>
                  <a:cubicBezTo>
                    <a:pt x="701" y="35"/>
                    <a:pt x="702" y="32"/>
                    <a:pt x="704" y="29"/>
                  </a:cubicBezTo>
                  <a:cubicBezTo>
                    <a:pt x="706" y="26"/>
                    <a:pt x="710" y="25"/>
                    <a:pt x="713" y="25"/>
                  </a:cubicBezTo>
                  <a:cubicBezTo>
                    <a:pt x="717" y="25"/>
                    <a:pt x="719" y="26"/>
                    <a:pt x="722" y="28"/>
                  </a:cubicBezTo>
                  <a:cubicBezTo>
                    <a:pt x="727" y="23"/>
                    <a:pt x="727" y="23"/>
                    <a:pt x="727" y="23"/>
                  </a:cubicBezTo>
                  <a:cubicBezTo>
                    <a:pt x="723" y="20"/>
                    <a:pt x="718" y="18"/>
                    <a:pt x="713" y="18"/>
                  </a:cubicBezTo>
                  <a:cubicBezTo>
                    <a:pt x="708" y="18"/>
                    <a:pt x="703" y="20"/>
                    <a:pt x="699" y="24"/>
                  </a:cubicBezTo>
                  <a:cubicBezTo>
                    <a:pt x="695" y="28"/>
                    <a:pt x="693" y="33"/>
                    <a:pt x="693" y="39"/>
                  </a:cubicBezTo>
                  <a:cubicBezTo>
                    <a:pt x="693" y="45"/>
                    <a:pt x="695" y="50"/>
                    <a:pt x="698" y="54"/>
                  </a:cubicBezTo>
                  <a:cubicBezTo>
                    <a:pt x="702" y="58"/>
                    <a:pt x="707" y="60"/>
                    <a:pt x="713" y="60"/>
                  </a:cubicBezTo>
                  <a:cubicBezTo>
                    <a:pt x="718" y="60"/>
                    <a:pt x="723" y="59"/>
                    <a:pt x="727" y="55"/>
                  </a:cubicBezTo>
                  <a:cubicBezTo>
                    <a:pt x="722" y="50"/>
                    <a:pt x="722" y="50"/>
                    <a:pt x="722" y="50"/>
                  </a:cubicBezTo>
                  <a:moveTo>
                    <a:pt x="753" y="43"/>
                  </a:moveTo>
                  <a:cubicBezTo>
                    <a:pt x="753" y="49"/>
                    <a:pt x="755" y="53"/>
                    <a:pt x="757" y="56"/>
                  </a:cubicBezTo>
                  <a:cubicBezTo>
                    <a:pt x="760" y="58"/>
                    <a:pt x="764" y="59"/>
                    <a:pt x="771" y="59"/>
                  </a:cubicBezTo>
                  <a:cubicBezTo>
                    <a:pt x="771" y="52"/>
                    <a:pt x="771" y="52"/>
                    <a:pt x="771" y="52"/>
                  </a:cubicBezTo>
                  <a:cubicBezTo>
                    <a:pt x="769" y="52"/>
                    <a:pt x="768" y="52"/>
                    <a:pt x="767" y="52"/>
                  </a:cubicBezTo>
                  <a:cubicBezTo>
                    <a:pt x="766" y="52"/>
                    <a:pt x="765" y="51"/>
                    <a:pt x="764" y="51"/>
                  </a:cubicBezTo>
                  <a:cubicBezTo>
                    <a:pt x="763" y="50"/>
                    <a:pt x="762" y="50"/>
                    <a:pt x="762" y="48"/>
                  </a:cubicBezTo>
                  <a:cubicBezTo>
                    <a:pt x="761" y="47"/>
                    <a:pt x="761" y="45"/>
                    <a:pt x="761" y="43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53" y="1"/>
                    <a:pt x="753" y="1"/>
                    <a:pt x="753" y="1"/>
                  </a:cubicBezTo>
                  <a:cubicBezTo>
                    <a:pt x="753" y="43"/>
                    <a:pt x="753" y="43"/>
                    <a:pt x="753" y="43"/>
                  </a:cubicBezTo>
                  <a:moveTo>
                    <a:pt x="796" y="18"/>
                  </a:moveTo>
                  <a:cubicBezTo>
                    <a:pt x="789" y="18"/>
                    <a:pt x="784" y="20"/>
                    <a:pt x="780" y="24"/>
                  </a:cubicBezTo>
                  <a:cubicBezTo>
                    <a:pt x="777" y="28"/>
                    <a:pt x="775" y="33"/>
                    <a:pt x="775" y="40"/>
                  </a:cubicBezTo>
                  <a:cubicBezTo>
                    <a:pt x="775" y="46"/>
                    <a:pt x="777" y="51"/>
                    <a:pt x="781" y="55"/>
                  </a:cubicBezTo>
                  <a:cubicBezTo>
                    <a:pt x="784" y="58"/>
                    <a:pt x="789" y="60"/>
                    <a:pt x="796" y="60"/>
                  </a:cubicBezTo>
                  <a:cubicBezTo>
                    <a:pt x="801" y="60"/>
                    <a:pt x="806" y="59"/>
                    <a:pt x="810" y="55"/>
                  </a:cubicBezTo>
                  <a:cubicBezTo>
                    <a:pt x="804" y="50"/>
                    <a:pt x="804" y="50"/>
                    <a:pt x="804" y="50"/>
                  </a:cubicBezTo>
                  <a:cubicBezTo>
                    <a:pt x="802" y="52"/>
                    <a:pt x="799" y="53"/>
                    <a:pt x="796" y="53"/>
                  </a:cubicBezTo>
                  <a:cubicBezTo>
                    <a:pt x="792" y="53"/>
                    <a:pt x="789" y="52"/>
                    <a:pt x="786" y="49"/>
                  </a:cubicBezTo>
                  <a:cubicBezTo>
                    <a:pt x="784" y="47"/>
                    <a:pt x="783" y="43"/>
                    <a:pt x="783" y="39"/>
                  </a:cubicBezTo>
                  <a:cubicBezTo>
                    <a:pt x="783" y="35"/>
                    <a:pt x="784" y="32"/>
                    <a:pt x="786" y="29"/>
                  </a:cubicBezTo>
                  <a:cubicBezTo>
                    <a:pt x="788" y="26"/>
                    <a:pt x="791" y="25"/>
                    <a:pt x="795" y="25"/>
                  </a:cubicBezTo>
                  <a:cubicBezTo>
                    <a:pt x="797" y="25"/>
                    <a:pt x="799" y="25"/>
                    <a:pt x="800" y="26"/>
                  </a:cubicBezTo>
                  <a:cubicBezTo>
                    <a:pt x="802" y="27"/>
                    <a:pt x="802" y="28"/>
                    <a:pt x="802" y="30"/>
                  </a:cubicBezTo>
                  <a:cubicBezTo>
                    <a:pt x="802" y="33"/>
                    <a:pt x="802" y="35"/>
                    <a:pt x="800" y="36"/>
                  </a:cubicBezTo>
                  <a:cubicBezTo>
                    <a:pt x="799" y="37"/>
                    <a:pt x="796" y="38"/>
                    <a:pt x="792" y="38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44"/>
                    <a:pt x="788" y="44"/>
                    <a:pt x="788" y="44"/>
                  </a:cubicBezTo>
                  <a:cubicBezTo>
                    <a:pt x="792" y="44"/>
                    <a:pt x="792" y="44"/>
                    <a:pt x="792" y="44"/>
                  </a:cubicBezTo>
                  <a:cubicBezTo>
                    <a:pt x="804" y="44"/>
                    <a:pt x="810" y="39"/>
                    <a:pt x="810" y="30"/>
                  </a:cubicBezTo>
                  <a:cubicBezTo>
                    <a:pt x="810" y="22"/>
                    <a:pt x="805" y="19"/>
                    <a:pt x="796" y="18"/>
                  </a:cubicBezTo>
                  <a:moveTo>
                    <a:pt x="841" y="36"/>
                  </a:moveTo>
                  <a:cubicBezTo>
                    <a:pt x="838" y="35"/>
                    <a:pt x="835" y="34"/>
                    <a:pt x="833" y="34"/>
                  </a:cubicBezTo>
                  <a:cubicBezTo>
                    <a:pt x="828" y="34"/>
                    <a:pt x="825" y="35"/>
                    <a:pt x="822" y="37"/>
                  </a:cubicBezTo>
                  <a:cubicBezTo>
                    <a:pt x="819" y="40"/>
                    <a:pt x="817" y="43"/>
                    <a:pt x="817" y="47"/>
                  </a:cubicBezTo>
                  <a:cubicBezTo>
                    <a:pt x="817" y="51"/>
                    <a:pt x="819" y="54"/>
                    <a:pt x="821" y="56"/>
                  </a:cubicBezTo>
                  <a:cubicBezTo>
                    <a:pt x="824" y="58"/>
                    <a:pt x="828" y="59"/>
                    <a:pt x="833" y="59"/>
                  </a:cubicBezTo>
                  <a:cubicBezTo>
                    <a:pt x="852" y="59"/>
                    <a:pt x="852" y="59"/>
                    <a:pt x="852" y="59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52" y="30"/>
                    <a:pt x="850" y="26"/>
                    <a:pt x="847" y="23"/>
                  </a:cubicBezTo>
                  <a:cubicBezTo>
                    <a:pt x="844" y="20"/>
                    <a:pt x="840" y="19"/>
                    <a:pt x="835" y="19"/>
                  </a:cubicBezTo>
                  <a:cubicBezTo>
                    <a:pt x="821" y="19"/>
                    <a:pt x="821" y="19"/>
                    <a:pt x="821" y="19"/>
                  </a:cubicBezTo>
                  <a:cubicBezTo>
                    <a:pt x="821" y="26"/>
                    <a:pt x="821" y="26"/>
                    <a:pt x="821" y="26"/>
                  </a:cubicBezTo>
                  <a:cubicBezTo>
                    <a:pt x="834" y="26"/>
                    <a:pt x="834" y="26"/>
                    <a:pt x="834" y="26"/>
                  </a:cubicBezTo>
                  <a:cubicBezTo>
                    <a:pt x="841" y="26"/>
                    <a:pt x="844" y="29"/>
                    <a:pt x="844" y="36"/>
                  </a:cubicBezTo>
                  <a:cubicBezTo>
                    <a:pt x="844" y="52"/>
                    <a:pt x="844" y="52"/>
                    <a:pt x="844" y="52"/>
                  </a:cubicBezTo>
                  <a:cubicBezTo>
                    <a:pt x="833" y="52"/>
                    <a:pt x="833" y="52"/>
                    <a:pt x="833" y="52"/>
                  </a:cubicBezTo>
                  <a:cubicBezTo>
                    <a:pt x="828" y="52"/>
                    <a:pt x="825" y="50"/>
                    <a:pt x="825" y="47"/>
                  </a:cubicBezTo>
                  <a:cubicBezTo>
                    <a:pt x="825" y="45"/>
                    <a:pt x="826" y="43"/>
                    <a:pt x="827" y="42"/>
                  </a:cubicBezTo>
                  <a:cubicBezTo>
                    <a:pt x="828" y="41"/>
                    <a:pt x="830" y="41"/>
                    <a:pt x="833" y="41"/>
                  </a:cubicBezTo>
                  <a:cubicBezTo>
                    <a:pt x="836" y="41"/>
                    <a:pt x="839" y="42"/>
                    <a:pt x="841" y="43"/>
                  </a:cubicBezTo>
                  <a:cubicBezTo>
                    <a:pt x="841" y="36"/>
                    <a:pt x="841" y="36"/>
                    <a:pt x="841" y="36"/>
                  </a:cubicBezTo>
                  <a:moveTo>
                    <a:pt x="892" y="52"/>
                  </a:moveTo>
                  <a:cubicBezTo>
                    <a:pt x="880" y="52"/>
                    <a:pt x="880" y="52"/>
                    <a:pt x="880" y="52"/>
                  </a:cubicBezTo>
                  <a:cubicBezTo>
                    <a:pt x="876" y="52"/>
                    <a:pt x="873" y="51"/>
                    <a:pt x="871" y="49"/>
                  </a:cubicBezTo>
                  <a:cubicBezTo>
                    <a:pt x="869" y="46"/>
                    <a:pt x="867" y="43"/>
                    <a:pt x="867" y="39"/>
                  </a:cubicBezTo>
                  <a:cubicBezTo>
                    <a:pt x="867" y="35"/>
                    <a:pt x="869" y="31"/>
                    <a:pt x="871" y="29"/>
                  </a:cubicBezTo>
                  <a:cubicBezTo>
                    <a:pt x="873" y="26"/>
                    <a:pt x="876" y="25"/>
                    <a:pt x="879" y="25"/>
                  </a:cubicBezTo>
                  <a:cubicBezTo>
                    <a:pt x="883" y="25"/>
                    <a:pt x="886" y="26"/>
                    <a:pt x="889" y="28"/>
                  </a:cubicBezTo>
                  <a:cubicBezTo>
                    <a:pt x="889" y="21"/>
                    <a:pt x="889" y="21"/>
                    <a:pt x="889" y="21"/>
                  </a:cubicBezTo>
                  <a:cubicBezTo>
                    <a:pt x="886" y="19"/>
                    <a:pt x="883" y="18"/>
                    <a:pt x="879" y="18"/>
                  </a:cubicBezTo>
                  <a:cubicBezTo>
                    <a:pt x="874" y="18"/>
                    <a:pt x="869" y="20"/>
                    <a:pt x="865" y="24"/>
                  </a:cubicBezTo>
                  <a:cubicBezTo>
                    <a:pt x="861" y="28"/>
                    <a:pt x="859" y="33"/>
                    <a:pt x="859" y="39"/>
                  </a:cubicBezTo>
                  <a:cubicBezTo>
                    <a:pt x="859" y="45"/>
                    <a:pt x="861" y="50"/>
                    <a:pt x="865" y="53"/>
                  </a:cubicBezTo>
                  <a:cubicBezTo>
                    <a:pt x="869" y="57"/>
                    <a:pt x="874" y="59"/>
                    <a:pt x="880" y="59"/>
                  </a:cubicBezTo>
                  <a:cubicBezTo>
                    <a:pt x="900" y="59"/>
                    <a:pt x="900" y="59"/>
                    <a:pt x="900" y="59"/>
                  </a:cubicBezTo>
                  <a:cubicBezTo>
                    <a:pt x="900" y="1"/>
                    <a:pt x="900" y="1"/>
                    <a:pt x="900" y="1"/>
                  </a:cubicBezTo>
                  <a:cubicBezTo>
                    <a:pt x="892" y="1"/>
                    <a:pt x="892" y="1"/>
                    <a:pt x="892" y="1"/>
                  </a:cubicBezTo>
                  <a:lnTo>
                    <a:pt x="892" y="52"/>
                  </a:lnTo>
                  <a:close/>
                  <a:moveTo>
                    <a:pt x="930" y="18"/>
                  </a:moveTo>
                  <a:cubicBezTo>
                    <a:pt x="923" y="18"/>
                    <a:pt x="918" y="20"/>
                    <a:pt x="914" y="24"/>
                  </a:cubicBezTo>
                  <a:cubicBezTo>
                    <a:pt x="911" y="28"/>
                    <a:pt x="909" y="33"/>
                    <a:pt x="909" y="40"/>
                  </a:cubicBezTo>
                  <a:cubicBezTo>
                    <a:pt x="909" y="46"/>
                    <a:pt x="911" y="51"/>
                    <a:pt x="914" y="55"/>
                  </a:cubicBezTo>
                  <a:cubicBezTo>
                    <a:pt x="918" y="58"/>
                    <a:pt x="923" y="60"/>
                    <a:pt x="930" y="60"/>
                  </a:cubicBezTo>
                  <a:cubicBezTo>
                    <a:pt x="935" y="60"/>
                    <a:pt x="939" y="59"/>
                    <a:pt x="943" y="55"/>
                  </a:cubicBezTo>
                  <a:cubicBezTo>
                    <a:pt x="938" y="50"/>
                    <a:pt x="938" y="50"/>
                    <a:pt x="938" y="50"/>
                  </a:cubicBezTo>
                  <a:cubicBezTo>
                    <a:pt x="936" y="52"/>
                    <a:pt x="933" y="53"/>
                    <a:pt x="930" y="53"/>
                  </a:cubicBezTo>
                  <a:cubicBezTo>
                    <a:pt x="926" y="53"/>
                    <a:pt x="923" y="52"/>
                    <a:pt x="920" y="49"/>
                  </a:cubicBezTo>
                  <a:cubicBezTo>
                    <a:pt x="918" y="47"/>
                    <a:pt x="916" y="43"/>
                    <a:pt x="916" y="39"/>
                  </a:cubicBezTo>
                  <a:cubicBezTo>
                    <a:pt x="916" y="35"/>
                    <a:pt x="918" y="32"/>
                    <a:pt x="920" y="29"/>
                  </a:cubicBezTo>
                  <a:cubicBezTo>
                    <a:pt x="922" y="26"/>
                    <a:pt x="925" y="25"/>
                    <a:pt x="929" y="25"/>
                  </a:cubicBezTo>
                  <a:cubicBezTo>
                    <a:pt x="931" y="25"/>
                    <a:pt x="933" y="25"/>
                    <a:pt x="934" y="26"/>
                  </a:cubicBezTo>
                  <a:cubicBezTo>
                    <a:pt x="935" y="27"/>
                    <a:pt x="936" y="28"/>
                    <a:pt x="936" y="30"/>
                  </a:cubicBezTo>
                  <a:cubicBezTo>
                    <a:pt x="936" y="33"/>
                    <a:pt x="935" y="35"/>
                    <a:pt x="934" y="36"/>
                  </a:cubicBezTo>
                  <a:cubicBezTo>
                    <a:pt x="932" y="37"/>
                    <a:pt x="930" y="38"/>
                    <a:pt x="926" y="38"/>
                  </a:cubicBezTo>
                  <a:cubicBezTo>
                    <a:pt x="922" y="38"/>
                    <a:pt x="922" y="38"/>
                    <a:pt x="922" y="38"/>
                  </a:cubicBezTo>
                  <a:cubicBezTo>
                    <a:pt x="922" y="44"/>
                    <a:pt x="922" y="44"/>
                    <a:pt x="922" y="44"/>
                  </a:cubicBezTo>
                  <a:cubicBezTo>
                    <a:pt x="926" y="44"/>
                    <a:pt x="926" y="44"/>
                    <a:pt x="926" y="44"/>
                  </a:cubicBezTo>
                  <a:cubicBezTo>
                    <a:pt x="938" y="44"/>
                    <a:pt x="944" y="39"/>
                    <a:pt x="944" y="30"/>
                  </a:cubicBezTo>
                  <a:cubicBezTo>
                    <a:pt x="944" y="22"/>
                    <a:pt x="939" y="19"/>
                    <a:pt x="930" y="18"/>
                  </a:cubicBezTo>
                  <a:moveTo>
                    <a:pt x="958" y="59"/>
                  </a:moveTo>
                  <a:cubicBezTo>
                    <a:pt x="958" y="36"/>
                    <a:pt x="958" y="36"/>
                    <a:pt x="958" y="36"/>
                  </a:cubicBezTo>
                  <a:cubicBezTo>
                    <a:pt x="958" y="32"/>
                    <a:pt x="959" y="30"/>
                    <a:pt x="960" y="28"/>
                  </a:cubicBezTo>
                  <a:cubicBezTo>
                    <a:pt x="961" y="28"/>
                    <a:pt x="961" y="27"/>
                    <a:pt x="962" y="27"/>
                  </a:cubicBezTo>
                  <a:cubicBezTo>
                    <a:pt x="963" y="26"/>
                    <a:pt x="964" y="26"/>
                    <a:pt x="964" y="26"/>
                  </a:cubicBezTo>
                  <a:cubicBezTo>
                    <a:pt x="965" y="26"/>
                    <a:pt x="966" y="26"/>
                    <a:pt x="967" y="26"/>
                  </a:cubicBezTo>
                  <a:cubicBezTo>
                    <a:pt x="976" y="26"/>
                    <a:pt x="976" y="26"/>
                    <a:pt x="976" y="26"/>
                  </a:cubicBezTo>
                  <a:cubicBezTo>
                    <a:pt x="976" y="19"/>
                    <a:pt x="976" y="19"/>
                    <a:pt x="976" y="19"/>
                  </a:cubicBezTo>
                  <a:cubicBezTo>
                    <a:pt x="969" y="19"/>
                    <a:pt x="969" y="19"/>
                    <a:pt x="969" y="19"/>
                  </a:cubicBezTo>
                  <a:cubicBezTo>
                    <a:pt x="966" y="19"/>
                    <a:pt x="965" y="19"/>
                    <a:pt x="963" y="19"/>
                  </a:cubicBezTo>
                  <a:cubicBezTo>
                    <a:pt x="962" y="19"/>
                    <a:pt x="961" y="20"/>
                    <a:pt x="959" y="20"/>
                  </a:cubicBezTo>
                  <a:cubicBezTo>
                    <a:pt x="957" y="21"/>
                    <a:pt x="956" y="22"/>
                    <a:pt x="955" y="23"/>
                  </a:cubicBezTo>
                  <a:cubicBezTo>
                    <a:pt x="952" y="25"/>
                    <a:pt x="951" y="30"/>
                    <a:pt x="951" y="36"/>
                  </a:cubicBezTo>
                  <a:cubicBezTo>
                    <a:pt x="951" y="59"/>
                    <a:pt x="951" y="59"/>
                    <a:pt x="951" y="59"/>
                  </a:cubicBezTo>
                  <a:lnTo>
                    <a:pt x="958" y="59"/>
                  </a:lnTo>
                  <a:close/>
                  <a:moveTo>
                    <a:pt x="994" y="19"/>
                  </a:moveTo>
                  <a:cubicBezTo>
                    <a:pt x="991" y="19"/>
                    <a:pt x="988" y="20"/>
                    <a:pt x="985" y="22"/>
                  </a:cubicBezTo>
                  <a:cubicBezTo>
                    <a:pt x="982" y="24"/>
                    <a:pt x="981" y="26"/>
                    <a:pt x="981" y="30"/>
                  </a:cubicBezTo>
                  <a:cubicBezTo>
                    <a:pt x="981" y="32"/>
                    <a:pt x="982" y="35"/>
                    <a:pt x="983" y="36"/>
                  </a:cubicBezTo>
                  <a:cubicBezTo>
                    <a:pt x="985" y="38"/>
                    <a:pt x="987" y="39"/>
                    <a:pt x="989" y="40"/>
                  </a:cubicBezTo>
                  <a:cubicBezTo>
                    <a:pt x="991" y="41"/>
                    <a:pt x="993" y="42"/>
                    <a:pt x="996" y="42"/>
                  </a:cubicBezTo>
                  <a:cubicBezTo>
                    <a:pt x="998" y="43"/>
                    <a:pt x="1000" y="44"/>
                    <a:pt x="1001" y="45"/>
                  </a:cubicBezTo>
                  <a:cubicBezTo>
                    <a:pt x="1003" y="46"/>
                    <a:pt x="1003" y="47"/>
                    <a:pt x="1003" y="48"/>
                  </a:cubicBezTo>
                  <a:cubicBezTo>
                    <a:pt x="1003" y="51"/>
                    <a:pt x="1001" y="52"/>
                    <a:pt x="996" y="52"/>
                  </a:cubicBezTo>
                  <a:cubicBezTo>
                    <a:pt x="981" y="52"/>
                    <a:pt x="981" y="52"/>
                    <a:pt x="981" y="52"/>
                  </a:cubicBezTo>
                  <a:cubicBezTo>
                    <a:pt x="981" y="59"/>
                    <a:pt x="981" y="59"/>
                    <a:pt x="981" y="59"/>
                  </a:cubicBezTo>
                  <a:cubicBezTo>
                    <a:pt x="996" y="59"/>
                    <a:pt x="996" y="59"/>
                    <a:pt x="996" y="59"/>
                  </a:cubicBezTo>
                  <a:cubicBezTo>
                    <a:pt x="1006" y="59"/>
                    <a:pt x="1011" y="56"/>
                    <a:pt x="1011" y="48"/>
                  </a:cubicBezTo>
                  <a:cubicBezTo>
                    <a:pt x="1011" y="47"/>
                    <a:pt x="1011" y="46"/>
                    <a:pt x="1011" y="45"/>
                  </a:cubicBezTo>
                  <a:cubicBezTo>
                    <a:pt x="1010" y="44"/>
                    <a:pt x="1010" y="43"/>
                    <a:pt x="1009" y="41"/>
                  </a:cubicBezTo>
                  <a:cubicBezTo>
                    <a:pt x="1008" y="40"/>
                    <a:pt x="1007" y="39"/>
                    <a:pt x="1006" y="39"/>
                  </a:cubicBezTo>
                  <a:cubicBezTo>
                    <a:pt x="1004" y="38"/>
                    <a:pt x="1002" y="37"/>
                    <a:pt x="999" y="36"/>
                  </a:cubicBezTo>
                  <a:cubicBezTo>
                    <a:pt x="996" y="35"/>
                    <a:pt x="994" y="35"/>
                    <a:pt x="993" y="34"/>
                  </a:cubicBezTo>
                  <a:cubicBezTo>
                    <a:pt x="993" y="34"/>
                    <a:pt x="992" y="34"/>
                    <a:pt x="992" y="34"/>
                  </a:cubicBezTo>
                  <a:cubicBezTo>
                    <a:pt x="991" y="33"/>
                    <a:pt x="990" y="33"/>
                    <a:pt x="990" y="33"/>
                  </a:cubicBezTo>
                  <a:cubicBezTo>
                    <a:pt x="990" y="32"/>
                    <a:pt x="989" y="32"/>
                    <a:pt x="989" y="31"/>
                  </a:cubicBezTo>
                  <a:cubicBezTo>
                    <a:pt x="989" y="31"/>
                    <a:pt x="989" y="30"/>
                    <a:pt x="989" y="30"/>
                  </a:cubicBezTo>
                  <a:cubicBezTo>
                    <a:pt x="989" y="28"/>
                    <a:pt x="989" y="28"/>
                    <a:pt x="990" y="27"/>
                  </a:cubicBezTo>
                  <a:cubicBezTo>
                    <a:pt x="991" y="26"/>
                    <a:pt x="993" y="26"/>
                    <a:pt x="994" y="26"/>
                  </a:cubicBezTo>
                  <a:cubicBezTo>
                    <a:pt x="1009" y="26"/>
                    <a:pt x="1009" y="26"/>
                    <a:pt x="1009" y="26"/>
                  </a:cubicBezTo>
                  <a:cubicBezTo>
                    <a:pt x="1009" y="19"/>
                    <a:pt x="1009" y="19"/>
                    <a:pt x="1009" y="19"/>
                  </a:cubicBezTo>
                  <a:lnTo>
                    <a:pt x="994" y="19"/>
                  </a:lnTo>
                  <a:close/>
                  <a:moveTo>
                    <a:pt x="1019" y="1"/>
                  </a:moveTo>
                  <a:cubicBezTo>
                    <a:pt x="1019" y="59"/>
                    <a:pt x="1019" y="59"/>
                    <a:pt x="1019" y="59"/>
                  </a:cubicBezTo>
                  <a:cubicBezTo>
                    <a:pt x="1027" y="59"/>
                    <a:pt x="1027" y="59"/>
                    <a:pt x="1027" y="59"/>
                  </a:cubicBezTo>
                  <a:cubicBezTo>
                    <a:pt x="1027" y="26"/>
                    <a:pt x="1027" y="26"/>
                    <a:pt x="1027" y="26"/>
                  </a:cubicBezTo>
                  <a:cubicBezTo>
                    <a:pt x="1036" y="26"/>
                    <a:pt x="1036" y="26"/>
                    <a:pt x="1036" y="26"/>
                  </a:cubicBezTo>
                  <a:cubicBezTo>
                    <a:pt x="1038" y="26"/>
                    <a:pt x="1040" y="26"/>
                    <a:pt x="1041" y="27"/>
                  </a:cubicBezTo>
                  <a:cubicBezTo>
                    <a:pt x="1042" y="27"/>
                    <a:pt x="1043" y="28"/>
                    <a:pt x="1043" y="29"/>
                  </a:cubicBezTo>
                  <a:cubicBezTo>
                    <a:pt x="1044" y="29"/>
                    <a:pt x="1044" y="30"/>
                    <a:pt x="1045" y="31"/>
                  </a:cubicBezTo>
                  <a:cubicBezTo>
                    <a:pt x="1045" y="32"/>
                    <a:pt x="1045" y="33"/>
                    <a:pt x="1045" y="34"/>
                  </a:cubicBezTo>
                  <a:cubicBezTo>
                    <a:pt x="1045" y="35"/>
                    <a:pt x="1045" y="36"/>
                    <a:pt x="1045" y="37"/>
                  </a:cubicBezTo>
                  <a:cubicBezTo>
                    <a:pt x="1045" y="59"/>
                    <a:pt x="1045" y="59"/>
                    <a:pt x="1045" y="59"/>
                  </a:cubicBezTo>
                  <a:cubicBezTo>
                    <a:pt x="1053" y="59"/>
                    <a:pt x="1053" y="59"/>
                    <a:pt x="1053" y="59"/>
                  </a:cubicBezTo>
                  <a:cubicBezTo>
                    <a:pt x="1053" y="37"/>
                    <a:pt x="1053" y="37"/>
                    <a:pt x="1053" y="37"/>
                  </a:cubicBezTo>
                  <a:cubicBezTo>
                    <a:pt x="1053" y="33"/>
                    <a:pt x="1053" y="30"/>
                    <a:pt x="1052" y="28"/>
                  </a:cubicBezTo>
                  <a:cubicBezTo>
                    <a:pt x="1051" y="25"/>
                    <a:pt x="1050" y="23"/>
                    <a:pt x="1047" y="22"/>
                  </a:cubicBezTo>
                  <a:cubicBezTo>
                    <a:pt x="1045" y="20"/>
                    <a:pt x="1040" y="19"/>
                    <a:pt x="1034" y="19"/>
                  </a:cubicBezTo>
                  <a:cubicBezTo>
                    <a:pt x="1027" y="19"/>
                    <a:pt x="1027" y="19"/>
                    <a:pt x="1027" y="19"/>
                  </a:cubicBezTo>
                  <a:cubicBezTo>
                    <a:pt x="1027" y="1"/>
                    <a:pt x="1027" y="1"/>
                    <a:pt x="1027" y="1"/>
                  </a:cubicBezTo>
                  <a:lnTo>
                    <a:pt x="1019" y="1"/>
                  </a:lnTo>
                  <a:close/>
                  <a:moveTo>
                    <a:pt x="1074" y="19"/>
                  </a:moveTo>
                  <a:cubicBezTo>
                    <a:pt x="1063" y="19"/>
                    <a:pt x="1063" y="19"/>
                    <a:pt x="1063" y="19"/>
                  </a:cubicBezTo>
                  <a:cubicBezTo>
                    <a:pt x="1060" y="26"/>
                    <a:pt x="1060" y="26"/>
                    <a:pt x="1060" y="26"/>
                  </a:cubicBezTo>
                  <a:cubicBezTo>
                    <a:pt x="1066" y="26"/>
                    <a:pt x="1066" y="26"/>
                    <a:pt x="1066" y="26"/>
                  </a:cubicBezTo>
                  <a:cubicBezTo>
                    <a:pt x="1066" y="59"/>
                    <a:pt x="1066" y="59"/>
                    <a:pt x="1066" y="59"/>
                  </a:cubicBezTo>
                  <a:cubicBezTo>
                    <a:pt x="1074" y="59"/>
                    <a:pt x="1074" y="59"/>
                    <a:pt x="1074" y="59"/>
                  </a:cubicBezTo>
                  <a:lnTo>
                    <a:pt x="1074" y="19"/>
                  </a:lnTo>
                  <a:close/>
                  <a:moveTo>
                    <a:pt x="1066" y="11"/>
                  </a:moveTo>
                  <a:cubicBezTo>
                    <a:pt x="1067" y="11"/>
                    <a:pt x="1068" y="12"/>
                    <a:pt x="1069" y="12"/>
                  </a:cubicBezTo>
                  <a:cubicBezTo>
                    <a:pt x="1071" y="12"/>
                    <a:pt x="1072" y="11"/>
                    <a:pt x="1073" y="11"/>
                  </a:cubicBezTo>
                  <a:cubicBezTo>
                    <a:pt x="1074" y="10"/>
                    <a:pt x="1074" y="9"/>
                    <a:pt x="1074" y="7"/>
                  </a:cubicBezTo>
                  <a:cubicBezTo>
                    <a:pt x="1074" y="6"/>
                    <a:pt x="1074" y="5"/>
                    <a:pt x="1073" y="4"/>
                  </a:cubicBezTo>
                  <a:cubicBezTo>
                    <a:pt x="1072" y="3"/>
                    <a:pt x="1071" y="3"/>
                    <a:pt x="1069" y="3"/>
                  </a:cubicBezTo>
                  <a:cubicBezTo>
                    <a:pt x="1068" y="3"/>
                    <a:pt x="1067" y="3"/>
                    <a:pt x="1066" y="4"/>
                  </a:cubicBezTo>
                  <a:cubicBezTo>
                    <a:pt x="1065" y="5"/>
                    <a:pt x="1065" y="6"/>
                    <a:pt x="1065" y="7"/>
                  </a:cubicBezTo>
                  <a:cubicBezTo>
                    <a:pt x="1065" y="9"/>
                    <a:pt x="1065" y="10"/>
                    <a:pt x="1066" y="11"/>
                  </a:cubicBezTo>
                  <a:moveTo>
                    <a:pt x="1093" y="78"/>
                  </a:moveTo>
                  <a:cubicBezTo>
                    <a:pt x="1093" y="39"/>
                    <a:pt x="1093" y="39"/>
                    <a:pt x="1093" y="39"/>
                  </a:cubicBezTo>
                  <a:cubicBezTo>
                    <a:pt x="1093" y="37"/>
                    <a:pt x="1093" y="35"/>
                    <a:pt x="1094" y="33"/>
                  </a:cubicBezTo>
                  <a:cubicBezTo>
                    <a:pt x="1094" y="32"/>
                    <a:pt x="1095" y="30"/>
                    <a:pt x="1096" y="29"/>
                  </a:cubicBezTo>
                  <a:cubicBezTo>
                    <a:pt x="1097" y="28"/>
                    <a:pt x="1099" y="27"/>
                    <a:pt x="1100" y="26"/>
                  </a:cubicBezTo>
                  <a:cubicBezTo>
                    <a:pt x="1102" y="26"/>
                    <a:pt x="1104" y="25"/>
                    <a:pt x="1106" y="25"/>
                  </a:cubicBezTo>
                  <a:cubicBezTo>
                    <a:pt x="1108" y="25"/>
                    <a:pt x="1110" y="26"/>
                    <a:pt x="1111" y="26"/>
                  </a:cubicBezTo>
                  <a:cubicBezTo>
                    <a:pt x="1113" y="27"/>
                    <a:pt x="1114" y="28"/>
                    <a:pt x="1115" y="29"/>
                  </a:cubicBezTo>
                  <a:cubicBezTo>
                    <a:pt x="1116" y="30"/>
                    <a:pt x="1117" y="32"/>
                    <a:pt x="1118" y="34"/>
                  </a:cubicBezTo>
                  <a:cubicBezTo>
                    <a:pt x="1118" y="35"/>
                    <a:pt x="1119" y="37"/>
                    <a:pt x="1119" y="39"/>
                  </a:cubicBezTo>
                  <a:cubicBezTo>
                    <a:pt x="1119" y="41"/>
                    <a:pt x="1118" y="43"/>
                    <a:pt x="1118" y="45"/>
                  </a:cubicBezTo>
                  <a:cubicBezTo>
                    <a:pt x="1117" y="46"/>
                    <a:pt x="1116" y="48"/>
                    <a:pt x="1115" y="49"/>
                  </a:cubicBezTo>
                  <a:cubicBezTo>
                    <a:pt x="1114" y="50"/>
                    <a:pt x="1113" y="51"/>
                    <a:pt x="1111" y="52"/>
                  </a:cubicBezTo>
                  <a:cubicBezTo>
                    <a:pt x="1109" y="53"/>
                    <a:pt x="1107" y="53"/>
                    <a:pt x="1105" y="53"/>
                  </a:cubicBezTo>
                  <a:cubicBezTo>
                    <a:pt x="1102" y="53"/>
                    <a:pt x="1098" y="52"/>
                    <a:pt x="1096" y="50"/>
                  </a:cubicBezTo>
                  <a:cubicBezTo>
                    <a:pt x="1096" y="58"/>
                    <a:pt x="1096" y="58"/>
                    <a:pt x="1096" y="58"/>
                  </a:cubicBezTo>
                  <a:cubicBezTo>
                    <a:pt x="1099" y="59"/>
                    <a:pt x="1102" y="60"/>
                    <a:pt x="1106" y="60"/>
                  </a:cubicBezTo>
                  <a:cubicBezTo>
                    <a:pt x="1109" y="60"/>
                    <a:pt x="1111" y="60"/>
                    <a:pt x="1114" y="59"/>
                  </a:cubicBezTo>
                  <a:cubicBezTo>
                    <a:pt x="1116" y="57"/>
                    <a:pt x="1119" y="56"/>
                    <a:pt x="1120" y="54"/>
                  </a:cubicBezTo>
                  <a:cubicBezTo>
                    <a:pt x="1122" y="52"/>
                    <a:pt x="1124" y="50"/>
                    <a:pt x="1125" y="47"/>
                  </a:cubicBezTo>
                  <a:cubicBezTo>
                    <a:pt x="1126" y="45"/>
                    <a:pt x="1126" y="42"/>
                    <a:pt x="1126" y="39"/>
                  </a:cubicBezTo>
                  <a:cubicBezTo>
                    <a:pt x="1126" y="36"/>
                    <a:pt x="1126" y="34"/>
                    <a:pt x="1125" y="31"/>
                  </a:cubicBezTo>
                  <a:cubicBezTo>
                    <a:pt x="1124" y="28"/>
                    <a:pt x="1122" y="26"/>
                    <a:pt x="1120" y="24"/>
                  </a:cubicBezTo>
                  <a:cubicBezTo>
                    <a:pt x="1118" y="22"/>
                    <a:pt x="1116" y="21"/>
                    <a:pt x="1114" y="20"/>
                  </a:cubicBezTo>
                  <a:cubicBezTo>
                    <a:pt x="1111" y="19"/>
                    <a:pt x="1109" y="18"/>
                    <a:pt x="1106" y="18"/>
                  </a:cubicBezTo>
                  <a:cubicBezTo>
                    <a:pt x="1103" y="18"/>
                    <a:pt x="1100" y="19"/>
                    <a:pt x="1098" y="20"/>
                  </a:cubicBezTo>
                  <a:cubicBezTo>
                    <a:pt x="1095" y="21"/>
                    <a:pt x="1093" y="22"/>
                    <a:pt x="1091" y="24"/>
                  </a:cubicBezTo>
                  <a:cubicBezTo>
                    <a:pt x="1089" y="26"/>
                    <a:pt x="1088" y="28"/>
                    <a:pt x="1087" y="31"/>
                  </a:cubicBezTo>
                  <a:cubicBezTo>
                    <a:pt x="1086" y="33"/>
                    <a:pt x="1085" y="36"/>
                    <a:pt x="1085" y="39"/>
                  </a:cubicBezTo>
                  <a:cubicBezTo>
                    <a:pt x="1085" y="78"/>
                    <a:pt x="1085" y="78"/>
                    <a:pt x="1085" y="78"/>
                  </a:cubicBezTo>
                  <a:lnTo>
                    <a:pt x="1093" y="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3359572" y="4695317"/>
            <a:ext cx="2430000" cy="372614"/>
            <a:chOff x="4479430" y="6260421"/>
            <a:chExt cx="3240000" cy="496818"/>
          </a:xfrm>
        </p:grpSpPr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479430" y="6356408"/>
              <a:ext cx="3240000" cy="2835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 userDrawn="1"/>
          </p:nvSpPr>
          <p:spPr>
            <a:xfrm>
              <a:off x="5080990" y="6260421"/>
              <a:ext cx="2036883" cy="44525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BMS Pfizer Confidential. For internal use only</a:t>
              </a:r>
            </a:p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endParaRPr sz="650" spc="0">
                <a:solidFill>
                  <a:srgbClr val="00619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5301138" y="6637206"/>
              <a:ext cx="1596591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Date of preparation: February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6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pos="5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572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ection header tree/people/blue">
    <p:bg>
      <p:bgPr>
        <a:gradFill>
          <a:gsLst>
            <a:gs pos="17000">
              <a:schemeClr val="accent3">
                <a:lumMod val="20000"/>
                <a:lumOff val="80000"/>
              </a:schemeClr>
            </a:gs>
            <a:gs pos="100000">
              <a:srgbClr val="F3F4F6"/>
            </a:gs>
            <a:gs pos="62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9" y="-1"/>
            <a:ext cx="9143999" cy="45696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2019" y="766900"/>
            <a:ext cx="6861982" cy="380174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60941" y="1190707"/>
            <a:ext cx="8101013" cy="2631859"/>
          </a:xfrm>
        </p:spPr>
        <p:txBody>
          <a:bodyPr tIns="0" rIns="0" bIns="0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6600" b="1" spc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660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Title bold </a:t>
            </a:r>
          </a:p>
          <a:p>
            <a:pPr lvl="1"/>
            <a:r>
              <a:rPr lang="en-US" dirty="0"/>
              <a:t>subtitle book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756960" y="4965544"/>
            <a:ext cx="0" cy="177977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0"/>
          <p:cNvSpPr txBox="1">
            <a:spLocks/>
          </p:cNvSpPr>
          <p:nvPr userDrawn="1"/>
        </p:nvSpPr>
        <p:spPr>
          <a:xfrm>
            <a:off x="8796518" y="4954221"/>
            <a:ext cx="9810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pc="1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 defTabSz="914400"/>
            <a:fld id="{2C57E99D-0CEB-4344-8D30-39747C8D293F}" type="slidenum">
              <a:rPr lang="en-GB" sz="700" b="1" spc="-20" smtClean="0">
                <a:solidFill>
                  <a:srgbClr val="575756">
                    <a:lumMod val="60000"/>
                    <a:lumOff val="40000"/>
                  </a:srgbClr>
                </a:solidFill>
              </a:rPr>
              <a:pPr algn="r" defTabSz="914400"/>
              <a:t>‹#›</a:t>
            </a:fld>
            <a:endParaRPr lang="en-GB" sz="700" b="1" spc="-20" dirty="0">
              <a:solidFill>
                <a:srgbClr val="575756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660669" y="4705351"/>
            <a:ext cx="2012434" cy="322661"/>
            <a:chOff x="2001838" y="1984375"/>
            <a:chExt cx="8188324" cy="1312863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2001838" y="1984375"/>
              <a:ext cx="1314451" cy="1312863"/>
              <a:chOff x="2001838" y="1984375"/>
              <a:chExt cx="1314451" cy="1312863"/>
            </a:xfrm>
          </p:grpSpPr>
          <p:sp>
            <p:nvSpPr>
              <p:cNvPr id="32" name="Rectangle 31"/>
              <p:cNvSpPr>
                <a:spLocks noChangeArrowheads="1"/>
              </p:cNvSpPr>
              <p:nvPr userDrawn="1"/>
            </p:nvSpPr>
            <p:spPr bwMode="auto">
              <a:xfrm>
                <a:off x="2982913" y="2968625"/>
                <a:ext cx="117475" cy="1174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3" name="Freeform 6"/>
              <p:cNvSpPr>
                <a:spLocks noEditPoints="1"/>
              </p:cNvSpPr>
              <p:nvPr userDrawn="1"/>
            </p:nvSpPr>
            <p:spPr bwMode="auto">
              <a:xfrm>
                <a:off x="2001838" y="1984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4" name="Freeform 7"/>
              <p:cNvSpPr>
                <a:spLocks noEditPoints="1"/>
              </p:cNvSpPr>
              <p:nvPr userDrawn="1"/>
            </p:nvSpPr>
            <p:spPr bwMode="auto">
              <a:xfrm>
                <a:off x="2387601" y="2365375"/>
                <a:ext cx="928688" cy="931863"/>
              </a:xfrm>
              <a:custGeom>
                <a:avLst/>
                <a:gdLst>
                  <a:gd name="T0" fmla="*/ 0 w 585"/>
                  <a:gd name="T1" fmla="*/ 587 h 587"/>
                  <a:gd name="T2" fmla="*/ 585 w 585"/>
                  <a:gd name="T3" fmla="*/ 587 h 587"/>
                  <a:gd name="T4" fmla="*/ 585 w 585"/>
                  <a:gd name="T5" fmla="*/ 0 h 587"/>
                  <a:gd name="T6" fmla="*/ 0 w 585"/>
                  <a:gd name="T7" fmla="*/ 0 h 587"/>
                  <a:gd name="T8" fmla="*/ 0 w 585"/>
                  <a:gd name="T9" fmla="*/ 587 h 587"/>
                  <a:gd name="T10" fmla="*/ 497 w 585"/>
                  <a:gd name="T11" fmla="*/ 498 h 587"/>
                  <a:gd name="T12" fmla="*/ 88 w 585"/>
                  <a:gd name="T13" fmla="*/ 498 h 587"/>
                  <a:gd name="T14" fmla="*/ 88 w 585"/>
                  <a:gd name="T15" fmla="*/ 88 h 587"/>
                  <a:gd name="T16" fmla="*/ 497 w 585"/>
                  <a:gd name="T17" fmla="*/ 88 h 587"/>
                  <a:gd name="T18" fmla="*/ 497 w 585"/>
                  <a:gd name="T19" fmla="*/ 49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587">
                    <a:moveTo>
                      <a:pt x="0" y="587"/>
                    </a:moveTo>
                    <a:lnTo>
                      <a:pt x="585" y="587"/>
                    </a:lnTo>
                    <a:lnTo>
                      <a:pt x="585" y="0"/>
                    </a:lnTo>
                    <a:lnTo>
                      <a:pt x="0" y="0"/>
                    </a:lnTo>
                    <a:lnTo>
                      <a:pt x="0" y="587"/>
                    </a:lnTo>
                    <a:close/>
                    <a:moveTo>
                      <a:pt x="497" y="498"/>
                    </a:moveTo>
                    <a:lnTo>
                      <a:pt x="88" y="498"/>
                    </a:lnTo>
                    <a:lnTo>
                      <a:pt x="88" y="88"/>
                    </a:lnTo>
                    <a:lnTo>
                      <a:pt x="497" y="88"/>
                    </a:lnTo>
                    <a:lnTo>
                      <a:pt x="497" y="4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5" name="Freeform 8"/>
              <p:cNvSpPr>
                <a:spLocks/>
              </p:cNvSpPr>
              <p:nvPr userDrawn="1"/>
            </p:nvSpPr>
            <p:spPr bwMode="auto">
              <a:xfrm>
                <a:off x="2790826" y="1984375"/>
                <a:ext cx="139700" cy="931863"/>
              </a:xfrm>
              <a:custGeom>
                <a:avLst/>
                <a:gdLst>
                  <a:gd name="T0" fmla="*/ 88 w 88"/>
                  <a:gd name="T1" fmla="*/ 0 h 587"/>
                  <a:gd name="T2" fmla="*/ 0 w 88"/>
                  <a:gd name="T3" fmla="*/ 88 h 587"/>
                  <a:gd name="T4" fmla="*/ 0 w 88"/>
                  <a:gd name="T5" fmla="*/ 498 h 587"/>
                  <a:gd name="T6" fmla="*/ 88 w 88"/>
                  <a:gd name="T7" fmla="*/ 587 h 587"/>
                  <a:gd name="T8" fmla="*/ 88 w 88"/>
                  <a:gd name="T9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587">
                    <a:moveTo>
                      <a:pt x="88" y="0"/>
                    </a:moveTo>
                    <a:lnTo>
                      <a:pt x="0" y="88"/>
                    </a:lnTo>
                    <a:lnTo>
                      <a:pt x="0" y="498"/>
                    </a:lnTo>
                    <a:lnTo>
                      <a:pt x="88" y="58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575756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30" name="Freeform 10"/>
            <p:cNvSpPr>
              <a:spLocks noEditPoints="1"/>
            </p:cNvSpPr>
            <p:nvPr userDrawn="1"/>
          </p:nvSpPr>
          <p:spPr bwMode="auto">
            <a:xfrm>
              <a:off x="3632201" y="2078038"/>
              <a:ext cx="4459288" cy="633413"/>
            </a:xfrm>
            <a:custGeom>
              <a:avLst/>
              <a:gdLst>
                <a:gd name="T0" fmla="*/ 14 w 763"/>
                <a:gd name="T1" fmla="*/ 1 h 108"/>
                <a:gd name="T2" fmla="*/ 11 w 763"/>
                <a:gd name="T3" fmla="*/ 21 h 108"/>
                <a:gd name="T4" fmla="*/ 11 w 763"/>
                <a:gd name="T5" fmla="*/ 71 h 108"/>
                <a:gd name="T6" fmla="*/ 82 w 763"/>
                <a:gd name="T7" fmla="*/ 81 h 108"/>
                <a:gd name="T8" fmla="*/ 69 w 763"/>
                <a:gd name="T9" fmla="*/ 59 h 108"/>
                <a:gd name="T10" fmla="*/ 90 w 763"/>
                <a:gd name="T11" fmla="*/ 26 h 108"/>
                <a:gd name="T12" fmla="*/ 105 w 763"/>
                <a:gd name="T13" fmla="*/ 26 h 108"/>
                <a:gd name="T14" fmla="*/ 103 w 763"/>
                <a:gd name="T15" fmla="*/ 5 h 108"/>
                <a:gd name="T16" fmla="*/ 175 w 763"/>
                <a:gd name="T17" fmla="*/ 53 h 108"/>
                <a:gd name="T18" fmla="*/ 136 w 763"/>
                <a:gd name="T19" fmla="*/ 27 h 108"/>
                <a:gd name="T20" fmla="*/ 127 w 763"/>
                <a:gd name="T21" fmla="*/ 74 h 108"/>
                <a:gd name="T22" fmla="*/ 147 w 763"/>
                <a:gd name="T23" fmla="*/ 73 h 108"/>
                <a:gd name="T24" fmla="*/ 130 w 763"/>
                <a:gd name="T25" fmla="*/ 46 h 108"/>
                <a:gd name="T26" fmla="*/ 165 w 763"/>
                <a:gd name="T27" fmla="*/ 108 h 108"/>
                <a:gd name="T28" fmla="*/ 224 w 763"/>
                <a:gd name="T29" fmla="*/ 72 h 108"/>
                <a:gd name="T30" fmla="*/ 198 w 763"/>
                <a:gd name="T31" fmla="*/ 60 h 108"/>
                <a:gd name="T32" fmla="*/ 189 w 763"/>
                <a:gd name="T33" fmla="*/ 69 h 108"/>
                <a:gd name="T34" fmla="*/ 263 w 763"/>
                <a:gd name="T35" fmla="*/ 26 h 108"/>
                <a:gd name="T36" fmla="*/ 263 w 763"/>
                <a:gd name="T37" fmla="*/ 81 h 108"/>
                <a:gd name="T38" fmla="*/ 263 w 763"/>
                <a:gd name="T39" fmla="*/ 10 h 108"/>
                <a:gd name="T40" fmla="*/ 253 w 763"/>
                <a:gd name="T41" fmla="*/ 14 h 108"/>
                <a:gd name="T42" fmla="*/ 289 w 763"/>
                <a:gd name="T43" fmla="*/ 55 h 108"/>
                <a:gd name="T44" fmla="*/ 278 w 763"/>
                <a:gd name="T45" fmla="*/ 72 h 108"/>
                <a:gd name="T46" fmla="*/ 317 w 763"/>
                <a:gd name="T47" fmla="*/ 57 h 108"/>
                <a:gd name="T48" fmla="*/ 291 w 763"/>
                <a:gd name="T49" fmla="*/ 45 h 108"/>
                <a:gd name="T50" fmla="*/ 318 w 763"/>
                <a:gd name="T51" fmla="*/ 35 h 108"/>
                <a:gd name="T52" fmla="*/ 387 w 763"/>
                <a:gd name="T53" fmla="*/ 44 h 108"/>
                <a:gd name="T54" fmla="*/ 369 w 763"/>
                <a:gd name="T55" fmla="*/ 31 h 108"/>
                <a:gd name="T56" fmla="*/ 414 w 763"/>
                <a:gd name="T57" fmla="*/ 81 h 108"/>
                <a:gd name="T58" fmla="*/ 358 w 763"/>
                <a:gd name="T59" fmla="*/ 81 h 108"/>
                <a:gd name="T60" fmla="*/ 453 w 763"/>
                <a:gd name="T61" fmla="*/ 81 h 108"/>
                <a:gd name="T62" fmla="*/ 439 w 763"/>
                <a:gd name="T63" fmla="*/ 59 h 108"/>
                <a:gd name="T64" fmla="*/ 466 w 763"/>
                <a:gd name="T65" fmla="*/ 76 h 108"/>
                <a:gd name="T66" fmla="*/ 472 w 763"/>
                <a:gd name="T67" fmla="*/ 66 h 108"/>
                <a:gd name="T68" fmla="*/ 507 w 763"/>
                <a:gd name="T69" fmla="*/ 26 h 108"/>
                <a:gd name="T70" fmla="*/ 507 w 763"/>
                <a:gd name="T71" fmla="*/ 81 h 108"/>
                <a:gd name="T72" fmla="*/ 507 w 763"/>
                <a:gd name="T73" fmla="*/ 10 h 108"/>
                <a:gd name="T74" fmla="*/ 496 w 763"/>
                <a:gd name="T75" fmla="*/ 14 h 108"/>
                <a:gd name="T76" fmla="*/ 526 w 763"/>
                <a:gd name="T77" fmla="*/ 77 h 108"/>
                <a:gd name="T78" fmla="*/ 545 w 763"/>
                <a:gd name="T79" fmla="*/ 26 h 108"/>
                <a:gd name="T80" fmla="*/ 558 w 763"/>
                <a:gd name="T81" fmla="*/ 72 h 108"/>
                <a:gd name="T82" fmla="*/ 553 w 763"/>
                <a:gd name="T83" fmla="*/ 59 h 108"/>
                <a:gd name="T84" fmla="*/ 605 w 763"/>
                <a:gd name="T85" fmla="*/ 35 h 108"/>
                <a:gd name="T86" fmla="*/ 617 w 763"/>
                <a:gd name="T87" fmla="*/ 50 h 108"/>
                <a:gd name="T88" fmla="*/ 620 w 763"/>
                <a:gd name="T89" fmla="*/ 29 h 108"/>
                <a:gd name="T90" fmla="*/ 668 w 763"/>
                <a:gd name="T91" fmla="*/ 73 h 108"/>
                <a:gd name="T92" fmla="*/ 679 w 763"/>
                <a:gd name="T93" fmla="*/ 38 h 108"/>
                <a:gd name="T94" fmla="*/ 647 w 763"/>
                <a:gd name="T95" fmla="*/ 74 h 108"/>
                <a:gd name="T96" fmla="*/ 702 w 763"/>
                <a:gd name="T97" fmla="*/ 32 h 108"/>
                <a:gd name="T98" fmla="*/ 735 w 763"/>
                <a:gd name="T99" fmla="*/ 69 h 108"/>
                <a:gd name="T100" fmla="*/ 723 w 763"/>
                <a:gd name="T101" fmla="*/ 34 h 108"/>
                <a:gd name="T102" fmla="*/ 713 w 763"/>
                <a:gd name="T103" fmla="*/ 51 h 108"/>
                <a:gd name="T104" fmla="*/ 751 w 763"/>
                <a:gd name="T105" fmla="*/ 37 h 108"/>
                <a:gd name="T106" fmla="*/ 756 w 763"/>
                <a:gd name="T107" fmla="*/ 25 h 108"/>
                <a:gd name="T108" fmla="*/ 756 w 763"/>
                <a:gd name="T109" fmla="*/ 82 h 108"/>
                <a:gd name="T110" fmla="*/ 751 w 763"/>
                <a:gd name="T111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3" h="108">
                  <a:moveTo>
                    <a:pt x="46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2" y="9"/>
                    <a:pt x="5" y="6"/>
                  </a:cubicBezTo>
                  <a:cubicBezTo>
                    <a:pt x="8" y="3"/>
                    <a:pt x="11" y="2"/>
                    <a:pt x="14" y="1"/>
                  </a:cubicBezTo>
                  <a:cubicBezTo>
                    <a:pt x="17" y="0"/>
                    <a:pt x="21" y="0"/>
                    <a:pt x="2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5" y="10"/>
                    <a:pt x="11" y="14"/>
                    <a:pt x="11" y="2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46" y="71"/>
                    <a:pt x="46" y="71"/>
                    <a:pt x="46" y="71"/>
                  </a:cubicBezTo>
                  <a:lnTo>
                    <a:pt x="46" y="81"/>
                  </a:lnTo>
                  <a:close/>
                  <a:moveTo>
                    <a:pt x="58" y="59"/>
                  </a:moveTo>
                  <a:cubicBezTo>
                    <a:pt x="58" y="67"/>
                    <a:pt x="60" y="73"/>
                    <a:pt x="64" y="76"/>
                  </a:cubicBezTo>
                  <a:cubicBezTo>
                    <a:pt x="67" y="80"/>
                    <a:pt x="73" y="81"/>
                    <a:pt x="82" y="81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0" y="72"/>
                    <a:pt x="78" y="71"/>
                    <a:pt x="77" y="71"/>
                  </a:cubicBezTo>
                  <a:cubicBezTo>
                    <a:pt x="76" y="71"/>
                    <a:pt x="74" y="70"/>
                    <a:pt x="73" y="70"/>
                  </a:cubicBezTo>
                  <a:cubicBezTo>
                    <a:pt x="71" y="69"/>
                    <a:pt x="70" y="68"/>
                    <a:pt x="70" y="66"/>
                  </a:cubicBezTo>
                  <a:cubicBezTo>
                    <a:pt x="69" y="64"/>
                    <a:pt x="69" y="62"/>
                    <a:pt x="69" y="5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59"/>
                    <a:pt x="58" y="59"/>
                    <a:pt x="58" y="59"/>
                  </a:cubicBezTo>
                  <a:moveTo>
                    <a:pt x="105" y="26"/>
                  </a:moveTo>
                  <a:cubicBezTo>
                    <a:pt x="90" y="26"/>
                    <a:pt x="90" y="26"/>
                    <a:pt x="90" y="26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05" y="81"/>
                    <a:pt x="105" y="81"/>
                    <a:pt x="105" y="81"/>
                  </a:cubicBezTo>
                  <a:lnTo>
                    <a:pt x="105" y="26"/>
                  </a:lnTo>
                  <a:close/>
                  <a:moveTo>
                    <a:pt x="94" y="14"/>
                  </a:moveTo>
                  <a:cubicBezTo>
                    <a:pt x="95" y="15"/>
                    <a:pt x="97" y="16"/>
                    <a:pt x="99" y="16"/>
                  </a:cubicBezTo>
                  <a:cubicBezTo>
                    <a:pt x="101" y="16"/>
                    <a:pt x="102" y="15"/>
                    <a:pt x="103" y="14"/>
                  </a:cubicBezTo>
                  <a:cubicBezTo>
                    <a:pt x="104" y="13"/>
                    <a:pt x="105" y="11"/>
                    <a:pt x="105" y="10"/>
                  </a:cubicBezTo>
                  <a:cubicBezTo>
                    <a:pt x="105" y="8"/>
                    <a:pt x="104" y="7"/>
                    <a:pt x="103" y="5"/>
                  </a:cubicBezTo>
                  <a:cubicBezTo>
                    <a:pt x="102" y="4"/>
                    <a:pt x="101" y="4"/>
                    <a:pt x="99" y="4"/>
                  </a:cubicBezTo>
                  <a:cubicBezTo>
                    <a:pt x="97" y="4"/>
                    <a:pt x="95" y="4"/>
                    <a:pt x="94" y="5"/>
                  </a:cubicBezTo>
                  <a:cubicBezTo>
                    <a:pt x="93" y="7"/>
                    <a:pt x="93" y="8"/>
                    <a:pt x="93" y="10"/>
                  </a:cubicBezTo>
                  <a:cubicBezTo>
                    <a:pt x="93" y="11"/>
                    <a:pt x="93" y="13"/>
                    <a:pt x="94" y="14"/>
                  </a:cubicBezTo>
                  <a:moveTo>
                    <a:pt x="175" y="53"/>
                  </a:moveTo>
                  <a:cubicBezTo>
                    <a:pt x="175" y="49"/>
                    <a:pt x="175" y="44"/>
                    <a:pt x="173" y="41"/>
                  </a:cubicBezTo>
                  <a:cubicBezTo>
                    <a:pt x="172" y="37"/>
                    <a:pt x="170" y="34"/>
                    <a:pt x="167" y="32"/>
                  </a:cubicBezTo>
                  <a:cubicBezTo>
                    <a:pt x="165" y="29"/>
                    <a:pt x="162" y="27"/>
                    <a:pt x="158" y="26"/>
                  </a:cubicBezTo>
                  <a:cubicBezTo>
                    <a:pt x="155" y="25"/>
                    <a:pt x="151" y="24"/>
                    <a:pt x="147" y="24"/>
                  </a:cubicBezTo>
                  <a:cubicBezTo>
                    <a:pt x="143" y="24"/>
                    <a:pt x="139" y="25"/>
                    <a:pt x="136" y="27"/>
                  </a:cubicBezTo>
                  <a:cubicBezTo>
                    <a:pt x="132" y="28"/>
                    <a:pt x="129" y="30"/>
                    <a:pt x="127" y="33"/>
                  </a:cubicBezTo>
                  <a:cubicBezTo>
                    <a:pt x="124" y="35"/>
                    <a:pt x="122" y="39"/>
                    <a:pt x="121" y="42"/>
                  </a:cubicBezTo>
                  <a:cubicBezTo>
                    <a:pt x="119" y="46"/>
                    <a:pt x="118" y="49"/>
                    <a:pt x="118" y="53"/>
                  </a:cubicBezTo>
                  <a:cubicBezTo>
                    <a:pt x="118" y="57"/>
                    <a:pt x="119" y="61"/>
                    <a:pt x="121" y="65"/>
                  </a:cubicBezTo>
                  <a:cubicBezTo>
                    <a:pt x="122" y="68"/>
                    <a:pt x="124" y="71"/>
                    <a:pt x="127" y="74"/>
                  </a:cubicBezTo>
                  <a:cubicBezTo>
                    <a:pt x="129" y="77"/>
                    <a:pt x="132" y="79"/>
                    <a:pt x="136" y="80"/>
                  </a:cubicBezTo>
                  <a:cubicBezTo>
                    <a:pt x="139" y="82"/>
                    <a:pt x="143" y="82"/>
                    <a:pt x="147" y="82"/>
                  </a:cubicBezTo>
                  <a:cubicBezTo>
                    <a:pt x="152" y="82"/>
                    <a:pt x="156" y="81"/>
                    <a:pt x="160" y="79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7" y="71"/>
                    <a:pt x="152" y="73"/>
                    <a:pt x="147" y="73"/>
                  </a:cubicBezTo>
                  <a:cubicBezTo>
                    <a:pt x="144" y="73"/>
                    <a:pt x="142" y="72"/>
                    <a:pt x="139" y="71"/>
                  </a:cubicBezTo>
                  <a:cubicBezTo>
                    <a:pt x="137" y="70"/>
                    <a:pt x="135" y="69"/>
                    <a:pt x="134" y="67"/>
                  </a:cubicBezTo>
                  <a:cubicBezTo>
                    <a:pt x="132" y="66"/>
                    <a:pt x="131" y="64"/>
                    <a:pt x="130" y="61"/>
                  </a:cubicBezTo>
                  <a:cubicBezTo>
                    <a:pt x="129" y="59"/>
                    <a:pt x="129" y="56"/>
                    <a:pt x="129" y="53"/>
                  </a:cubicBezTo>
                  <a:cubicBezTo>
                    <a:pt x="129" y="51"/>
                    <a:pt x="129" y="48"/>
                    <a:pt x="130" y="46"/>
                  </a:cubicBezTo>
                  <a:cubicBezTo>
                    <a:pt x="131" y="43"/>
                    <a:pt x="132" y="41"/>
                    <a:pt x="134" y="40"/>
                  </a:cubicBezTo>
                  <a:cubicBezTo>
                    <a:pt x="135" y="38"/>
                    <a:pt x="137" y="37"/>
                    <a:pt x="139" y="36"/>
                  </a:cubicBezTo>
                  <a:cubicBezTo>
                    <a:pt x="142" y="35"/>
                    <a:pt x="144" y="34"/>
                    <a:pt x="147" y="34"/>
                  </a:cubicBezTo>
                  <a:cubicBezTo>
                    <a:pt x="159" y="34"/>
                    <a:pt x="165" y="41"/>
                    <a:pt x="165" y="53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53"/>
                    <a:pt x="175" y="53"/>
                    <a:pt x="175" y="53"/>
                  </a:cubicBezTo>
                  <a:moveTo>
                    <a:pt x="234" y="26"/>
                  </a:moveTo>
                  <a:cubicBezTo>
                    <a:pt x="224" y="26"/>
                    <a:pt x="224" y="26"/>
                    <a:pt x="224" y="26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08" y="72"/>
                    <a:pt x="206" y="71"/>
                    <a:pt x="204" y="70"/>
                  </a:cubicBezTo>
                  <a:cubicBezTo>
                    <a:pt x="203" y="70"/>
                    <a:pt x="202" y="69"/>
                    <a:pt x="201" y="68"/>
                  </a:cubicBezTo>
                  <a:cubicBezTo>
                    <a:pt x="200" y="67"/>
                    <a:pt x="199" y="66"/>
                    <a:pt x="199" y="64"/>
                  </a:cubicBezTo>
                  <a:cubicBezTo>
                    <a:pt x="198" y="63"/>
                    <a:pt x="198" y="61"/>
                    <a:pt x="198" y="60"/>
                  </a:cubicBezTo>
                  <a:cubicBezTo>
                    <a:pt x="198" y="60"/>
                    <a:pt x="198" y="58"/>
                    <a:pt x="198" y="57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8" y="62"/>
                    <a:pt x="188" y="66"/>
                    <a:pt x="189" y="69"/>
                  </a:cubicBezTo>
                  <a:cubicBezTo>
                    <a:pt x="190" y="73"/>
                    <a:pt x="192" y="75"/>
                    <a:pt x="195" y="77"/>
                  </a:cubicBezTo>
                  <a:cubicBezTo>
                    <a:pt x="199" y="80"/>
                    <a:pt x="205" y="81"/>
                    <a:pt x="214" y="81"/>
                  </a:cubicBezTo>
                  <a:cubicBezTo>
                    <a:pt x="234" y="81"/>
                    <a:pt x="234" y="81"/>
                    <a:pt x="234" y="81"/>
                  </a:cubicBezTo>
                  <a:lnTo>
                    <a:pt x="234" y="26"/>
                  </a:lnTo>
                  <a:close/>
                  <a:moveTo>
                    <a:pt x="263" y="26"/>
                  </a:moveTo>
                  <a:cubicBezTo>
                    <a:pt x="248" y="26"/>
                    <a:pt x="248" y="26"/>
                    <a:pt x="248" y="26"/>
                  </a:cubicBezTo>
                  <a:cubicBezTo>
                    <a:pt x="244" y="35"/>
                    <a:pt x="244" y="35"/>
                    <a:pt x="244" y="35"/>
                  </a:cubicBezTo>
                  <a:cubicBezTo>
                    <a:pt x="253" y="35"/>
                    <a:pt x="253" y="35"/>
                    <a:pt x="253" y="35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63" y="81"/>
                    <a:pt x="263" y="81"/>
                    <a:pt x="263" y="81"/>
                  </a:cubicBezTo>
                  <a:lnTo>
                    <a:pt x="263" y="26"/>
                  </a:lnTo>
                  <a:close/>
                  <a:moveTo>
                    <a:pt x="253" y="14"/>
                  </a:moveTo>
                  <a:cubicBezTo>
                    <a:pt x="254" y="15"/>
                    <a:pt x="255" y="16"/>
                    <a:pt x="257" y="16"/>
                  </a:cubicBezTo>
                  <a:cubicBezTo>
                    <a:pt x="259" y="16"/>
                    <a:pt x="261" y="15"/>
                    <a:pt x="262" y="14"/>
                  </a:cubicBezTo>
                  <a:cubicBezTo>
                    <a:pt x="263" y="13"/>
                    <a:pt x="263" y="11"/>
                    <a:pt x="263" y="10"/>
                  </a:cubicBezTo>
                  <a:cubicBezTo>
                    <a:pt x="263" y="8"/>
                    <a:pt x="263" y="7"/>
                    <a:pt x="262" y="5"/>
                  </a:cubicBezTo>
                  <a:cubicBezTo>
                    <a:pt x="261" y="4"/>
                    <a:pt x="259" y="4"/>
                    <a:pt x="257" y="4"/>
                  </a:cubicBezTo>
                  <a:cubicBezTo>
                    <a:pt x="255" y="4"/>
                    <a:pt x="254" y="4"/>
                    <a:pt x="253" y="5"/>
                  </a:cubicBezTo>
                  <a:cubicBezTo>
                    <a:pt x="252" y="7"/>
                    <a:pt x="251" y="8"/>
                    <a:pt x="251" y="10"/>
                  </a:cubicBezTo>
                  <a:cubicBezTo>
                    <a:pt x="251" y="11"/>
                    <a:pt x="252" y="13"/>
                    <a:pt x="253" y="14"/>
                  </a:cubicBezTo>
                  <a:moveTo>
                    <a:pt x="297" y="26"/>
                  </a:moveTo>
                  <a:cubicBezTo>
                    <a:pt x="292" y="26"/>
                    <a:pt x="287" y="27"/>
                    <a:pt x="284" y="29"/>
                  </a:cubicBezTo>
                  <a:cubicBezTo>
                    <a:pt x="280" y="32"/>
                    <a:pt x="278" y="36"/>
                    <a:pt x="278" y="40"/>
                  </a:cubicBezTo>
                  <a:cubicBezTo>
                    <a:pt x="278" y="44"/>
                    <a:pt x="279" y="47"/>
                    <a:pt x="282" y="50"/>
                  </a:cubicBezTo>
                  <a:cubicBezTo>
                    <a:pt x="284" y="52"/>
                    <a:pt x="286" y="54"/>
                    <a:pt x="289" y="55"/>
                  </a:cubicBezTo>
                  <a:cubicBezTo>
                    <a:pt x="292" y="56"/>
                    <a:pt x="295" y="57"/>
                    <a:pt x="298" y="58"/>
                  </a:cubicBezTo>
                  <a:cubicBezTo>
                    <a:pt x="302" y="59"/>
                    <a:pt x="304" y="60"/>
                    <a:pt x="306" y="61"/>
                  </a:cubicBezTo>
                  <a:cubicBezTo>
                    <a:pt x="308" y="62"/>
                    <a:pt x="309" y="64"/>
                    <a:pt x="309" y="66"/>
                  </a:cubicBezTo>
                  <a:cubicBezTo>
                    <a:pt x="309" y="70"/>
                    <a:pt x="306" y="72"/>
                    <a:pt x="299" y="72"/>
                  </a:cubicBezTo>
                  <a:cubicBezTo>
                    <a:pt x="278" y="72"/>
                    <a:pt x="278" y="72"/>
                    <a:pt x="278" y="72"/>
                  </a:cubicBezTo>
                  <a:cubicBezTo>
                    <a:pt x="278" y="81"/>
                    <a:pt x="278" y="81"/>
                    <a:pt x="27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13" y="81"/>
                    <a:pt x="320" y="76"/>
                    <a:pt x="320" y="66"/>
                  </a:cubicBezTo>
                  <a:cubicBezTo>
                    <a:pt x="320" y="64"/>
                    <a:pt x="320" y="63"/>
                    <a:pt x="319" y="61"/>
                  </a:cubicBezTo>
                  <a:cubicBezTo>
                    <a:pt x="319" y="60"/>
                    <a:pt x="318" y="58"/>
                    <a:pt x="317" y="57"/>
                  </a:cubicBezTo>
                  <a:cubicBezTo>
                    <a:pt x="316" y="55"/>
                    <a:pt x="315" y="54"/>
                    <a:pt x="312" y="53"/>
                  </a:cubicBezTo>
                  <a:cubicBezTo>
                    <a:pt x="310" y="52"/>
                    <a:pt x="307" y="51"/>
                    <a:pt x="303" y="49"/>
                  </a:cubicBezTo>
                  <a:cubicBezTo>
                    <a:pt x="298" y="48"/>
                    <a:pt x="296" y="47"/>
                    <a:pt x="295" y="47"/>
                  </a:cubicBezTo>
                  <a:cubicBezTo>
                    <a:pt x="295" y="47"/>
                    <a:pt x="294" y="46"/>
                    <a:pt x="293" y="46"/>
                  </a:cubicBezTo>
                  <a:cubicBezTo>
                    <a:pt x="292" y="45"/>
                    <a:pt x="291" y="45"/>
                    <a:pt x="291" y="45"/>
                  </a:cubicBezTo>
                  <a:cubicBezTo>
                    <a:pt x="290" y="44"/>
                    <a:pt x="290" y="43"/>
                    <a:pt x="289" y="43"/>
                  </a:cubicBezTo>
                  <a:cubicBezTo>
                    <a:pt x="289" y="42"/>
                    <a:pt x="289" y="41"/>
                    <a:pt x="289" y="40"/>
                  </a:cubicBezTo>
                  <a:cubicBezTo>
                    <a:pt x="289" y="39"/>
                    <a:pt x="290" y="37"/>
                    <a:pt x="291" y="37"/>
                  </a:cubicBezTo>
                  <a:cubicBezTo>
                    <a:pt x="293" y="36"/>
                    <a:pt x="295" y="35"/>
                    <a:pt x="297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18" y="26"/>
                    <a:pt x="318" y="26"/>
                    <a:pt x="318" y="26"/>
                  </a:cubicBezTo>
                  <a:lnTo>
                    <a:pt x="297" y="26"/>
                  </a:lnTo>
                  <a:close/>
                  <a:moveTo>
                    <a:pt x="369" y="52"/>
                  </a:moveTo>
                  <a:cubicBezTo>
                    <a:pt x="371" y="49"/>
                    <a:pt x="374" y="47"/>
                    <a:pt x="376" y="46"/>
                  </a:cubicBezTo>
                  <a:cubicBezTo>
                    <a:pt x="379" y="45"/>
                    <a:pt x="383" y="44"/>
                    <a:pt x="387" y="44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387" y="34"/>
                    <a:pt x="387" y="34"/>
                    <a:pt x="387" y="34"/>
                  </a:cubicBezTo>
                  <a:cubicBezTo>
                    <a:pt x="379" y="34"/>
                    <a:pt x="373" y="36"/>
                    <a:pt x="369" y="4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24"/>
                    <a:pt x="371" y="19"/>
                    <a:pt x="374" y="15"/>
                  </a:cubicBezTo>
                  <a:cubicBezTo>
                    <a:pt x="377" y="12"/>
                    <a:pt x="382" y="10"/>
                    <a:pt x="387" y="10"/>
                  </a:cubicBezTo>
                  <a:cubicBezTo>
                    <a:pt x="403" y="10"/>
                    <a:pt x="403" y="10"/>
                    <a:pt x="403" y="10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14" y="81"/>
                    <a:pt x="414" y="81"/>
                    <a:pt x="414" y="81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79" y="0"/>
                    <a:pt x="372" y="3"/>
                    <a:pt x="367" y="9"/>
                  </a:cubicBezTo>
                  <a:cubicBezTo>
                    <a:pt x="361" y="15"/>
                    <a:pt x="358" y="22"/>
                    <a:pt x="358" y="30"/>
                  </a:cubicBezTo>
                  <a:cubicBezTo>
                    <a:pt x="358" y="81"/>
                    <a:pt x="358" y="81"/>
                    <a:pt x="358" y="81"/>
                  </a:cubicBezTo>
                  <a:cubicBezTo>
                    <a:pt x="369" y="81"/>
                    <a:pt x="369" y="81"/>
                    <a:pt x="369" y="81"/>
                  </a:cubicBezTo>
                  <a:lnTo>
                    <a:pt x="369" y="52"/>
                  </a:lnTo>
                  <a:close/>
                  <a:moveTo>
                    <a:pt x="429" y="59"/>
                  </a:moveTo>
                  <a:cubicBezTo>
                    <a:pt x="429" y="67"/>
                    <a:pt x="431" y="73"/>
                    <a:pt x="434" y="76"/>
                  </a:cubicBezTo>
                  <a:cubicBezTo>
                    <a:pt x="438" y="80"/>
                    <a:pt x="444" y="81"/>
                    <a:pt x="453" y="81"/>
                  </a:cubicBezTo>
                  <a:cubicBezTo>
                    <a:pt x="453" y="72"/>
                    <a:pt x="453" y="72"/>
                    <a:pt x="453" y="72"/>
                  </a:cubicBezTo>
                  <a:cubicBezTo>
                    <a:pt x="451" y="72"/>
                    <a:pt x="449" y="71"/>
                    <a:pt x="448" y="71"/>
                  </a:cubicBezTo>
                  <a:cubicBezTo>
                    <a:pt x="446" y="71"/>
                    <a:pt x="445" y="70"/>
                    <a:pt x="444" y="70"/>
                  </a:cubicBezTo>
                  <a:cubicBezTo>
                    <a:pt x="442" y="69"/>
                    <a:pt x="441" y="68"/>
                    <a:pt x="440" y="66"/>
                  </a:cubicBezTo>
                  <a:cubicBezTo>
                    <a:pt x="440" y="64"/>
                    <a:pt x="439" y="62"/>
                    <a:pt x="439" y="59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29" y="59"/>
                    <a:pt x="429" y="59"/>
                    <a:pt x="429" y="59"/>
                  </a:cubicBezTo>
                  <a:moveTo>
                    <a:pt x="460" y="59"/>
                  </a:moveTo>
                  <a:cubicBezTo>
                    <a:pt x="460" y="67"/>
                    <a:pt x="462" y="73"/>
                    <a:pt x="466" y="76"/>
                  </a:cubicBezTo>
                  <a:cubicBezTo>
                    <a:pt x="469" y="80"/>
                    <a:pt x="475" y="81"/>
                    <a:pt x="484" y="81"/>
                  </a:cubicBezTo>
                  <a:cubicBezTo>
                    <a:pt x="484" y="72"/>
                    <a:pt x="484" y="72"/>
                    <a:pt x="484" y="72"/>
                  </a:cubicBezTo>
                  <a:cubicBezTo>
                    <a:pt x="482" y="72"/>
                    <a:pt x="480" y="71"/>
                    <a:pt x="479" y="71"/>
                  </a:cubicBezTo>
                  <a:cubicBezTo>
                    <a:pt x="478" y="71"/>
                    <a:pt x="476" y="70"/>
                    <a:pt x="475" y="70"/>
                  </a:cubicBezTo>
                  <a:cubicBezTo>
                    <a:pt x="473" y="69"/>
                    <a:pt x="472" y="68"/>
                    <a:pt x="472" y="66"/>
                  </a:cubicBezTo>
                  <a:cubicBezTo>
                    <a:pt x="471" y="64"/>
                    <a:pt x="471" y="62"/>
                    <a:pt x="471" y="59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9"/>
                    <a:pt x="460" y="59"/>
                    <a:pt x="460" y="59"/>
                  </a:cubicBezTo>
                  <a:moveTo>
                    <a:pt x="507" y="26"/>
                  </a:moveTo>
                  <a:cubicBezTo>
                    <a:pt x="492" y="26"/>
                    <a:pt x="492" y="26"/>
                    <a:pt x="492" y="26"/>
                  </a:cubicBezTo>
                  <a:cubicBezTo>
                    <a:pt x="487" y="35"/>
                    <a:pt x="487" y="35"/>
                    <a:pt x="487" y="35"/>
                  </a:cubicBezTo>
                  <a:cubicBezTo>
                    <a:pt x="497" y="35"/>
                    <a:pt x="497" y="35"/>
                    <a:pt x="497" y="35"/>
                  </a:cubicBezTo>
                  <a:cubicBezTo>
                    <a:pt x="497" y="81"/>
                    <a:pt x="497" y="81"/>
                    <a:pt x="497" y="81"/>
                  </a:cubicBezTo>
                  <a:cubicBezTo>
                    <a:pt x="507" y="81"/>
                    <a:pt x="507" y="81"/>
                    <a:pt x="507" y="81"/>
                  </a:cubicBezTo>
                  <a:lnTo>
                    <a:pt x="507" y="26"/>
                  </a:lnTo>
                  <a:close/>
                  <a:moveTo>
                    <a:pt x="496" y="14"/>
                  </a:moveTo>
                  <a:cubicBezTo>
                    <a:pt x="497" y="15"/>
                    <a:pt x="499" y="16"/>
                    <a:pt x="501" y="16"/>
                  </a:cubicBezTo>
                  <a:cubicBezTo>
                    <a:pt x="503" y="16"/>
                    <a:pt x="504" y="15"/>
                    <a:pt x="505" y="14"/>
                  </a:cubicBezTo>
                  <a:cubicBezTo>
                    <a:pt x="506" y="13"/>
                    <a:pt x="507" y="11"/>
                    <a:pt x="507" y="10"/>
                  </a:cubicBezTo>
                  <a:cubicBezTo>
                    <a:pt x="507" y="8"/>
                    <a:pt x="506" y="7"/>
                    <a:pt x="505" y="5"/>
                  </a:cubicBezTo>
                  <a:cubicBezTo>
                    <a:pt x="504" y="4"/>
                    <a:pt x="503" y="4"/>
                    <a:pt x="501" y="4"/>
                  </a:cubicBezTo>
                  <a:cubicBezTo>
                    <a:pt x="499" y="4"/>
                    <a:pt x="497" y="4"/>
                    <a:pt x="496" y="5"/>
                  </a:cubicBezTo>
                  <a:cubicBezTo>
                    <a:pt x="495" y="7"/>
                    <a:pt x="495" y="8"/>
                    <a:pt x="495" y="10"/>
                  </a:cubicBezTo>
                  <a:cubicBezTo>
                    <a:pt x="495" y="11"/>
                    <a:pt x="495" y="13"/>
                    <a:pt x="496" y="14"/>
                  </a:cubicBezTo>
                  <a:moveTo>
                    <a:pt x="553" y="49"/>
                  </a:moveTo>
                  <a:cubicBezTo>
                    <a:pt x="549" y="47"/>
                    <a:pt x="546" y="47"/>
                    <a:pt x="542" y="47"/>
                  </a:cubicBezTo>
                  <a:cubicBezTo>
                    <a:pt x="536" y="47"/>
                    <a:pt x="531" y="48"/>
                    <a:pt x="527" y="51"/>
                  </a:cubicBezTo>
                  <a:cubicBezTo>
                    <a:pt x="523" y="54"/>
                    <a:pt x="521" y="58"/>
                    <a:pt x="521" y="64"/>
                  </a:cubicBezTo>
                  <a:cubicBezTo>
                    <a:pt x="521" y="70"/>
                    <a:pt x="522" y="74"/>
                    <a:pt x="526" y="77"/>
                  </a:cubicBezTo>
                  <a:cubicBezTo>
                    <a:pt x="530" y="80"/>
                    <a:pt x="535" y="81"/>
                    <a:pt x="542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8" y="40"/>
                    <a:pt x="566" y="35"/>
                    <a:pt x="562" y="31"/>
                  </a:cubicBezTo>
                  <a:cubicBezTo>
                    <a:pt x="558" y="27"/>
                    <a:pt x="552" y="26"/>
                    <a:pt x="545" y="26"/>
                  </a:cubicBezTo>
                  <a:cubicBezTo>
                    <a:pt x="525" y="26"/>
                    <a:pt x="525" y="26"/>
                    <a:pt x="525" y="26"/>
                  </a:cubicBezTo>
                  <a:cubicBezTo>
                    <a:pt x="525" y="35"/>
                    <a:pt x="525" y="35"/>
                    <a:pt x="525" y="35"/>
                  </a:cubicBezTo>
                  <a:cubicBezTo>
                    <a:pt x="544" y="35"/>
                    <a:pt x="544" y="35"/>
                    <a:pt x="544" y="35"/>
                  </a:cubicBezTo>
                  <a:cubicBezTo>
                    <a:pt x="553" y="35"/>
                    <a:pt x="558" y="40"/>
                    <a:pt x="558" y="49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35" y="72"/>
                    <a:pt x="531" y="69"/>
                    <a:pt x="531" y="64"/>
                  </a:cubicBezTo>
                  <a:cubicBezTo>
                    <a:pt x="531" y="61"/>
                    <a:pt x="532" y="59"/>
                    <a:pt x="534" y="58"/>
                  </a:cubicBezTo>
                  <a:cubicBezTo>
                    <a:pt x="536" y="56"/>
                    <a:pt x="539" y="56"/>
                    <a:pt x="542" y="56"/>
                  </a:cubicBezTo>
                  <a:cubicBezTo>
                    <a:pt x="547" y="56"/>
                    <a:pt x="550" y="57"/>
                    <a:pt x="553" y="59"/>
                  </a:cubicBezTo>
                  <a:cubicBezTo>
                    <a:pt x="553" y="49"/>
                    <a:pt x="553" y="49"/>
                    <a:pt x="553" y="49"/>
                  </a:cubicBezTo>
                  <a:moveTo>
                    <a:pt x="581" y="81"/>
                  </a:moveTo>
                  <a:cubicBezTo>
                    <a:pt x="591" y="81"/>
                    <a:pt x="591" y="81"/>
                    <a:pt x="591" y="81"/>
                  </a:cubicBezTo>
                  <a:cubicBezTo>
                    <a:pt x="591" y="35"/>
                    <a:pt x="591" y="35"/>
                    <a:pt x="591" y="35"/>
                  </a:cubicBezTo>
                  <a:cubicBezTo>
                    <a:pt x="605" y="35"/>
                    <a:pt x="605" y="35"/>
                    <a:pt x="605" y="35"/>
                  </a:cubicBezTo>
                  <a:cubicBezTo>
                    <a:pt x="607" y="35"/>
                    <a:pt x="609" y="36"/>
                    <a:pt x="611" y="36"/>
                  </a:cubicBezTo>
                  <a:cubicBezTo>
                    <a:pt x="612" y="37"/>
                    <a:pt x="613" y="38"/>
                    <a:pt x="614" y="39"/>
                  </a:cubicBezTo>
                  <a:cubicBezTo>
                    <a:pt x="615" y="40"/>
                    <a:pt x="616" y="41"/>
                    <a:pt x="616" y="43"/>
                  </a:cubicBezTo>
                  <a:cubicBezTo>
                    <a:pt x="617" y="44"/>
                    <a:pt x="617" y="45"/>
                    <a:pt x="617" y="46"/>
                  </a:cubicBezTo>
                  <a:cubicBezTo>
                    <a:pt x="617" y="47"/>
                    <a:pt x="617" y="49"/>
                    <a:pt x="617" y="50"/>
                  </a:cubicBezTo>
                  <a:cubicBezTo>
                    <a:pt x="617" y="81"/>
                    <a:pt x="617" y="81"/>
                    <a:pt x="617" y="81"/>
                  </a:cubicBezTo>
                  <a:cubicBezTo>
                    <a:pt x="627" y="81"/>
                    <a:pt x="627" y="81"/>
                    <a:pt x="627" y="81"/>
                  </a:cubicBezTo>
                  <a:cubicBezTo>
                    <a:pt x="627" y="50"/>
                    <a:pt x="627" y="50"/>
                    <a:pt x="627" y="50"/>
                  </a:cubicBezTo>
                  <a:cubicBezTo>
                    <a:pt x="627" y="45"/>
                    <a:pt x="627" y="41"/>
                    <a:pt x="626" y="38"/>
                  </a:cubicBezTo>
                  <a:cubicBezTo>
                    <a:pt x="625" y="34"/>
                    <a:pt x="623" y="32"/>
                    <a:pt x="620" y="29"/>
                  </a:cubicBezTo>
                  <a:cubicBezTo>
                    <a:pt x="616" y="27"/>
                    <a:pt x="610" y="26"/>
                    <a:pt x="601" y="26"/>
                  </a:cubicBezTo>
                  <a:cubicBezTo>
                    <a:pt x="581" y="26"/>
                    <a:pt x="581" y="26"/>
                    <a:pt x="581" y="26"/>
                  </a:cubicBezTo>
                  <a:lnTo>
                    <a:pt x="581" y="81"/>
                  </a:lnTo>
                  <a:close/>
                  <a:moveTo>
                    <a:pt x="679" y="69"/>
                  </a:moveTo>
                  <a:cubicBezTo>
                    <a:pt x="676" y="72"/>
                    <a:pt x="672" y="73"/>
                    <a:pt x="668" y="73"/>
                  </a:cubicBezTo>
                  <a:cubicBezTo>
                    <a:pt x="663" y="73"/>
                    <a:pt x="658" y="71"/>
                    <a:pt x="655" y="67"/>
                  </a:cubicBezTo>
                  <a:cubicBezTo>
                    <a:pt x="652" y="64"/>
                    <a:pt x="651" y="59"/>
                    <a:pt x="651" y="53"/>
                  </a:cubicBezTo>
                  <a:cubicBezTo>
                    <a:pt x="651" y="48"/>
                    <a:pt x="652" y="43"/>
                    <a:pt x="655" y="39"/>
                  </a:cubicBezTo>
                  <a:cubicBezTo>
                    <a:pt x="658" y="36"/>
                    <a:pt x="663" y="34"/>
                    <a:pt x="668" y="34"/>
                  </a:cubicBezTo>
                  <a:cubicBezTo>
                    <a:pt x="672" y="34"/>
                    <a:pt x="676" y="35"/>
                    <a:pt x="679" y="38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1" y="27"/>
                    <a:pt x="675" y="24"/>
                    <a:pt x="668" y="24"/>
                  </a:cubicBezTo>
                  <a:cubicBezTo>
                    <a:pt x="660" y="24"/>
                    <a:pt x="653" y="27"/>
                    <a:pt x="648" y="33"/>
                  </a:cubicBezTo>
                  <a:cubicBezTo>
                    <a:pt x="642" y="38"/>
                    <a:pt x="640" y="45"/>
                    <a:pt x="640" y="53"/>
                  </a:cubicBezTo>
                  <a:cubicBezTo>
                    <a:pt x="640" y="62"/>
                    <a:pt x="642" y="69"/>
                    <a:pt x="647" y="74"/>
                  </a:cubicBezTo>
                  <a:cubicBezTo>
                    <a:pt x="653" y="80"/>
                    <a:pt x="659" y="82"/>
                    <a:pt x="668" y="82"/>
                  </a:cubicBezTo>
                  <a:cubicBezTo>
                    <a:pt x="675" y="82"/>
                    <a:pt x="681" y="80"/>
                    <a:pt x="686" y="76"/>
                  </a:cubicBezTo>
                  <a:cubicBezTo>
                    <a:pt x="679" y="69"/>
                    <a:pt x="679" y="69"/>
                    <a:pt x="679" y="69"/>
                  </a:cubicBezTo>
                  <a:moveTo>
                    <a:pt x="723" y="24"/>
                  </a:moveTo>
                  <a:cubicBezTo>
                    <a:pt x="714" y="24"/>
                    <a:pt x="707" y="27"/>
                    <a:pt x="702" y="32"/>
                  </a:cubicBezTo>
                  <a:cubicBezTo>
                    <a:pt x="697" y="38"/>
                    <a:pt x="694" y="46"/>
                    <a:pt x="694" y="55"/>
                  </a:cubicBezTo>
                  <a:cubicBezTo>
                    <a:pt x="694" y="63"/>
                    <a:pt x="697" y="70"/>
                    <a:pt x="702" y="75"/>
                  </a:cubicBezTo>
                  <a:cubicBezTo>
                    <a:pt x="708" y="80"/>
                    <a:pt x="715" y="82"/>
                    <a:pt x="723" y="82"/>
                  </a:cubicBezTo>
                  <a:cubicBezTo>
                    <a:pt x="731" y="82"/>
                    <a:pt x="737" y="80"/>
                    <a:pt x="742" y="76"/>
                  </a:cubicBezTo>
                  <a:cubicBezTo>
                    <a:pt x="735" y="69"/>
                    <a:pt x="735" y="69"/>
                    <a:pt x="735" y="69"/>
                  </a:cubicBezTo>
                  <a:cubicBezTo>
                    <a:pt x="732" y="72"/>
                    <a:pt x="728" y="73"/>
                    <a:pt x="723" y="73"/>
                  </a:cubicBezTo>
                  <a:cubicBezTo>
                    <a:pt x="718" y="73"/>
                    <a:pt x="714" y="71"/>
                    <a:pt x="710" y="67"/>
                  </a:cubicBezTo>
                  <a:cubicBezTo>
                    <a:pt x="707" y="64"/>
                    <a:pt x="705" y="59"/>
                    <a:pt x="705" y="53"/>
                  </a:cubicBezTo>
                  <a:cubicBezTo>
                    <a:pt x="705" y="48"/>
                    <a:pt x="707" y="43"/>
                    <a:pt x="710" y="40"/>
                  </a:cubicBezTo>
                  <a:cubicBezTo>
                    <a:pt x="713" y="36"/>
                    <a:pt x="717" y="34"/>
                    <a:pt x="723" y="34"/>
                  </a:cubicBezTo>
                  <a:cubicBezTo>
                    <a:pt x="726" y="34"/>
                    <a:pt x="728" y="34"/>
                    <a:pt x="730" y="36"/>
                  </a:cubicBezTo>
                  <a:cubicBezTo>
                    <a:pt x="731" y="37"/>
                    <a:pt x="732" y="39"/>
                    <a:pt x="732" y="41"/>
                  </a:cubicBezTo>
                  <a:cubicBezTo>
                    <a:pt x="732" y="45"/>
                    <a:pt x="731" y="47"/>
                    <a:pt x="729" y="49"/>
                  </a:cubicBezTo>
                  <a:cubicBezTo>
                    <a:pt x="727" y="50"/>
                    <a:pt x="724" y="51"/>
                    <a:pt x="719" y="51"/>
                  </a:cubicBezTo>
                  <a:cubicBezTo>
                    <a:pt x="713" y="51"/>
                    <a:pt x="713" y="51"/>
                    <a:pt x="713" y="51"/>
                  </a:cubicBezTo>
                  <a:cubicBezTo>
                    <a:pt x="713" y="60"/>
                    <a:pt x="713" y="60"/>
                    <a:pt x="713" y="60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35" y="60"/>
                    <a:pt x="743" y="54"/>
                    <a:pt x="743" y="41"/>
                  </a:cubicBezTo>
                  <a:cubicBezTo>
                    <a:pt x="743" y="30"/>
                    <a:pt x="737" y="25"/>
                    <a:pt x="723" y="24"/>
                  </a:cubicBezTo>
                  <a:moveTo>
                    <a:pt x="751" y="37"/>
                  </a:moveTo>
                  <a:cubicBezTo>
                    <a:pt x="752" y="39"/>
                    <a:pt x="754" y="40"/>
                    <a:pt x="756" y="40"/>
                  </a:cubicBezTo>
                  <a:cubicBezTo>
                    <a:pt x="758" y="40"/>
                    <a:pt x="760" y="39"/>
                    <a:pt x="761" y="37"/>
                  </a:cubicBezTo>
                  <a:cubicBezTo>
                    <a:pt x="763" y="36"/>
                    <a:pt x="763" y="34"/>
                    <a:pt x="763" y="32"/>
                  </a:cubicBezTo>
                  <a:cubicBezTo>
                    <a:pt x="763" y="30"/>
                    <a:pt x="763" y="29"/>
                    <a:pt x="761" y="27"/>
                  </a:cubicBezTo>
                  <a:cubicBezTo>
                    <a:pt x="760" y="26"/>
                    <a:pt x="758" y="25"/>
                    <a:pt x="756" y="25"/>
                  </a:cubicBezTo>
                  <a:cubicBezTo>
                    <a:pt x="754" y="25"/>
                    <a:pt x="752" y="26"/>
                    <a:pt x="751" y="27"/>
                  </a:cubicBezTo>
                  <a:cubicBezTo>
                    <a:pt x="750" y="29"/>
                    <a:pt x="749" y="30"/>
                    <a:pt x="749" y="32"/>
                  </a:cubicBezTo>
                  <a:cubicBezTo>
                    <a:pt x="749" y="34"/>
                    <a:pt x="750" y="36"/>
                    <a:pt x="751" y="37"/>
                  </a:cubicBezTo>
                  <a:moveTo>
                    <a:pt x="751" y="80"/>
                  </a:moveTo>
                  <a:cubicBezTo>
                    <a:pt x="752" y="82"/>
                    <a:pt x="754" y="82"/>
                    <a:pt x="756" y="82"/>
                  </a:cubicBezTo>
                  <a:cubicBezTo>
                    <a:pt x="758" y="82"/>
                    <a:pt x="760" y="82"/>
                    <a:pt x="761" y="80"/>
                  </a:cubicBezTo>
                  <a:cubicBezTo>
                    <a:pt x="763" y="79"/>
                    <a:pt x="763" y="77"/>
                    <a:pt x="763" y="75"/>
                  </a:cubicBezTo>
                  <a:cubicBezTo>
                    <a:pt x="763" y="73"/>
                    <a:pt x="763" y="72"/>
                    <a:pt x="761" y="70"/>
                  </a:cubicBezTo>
                  <a:cubicBezTo>
                    <a:pt x="760" y="69"/>
                    <a:pt x="758" y="68"/>
                    <a:pt x="756" y="68"/>
                  </a:cubicBezTo>
                  <a:cubicBezTo>
                    <a:pt x="754" y="68"/>
                    <a:pt x="752" y="69"/>
                    <a:pt x="751" y="70"/>
                  </a:cubicBezTo>
                  <a:cubicBezTo>
                    <a:pt x="750" y="72"/>
                    <a:pt x="749" y="73"/>
                    <a:pt x="749" y="75"/>
                  </a:cubicBezTo>
                  <a:cubicBezTo>
                    <a:pt x="749" y="77"/>
                    <a:pt x="750" y="79"/>
                    <a:pt x="751" y="8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auto">
            <a:xfrm>
              <a:off x="3608388" y="2792413"/>
              <a:ext cx="6581774" cy="457200"/>
            </a:xfrm>
            <a:custGeom>
              <a:avLst/>
              <a:gdLst>
                <a:gd name="T0" fmla="*/ 29 w 1126"/>
                <a:gd name="T1" fmla="*/ 28 h 78"/>
                <a:gd name="T2" fmla="*/ 67 w 1126"/>
                <a:gd name="T3" fmla="*/ 52 h 78"/>
                <a:gd name="T4" fmla="*/ 41 w 1126"/>
                <a:gd name="T5" fmla="*/ 42 h 78"/>
                <a:gd name="T6" fmla="*/ 102 w 1126"/>
                <a:gd name="T7" fmla="*/ 52 h 78"/>
                <a:gd name="T8" fmla="*/ 111 w 1126"/>
                <a:gd name="T9" fmla="*/ 43 h 78"/>
                <a:gd name="T10" fmla="*/ 130 w 1126"/>
                <a:gd name="T11" fmla="*/ 26 h 78"/>
                <a:gd name="T12" fmla="*/ 141 w 1126"/>
                <a:gd name="T13" fmla="*/ 26 h 78"/>
                <a:gd name="T14" fmla="*/ 145 w 1126"/>
                <a:gd name="T15" fmla="*/ 3 h 78"/>
                <a:gd name="T16" fmla="*/ 165 w 1126"/>
                <a:gd name="T17" fmla="*/ 19 h 78"/>
                <a:gd name="T18" fmla="*/ 213 w 1126"/>
                <a:gd name="T19" fmla="*/ 59 h 78"/>
                <a:gd name="T20" fmla="*/ 225 w 1126"/>
                <a:gd name="T21" fmla="*/ 52 h 78"/>
                <a:gd name="T22" fmla="*/ 249 w 1126"/>
                <a:gd name="T23" fmla="*/ 56 h 78"/>
                <a:gd name="T24" fmla="*/ 264 w 1126"/>
                <a:gd name="T25" fmla="*/ 19 h 78"/>
                <a:gd name="T26" fmla="*/ 275 w 1126"/>
                <a:gd name="T27" fmla="*/ 59 h 78"/>
                <a:gd name="T28" fmla="*/ 275 w 1126"/>
                <a:gd name="T29" fmla="*/ 4 h 78"/>
                <a:gd name="T30" fmla="*/ 319 w 1126"/>
                <a:gd name="T31" fmla="*/ 31 h 78"/>
                <a:gd name="T32" fmla="*/ 294 w 1126"/>
                <a:gd name="T33" fmla="*/ 19 h 78"/>
                <a:gd name="T34" fmla="*/ 357 w 1126"/>
                <a:gd name="T35" fmla="*/ 26 h 78"/>
                <a:gd name="T36" fmla="*/ 370 w 1126"/>
                <a:gd name="T37" fmla="*/ 73 h 78"/>
                <a:gd name="T38" fmla="*/ 356 w 1126"/>
                <a:gd name="T39" fmla="*/ 59 h 78"/>
                <a:gd name="T40" fmla="*/ 421 w 1126"/>
                <a:gd name="T41" fmla="*/ 52 h 78"/>
                <a:gd name="T42" fmla="*/ 419 w 1126"/>
                <a:gd name="T43" fmla="*/ 34 h 78"/>
                <a:gd name="T44" fmla="*/ 420 w 1126"/>
                <a:gd name="T45" fmla="*/ 19 h 78"/>
                <a:gd name="T46" fmla="*/ 464 w 1126"/>
                <a:gd name="T47" fmla="*/ 18 h 78"/>
                <a:gd name="T48" fmla="*/ 481 w 1126"/>
                <a:gd name="T49" fmla="*/ 26 h 78"/>
                <a:gd name="T50" fmla="*/ 494 w 1126"/>
                <a:gd name="T51" fmla="*/ 4 h 78"/>
                <a:gd name="T52" fmla="*/ 526 w 1126"/>
                <a:gd name="T53" fmla="*/ 60 h 78"/>
                <a:gd name="T54" fmla="*/ 533 w 1126"/>
                <a:gd name="T55" fmla="*/ 30 h 78"/>
                <a:gd name="T56" fmla="*/ 557 w 1126"/>
                <a:gd name="T57" fmla="*/ 59 h 78"/>
                <a:gd name="T58" fmla="*/ 583 w 1126"/>
                <a:gd name="T59" fmla="*/ 59 h 78"/>
                <a:gd name="T60" fmla="*/ 601 w 1126"/>
                <a:gd name="T61" fmla="*/ 56 h 78"/>
                <a:gd name="T62" fmla="*/ 615 w 1126"/>
                <a:gd name="T63" fmla="*/ 19 h 78"/>
                <a:gd name="T64" fmla="*/ 627 w 1126"/>
                <a:gd name="T65" fmla="*/ 59 h 78"/>
                <a:gd name="T66" fmla="*/ 626 w 1126"/>
                <a:gd name="T67" fmla="*/ 4 h 78"/>
                <a:gd name="T68" fmla="*/ 646 w 1126"/>
                <a:gd name="T69" fmla="*/ 19 h 78"/>
                <a:gd name="T70" fmla="*/ 672 w 1126"/>
                <a:gd name="T71" fmla="*/ 19 h 78"/>
                <a:gd name="T72" fmla="*/ 683 w 1126"/>
                <a:gd name="T73" fmla="*/ 7 h 78"/>
                <a:gd name="T74" fmla="*/ 701 w 1126"/>
                <a:gd name="T75" fmla="*/ 39 h 78"/>
                <a:gd name="T76" fmla="*/ 713 w 1126"/>
                <a:gd name="T77" fmla="*/ 60 h 78"/>
                <a:gd name="T78" fmla="*/ 762 w 1126"/>
                <a:gd name="T79" fmla="*/ 48 h 78"/>
                <a:gd name="T80" fmla="*/ 796 w 1126"/>
                <a:gd name="T81" fmla="*/ 60 h 78"/>
                <a:gd name="T82" fmla="*/ 802 w 1126"/>
                <a:gd name="T83" fmla="*/ 30 h 78"/>
                <a:gd name="T84" fmla="*/ 833 w 1126"/>
                <a:gd name="T85" fmla="*/ 34 h 78"/>
                <a:gd name="T86" fmla="*/ 821 w 1126"/>
                <a:gd name="T87" fmla="*/ 19 h 78"/>
                <a:gd name="T88" fmla="*/ 841 w 1126"/>
                <a:gd name="T89" fmla="*/ 43 h 78"/>
                <a:gd name="T90" fmla="*/ 889 w 1126"/>
                <a:gd name="T91" fmla="*/ 21 h 78"/>
                <a:gd name="T92" fmla="*/ 892 w 1126"/>
                <a:gd name="T93" fmla="*/ 52 h 78"/>
                <a:gd name="T94" fmla="*/ 920 w 1126"/>
                <a:gd name="T95" fmla="*/ 49 h 78"/>
                <a:gd name="T96" fmla="*/ 922 w 1126"/>
                <a:gd name="T97" fmla="*/ 44 h 78"/>
                <a:gd name="T98" fmla="*/ 967 w 1126"/>
                <a:gd name="T99" fmla="*/ 26 h 78"/>
                <a:gd name="T100" fmla="*/ 958 w 1126"/>
                <a:gd name="T101" fmla="*/ 59 h 78"/>
                <a:gd name="T102" fmla="*/ 996 w 1126"/>
                <a:gd name="T103" fmla="*/ 52 h 78"/>
                <a:gd name="T104" fmla="*/ 993 w 1126"/>
                <a:gd name="T105" fmla="*/ 34 h 78"/>
                <a:gd name="T106" fmla="*/ 994 w 1126"/>
                <a:gd name="T107" fmla="*/ 19 h 78"/>
                <a:gd name="T108" fmla="*/ 1045 w 1126"/>
                <a:gd name="T109" fmla="*/ 34 h 78"/>
                <a:gd name="T110" fmla="*/ 1027 w 1126"/>
                <a:gd name="T111" fmla="*/ 1 h 78"/>
                <a:gd name="T112" fmla="*/ 1066 w 1126"/>
                <a:gd name="T113" fmla="*/ 11 h 78"/>
                <a:gd name="T114" fmla="*/ 1093 w 1126"/>
                <a:gd name="T115" fmla="*/ 78 h 78"/>
                <a:gd name="T116" fmla="*/ 1119 w 1126"/>
                <a:gd name="T117" fmla="*/ 39 h 78"/>
                <a:gd name="T118" fmla="*/ 1120 w 1126"/>
                <a:gd name="T119" fmla="*/ 54 h 78"/>
                <a:gd name="T120" fmla="*/ 1087 w 1126"/>
                <a:gd name="T121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78">
                  <a:moveTo>
                    <a:pt x="29" y="50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0" y="59"/>
                    <a:pt x="26" y="60"/>
                    <a:pt x="21" y="60"/>
                  </a:cubicBezTo>
                  <a:cubicBezTo>
                    <a:pt x="15" y="60"/>
                    <a:pt x="10" y="58"/>
                    <a:pt x="6" y="54"/>
                  </a:cubicBezTo>
                  <a:cubicBezTo>
                    <a:pt x="2" y="50"/>
                    <a:pt x="0" y="45"/>
                    <a:pt x="0" y="39"/>
                  </a:cubicBezTo>
                  <a:cubicBezTo>
                    <a:pt x="0" y="33"/>
                    <a:pt x="2" y="28"/>
                    <a:pt x="6" y="24"/>
                  </a:cubicBezTo>
                  <a:cubicBezTo>
                    <a:pt x="10" y="20"/>
                    <a:pt x="15" y="18"/>
                    <a:pt x="21" y="18"/>
                  </a:cubicBezTo>
                  <a:cubicBezTo>
                    <a:pt x="26" y="18"/>
                    <a:pt x="30" y="20"/>
                    <a:pt x="34" y="2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7" y="26"/>
                    <a:pt x="24" y="25"/>
                    <a:pt x="21" y="25"/>
                  </a:cubicBezTo>
                  <a:cubicBezTo>
                    <a:pt x="17" y="25"/>
                    <a:pt x="14" y="26"/>
                    <a:pt x="12" y="29"/>
                  </a:cubicBezTo>
                  <a:cubicBezTo>
                    <a:pt x="9" y="32"/>
                    <a:pt x="8" y="35"/>
                    <a:pt x="8" y="39"/>
                  </a:cubicBezTo>
                  <a:cubicBezTo>
                    <a:pt x="8" y="43"/>
                    <a:pt x="9" y="47"/>
                    <a:pt x="12" y="49"/>
                  </a:cubicBezTo>
                  <a:cubicBezTo>
                    <a:pt x="14" y="52"/>
                    <a:pt x="17" y="53"/>
                    <a:pt x="21" y="53"/>
                  </a:cubicBezTo>
                  <a:cubicBezTo>
                    <a:pt x="24" y="53"/>
                    <a:pt x="27" y="52"/>
                    <a:pt x="29" y="50"/>
                  </a:cubicBezTo>
                  <a:moveTo>
                    <a:pt x="75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6" y="52"/>
                    <a:pt x="55" y="52"/>
                    <a:pt x="53" y="51"/>
                  </a:cubicBezTo>
                  <a:cubicBezTo>
                    <a:pt x="52" y="51"/>
                    <a:pt x="51" y="50"/>
                    <a:pt x="51" y="50"/>
                  </a:cubicBezTo>
                  <a:cubicBezTo>
                    <a:pt x="50" y="49"/>
                    <a:pt x="50" y="48"/>
                    <a:pt x="49" y="47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9" y="44"/>
                    <a:pt x="49" y="43"/>
                    <a:pt x="49" y="4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5"/>
                    <a:pt x="42" y="48"/>
                    <a:pt x="42" y="51"/>
                  </a:cubicBezTo>
                  <a:cubicBezTo>
                    <a:pt x="43" y="53"/>
                    <a:pt x="44" y="55"/>
                    <a:pt x="47" y="57"/>
                  </a:cubicBezTo>
                  <a:cubicBezTo>
                    <a:pt x="49" y="58"/>
                    <a:pt x="54" y="59"/>
                    <a:pt x="60" y="59"/>
                  </a:cubicBezTo>
                  <a:cubicBezTo>
                    <a:pt x="75" y="59"/>
                    <a:pt x="75" y="59"/>
                    <a:pt x="75" y="59"/>
                  </a:cubicBezTo>
                  <a:lnTo>
                    <a:pt x="75" y="19"/>
                  </a:lnTo>
                  <a:close/>
                  <a:moveTo>
                    <a:pt x="85" y="43"/>
                  </a:moveTo>
                  <a:cubicBezTo>
                    <a:pt x="85" y="49"/>
                    <a:pt x="86" y="53"/>
                    <a:pt x="89" y="56"/>
                  </a:cubicBezTo>
                  <a:cubicBezTo>
                    <a:pt x="92" y="58"/>
                    <a:pt x="96" y="59"/>
                    <a:pt x="102" y="59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2"/>
                    <a:pt x="100" y="52"/>
                    <a:pt x="99" y="52"/>
                  </a:cubicBezTo>
                  <a:cubicBezTo>
                    <a:pt x="98" y="52"/>
                    <a:pt x="97" y="51"/>
                    <a:pt x="96" y="51"/>
                  </a:cubicBezTo>
                  <a:cubicBezTo>
                    <a:pt x="95" y="50"/>
                    <a:pt x="94" y="50"/>
                    <a:pt x="93" y="48"/>
                  </a:cubicBezTo>
                  <a:cubicBezTo>
                    <a:pt x="93" y="47"/>
                    <a:pt x="93" y="45"/>
                    <a:pt x="93" y="43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43"/>
                    <a:pt x="85" y="43"/>
                    <a:pt x="85" y="43"/>
                  </a:cubicBezTo>
                  <a:moveTo>
                    <a:pt x="111" y="26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9"/>
                    <a:pt x="113" y="53"/>
                    <a:pt x="116" y="56"/>
                  </a:cubicBezTo>
                  <a:cubicBezTo>
                    <a:pt x="119" y="58"/>
                    <a:pt x="124" y="59"/>
                    <a:pt x="130" y="59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2"/>
                    <a:pt x="127" y="52"/>
                    <a:pt x="126" y="52"/>
                  </a:cubicBezTo>
                  <a:cubicBezTo>
                    <a:pt x="125" y="52"/>
                    <a:pt x="124" y="51"/>
                    <a:pt x="122" y="51"/>
                  </a:cubicBezTo>
                  <a:cubicBezTo>
                    <a:pt x="121" y="50"/>
                    <a:pt x="120" y="50"/>
                    <a:pt x="120" y="48"/>
                  </a:cubicBezTo>
                  <a:cubicBezTo>
                    <a:pt x="119" y="47"/>
                    <a:pt x="119" y="45"/>
                    <a:pt x="119" y="43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04" y="26"/>
                    <a:pt x="104" y="26"/>
                    <a:pt x="104" y="26"/>
                  </a:cubicBezTo>
                  <a:lnTo>
                    <a:pt x="111" y="26"/>
                  </a:lnTo>
                  <a:close/>
                  <a:moveTo>
                    <a:pt x="149" y="19"/>
                  </a:moveTo>
                  <a:cubicBezTo>
                    <a:pt x="138" y="19"/>
                    <a:pt x="138" y="19"/>
                    <a:pt x="138" y="1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9" y="59"/>
                    <a:pt x="149" y="59"/>
                    <a:pt x="149" y="59"/>
                  </a:cubicBezTo>
                  <a:lnTo>
                    <a:pt x="149" y="19"/>
                  </a:lnTo>
                  <a:close/>
                  <a:moveTo>
                    <a:pt x="141" y="11"/>
                  </a:moveTo>
                  <a:cubicBezTo>
                    <a:pt x="142" y="11"/>
                    <a:pt x="143" y="12"/>
                    <a:pt x="145" y="12"/>
                  </a:cubicBezTo>
                  <a:cubicBezTo>
                    <a:pt x="146" y="12"/>
                    <a:pt x="147" y="11"/>
                    <a:pt x="148" y="11"/>
                  </a:cubicBezTo>
                  <a:cubicBezTo>
                    <a:pt x="149" y="10"/>
                    <a:pt x="149" y="9"/>
                    <a:pt x="149" y="7"/>
                  </a:cubicBezTo>
                  <a:cubicBezTo>
                    <a:pt x="149" y="6"/>
                    <a:pt x="149" y="5"/>
                    <a:pt x="148" y="4"/>
                  </a:cubicBezTo>
                  <a:cubicBezTo>
                    <a:pt x="147" y="3"/>
                    <a:pt x="146" y="3"/>
                    <a:pt x="145" y="3"/>
                  </a:cubicBezTo>
                  <a:cubicBezTo>
                    <a:pt x="143" y="3"/>
                    <a:pt x="142" y="3"/>
                    <a:pt x="141" y="4"/>
                  </a:cubicBezTo>
                  <a:cubicBezTo>
                    <a:pt x="140" y="5"/>
                    <a:pt x="140" y="6"/>
                    <a:pt x="140" y="7"/>
                  </a:cubicBezTo>
                  <a:cubicBezTo>
                    <a:pt x="140" y="9"/>
                    <a:pt x="140" y="10"/>
                    <a:pt x="141" y="11"/>
                  </a:cubicBezTo>
                  <a:moveTo>
                    <a:pt x="175" y="60"/>
                  </a:moveTo>
                  <a:cubicBezTo>
                    <a:pt x="179" y="56"/>
                    <a:pt x="183" y="51"/>
                    <a:pt x="185" y="45"/>
                  </a:cubicBezTo>
                  <a:cubicBezTo>
                    <a:pt x="187" y="40"/>
                    <a:pt x="190" y="31"/>
                    <a:pt x="192" y="19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82" y="32"/>
                    <a:pt x="179" y="43"/>
                    <a:pt x="175" y="50"/>
                  </a:cubicBezTo>
                  <a:cubicBezTo>
                    <a:pt x="170" y="43"/>
                    <a:pt x="167" y="32"/>
                    <a:pt x="165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9" y="31"/>
                    <a:pt x="162" y="40"/>
                    <a:pt x="164" y="45"/>
                  </a:cubicBezTo>
                  <a:cubicBezTo>
                    <a:pt x="166" y="51"/>
                    <a:pt x="170" y="56"/>
                    <a:pt x="175" y="60"/>
                  </a:cubicBezTo>
                  <a:moveTo>
                    <a:pt x="222" y="36"/>
                  </a:moveTo>
                  <a:cubicBezTo>
                    <a:pt x="219" y="35"/>
                    <a:pt x="216" y="34"/>
                    <a:pt x="213" y="34"/>
                  </a:cubicBezTo>
                  <a:cubicBezTo>
                    <a:pt x="209" y="34"/>
                    <a:pt x="205" y="35"/>
                    <a:pt x="202" y="37"/>
                  </a:cubicBezTo>
                  <a:cubicBezTo>
                    <a:pt x="199" y="40"/>
                    <a:pt x="198" y="43"/>
                    <a:pt x="198" y="47"/>
                  </a:cubicBezTo>
                  <a:cubicBezTo>
                    <a:pt x="198" y="51"/>
                    <a:pt x="199" y="54"/>
                    <a:pt x="202" y="56"/>
                  </a:cubicBezTo>
                  <a:cubicBezTo>
                    <a:pt x="205" y="58"/>
                    <a:pt x="209" y="59"/>
                    <a:pt x="213" y="59"/>
                  </a:cubicBezTo>
                  <a:cubicBezTo>
                    <a:pt x="232" y="59"/>
                    <a:pt x="232" y="59"/>
                    <a:pt x="232" y="59"/>
                  </a:cubicBezTo>
                  <a:cubicBezTo>
                    <a:pt x="232" y="35"/>
                    <a:pt x="232" y="35"/>
                    <a:pt x="232" y="35"/>
                  </a:cubicBezTo>
                  <a:cubicBezTo>
                    <a:pt x="232" y="30"/>
                    <a:pt x="231" y="26"/>
                    <a:pt x="228" y="23"/>
                  </a:cubicBezTo>
                  <a:cubicBezTo>
                    <a:pt x="225" y="20"/>
                    <a:pt x="221" y="19"/>
                    <a:pt x="215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1" y="26"/>
                    <a:pt x="201" y="26"/>
                    <a:pt x="201" y="26"/>
                  </a:cubicBezTo>
                  <a:cubicBezTo>
                    <a:pt x="215" y="26"/>
                    <a:pt x="215" y="26"/>
                    <a:pt x="215" y="26"/>
                  </a:cubicBezTo>
                  <a:cubicBezTo>
                    <a:pt x="221" y="26"/>
                    <a:pt x="225" y="29"/>
                    <a:pt x="225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08" y="52"/>
                    <a:pt x="205" y="50"/>
                    <a:pt x="205" y="47"/>
                  </a:cubicBezTo>
                  <a:cubicBezTo>
                    <a:pt x="205" y="45"/>
                    <a:pt x="206" y="43"/>
                    <a:pt x="208" y="42"/>
                  </a:cubicBezTo>
                  <a:cubicBezTo>
                    <a:pt x="209" y="41"/>
                    <a:pt x="211" y="41"/>
                    <a:pt x="214" y="41"/>
                  </a:cubicBezTo>
                  <a:cubicBezTo>
                    <a:pt x="217" y="41"/>
                    <a:pt x="219" y="42"/>
                    <a:pt x="222" y="43"/>
                  </a:cubicBezTo>
                  <a:cubicBezTo>
                    <a:pt x="222" y="36"/>
                    <a:pt x="222" y="36"/>
                    <a:pt x="222" y="36"/>
                  </a:cubicBezTo>
                  <a:moveTo>
                    <a:pt x="245" y="26"/>
                  </a:moveTo>
                  <a:cubicBezTo>
                    <a:pt x="245" y="43"/>
                    <a:pt x="245" y="43"/>
                    <a:pt x="245" y="43"/>
                  </a:cubicBezTo>
                  <a:cubicBezTo>
                    <a:pt x="245" y="49"/>
                    <a:pt x="246" y="53"/>
                    <a:pt x="249" y="56"/>
                  </a:cubicBezTo>
                  <a:cubicBezTo>
                    <a:pt x="252" y="58"/>
                    <a:pt x="257" y="59"/>
                    <a:pt x="264" y="59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2" y="52"/>
                    <a:pt x="261" y="52"/>
                    <a:pt x="259" y="52"/>
                  </a:cubicBezTo>
                  <a:cubicBezTo>
                    <a:pt x="258" y="52"/>
                    <a:pt x="257" y="51"/>
                    <a:pt x="256" y="51"/>
                  </a:cubicBezTo>
                  <a:cubicBezTo>
                    <a:pt x="255" y="50"/>
                    <a:pt x="254" y="50"/>
                    <a:pt x="253" y="48"/>
                  </a:cubicBezTo>
                  <a:cubicBezTo>
                    <a:pt x="253" y="47"/>
                    <a:pt x="252" y="45"/>
                    <a:pt x="252" y="43"/>
                  </a:cubicBezTo>
                  <a:cubicBezTo>
                    <a:pt x="252" y="26"/>
                    <a:pt x="252" y="26"/>
                    <a:pt x="252" y="26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19"/>
                    <a:pt x="264" y="19"/>
                    <a:pt x="264" y="19"/>
                  </a:cubicBezTo>
                  <a:cubicBezTo>
                    <a:pt x="252" y="19"/>
                    <a:pt x="252" y="19"/>
                    <a:pt x="252" y="19"/>
                  </a:cubicBezTo>
                  <a:cubicBezTo>
                    <a:pt x="252" y="11"/>
                    <a:pt x="252" y="11"/>
                    <a:pt x="252" y="11"/>
                  </a:cubicBezTo>
                  <a:cubicBezTo>
                    <a:pt x="237" y="26"/>
                    <a:pt x="237" y="26"/>
                    <a:pt x="237" y="26"/>
                  </a:cubicBezTo>
                  <a:lnTo>
                    <a:pt x="245" y="26"/>
                  </a:lnTo>
                  <a:close/>
                  <a:moveTo>
                    <a:pt x="282" y="19"/>
                  </a:moveTo>
                  <a:cubicBezTo>
                    <a:pt x="272" y="19"/>
                    <a:pt x="272" y="19"/>
                    <a:pt x="272" y="19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75" y="26"/>
                    <a:pt x="275" y="26"/>
                    <a:pt x="275" y="26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82" y="59"/>
                    <a:pt x="282" y="59"/>
                    <a:pt x="282" y="59"/>
                  </a:cubicBezTo>
                  <a:lnTo>
                    <a:pt x="282" y="19"/>
                  </a:lnTo>
                  <a:close/>
                  <a:moveTo>
                    <a:pt x="275" y="11"/>
                  </a:moveTo>
                  <a:cubicBezTo>
                    <a:pt x="275" y="11"/>
                    <a:pt x="277" y="12"/>
                    <a:pt x="278" y="12"/>
                  </a:cubicBezTo>
                  <a:cubicBezTo>
                    <a:pt x="280" y="12"/>
                    <a:pt x="281" y="11"/>
                    <a:pt x="281" y="11"/>
                  </a:cubicBezTo>
                  <a:cubicBezTo>
                    <a:pt x="282" y="10"/>
                    <a:pt x="283" y="9"/>
                    <a:pt x="283" y="7"/>
                  </a:cubicBezTo>
                  <a:cubicBezTo>
                    <a:pt x="283" y="6"/>
                    <a:pt x="282" y="5"/>
                    <a:pt x="281" y="4"/>
                  </a:cubicBezTo>
                  <a:cubicBezTo>
                    <a:pt x="281" y="3"/>
                    <a:pt x="280" y="3"/>
                    <a:pt x="278" y="3"/>
                  </a:cubicBezTo>
                  <a:cubicBezTo>
                    <a:pt x="277" y="3"/>
                    <a:pt x="275" y="3"/>
                    <a:pt x="275" y="4"/>
                  </a:cubicBezTo>
                  <a:cubicBezTo>
                    <a:pt x="274" y="5"/>
                    <a:pt x="274" y="6"/>
                    <a:pt x="274" y="7"/>
                  </a:cubicBezTo>
                  <a:cubicBezTo>
                    <a:pt x="274" y="9"/>
                    <a:pt x="274" y="10"/>
                    <a:pt x="275" y="11"/>
                  </a:cubicBezTo>
                  <a:moveTo>
                    <a:pt x="294" y="59"/>
                  </a:moveTo>
                  <a:cubicBezTo>
                    <a:pt x="301" y="59"/>
                    <a:pt x="301" y="59"/>
                    <a:pt x="301" y="59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3" y="26"/>
                    <a:pt x="314" y="26"/>
                    <a:pt x="315" y="27"/>
                  </a:cubicBezTo>
                  <a:cubicBezTo>
                    <a:pt x="317" y="27"/>
                    <a:pt x="317" y="28"/>
                    <a:pt x="318" y="29"/>
                  </a:cubicBezTo>
                  <a:cubicBezTo>
                    <a:pt x="319" y="29"/>
                    <a:pt x="319" y="30"/>
                    <a:pt x="319" y="31"/>
                  </a:cubicBezTo>
                  <a:cubicBezTo>
                    <a:pt x="320" y="32"/>
                    <a:pt x="320" y="33"/>
                    <a:pt x="320" y="34"/>
                  </a:cubicBezTo>
                  <a:cubicBezTo>
                    <a:pt x="320" y="35"/>
                    <a:pt x="320" y="36"/>
                    <a:pt x="320" y="37"/>
                  </a:cubicBezTo>
                  <a:cubicBezTo>
                    <a:pt x="320" y="59"/>
                    <a:pt x="320" y="59"/>
                    <a:pt x="320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28" y="33"/>
                    <a:pt x="327" y="30"/>
                    <a:pt x="327" y="28"/>
                  </a:cubicBezTo>
                  <a:cubicBezTo>
                    <a:pt x="326" y="25"/>
                    <a:pt x="324" y="23"/>
                    <a:pt x="322" y="22"/>
                  </a:cubicBezTo>
                  <a:cubicBezTo>
                    <a:pt x="319" y="20"/>
                    <a:pt x="315" y="19"/>
                    <a:pt x="309" y="19"/>
                  </a:cubicBezTo>
                  <a:cubicBezTo>
                    <a:pt x="294" y="19"/>
                    <a:pt x="294" y="19"/>
                    <a:pt x="294" y="19"/>
                  </a:cubicBezTo>
                  <a:lnTo>
                    <a:pt x="294" y="59"/>
                  </a:lnTo>
                  <a:close/>
                  <a:moveTo>
                    <a:pt x="356" y="59"/>
                  </a:moveTo>
                  <a:cubicBezTo>
                    <a:pt x="360" y="59"/>
                    <a:pt x="363" y="58"/>
                    <a:pt x="366" y="57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51"/>
                    <a:pt x="360" y="52"/>
                    <a:pt x="356" y="52"/>
                  </a:cubicBezTo>
                  <a:cubicBezTo>
                    <a:pt x="353" y="52"/>
                    <a:pt x="350" y="51"/>
                    <a:pt x="348" y="49"/>
                  </a:cubicBezTo>
                  <a:cubicBezTo>
                    <a:pt x="345" y="47"/>
                    <a:pt x="344" y="43"/>
                    <a:pt x="344" y="40"/>
                  </a:cubicBezTo>
                  <a:cubicBezTo>
                    <a:pt x="344" y="35"/>
                    <a:pt x="345" y="32"/>
                    <a:pt x="347" y="30"/>
                  </a:cubicBezTo>
                  <a:cubicBezTo>
                    <a:pt x="350" y="27"/>
                    <a:pt x="353" y="26"/>
                    <a:pt x="357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9" y="64"/>
                    <a:pt x="367" y="67"/>
                    <a:pt x="363" y="70"/>
                  </a:cubicBezTo>
                  <a:cubicBezTo>
                    <a:pt x="361" y="71"/>
                    <a:pt x="358" y="71"/>
                    <a:pt x="353" y="71"/>
                  </a:cubicBezTo>
                  <a:cubicBezTo>
                    <a:pt x="344" y="71"/>
                    <a:pt x="344" y="71"/>
                    <a:pt x="344" y="71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9" y="78"/>
                    <a:pt x="363" y="78"/>
                    <a:pt x="366" y="76"/>
                  </a:cubicBezTo>
                  <a:cubicBezTo>
                    <a:pt x="368" y="75"/>
                    <a:pt x="369" y="74"/>
                    <a:pt x="370" y="73"/>
                  </a:cubicBezTo>
                  <a:cubicBezTo>
                    <a:pt x="371" y="73"/>
                    <a:pt x="372" y="71"/>
                    <a:pt x="373" y="70"/>
                  </a:cubicBezTo>
                  <a:cubicBezTo>
                    <a:pt x="374" y="69"/>
                    <a:pt x="375" y="67"/>
                    <a:pt x="376" y="65"/>
                  </a:cubicBezTo>
                  <a:cubicBezTo>
                    <a:pt x="376" y="63"/>
                    <a:pt x="377" y="61"/>
                    <a:pt x="377" y="58"/>
                  </a:cubicBezTo>
                  <a:cubicBezTo>
                    <a:pt x="377" y="19"/>
                    <a:pt x="377" y="19"/>
                    <a:pt x="377" y="19"/>
                  </a:cubicBezTo>
                  <a:cubicBezTo>
                    <a:pt x="357" y="19"/>
                    <a:pt x="357" y="19"/>
                    <a:pt x="357" y="19"/>
                  </a:cubicBezTo>
                  <a:cubicBezTo>
                    <a:pt x="351" y="19"/>
                    <a:pt x="346" y="21"/>
                    <a:pt x="342" y="25"/>
                  </a:cubicBezTo>
                  <a:cubicBezTo>
                    <a:pt x="338" y="29"/>
                    <a:pt x="336" y="34"/>
                    <a:pt x="336" y="40"/>
                  </a:cubicBezTo>
                  <a:cubicBezTo>
                    <a:pt x="336" y="45"/>
                    <a:pt x="338" y="50"/>
                    <a:pt x="342" y="54"/>
                  </a:cubicBezTo>
                  <a:cubicBezTo>
                    <a:pt x="346" y="57"/>
                    <a:pt x="351" y="59"/>
                    <a:pt x="356" y="59"/>
                  </a:cubicBezTo>
                  <a:moveTo>
                    <a:pt x="420" y="19"/>
                  </a:moveTo>
                  <a:cubicBezTo>
                    <a:pt x="416" y="19"/>
                    <a:pt x="413" y="20"/>
                    <a:pt x="410" y="22"/>
                  </a:cubicBezTo>
                  <a:cubicBezTo>
                    <a:pt x="408" y="24"/>
                    <a:pt x="406" y="26"/>
                    <a:pt x="406" y="30"/>
                  </a:cubicBezTo>
                  <a:cubicBezTo>
                    <a:pt x="406" y="32"/>
                    <a:pt x="407" y="35"/>
                    <a:pt x="409" y="36"/>
                  </a:cubicBezTo>
                  <a:cubicBezTo>
                    <a:pt x="410" y="38"/>
                    <a:pt x="412" y="39"/>
                    <a:pt x="414" y="40"/>
                  </a:cubicBezTo>
                  <a:cubicBezTo>
                    <a:pt x="416" y="41"/>
                    <a:pt x="419" y="42"/>
                    <a:pt x="421" y="42"/>
                  </a:cubicBezTo>
                  <a:cubicBezTo>
                    <a:pt x="423" y="43"/>
                    <a:pt x="425" y="44"/>
                    <a:pt x="427" y="45"/>
                  </a:cubicBezTo>
                  <a:cubicBezTo>
                    <a:pt x="428" y="46"/>
                    <a:pt x="429" y="47"/>
                    <a:pt x="429" y="48"/>
                  </a:cubicBezTo>
                  <a:cubicBezTo>
                    <a:pt x="429" y="51"/>
                    <a:pt x="426" y="52"/>
                    <a:pt x="421" y="52"/>
                  </a:cubicBezTo>
                  <a:cubicBezTo>
                    <a:pt x="406" y="52"/>
                    <a:pt x="406" y="52"/>
                    <a:pt x="406" y="52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21" y="59"/>
                    <a:pt x="421" y="59"/>
                    <a:pt x="421" y="59"/>
                  </a:cubicBezTo>
                  <a:cubicBezTo>
                    <a:pt x="431" y="59"/>
                    <a:pt x="436" y="56"/>
                    <a:pt x="436" y="48"/>
                  </a:cubicBezTo>
                  <a:cubicBezTo>
                    <a:pt x="436" y="47"/>
                    <a:pt x="436" y="46"/>
                    <a:pt x="436" y="45"/>
                  </a:cubicBezTo>
                  <a:cubicBezTo>
                    <a:pt x="436" y="44"/>
                    <a:pt x="435" y="43"/>
                    <a:pt x="435" y="41"/>
                  </a:cubicBezTo>
                  <a:cubicBezTo>
                    <a:pt x="434" y="40"/>
                    <a:pt x="433" y="39"/>
                    <a:pt x="431" y="39"/>
                  </a:cubicBezTo>
                  <a:cubicBezTo>
                    <a:pt x="430" y="38"/>
                    <a:pt x="427" y="37"/>
                    <a:pt x="424" y="36"/>
                  </a:cubicBezTo>
                  <a:cubicBezTo>
                    <a:pt x="421" y="35"/>
                    <a:pt x="419" y="35"/>
                    <a:pt x="419" y="34"/>
                  </a:cubicBezTo>
                  <a:cubicBezTo>
                    <a:pt x="418" y="34"/>
                    <a:pt x="418" y="34"/>
                    <a:pt x="417" y="34"/>
                  </a:cubicBezTo>
                  <a:cubicBezTo>
                    <a:pt x="416" y="33"/>
                    <a:pt x="416" y="33"/>
                    <a:pt x="415" y="33"/>
                  </a:cubicBezTo>
                  <a:cubicBezTo>
                    <a:pt x="415" y="32"/>
                    <a:pt x="415" y="32"/>
                    <a:pt x="414" y="31"/>
                  </a:cubicBezTo>
                  <a:cubicBezTo>
                    <a:pt x="414" y="31"/>
                    <a:pt x="414" y="30"/>
                    <a:pt x="414" y="30"/>
                  </a:cubicBezTo>
                  <a:cubicBezTo>
                    <a:pt x="414" y="28"/>
                    <a:pt x="414" y="28"/>
                    <a:pt x="416" y="27"/>
                  </a:cubicBezTo>
                  <a:cubicBezTo>
                    <a:pt x="417" y="26"/>
                    <a:pt x="418" y="26"/>
                    <a:pt x="420" y="26"/>
                  </a:cubicBezTo>
                  <a:cubicBezTo>
                    <a:pt x="435" y="26"/>
                    <a:pt x="435" y="26"/>
                    <a:pt x="435" y="26"/>
                  </a:cubicBezTo>
                  <a:cubicBezTo>
                    <a:pt x="435" y="19"/>
                    <a:pt x="435" y="19"/>
                    <a:pt x="435" y="19"/>
                  </a:cubicBezTo>
                  <a:lnTo>
                    <a:pt x="420" y="19"/>
                  </a:lnTo>
                  <a:close/>
                  <a:moveTo>
                    <a:pt x="472" y="50"/>
                  </a:moveTo>
                  <a:cubicBezTo>
                    <a:pt x="470" y="52"/>
                    <a:pt x="467" y="53"/>
                    <a:pt x="464" y="53"/>
                  </a:cubicBezTo>
                  <a:cubicBezTo>
                    <a:pt x="460" y="53"/>
                    <a:pt x="457" y="52"/>
                    <a:pt x="455" y="49"/>
                  </a:cubicBezTo>
                  <a:cubicBezTo>
                    <a:pt x="453" y="47"/>
                    <a:pt x="452" y="43"/>
                    <a:pt x="452" y="39"/>
                  </a:cubicBezTo>
                  <a:cubicBezTo>
                    <a:pt x="452" y="35"/>
                    <a:pt x="453" y="32"/>
                    <a:pt x="455" y="29"/>
                  </a:cubicBezTo>
                  <a:cubicBezTo>
                    <a:pt x="457" y="26"/>
                    <a:pt x="460" y="25"/>
                    <a:pt x="464" y="25"/>
                  </a:cubicBezTo>
                  <a:cubicBezTo>
                    <a:pt x="467" y="25"/>
                    <a:pt x="470" y="26"/>
                    <a:pt x="472" y="28"/>
                  </a:cubicBezTo>
                  <a:cubicBezTo>
                    <a:pt x="477" y="23"/>
                    <a:pt x="477" y="23"/>
                    <a:pt x="477" y="23"/>
                  </a:cubicBezTo>
                  <a:cubicBezTo>
                    <a:pt x="474" y="20"/>
                    <a:pt x="469" y="18"/>
                    <a:pt x="464" y="18"/>
                  </a:cubicBezTo>
                  <a:cubicBezTo>
                    <a:pt x="458" y="18"/>
                    <a:pt x="453" y="20"/>
                    <a:pt x="449" y="24"/>
                  </a:cubicBezTo>
                  <a:cubicBezTo>
                    <a:pt x="446" y="28"/>
                    <a:pt x="444" y="33"/>
                    <a:pt x="444" y="39"/>
                  </a:cubicBezTo>
                  <a:cubicBezTo>
                    <a:pt x="444" y="45"/>
                    <a:pt x="445" y="50"/>
                    <a:pt x="449" y="54"/>
                  </a:cubicBezTo>
                  <a:cubicBezTo>
                    <a:pt x="453" y="58"/>
                    <a:pt x="458" y="60"/>
                    <a:pt x="464" y="60"/>
                  </a:cubicBezTo>
                  <a:cubicBezTo>
                    <a:pt x="469" y="60"/>
                    <a:pt x="474" y="59"/>
                    <a:pt x="477" y="55"/>
                  </a:cubicBezTo>
                  <a:cubicBezTo>
                    <a:pt x="472" y="50"/>
                    <a:pt x="472" y="50"/>
                    <a:pt x="472" y="50"/>
                  </a:cubicBezTo>
                  <a:moveTo>
                    <a:pt x="495" y="19"/>
                  </a:moveTo>
                  <a:cubicBezTo>
                    <a:pt x="485" y="19"/>
                    <a:pt x="485" y="19"/>
                    <a:pt x="485" y="19"/>
                  </a:cubicBezTo>
                  <a:cubicBezTo>
                    <a:pt x="481" y="26"/>
                    <a:pt x="481" y="26"/>
                    <a:pt x="481" y="26"/>
                  </a:cubicBezTo>
                  <a:cubicBezTo>
                    <a:pt x="488" y="26"/>
                    <a:pt x="488" y="26"/>
                    <a:pt x="488" y="26"/>
                  </a:cubicBezTo>
                  <a:cubicBezTo>
                    <a:pt x="488" y="59"/>
                    <a:pt x="488" y="59"/>
                    <a:pt x="488" y="59"/>
                  </a:cubicBezTo>
                  <a:cubicBezTo>
                    <a:pt x="495" y="59"/>
                    <a:pt x="495" y="59"/>
                    <a:pt x="495" y="59"/>
                  </a:cubicBezTo>
                  <a:lnTo>
                    <a:pt x="495" y="19"/>
                  </a:lnTo>
                  <a:close/>
                  <a:moveTo>
                    <a:pt x="488" y="11"/>
                  </a:moveTo>
                  <a:cubicBezTo>
                    <a:pt x="488" y="11"/>
                    <a:pt x="490" y="12"/>
                    <a:pt x="491" y="12"/>
                  </a:cubicBezTo>
                  <a:cubicBezTo>
                    <a:pt x="493" y="12"/>
                    <a:pt x="494" y="11"/>
                    <a:pt x="494" y="11"/>
                  </a:cubicBezTo>
                  <a:cubicBezTo>
                    <a:pt x="495" y="10"/>
                    <a:pt x="496" y="9"/>
                    <a:pt x="496" y="7"/>
                  </a:cubicBezTo>
                  <a:cubicBezTo>
                    <a:pt x="496" y="6"/>
                    <a:pt x="495" y="5"/>
                    <a:pt x="494" y="4"/>
                  </a:cubicBezTo>
                  <a:cubicBezTo>
                    <a:pt x="494" y="3"/>
                    <a:pt x="493" y="3"/>
                    <a:pt x="491" y="3"/>
                  </a:cubicBezTo>
                  <a:cubicBezTo>
                    <a:pt x="490" y="3"/>
                    <a:pt x="488" y="3"/>
                    <a:pt x="488" y="4"/>
                  </a:cubicBezTo>
                  <a:cubicBezTo>
                    <a:pt x="487" y="5"/>
                    <a:pt x="487" y="6"/>
                    <a:pt x="487" y="7"/>
                  </a:cubicBezTo>
                  <a:cubicBezTo>
                    <a:pt x="487" y="9"/>
                    <a:pt x="487" y="10"/>
                    <a:pt x="488" y="11"/>
                  </a:cubicBezTo>
                  <a:moveTo>
                    <a:pt x="526" y="18"/>
                  </a:moveTo>
                  <a:cubicBezTo>
                    <a:pt x="520" y="18"/>
                    <a:pt x="515" y="20"/>
                    <a:pt x="511" y="24"/>
                  </a:cubicBezTo>
                  <a:cubicBezTo>
                    <a:pt x="507" y="28"/>
                    <a:pt x="505" y="33"/>
                    <a:pt x="505" y="40"/>
                  </a:cubicBezTo>
                  <a:cubicBezTo>
                    <a:pt x="505" y="46"/>
                    <a:pt x="507" y="51"/>
                    <a:pt x="511" y="55"/>
                  </a:cubicBezTo>
                  <a:cubicBezTo>
                    <a:pt x="515" y="58"/>
                    <a:pt x="520" y="60"/>
                    <a:pt x="526" y="60"/>
                  </a:cubicBezTo>
                  <a:cubicBezTo>
                    <a:pt x="532" y="60"/>
                    <a:pt x="536" y="59"/>
                    <a:pt x="540" y="55"/>
                  </a:cubicBezTo>
                  <a:cubicBezTo>
                    <a:pt x="535" y="50"/>
                    <a:pt x="535" y="50"/>
                    <a:pt x="535" y="50"/>
                  </a:cubicBezTo>
                  <a:cubicBezTo>
                    <a:pt x="533" y="52"/>
                    <a:pt x="530" y="53"/>
                    <a:pt x="526" y="53"/>
                  </a:cubicBezTo>
                  <a:cubicBezTo>
                    <a:pt x="523" y="53"/>
                    <a:pt x="519" y="52"/>
                    <a:pt x="517" y="49"/>
                  </a:cubicBezTo>
                  <a:cubicBezTo>
                    <a:pt x="514" y="47"/>
                    <a:pt x="513" y="43"/>
                    <a:pt x="513" y="39"/>
                  </a:cubicBezTo>
                  <a:cubicBezTo>
                    <a:pt x="513" y="35"/>
                    <a:pt x="514" y="32"/>
                    <a:pt x="517" y="29"/>
                  </a:cubicBezTo>
                  <a:cubicBezTo>
                    <a:pt x="519" y="26"/>
                    <a:pt x="522" y="25"/>
                    <a:pt x="526" y="25"/>
                  </a:cubicBezTo>
                  <a:cubicBezTo>
                    <a:pt x="528" y="25"/>
                    <a:pt x="530" y="25"/>
                    <a:pt x="531" y="26"/>
                  </a:cubicBezTo>
                  <a:cubicBezTo>
                    <a:pt x="532" y="27"/>
                    <a:pt x="533" y="28"/>
                    <a:pt x="533" y="30"/>
                  </a:cubicBezTo>
                  <a:cubicBezTo>
                    <a:pt x="533" y="33"/>
                    <a:pt x="532" y="35"/>
                    <a:pt x="531" y="36"/>
                  </a:cubicBezTo>
                  <a:cubicBezTo>
                    <a:pt x="529" y="37"/>
                    <a:pt x="527" y="38"/>
                    <a:pt x="523" y="38"/>
                  </a:cubicBezTo>
                  <a:cubicBezTo>
                    <a:pt x="519" y="38"/>
                    <a:pt x="519" y="38"/>
                    <a:pt x="519" y="38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2" y="44"/>
                    <a:pt x="522" y="44"/>
                    <a:pt x="522" y="44"/>
                  </a:cubicBezTo>
                  <a:cubicBezTo>
                    <a:pt x="535" y="44"/>
                    <a:pt x="541" y="39"/>
                    <a:pt x="541" y="30"/>
                  </a:cubicBezTo>
                  <a:cubicBezTo>
                    <a:pt x="541" y="22"/>
                    <a:pt x="536" y="19"/>
                    <a:pt x="526" y="18"/>
                  </a:cubicBezTo>
                  <a:moveTo>
                    <a:pt x="550" y="59"/>
                  </a:moveTo>
                  <a:cubicBezTo>
                    <a:pt x="557" y="59"/>
                    <a:pt x="557" y="59"/>
                    <a:pt x="557" y="59"/>
                  </a:cubicBezTo>
                  <a:cubicBezTo>
                    <a:pt x="557" y="26"/>
                    <a:pt x="557" y="26"/>
                    <a:pt x="557" y="26"/>
                  </a:cubicBezTo>
                  <a:cubicBezTo>
                    <a:pt x="567" y="26"/>
                    <a:pt x="567" y="26"/>
                    <a:pt x="567" y="26"/>
                  </a:cubicBezTo>
                  <a:cubicBezTo>
                    <a:pt x="568" y="26"/>
                    <a:pt x="570" y="26"/>
                    <a:pt x="571" y="27"/>
                  </a:cubicBezTo>
                  <a:cubicBezTo>
                    <a:pt x="572" y="27"/>
                    <a:pt x="573" y="28"/>
                    <a:pt x="573" y="29"/>
                  </a:cubicBezTo>
                  <a:cubicBezTo>
                    <a:pt x="574" y="29"/>
                    <a:pt x="575" y="30"/>
                    <a:pt x="575" y="31"/>
                  </a:cubicBezTo>
                  <a:cubicBezTo>
                    <a:pt x="575" y="32"/>
                    <a:pt x="575" y="33"/>
                    <a:pt x="575" y="34"/>
                  </a:cubicBezTo>
                  <a:cubicBezTo>
                    <a:pt x="576" y="35"/>
                    <a:pt x="576" y="36"/>
                    <a:pt x="576" y="37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83" y="59"/>
                    <a:pt x="583" y="59"/>
                    <a:pt x="583" y="59"/>
                  </a:cubicBezTo>
                  <a:cubicBezTo>
                    <a:pt x="583" y="37"/>
                    <a:pt x="583" y="37"/>
                    <a:pt x="583" y="37"/>
                  </a:cubicBezTo>
                  <a:cubicBezTo>
                    <a:pt x="583" y="33"/>
                    <a:pt x="583" y="30"/>
                    <a:pt x="582" y="28"/>
                  </a:cubicBezTo>
                  <a:cubicBezTo>
                    <a:pt x="581" y="25"/>
                    <a:pt x="580" y="23"/>
                    <a:pt x="577" y="22"/>
                  </a:cubicBezTo>
                  <a:cubicBezTo>
                    <a:pt x="575" y="20"/>
                    <a:pt x="570" y="19"/>
                    <a:pt x="564" y="19"/>
                  </a:cubicBezTo>
                  <a:cubicBezTo>
                    <a:pt x="550" y="19"/>
                    <a:pt x="550" y="19"/>
                    <a:pt x="550" y="19"/>
                  </a:cubicBezTo>
                  <a:lnTo>
                    <a:pt x="550" y="59"/>
                  </a:lnTo>
                  <a:close/>
                  <a:moveTo>
                    <a:pt x="596" y="26"/>
                  </a:moveTo>
                  <a:cubicBezTo>
                    <a:pt x="596" y="43"/>
                    <a:pt x="596" y="43"/>
                    <a:pt x="596" y="43"/>
                  </a:cubicBezTo>
                  <a:cubicBezTo>
                    <a:pt x="596" y="49"/>
                    <a:pt x="598" y="53"/>
                    <a:pt x="601" y="56"/>
                  </a:cubicBezTo>
                  <a:cubicBezTo>
                    <a:pt x="604" y="58"/>
                    <a:pt x="609" y="59"/>
                    <a:pt x="615" y="59"/>
                  </a:cubicBezTo>
                  <a:cubicBezTo>
                    <a:pt x="615" y="52"/>
                    <a:pt x="615" y="52"/>
                    <a:pt x="615" y="52"/>
                  </a:cubicBezTo>
                  <a:cubicBezTo>
                    <a:pt x="614" y="52"/>
                    <a:pt x="612" y="52"/>
                    <a:pt x="611" y="52"/>
                  </a:cubicBezTo>
                  <a:cubicBezTo>
                    <a:pt x="610" y="52"/>
                    <a:pt x="609" y="51"/>
                    <a:pt x="608" y="51"/>
                  </a:cubicBezTo>
                  <a:cubicBezTo>
                    <a:pt x="606" y="50"/>
                    <a:pt x="606" y="50"/>
                    <a:pt x="605" y="48"/>
                  </a:cubicBezTo>
                  <a:cubicBezTo>
                    <a:pt x="604" y="47"/>
                    <a:pt x="604" y="45"/>
                    <a:pt x="604" y="43"/>
                  </a:cubicBezTo>
                  <a:cubicBezTo>
                    <a:pt x="604" y="26"/>
                    <a:pt x="604" y="26"/>
                    <a:pt x="604" y="26"/>
                  </a:cubicBezTo>
                  <a:cubicBezTo>
                    <a:pt x="615" y="26"/>
                    <a:pt x="615" y="26"/>
                    <a:pt x="615" y="26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4" y="11"/>
                    <a:pt x="604" y="11"/>
                    <a:pt x="604" y="11"/>
                  </a:cubicBezTo>
                  <a:cubicBezTo>
                    <a:pt x="589" y="26"/>
                    <a:pt x="589" y="26"/>
                    <a:pt x="589" y="26"/>
                  </a:cubicBezTo>
                  <a:lnTo>
                    <a:pt x="596" y="26"/>
                  </a:lnTo>
                  <a:close/>
                  <a:moveTo>
                    <a:pt x="634" y="19"/>
                  </a:moveTo>
                  <a:cubicBezTo>
                    <a:pt x="623" y="19"/>
                    <a:pt x="623" y="19"/>
                    <a:pt x="623" y="19"/>
                  </a:cubicBezTo>
                  <a:cubicBezTo>
                    <a:pt x="620" y="26"/>
                    <a:pt x="620" y="26"/>
                    <a:pt x="620" y="26"/>
                  </a:cubicBezTo>
                  <a:cubicBezTo>
                    <a:pt x="627" y="26"/>
                    <a:pt x="627" y="26"/>
                    <a:pt x="627" y="26"/>
                  </a:cubicBezTo>
                  <a:cubicBezTo>
                    <a:pt x="627" y="59"/>
                    <a:pt x="627" y="59"/>
                    <a:pt x="627" y="59"/>
                  </a:cubicBezTo>
                  <a:cubicBezTo>
                    <a:pt x="634" y="59"/>
                    <a:pt x="634" y="59"/>
                    <a:pt x="634" y="59"/>
                  </a:cubicBezTo>
                  <a:lnTo>
                    <a:pt x="634" y="19"/>
                  </a:lnTo>
                  <a:close/>
                  <a:moveTo>
                    <a:pt x="626" y="11"/>
                  </a:moveTo>
                  <a:cubicBezTo>
                    <a:pt x="627" y="11"/>
                    <a:pt x="628" y="12"/>
                    <a:pt x="630" y="12"/>
                  </a:cubicBezTo>
                  <a:cubicBezTo>
                    <a:pt x="631" y="12"/>
                    <a:pt x="632" y="11"/>
                    <a:pt x="633" y="11"/>
                  </a:cubicBezTo>
                  <a:cubicBezTo>
                    <a:pt x="634" y="10"/>
                    <a:pt x="634" y="9"/>
                    <a:pt x="634" y="7"/>
                  </a:cubicBezTo>
                  <a:cubicBezTo>
                    <a:pt x="634" y="6"/>
                    <a:pt x="634" y="5"/>
                    <a:pt x="633" y="4"/>
                  </a:cubicBezTo>
                  <a:cubicBezTo>
                    <a:pt x="632" y="3"/>
                    <a:pt x="631" y="3"/>
                    <a:pt x="630" y="3"/>
                  </a:cubicBezTo>
                  <a:cubicBezTo>
                    <a:pt x="628" y="3"/>
                    <a:pt x="627" y="3"/>
                    <a:pt x="626" y="4"/>
                  </a:cubicBezTo>
                  <a:cubicBezTo>
                    <a:pt x="626" y="5"/>
                    <a:pt x="625" y="6"/>
                    <a:pt x="625" y="7"/>
                  </a:cubicBezTo>
                  <a:cubicBezTo>
                    <a:pt x="625" y="9"/>
                    <a:pt x="626" y="10"/>
                    <a:pt x="626" y="11"/>
                  </a:cubicBezTo>
                  <a:moveTo>
                    <a:pt x="665" y="19"/>
                  </a:moveTo>
                  <a:cubicBezTo>
                    <a:pt x="656" y="19"/>
                    <a:pt x="656" y="19"/>
                    <a:pt x="656" y="19"/>
                  </a:cubicBezTo>
                  <a:cubicBezTo>
                    <a:pt x="656" y="11"/>
                    <a:pt x="660" y="7"/>
                    <a:pt x="669" y="7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3" y="0"/>
                    <a:pt x="658" y="2"/>
                    <a:pt x="654" y="5"/>
                  </a:cubicBezTo>
                  <a:cubicBezTo>
                    <a:pt x="650" y="9"/>
                    <a:pt x="648" y="13"/>
                    <a:pt x="648" y="19"/>
                  </a:cubicBezTo>
                  <a:cubicBezTo>
                    <a:pt x="646" y="19"/>
                    <a:pt x="646" y="19"/>
                    <a:pt x="646" y="19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648" y="26"/>
                    <a:pt x="648" y="26"/>
                    <a:pt x="648" y="26"/>
                  </a:cubicBezTo>
                  <a:cubicBezTo>
                    <a:pt x="648" y="59"/>
                    <a:pt x="648" y="59"/>
                    <a:pt x="648" y="59"/>
                  </a:cubicBezTo>
                  <a:cubicBezTo>
                    <a:pt x="656" y="59"/>
                    <a:pt x="656" y="59"/>
                    <a:pt x="656" y="59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5" y="26"/>
                    <a:pt x="665" y="26"/>
                    <a:pt x="665" y="26"/>
                  </a:cubicBezTo>
                  <a:lnTo>
                    <a:pt x="665" y="19"/>
                  </a:lnTo>
                  <a:close/>
                  <a:moveTo>
                    <a:pt x="683" y="19"/>
                  </a:moveTo>
                  <a:cubicBezTo>
                    <a:pt x="672" y="19"/>
                    <a:pt x="672" y="19"/>
                    <a:pt x="672" y="19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5" y="26"/>
                    <a:pt x="675" y="26"/>
                    <a:pt x="675" y="26"/>
                  </a:cubicBezTo>
                  <a:cubicBezTo>
                    <a:pt x="675" y="59"/>
                    <a:pt x="675" y="59"/>
                    <a:pt x="675" y="59"/>
                  </a:cubicBezTo>
                  <a:cubicBezTo>
                    <a:pt x="683" y="59"/>
                    <a:pt x="683" y="59"/>
                    <a:pt x="683" y="59"/>
                  </a:cubicBezTo>
                  <a:lnTo>
                    <a:pt x="683" y="19"/>
                  </a:lnTo>
                  <a:close/>
                  <a:moveTo>
                    <a:pt x="675" y="11"/>
                  </a:moveTo>
                  <a:cubicBezTo>
                    <a:pt x="676" y="11"/>
                    <a:pt x="677" y="12"/>
                    <a:pt x="678" y="12"/>
                  </a:cubicBezTo>
                  <a:cubicBezTo>
                    <a:pt x="680" y="12"/>
                    <a:pt x="681" y="11"/>
                    <a:pt x="682" y="11"/>
                  </a:cubicBezTo>
                  <a:cubicBezTo>
                    <a:pt x="683" y="10"/>
                    <a:pt x="683" y="9"/>
                    <a:pt x="683" y="7"/>
                  </a:cubicBezTo>
                  <a:cubicBezTo>
                    <a:pt x="683" y="6"/>
                    <a:pt x="683" y="5"/>
                    <a:pt x="682" y="4"/>
                  </a:cubicBezTo>
                  <a:cubicBezTo>
                    <a:pt x="681" y="3"/>
                    <a:pt x="680" y="3"/>
                    <a:pt x="678" y="3"/>
                  </a:cubicBezTo>
                  <a:cubicBezTo>
                    <a:pt x="677" y="3"/>
                    <a:pt x="676" y="3"/>
                    <a:pt x="675" y="4"/>
                  </a:cubicBezTo>
                  <a:cubicBezTo>
                    <a:pt x="674" y="5"/>
                    <a:pt x="674" y="6"/>
                    <a:pt x="674" y="7"/>
                  </a:cubicBezTo>
                  <a:cubicBezTo>
                    <a:pt x="674" y="9"/>
                    <a:pt x="674" y="10"/>
                    <a:pt x="675" y="11"/>
                  </a:cubicBezTo>
                  <a:moveTo>
                    <a:pt x="722" y="50"/>
                  </a:moveTo>
                  <a:cubicBezTo>
                    <a:pt x="719" y="52"/>
                    <a:pt x="717" y="53"/>
                    <a:pt x="713" y="53"/>
                  </a:cubicBezTo>
                  <a:cubicBezTo>
                    <a:pt x="710" y="53"/>
                    <a:pt x="706" y="52"/>
                    <a:pt x="704" y="49"/>
                  </a:cubicBezTo>
                  <a:cubicBezTo>
                    <a:pt x="702" y="47"/>
                    <a:pt x="701" y="43"/>
                    <a:pt x="701" y="39"/>
                  </a:cubicBezTo>
                  <a:cubicBezTo>
                    <a:pt x="701" y="35"/>
                    <a:pt x="702" y="32"/>
                    <a:pt x="704" y="29"/>
                  </a:cubicBezTo>
                  <a:cubicBezTo>
                    <a:pt x="706" y="26"/>
                    <a:pt x="710" y="25"/>
                    <a:pt x="713" y="25"/>
                  </a:cubicBezTo>
                  <a:cubicBezTo>
                    <a:pt x="717" y="25"/>
                    <a:pt x="719" y="26"/>
                    <a:pt x="722" y="28"/>
                  </a:cubicBezTo>
                  <a:cubicBezTo>
                    <a:pt x="727" y="23"/>
                    <a:pt x="727" y="23"/>
                    <a:pt x="727" y="23"/>
                  </a:cubicBezTo>
                  <a:cubicBezTo>
                    <a:pt x="723" y="20"/>
                    <a:pt x="718" y="18"/>
                    <a:pt x="713" y="18"/>
                  </a:cubicBezTo>
                  <a:cubicBezTo>
                    <a:pt x="708" y="18"/>
                    <a:pt x="703" y="20"/>
                    <a:pt x="699" y="24"/>
                  </a:cubicBezTo>
                  <a:cubicBezTo>
                    <a:pt x="695" y="28"/>
                    <a:pt x="693" y="33"/>
                    <a:pt x="693" y="39"/>
                  </a:cubicBezTo>
                  <a:cubicBezTo>
                    <a:pt x="693" y="45"/>
                    <a:pt x="695" y="50"/>
                    <a:pt x="698" y="54"/>
                  </a:cubicBezTo>
                  <a:cubicBezTo>
                    <a:pt x="702" y="58"/>
                    <a:pt x="707" y="60"/>
                    <a:pt x="713" y="60"/>
                  </a:cubicBezTo>
                  <a:cubicBezTo>
                    <a:pt x="718" y="60"/>
                    <a:pt x="723" y="59"/>
                    <a:pt x="727" y="55"/>
                  </a:cubicBezTo>
                  <a:cubicBezTo>
                    <a:pt x="722" y="50"/>
                    <a:pt x="722" y="50"/>
                    <a:pt x="722" y="50"/>
                  </a:cubicBezTo>
                  <a:moveTo>
                    <a:pt x="753" y="43"/>
                  </a:moveTo>
                  <a:cubicBezTo>
                    <a:pt x="753" y="49"/>
                    <a:pt x="755" y="53"/>
                    <a:pt x="757" y="56"/>
                  </a:cubicBezTo>
                  <a:cubicBezTo>
                    <a:pt x="760" y="58"/>
                    <a:pt x="764" y="59"/>
                    <a:pt x="771" y="59"/>
                  </a:cubicBezTo>
                  <a:cubicBezTo>
                    <a:pt x="771" y="52"/>
                    <a:pt x="771" y="52"/>
                    <a:pt x="771" y="52"/>
                  </a:cubicBezTo>
                  <a:cubicBezTo>
                    <a:pt x="769" y="52"/>
                    <a:pt x="768" y="52"/>
                    <a:pt x="767" y="52"/>
                  </a:cubicBezTo>
                  <a:cubicBezTo>
                    <a:pt x="766" y="52"/>
                    <a:pt x="765" y="51"/>
                    <a:pt x="764" y="51"/>
                  </a:cubicBezTo>
                  <a:cubicBezTo>
                    <a:pt x="763" y="50"/>
                    <a:pt x="762" y="50"/>
                    <a:pt x="762" y="48"/>
                  </a:cubicBezTo>
                  <a:cubicBezTo>
                    <a:pt x="761" y="47"/>
                    <a:pt x="761" y="45"/>
                    <a:pt x="761" y="43"/>
                  </a:cubicBezTo>
                  <a:cubicBezTo>
                    <a:pt x="761" y="1"/>
                    <a:pt x="761" y="1"/>
                    <a:pt x="761" y="1"/>
                  </a:cubicBezTo>
                  <a:cubicBezTo>
                    <a:pt x="753" y="1"/>
                    <a:pt x="753" y="1"/>
                    <a:pt x="753" y="1"/>
                  </a:cubicBezTo>
                  <a:cubicBezTo>
                    <a:pt x="753" y="43"/>
                    <a:pt x="753" y="43"/>
                    <a:pt x="753" y="43"/>
                  </a:cubicBezTo>
                  <a:moveTo>
                    <a:pt x="796" y="18"/>
                  </a:moveTo>
                  <a:cubicBezTo>
                    <a:pt x="789" y="18"/>
                    <a:pt x="784" y="20"/>
                    <a:pt x="780" y="24"/>
                  </a:cubicBezTo>
                  <a:cubicBezTo>
                    <a:pt x="777" y="28"/>
                    <a:pt x="775" y="33"/>
                    <a:pt x="775" y="40"/>
                  </a:cubicBezTo>
                  <a:cubicBezTo>
                    <a:pt x="775" y="46"/>
                    <a:pt x="777" y="51"/>
                    <a:pt x="781" y="55"/>
                  </a:cubicBezTo>
                  <a:cubicBezTo>
                    <a:pt x="784" y="58"/>
                    <a:pt x="789" y="60"/>
                    <a:pt x="796" y="60"/>
                  </a:cubicBezTo>
                  <a:cubicBezTo>
                    <a:pt x="801" y="60"/>
                    <a:pt x="806" y="59"/>
                    <a:pt x="810" y="55"/>
                  </a:cubicBezTo>
                  <a:cubicBezTo>
                    <a:pt x="804" y="50"/>
                    <a:pt x="804" y="50"/>
                    <a:pt x="804" y="50"/>
                  </a:cubicBezTo>
                  <a:cubicBezTo>
                    <a:pt x="802" y="52"/>
                    <a:pt x="799" y="53"/>
                    <a:pt x="796" y="53"/>
                  </a:cubicBezTo>
                  <a:cubicBezTo>
                    <a:pt x="792" y="53"/>
                    <a:pt x="789" y="52"/>
                    <a:pt x="786" y="49"/>
                  </a:cubicBezTo>
                  <a:cubicBezTo>
                    <a:pt x="784" y="47"/>
                    <a:pt x="783" y="43"/>
                    <a:pt x="783" y="39"/>
                  </a:cubicBezTo>
                  <a:cubicBezTo>
                    <a:pt x="783" y="35"/>
                    <a:pt x="784" y="32"/>
                    <a:pt x="786" y="29"/>
                  </a:cubicBezTo>
                  <a:cubicBezTo>
                    <a:pt x="788" y="26"/>
                    <a:pt x="791" y="25"/>
                    <a:pt x="795" y="25"/>
                  </a:cubicBezTo>
                  <a:cubicBezTo>
                    <a:pt x="797" y="25"/>
                    <a:pt x="799" y="25"/>
                    <a:pt x="800" y="26"/>
                  </a:cubicBezTo>
                  <a:cubicBezTo>
                    <a:pt x="802" y="27"/>
                    <a:pt x="802" y="28"/>
                    <a:pt x="802" y="30"/>
                  </a:cubicBezTo>
                  <a:cubicBezTo>
                    <a:pt x="802" y="33"/>
                    <a:pt x="802" y="35"/>
                    <a:pt x="800" y="36"/>
                  </a:cubicBezTo>
                  <a:cubicBezTo>
                    <a:pt x="799" y="37"/>
                    <a:pt x="796" y="38"/>
                    <a:pt x="792" y="38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44"/>
                    <a:pt x="788" y="44"/>
                    <a:pt x="788" y="44"/>
                  </a:cubicBezTo>
                  <a:cubicBezTo>
                    <a:pt x="792" y="44"/>
                    <a:pt x="792" y="44"/>
                    <a:pt x="792" y="44"/>
                  </a:cubicBezTo>
                  <a:cubicBezTo>
                    <a:pt x="804" y="44"/>
                    <a:pt x="810" y="39"/>
                    <a:pt x="810" y="30"/>
                  </a:cubicBezTo>
                  <a:cubicBezTo>
                    <a:pt x="810" y="22"/>
                    <a:pt x="805" y="19"/>
                    <a:pt x="796" y="18"/>
                  </a:cubicBezTo>
                  <a:moveTo>
                    <a:pt x="841" y="36"/>
                  </a:moveTo>
                  <a:cubicBezTo>
                    <a:pt x="838" y="35"/>
                    <a:pt x="835" y="34"/>
                    <a:pt x="833" y="34"/>
                  </a:cubicBezTo>
                  <a:cubicBezTo>
                    <a:pt x="828" y="34"/>
                    <a:pt x="825" y="35"/>
                    <a:pt x="822" y="37"/>
                  </a:cubicBezTo>
                  <a:cubicBezTo>
                    <a:pt x="819" y="40"/>
                    <a:pt x="817" y="43"/>
                    <a:pt x="817" y="47"/>
                  </a:cubicBezTo>
                  <a:cubicBezTo>
                    <a:pt x="817" y="51"/>
                    <a:pt x="819" y="54"/>
                    <a:pt x="821" y="56"/>
                  </a:cubicBezTo>
                  <a:cubicBezTo>
                    <a:pt x="824" y="58"/>
                    <a:pt x="828" y="59"/>
                    <a:pt x="833" y="59"/>
                  </a:cubicBezTo>
                  <a:cubicBezTo>
                    <a:pt x="852" y="59"/>
                    <a:pt x="852" y="59"/>
                    <a:pt x="852" y="59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52" y="30"/>
                    <a:pt x="850" y="26"/>
                    <a:pt x="847" y="23"/>
                  </a:cubicBezTo>
                  <a:cubicBezTo>
                    <a:pt x="844" y="20"/>
                    <a:pt x="840" y="19"/>
                    <a:pt x="835" y="19"/>
                  </a:cubicBezTo>
                  <a:cubicBezTo>
                    <a:pt x="821" y="19"/>
                    <a:pt x="821" y="19"/>
                    <a:pt x="821" y="19"/>
                  </a:cubicBezTo>
                  <a:cubicBezTo>
                    <a:pt x="821" y="26"/>
                    <a:pt x="821" y="26"/>
                    <a:pt x="821" y="26"/>
                  </a:cubicBezTo>
                  <a:cubicBezTo>
                    <a:pt x="834" y="26"/>
                    <a:pt x="834" y="26"/>
                    <a:pt x="834" y="26"/>
                  </a:cubicBezTo>
                  <a:cubicBezTo>
                    <a:pt x="841" y="26"/>
                    <a:pt x="844" y="29"/>
                    <a:pt x="844" y="36"/>
                  </a:cubicBezTo>
                  <a:cubicBezTo>
                    <a:pt x="844" y="52"/>
                    <a:pt x="844" y="52"/>
                    <a:pt x="844" y="52"/>
                  </a:cubicBezTo>
                  <a:cubicBezTo>
                    <a:pt x="833" y="52"/>
                    <a:pt x="833" y="52"/>
                    <a:pt x="833" y="52"/>
                  </a:cubicBezTo>
                  <a:cubicBezTo>
                    <a:pt x="828" y="52"/>
                    <a:pt x="825" y="50"/>
                    <a:pt x="825" y="47"/>
                  </a:cubicBezTo>
                  <a:cubicBezTo>
                    <a:pt x="825" y="45"/>
                    <a:pt x="826" y="43"/>
                    <a:pt x="827" y="42"/>
                  </a:cubicBezTo>
                  <a:cubicBezTo>
                    <a:pt x="828" y="41"/>
                    <a:pt x="830" y="41"/>
                    <a:pt x="833" y="41"/>
                  </a:cubicBezTo>
                  <a:cubicBezTo>
                    <a:pt x="836" y="41"/>
                    <a:pt x="839" y="42"/>
                    <a:pt x="841" y="43"/>
                  </a:cubicBezTo>
                  <a:cubicBezTo>
                    <a:pt x="841" y="36"/>
                    <a:pt x="841" y="36"/>
                    <a:pt x="841" y="36"/>
                  </a:cubicBezTo>
                  <a:moveTo>
                    <a:pt x="892" y="52"/>
                  </a:moveTo>
                  <a:cubicBezTo>
                    <a:pt x="880" y="52"/>
                    <a:pt x="880" y="52"/>
                    <a:pt x="880" y="52"/>
                  </a:cubicBezTo>
                  <a:cubicBezTo>
                    <a:pt x="876" y="52"/>
                    <a:pt x="873" y="51"/>
                    <a:pt x="871" y="49"/>
                  </a:cubicBezTo>
                  <a:cubicBezTo>
                    <a:pt x="869" y="46"/>
                    <a:pt x="867" y="43"/>
                    <a:pt x="867" y="39"/>
                  </a:cubicBezTo>
                  <a:cubicBezTo>
                    <a:pt x="867" y="35"/>
                    <a:pt x="869" y="31"/>
                    <a:pt x="871" y="29"/>
                  </a:cubicBezTo>
                  <a:cubicBezTo>
                    <a:pt x="873" y="26"/>
                    <a:pt x="876" y="25"/>
                    <a:pt x="879" y="25"/>
                  </a:cubicBezTo>
                  <a:cubicBezTo>
                    <a:pt x="883" y="25"/>
                    <a:pt x="886" y="26"/>
                    <a:pt x="889" y="28"/>
                  </a:cubicBezTo>
                  <a:cubicBezTo>
                    <a:pt x="889" y="21"/>
                    <a:pt x="889" y="21"/>
                    <a:pt x="889" y="21"/>
                  </a:cubicBezTo>
                  <a:cubicBezTo>
                    <a:pt x="886" y="19"/>
                    <a:pt x="883" y="18"/>
                    <a:pt x="879" y="18"/>
                  </a:cubicBezTo>
                  <a:cubicBezTo>
                    <a:pt x="874" y="18"/>
                    <a:pt x="869" y="20"/>
                    <a:pt x="865" y="24"/>
                  </a:cubicBezTo>
                  <a:cubicBezTo>
                    <a:pt x="861" y="28"/>
                    <a:pt x="859" y="33"/>
                    <a:pt x="859" y="39"/>
                  </a:cubicBezTo>
                  <a:cubicBezTo>
                    <a:pt x="859" y="45"/>
                    <a:pt x="861" y="50"/>
                    <a:pt x="865" y="53"/>
                  </a:cubicBezTo>
                  <a:cubicBezTo>
                    <a:pt x="869" y="57"/>
                    <a:pt x="874" y="59"/>
                    <a:pt x="880" y="59"/>
                  </a:cubicBezTo>
                  <a:cubicBezTo>
                    <a:pt x="900" y="59"/>
                    <a:pt x="900" y="59"/>
                    <a:pt x="900" y="59"/>
                  </a:cubicBezTo>
                  <a:cubicBezTo>
                    <a:pt x="900" y="1"/>
                    <a:pt x="900" y="1"/>
                    <a:pt x="900" y="1"/>
                  </a:cubicBezTo>
                  <a:cubicBezTo>
                    <a:pt x="892" y="1"/>
                    <a:pt x="892" y="1"/>
                    <a:pt x="892" y="1"/>
                  </a:cubicBezTo>
                  <a:lnTo>
                    <a:pt x="892" y="52"/>
                  </a:lnTo>
                  <a:close/>
                  <a:moveTo>
                    <a:pt x="930" y="18"/>
                  </a:moveTo>
                  <a:cubicBezTo>
                    <a:pt x="923" y="18"/>
                    <a:pt x="918" y="20"/>
                    <a:pt x="914" y="24"/>
                  </a:cubicBezTo>
                  <a:cubicBezTo>
                    <a:pt x="911" y="28"/>
                    <a:pt x="909" y="33"/>
                    <a:pt x="909" y="40"/>
                  </a:cubicBezTo>
                  <a:cubicBezTo>
                    <a:pt x="909" y="46"/>
                    <a:pt x="911" y="51"/>
                    <a:pt x="914" y="55"/>
                  </a:cubicBezTo>
                  <a:cubicBezTo>
                    <a:pt x="918" y="58"/>
                    <a:pt x="923" y="60"/>
                    <a:pt x="930" y="60"/>
                  </a:cubicBezTo>
                  <a:cubicBezTo>
                    <a:pt x="935" y="60"/>
                    <a:pt x="939" y="59"/>
                    <a:pt x="943" y="55"/>
                  </a:cubicBezTo>
                  <a:cubicBezTo>
                    <a:pt x="938" y="50"/>
                    <a:pt x="938" y="50"/>
                    <a:pt x="938" y="50"/>
                  </a:cubicBezTo>
                  <a:cubicBezTo>
                    <a:pt x="936" y="52"/>
                    <a:pt x="933" y="53"/>
                    <a:pt x="930" y="53"/>
                  </a:cubicBezTo>
                  <a:cubicBezTo>
                    <a:pt x="926" y="53"/>
                    <a:pt x="923" y="52"/>
                    <a:pt x="920" y="49"/>
                  </a:cubicBezTo>
                  <a:cubicBezTo>
                    <a:pt x="918" y="47"/>
                    <a:pt x="916" y="43"/>
                    <a:pt x="916" y="39"/>
                  </a:cubicBezTo>
                  <a:cubicBezTo>
                    <a:pt x="916" y="35"/>
                    <a:pt x="918" y="32"/>
                    <a:pt x="920" y="29"/>
                  </a:cubicBezTo>
                  <a:cubicBezTo>
                    <a:pt x="922" y="26"/>
                    <a:pt x="925" y="25"/>
                    <a:pt x="929" y="25"/>
                  </a:cubicBezTo>
                  <a:cubicBezTo>
                    <a:pt x="931" y="25"/>
                    <a:pt x="933" y="25"/>
                    <a:pt x="934" y="26"/>
                  </a:cubicBezTo>
                  <a:cubicBezTo>
                    <a:pt x="935" y="27"/>
                    <a:pt x="936" y="28"/>
                    <a:pt x="936" y="30"/>
                  </a:cubicBezTo>
                  <a:cubicBezTo>
                    <a:pt x="936" y="33"/>
                    <a:pt x="935" y="35"/>
                    <a:pt x="934" y="36"/>
                  </a:cubicBezTo>
                  <a:cubicBezTo>
                    <a:pt x="932" y="37"/>
                    <a:pt x="930" y="38"/>
                    <a:pt x="926" y="38"/>
                  </a:cubicBezTo>
                  <a:cubicBezTo>
                    <a:pt x="922" y="38"/>
                    <a:pt x="922" y="38"/>
                    <a:pt x="922" y="38"/>
                  </a:cubicBezTo>
                  <a:cubicBezTo>
                    <a:pt x="922" y="44"/>
                    <a:pt x="922" y="44"/>
                    <a:pt x="922" y="44"/>
                  </a:cubicBezTo>
                  <a:cubicBezTo>
                    <a:pt x="926" y="44"/>
                    <a:pt x="926" y="44"/>
                    <a:pt x="926" y="44"/>
                  </a:cubicBezTo>
                  <a:cubicBezTo>
                    <a:pt x="938" y="44"/>
                    <a:pt x="944" y="39"/>
                    <a:pt x="944" y="30"/>
                  </a:cubicBezTo>
                  <a:cubicBezTo>
                    <a:pt x="944" y="22"/>
                    <a:pt x="939" y="19"/>
                    <a:pt x="930" y="18"/>
                  </a:cubicBezTo>
                  <a:moveTo>
                    <a:pt x="958" y="59"/>
                  </a:moveTo>
                  <a:cubicBezTo>
                    <a:pt x="958" y="36"/>
                    <a:pt x="958" y="36"/>
                    <a:pt x="958" y="36"/>
                  </a:cubicBezTo>
                  <a:cubicBezTo>
                    <a:pt x="958" y="32"/>
                    <a:pt x="959" y="30"/>
                    <a:pt x="960" y="28"/>
                  </a:cubicBezTo>
                  <a:cubicBezTo>
                    <a:pt x="961" y="28"/>
                    <a:pt x="961" y="27"/>
                    <a:pt x="962" y="27"/>
                  </a:cubicBezTo>
                  <a:cubicBezTo>
                    <a:pt x="963" y="26"/>
                    <a:pt x="964" y="26"/>
                    <a:pt x="964" y="26"/>
                  </a:cubicBezTo>
                  <a:cubicBezTo>
                    <a:pt x="965" y="26"/>
                    <a:pt x="966" y="26"/>
                    <a:pt x="967" y="26"/>
                  </a:cubicBezTo>
                  <a:cubicBezTo>
                    <a:pt x="976" y="26"/>
                    <a:pt x="976" y="26"/>
                    <a:pt x="976" y="26"/>
                  </a:cubicBezTo>
                  <a:cubicBezTo>
                    <a:pt x="976" y="19"/>
                    <a:pt x="976" y="19"/>
                    <a:pt x="976" y="19"/>
                  </a:cubicBezTo>
                  <a:cubicBezTo>
                    <a:pt x="969" y="19"/>
                    <a:pt x="969" y="19"/>
                    <a:pt x="969" y="19"/>
                  </a:cubicBezTo>
                  <a:cubicBezTo>
                    <a:pt x="966" y="19"/>
                    <a:pt x="965" y="19"/>
                    <a:pt x="963" y="19"/>
                  </a:cubicBezTo>
                  <a:cubicBezTo>
                    <a:pt x="962" y="19"/>
                    <a:pt x="961" y="20"/>
                    <a:pt x="959" y="20"/>
                  </a:cubicBezTo>
                  <a:cubicBezTo>
                    <a:pt x="957" y="21"/>
                    <a:pt x="956" y="22"/>
                    <a:pt x="955" y="23"/>
                  </a:cubicBezTo>
                  <a:cubicBezTo>
                    <a:pt x="952" y="25"/>
                    <a:pt x="951" y="30"/>
                    <a:pt x="951" y="36"/>
                  </a:cubicBezTo>
                  <a:cubicBezTo>
                    <a:pt x="951" y="59"/>
                    <a:pt x="951" y="59"/>
                    <a:pt x="951" y="59"/>
                  </a:cubicBezTo>
                  <a:lnTo>
                    <a:pt x="958" y="59"/>
                  </a:lnTo>
                  <a:close/>
                  <a:moveTo>
                    <a:pt x="994" y="19"/>
                  </a:moveTo>
                  <a:cubicBezTo>
                    <a:pt x="991" y="19"/>
                    <a:pt x="988" y="20"/>
                    <a:pt x="985" y="22"/>
                  </a:cubicBezTo>
                  <a:cubicBezTo>
                    <a:pt x="982" y="24"/>
                    <a:pt x="981" y="26"/>
                    <a:pt x="981" y="30"/>
                  </a:cubicBezTo>
                  <a:cubicBezTo>
                    <a:pt x="981" y="32"/>
                    <a:pt x="982" y="35"/>
                    <a:pt x="983" y="36"/>
                  </a:cubicBezTo>
                  <a:cubicBezTo>
                    <a:pt x="985" y="38"/>
                    <a:pt x="987" y="39"/>
                    <a:pt x="989" y="40"/>
                  </a:cubicBezTo>
                  <a:cubicBezTo>
                    <a:pt x="991" y="41"/>
                    <a:pt x="993" y="42"/>
                    <a:pt x="996" y="42"/>
                  </a:cubicBezTo>
                  <a:cubicBezTo>
                    <a:pt x="998" y="43"/>
                    <a:pt x="1000" y="44"/>
                    <a:pt x="1001" y="45"/>
                  </a:cubicBezTo>
                  <a:cubicBezTo>
                    <a:pt x="1003" y="46"/>
                    <a:pt x="1003" y="47"/>
                    <a:pt x="1003" y="48"/>
                  </a:cubicBezTo>
                  <a:cubicBezTo>
                    <a:pt x="1003" y="51"/>
                    <a:pt x="1001" y="52"/>
                    <a:pt x="996" y="52"/>
                  </a:cubicBezTo>
                  <a:cubicBezTo>
                    <a:pt x="981" y="52"/>
                    <a:pt x="981" y="52"/>
                    <a:pt x="981" y="52"/>
                  </a:cubicBezTo>
                  <a:cubicBezTo>
                    <a:pt x="981" y="59"/>
                    <a:pt x="981" y="59"/>
                    <a:pt x="981" y="59"/>
                  </a:cubicBezTo>
                  <a:cubicBezTo>
                    <a:pt x="996" y="59"/>
                    <a:pt x="996" y="59"/>
                    <a:pt x="996" y="59"/>
                  </a:cubicBezTo>
                  <a:cubicBezTo>
                    <a:pt x="1006" y="59"/>
                    <a:pt x="1011" y="56"/>
                    <a:pt x="1011" y="48"/>
                  </a:cubicBezTo>
                  <a:cubicBezTo>
                    <a:pt x="1011" y="47"/>
                    <a:pt x="1011" y="46"/>
                    <a:pt x="1011" y="45"/>
                  </a:cubicBezTo>
                  <a:cubicBezTo>
                    <a:pt x="1010" y="44"/>
                    <a:pt x="1010" y="43"/>
                    <a:pt x="1009" y="41"/>
                  </a:cubicBezTo>
                  <a:cubicBezTo>
                    <a:pt x="1008" y="40"/>
                    <a:pt x="1007" y="39"/>
                    <a:pt x="1006" y="39"/>
                  </a:cubicBezTo>
                  <a:cubicBezTo>
                    <a:pt x="1004" y="38"/>
                    <a:pt x="1002" y="37"/>
                    <a:pt x="999" y="36"/>
                  </a:cubicBezTo>
                  <a:cubicBezTo>
                    <a:pt x="996" y="35"/>
                    <a:pt x="994" y="35"/>
                    <a:pt x="993" y="34"/>
                  </a:cubicBezTo>
                  <a:cubicBezTo>
                    <a:pt x="993" y="34"/>
                    <a:pt x="992" y="34"/>
                    <a:pt x="992" y="34"/>
                  </a:cubicBezTo>
                  <a:cubicBezTo>
                    <a:pt x="991" y="33"/>
                    <a:pt x="990" y="33"/>
                    <a:pt x="990" y="33"/>
                  </a:cubicBezTo>
                  <a:cubicBezTo>
                    <a:pt x="990" y="32"/>
                    <a:pt x="989" y="32"/>
                    <a:pt x="989" y="31"/>
                  </a:cubicBezTo>
                  <a:cubicBezTo>
                    <a:pt x="989" y="31"/>
                    <a:pt x="989" y="30"/>
                    <a:pt x="989" y="30"/>
                  </a:cubicBezTo>
                  <a:cubicBezTo>
                    <a:pt x="989" y="28"/>
                    <a:pt x="989" y="28"/>
                    <a:pt x="990" y="27"/>
                  </a:cubicBezTo>
                  <a:cubicBezTo>
                    <a:pt x="991" y="26"/>
                    <a:pt x="993" y="26"/>
                    <a:pt x="994" y="26"/>
                  </a:cubicBezTo>
                  <a:cubicBezTo>
                    <a:pt x="1009" y="26"/>
                    <a:pt x="1009" y="26"/>
                    <a:pt x="1009" y="26"/>
                  </a:cubicBezTo>
                  <a:cubicBezTo>
                    <a:pt x="1009" y="19"/>
                    <a:pt x="1009" y="19"/>
                    <a:pt x="1009" y="19"/>
                  </a:cubicBezTo>
                  <a:lnTo>
                    <a:pt x="994" y="19"/>
                  </a:lnTo>
                  <a:close/>
                  <a:moveTo>
                    <a:pt x="1019" y="1"/>
                  </a:moveTo>
                  <a:cubicBezTo>
                    <a:pt x="1019" y="59"/>
                    <a:pt x="1019" y="59"/>
                    <a:pt x="1019" y="59"/>
                  </a:cubicBezTo>
                  <a:cubicBezTo>
                    <a:pt x="1027" y="59"/>
                    <a:pt x="1027" y="59"/>
                    <a:pt x="1027" y="59"/>
                  </a:cubicBezTo>
                  <a:cubicBezTo>
                    <a:pt x="1027" y="26"/>
                    <a:pt x="1027" y="26"/>
                    <a:pt x="1027" y="26"/>
                  </a:cubicBezTo>
                  <a:cubicBezTo>
                    <a:pt x="1036" y="26"/>
                    <a:pt x="1036" y="26"/>
                    <a:pt x="1036" y="26"/>
                  </a:cubicBezTo>
                  <a:cubicBezTo>
                    <a:pt x="1038" y="26"/>
                    <a:pt x="1040" y="26"/>
                    <a:pt x="1041" y="27"/>
                  </a:cubicBezTo>
                  <a:cubicBezTo>
                    <a:pt x="1042" y="27"/>
                    <a:pt x="1043" y="28"/>
                    <a:pt x="1043" y="29"/>
                  </a:cubicBezTo>
                  <a:cubicBezTo>
                    <a:pt x="1044" y="29"/>
                    <a:pt x="1044" y="30"/>
                    <a:pt x="1045" y="31"/>
                  </a:cubicBezTo>
                  <a:cubicBezTo>
                    <a:pt x="1045" y="32"/>
                    <a:pt x="1045" y="33"/>
                    <a:pt x="1045" y="34"/>
                  </a:cubicBezTo>
                  <a:cubicBezTo>
                    <a:pt x="1045" y="35"/>
                    <a:pt x="1045" y="36"/>
                    <a:pt x="1045" y="37"/>
                  </a:cubicBezTo>
                  <a:cubicBezTo>
                    <a:pt x="1045" y="59"/>
                    <a:pt x="1045" y="59"/>
                    <a:pt x="1045" y="59"/>
                  </a:cubicBezTo>
                  <a:cubicBezTo>
                    <a:pt x="1053" y="59"/>
                    <a:pt x="1053" y="59"/>
                    <a:pt x="1053" y="59"/>
                  </a:cubicBezTo>
                  <a:cubicBezTo>
                    <a:pt x="1053" y="37"/>
                    <a:pt x="1053" y="37"/>
                    <a:pt x="1053" y="37"/>
                  </a:cubicBezTo>
                  <a:cubicBezTo>
                    <a:pt x="1053" y="33"/>
                    <a:pt x="1053" y="30"/>
                    <a:pt x="1052" y="28"/>
                  </a:cubicBezTo>
                  <a:cubicBezTo>
                    <a:pt x="1051" y="25"/>
                    <a:pt x="1050" y="23"/>
                    <a:pt x="1047" y="22"/>
                  </a:cubicBezTo>
                  <a:cubicBezTo>
                    <a:pt x="1045" y="20"/>
                    <a:pt x="1040" y="19"/>
                    <a:pt x="1034" y="19"/>
                  </a:cubicBezTo>
                  <a:cubicBezTo>
                    <a:pt x="1027" y="19"/>
                    <a:pt x="1027" y="19"/>
                    <a:pt x="1027" y="19"/>
                  </a:cubicBezTo>
                  <a:cubicBezTo>
                    <a:pt x="1027" y="1"/>
                    <a:pt x="1027" y="1"/>
                    <a:pt x="1027" y="1"/>
                  </a:cubicBezTo>
                  <a:lnTo>
                    <a:pt x="1019" y="1"/>
                  </a:lnTo>
                  <a:close/>
                  <a:moveTo>
                    <a:pt x="1074" y="19"/>
                  </a:moveTo>
                  <a:cubicBezTo>
                    <a:pt x="1063" y="19"/>
                    <a:pt x="1063" y="19"/>
                    <a:pt x="1063" y="19"/>
                  </a:cubicBezTo>
                  <a:cubicBezTo>
                    <a:pt x="1060" y="26"/>
                    <a:pt x="1060" y="26"/>
                    <a:pt x="1060" y="26"/>
                  </a:cubicBezTo>
                  <a:cubicBezTo>
                    <a:pt x="1066" y="26"/>
                    <a:pt x="1066" y="26"/>
                    <a:pt x="1066" y="26"/>
                  </a:cubicBezTo>
                  <a:cubicBezTo>
                    <a:pt x="1066" y="59"/>
                    <a:pt x="1066" y="59"/>
                    <a:pt x="1066" y="59"/>
                  </a:cubicBezTo>
                  <a:cubicBezTo>
                    <a:pt x="1074" y="59"/>
                    <a:pt x="1074" y="59"/>
                    <a:pt x="1074" y="59"/>
                  </a:cubicBezTo>
                  <a:lnTo>
                    <a:pt x="1074" y="19"/>
                  </a:lnTo>
                  <a:close/>
                  <a:moveTo>
                    <a:pt x="1066" y="11"/>
                  </a:moveTo>
                  <a:cubicBezTo>
                    <a:pt x="1067" y="11"/>
                    <a:pt x="1068" y="12"/>
                    <a:pt x="1069" y="12"/>
                  </a:cubicBezTo>
                  <a:cubicBezTo>
                    <a:pt x="1071" y="12"/>
                    <a:pt x="1072" y="11"/>
                    <a:pt x="1073" y="11"/>
                  </a:cubicBezTo>
                  <a:cubicBezTo>
                    <a:pt x="1074" y="10"/>
                    <a:pt x="1074" y="9"/>
                    <a:pt x="1074" y="7"/>
                  </a:cubicBezTo>
                  <a:cubicBezTo>
                    <a:pt x="1074" y="6"/>
                    <a:pt x="1074" y="5"/>
                    <a:pt x="1073" y="4"/>
                  </a:cubicBezTo>
                  <a:cubicBezTo>
                    <a:pt x="1072" y="3"/>
                    <a:pt x="1071" y="3"/>
                    <a:pt x="1069" y="3"/>
                  </a:cubicBezTo>
                  <a:cubicBezTo>
                    <a:pt x="1068" y="3"/>
                    <a:pt x="1067" y="3"/>
                    <a:pt x="1066" y="4"/>
                  </a:cubicBezTo>
                  <a:cubicBezTo>
                    <a:pt x="1065" y="5"/>
                    <a:pt x="1065" y="6"/>
                    <a:pt x="1065" y="7"/>
                  </a:cubicBezTo>
                  <a:cubicBezTo>
                    <a:pt x="1065" y="9"/>
                    <a:pt x="1065" y="10"/>
                    <a:pt x="1066" y="11"/>
                  </a:cubicBezTo>
                  <a:moveTo>
                    <a:pt x="1093" y="78"/>
                  </a:moveTo>
                  <a:cubicBezTo>
                    <a:pt x="1093" y="39"/>
                    <a:pt x="1093" y="39"/>
                    <a:pt x="1093" y="39"/>
                  </a:cubicBezTo>
                  <a:cubicBezTo>
                    <a:pt x="1093" y="37"/>
                    <a:pt x="1093" y="35"/>
                    <a:pt x="1094" y="33"/>
                  </a:cubicBezTo>
                  <a:cubicBezTo>
                    <a:pt x="1094" y="32"/>
                    <a:pt x="1095" y="30"/>
                    <a:pt x="1096" y="29"/>
                  </a:cubicBezTo>
                  <a:cubicBezTo>
                    <a:pt x="1097" y="28"/>
                    <a:pt x="1099" y="27"/>
                    <a:pt x="1100" y="26"/>
                  </a:cubicBezTo>
                  <a:cubicBezTo>
                    <a:pt x="1102" y="26"/>
                    <a:pt x="1104" y="25"/>
                    <a:pt x="1106" y="25"/>
                  </a:cubicBezTo>
                  <a:cubicBezTo>
                    <a:pt x="1108" y="25"/>
                    <a:pt x="1110" y="26"/>
                    <a:pt x="1111" y="26"/>
                  </a:cubicBezTo>
                  <a:cubicBezTo>
                    <a:pt x="1113" y="27"/>
                    <a:pt x="1114" y="28"/>
                    <a:pt x="1115" y="29"/>
                  </a:cubicBezTo>
                  <a:cubicBezTo>
                    <a:pt x="1116" y="30"/>
                    <a:pt x="1117" y="32"/>
                    <a:pt x="1118" y="34"/>
                  </a:cubicBezTo>
                  <a:cubicBezTo>
                    <a:pt x="1118" y="35"/>
                    <a:pt x="1119" y="37"/>
                    <a:pt x="1119" y="39"/>
                  </a:cubicBezTo>
                  <a:cubicBezTo>
                    <a:pt x="1119" y="41"/>
                    <a:pt x="1118" y="43"/>
                    <a:pt x="1118" y="45"/>
                  </a:cubicBezTo>
                  <a:cubicBezTo>
                    <a:pt x="1117" y="46"/>
                    <a:pt x="1116" y="48"/>
                    <a:pt x="1115" y="49"/>
                  </a:cubicBezTo>
                  <a:cubicBezTo>
                    <a:pt x="1114" y="50"/>
                    <a:pt x="1113" y="51"/>
                    <a:pt x="1111" y="52"/>
                  </a:cubicBezTo>
                  <a:cubicBezTo>
                    <a:pt x="1109" y="53"/>
                    <a:pt x="1107" y="53"/>
                    <a:pt x="1105" y="53"/>
                  </a:cubicBezTo>
                  <a:cubicBezTo>
                    <a:pt x="1102" y="53"/>
                    <a:pt x="1098" y="52"/>
                    <a:pt x="1096" y="50"/>
                  </a:cubicBezTo>
                  <a:cubicBezTo>
                    <a:pt x="1096" y="58"/>
                    <a:pt x="1096" y="58"/>
                    <a:pt x="1096" y="58"/>
                  </a:cubicBezTo>
                  <a:cubicBezTo>
                    <a:pt x="1099" y="59"/>
                    <a:pt x="1102" y="60"/>
                    <a:pt x="1106" y="60"/>
                  </a:cubicBezTo>
                  <a:cubicBezTo>
                    <a:pt x="1109" y="60"/>
                    <a:pt x="1111" y="60"/>
                    <a:pt x="1114" y="59"/>
                  </a:cubicBezTo>
                  <a:cubicBezTo>
                    <a:pt x="1116" y="57"/>
                    <a:pt x="1119" y="56"/>
                    <a:pt x="1120" y="54"/>
                  </a:cubicBezTo>
                  <a:cubicBezTo>
                    <a:pt x="1122" y="52"/>
                    <a:pt x="1124" y="50"/>
                    <a:pt x="1125" y="47"/>
                  </a:cubicBezTo>
                  <a:cubicBezTo>
                    <a:pt x="1126" y="45"/>
                    <a:pt x="1126" y="42"/>
                    <a:pt x="1126" y="39"/>
                  </a:cubicBezTo>
                  <a:cubicBezTo>
                    <a:pt x="1126" y="36"/>
                    <a:pt x="1126" y="34"/>
                    <a:pt x="1125" y="31"/>
                  </a:cubicBezTo>
                  <a:cubicBezTo>
                    <a:pt x="1124" y="28"/>
                    <a:pt x="1122" y="26"/>
                    <a:pt x="1120" y="24"/>
                  </a:cubicBezTo>
                  <a:cubicBezTo>
                    <a:pt x="1118" y="22"/>
                    <a:pt x="1116" y="21"/>
                    <a:pt x="1114" y="20"/>
                  </a:cubicBezTo>
                  <a:cubicBezTo>
                    <a:pt x="1111" y="19"/>
                    <a:pt x="1109" y="18"/>
                    <a:pt x="1106" y="18"/>
                  </a:cubicBezTo>
                  <a:cubicBezTo>
                    <a:pt x="1103" y="18"/>
                    <a:pt x="1100" y="19"/>
                    <a:pt x="1098" y="20"/>
                  </a:cubicBezTo>
                  <a:cubicBezTo>
                    <a:pt x="1095" y="21"/>
                    <a:pt x="1093" y="22"/>
                    <a:pt x="1091" y="24"/>
                  </a:cubicBezTo>
                  <a:cubicBezTo>
                    <a:pt x="1089" y="26"/>
                    <a:pt x="1088" y="28"/>
                    <a:pt x="1087" y="31"/>
                  </a:cubicBezTo>
                  <a:cubicBezTo>
                    <a:pt x="1086" y="33"/>
                    <a:pt x="1085" y="36"/>
                    <a:pt x="1085" y="39"/>
                  </a:cubicBezTo>
                  <a:cubicBezTo>
                    <a:pt x="1085" y="78"/>
                    <a:pt x="1085" y="78"/>
                    <a:pt x="1085" y="78"/>
                  </a:cubicBezTo>
                  <a:lnTo>
                    <a:pt x="1093" y="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75756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3359572" y="4695317"/>
            <a:ext cx="2430000" cy="372614"/>
            <a:chOff x="4479430" y="6260421"/>
            <a:chExt cx="3240000" cy="496818"/>
          </a:xfrm>
        </p:grpSpPr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479430" y="6356408"/>
              <a:ext cx="3240000" cy="2835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 userDrawn="1"/>
          </p:nvSpPr>
          <p:spPr>
            <a:xfrm>
              <a:off x="5080990" y="6260421"/>
              <a:ext cx="2036883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BMS Pfizer Confidential. For internal use only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5301138" y="6637206"/>
              <a:ext cx="1596591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Date of preparation: February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7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pos="551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tree/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0496" y="0"/>
            <a:ext cx="1593504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Sub title &amp; bullets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1500" y="999000"/>
            <a:ext cx="8502300" cy="3561300"/>
          </a:xfrm>
        </p:spPr>
        <p:txBody>
          <a:bodyPr/>
          <a:lstStyle>
            <a:lvl1pPr>
              <a:defRPr/>
            </a:lvl1pPr>
            <a:lvl3pPr marL="358775" indent="-179388">
              <a:buFont typeface="Calibri" panose="020F0502020204030204" pitchFamily="34" charset="0"/>
              <a:buChar char="‒"/>
              <a:defRPr/>
            </a:lvl3pPr>
            <a:lvl4pPr marL="538163" indent="-179388">
              <a:defRPr/>
            </a:lvl4pPr>
            <a:lvl5pPr marL="715963" indent="-177800">
              <a:defRPr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835241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tree/peop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176" y="1896904"/>
            <a:ext cx="2739839" cy="3246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Sub title &amp; bullets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1500" y="999000"/>
            <a:ext cx="8502300" cy="3561300"/>
          </a:xfrm>
        </p:spPr>
        <p:txBody>
          <a:bodyPr/>
          <a:lstStyle>
            <a:lvl1pPr>
              <a:defRPr/>
            </a:lvl1pPr>
            <a:lvl3pPr marL="358775" indent="-179388">
              <a:buFont typeface="Calibri" panose="020F0502020204030204" pitchFamily="34" charset="0"/>
              <a:buChar char="‒"/>
              <a:defRPr/>
            </a:lvl3pPr>
            <a:lvl4pPr marL="538163" indent="-179388">
              <a:defRPr/>
            </a:lvl4pPr>
            <a:lvl5pPr marL="715963" indent="-177800">
              <a:defRPr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941215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in bullet - tree/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0496" y="0"/>
            <a:ext cx="1593504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Two bullet slide boxes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500" y="999003"/>
            <a:ext cx="4050000" cy="3561737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2200">
                <a:solidFill>
                  <a:schemeClr val="tx2"/>
                </a:solidFill>
              </a:defRPr>
            </a:lvl1pPr>
            <a:lvl2pPr marL="179388" indent="-179388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/>
            </a:lvl2pPr>
            <a:lvl3pPr marL="358775" indent="-179388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 sz="2000"/>
            </a:lvl3pPr>
            <a:lvl4pPr marL="538163" indent="-179388">
              <a:spcBef>
                <a:spcPts val="600"/>
              </a:spcBef>
              <a:spcAft>
                <a:spcPts val="0"/>
              </a:spcAft>
              <a:buFont typeface="Myriad Pro" pitchFamily="34" charset="0"/>
              <a:buChar char="–"/>
              <a:defRPr sz="1800"/>
            </a:lvl4pPr>
            <a:lvl5pPr marL="715963" indent="-177800">
              <a:spcBef>
                <a:spcPts val="600"/>
              </a:spcBef>
              <a:spcAft>
                <a:spcPts val="0"/>
              </a:spcAft>
              <a:buFont typeface="Myriad Pro" pitchFamily="34" charset="0"/>
              <a:buChar char="–"/>
              <a:tabLst/>
              <a:defRPr sz="16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40237" y="999003"/>
            <a:ext cx="4050000" cy="3561737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2200" b="1" kern="1200" spc="0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82563" indent="-182563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/>
            </a:lvl2pPr>
            <a:lvl3pPr marL="358775" indent="-179388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Char char="‒"/>
              <a:defRPr sz="2000"/>
            </a:lvl3pPr>
            <a:lvl4pPr marL="538163" indent="-179388">
              <a:spcBef>
                <a:spcPts val="600"/>
              </a:spcBef>
              <a:spcAft>
                <a:spcPts val="0"/>
              </a:spcAft>
              <a:buFont typeface="Myriad Pro" pitchFamily="34" charset="0"/>
              <a:buChar char="–"/>
              <a:defRPr sz="1800"/>
            </a:lvl4pPr>
            <a:lvl5pPr marL="715963" indent="-177800">
              <a:spcBef>
                <a:spcPts val="600"/>
              </a:spcBef>
              <a:spcAft>
                <a:spcPts val="0"/>
              </a:spcAft>
              <a:buFont typeface="Myriad Pro" pitchFamily="34" charset="0"/>
              <a:buChar char="–"/>
              <a:defRPr sz="16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49417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le - tree/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0496" y="0"/>
            <a:ext cx="1593504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en-GB" dirty="0"/>
              <a:t>Solo title</a:t>
            </a:r>
          </a:p>
        </p:txBody>
      </p:sp>
    </p:spTree>
    <p:extLst>
      <p:ext uri="{BB962C8B-B14F-4D97-AF65-F5344CB8AC3E}">
        <p14:creationId xmlns:p14="http://schemas.microsoft.com/office/powerpoint/2010/main" val="92579424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321">
          <p15:clr>
            <a:srgbClr val="FBAE40"/>
          </p15:clr>
        </p15:guide>
        <p15:guide id="2" orient="horz" pos="1207">
          <p15:clr>
            <a:srgbClr val="FBAE40"/>
          </p15:clr>
        </p15:guide>
        <p15:guide id="3" orient="horz" pos="333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ree/people">
    <p:bg>
      <p:bgPr>
        <a:gradFill>
          <a:gsLst>
            <a:gs pos="35000">
              <a:srgbClr val="F3F4F6"/>
            </a:gs>
            <a:gs pos="100000">
              <a:srgbClr val="F3F4F6"/>
            </a:gs>
            <a:gs pos="55000">
              <a:schemeClr val="bg2"/>
            </a:gs>
            <a:gs pos="85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157281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  <a:gs pos="65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7095004" y="112694"/>
            <a:ext cx="1859636" cy="146012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1590" y="195268"/>
            <a:ext cx="8501193" cy="1293530"/>
          </a:xfrm>
        </p:spPr>
        <p:txBody>
          <a:bodyPr anchor="b" anchorCtr="0"/>
          <a:lstStyle>
            <a:lvl1pPr>
              <a:defRPr sz="26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 sz="2400" b="0">
                <a:solidFill>
                  <a:schemeClr val="bg2"/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10712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321">
          <p15:clr>
            <a:srgbClr val="FBAE40"/>
          </p15:clr>
        </p15:guide>
        <p15:guide id="2" orient="horz" pos="1207">
          <p15:clr>
            <a:srgbClr val="FBAE40"/>
          </p15:clr>
        </p15:guide>
        <p15:guide id="3" orient="horz" pos="154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l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8756960" y="4965544"/>
            <a:ext cx="0" cy="177977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0"/>
          <p:cNvSpPr txBox="1">
            <a:spLocks/>
          </p:cNvSpPr>
          <p:nvPr userDrawn="1"/>
        </p:nvSpPr>
        <p:spPr>
          <a:xfrm>
            <a:off x="8796518" y="4954221"/>
            <a:ext cx="9810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pc="1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 defTabSz="914400"/>
            <a:fld id="{2C57E99D-0CEB-4344-8D30-39747C8D293F}" type="slidenum">
              <a:rPr lang="en-GB" sz="700" b="1" spc="-20" smtClean="0">
                <a:solidFill>
                  <a:srgbClr val="575756">
                    <a:lumMod val="60000"/>
                    <a:lumOff val="40000"/>
                  </a:srgbClr>
                </a:solidFill>
              </a:rPr>
              <a:pPr algn="r" defTabSz="914400"/>
              <a:t>‹#›</a:t>
            </a:fld>
            <a:endParaRPr lang="en-GB" sz="700" b="1" spc="-20" dirty="0">
              <a:solidFill>
                <a:srgbClr val="575756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359572" y="4695317"/>
            <a:ext cx="2430000" cy="372614"/>
            <a:chOff x="4479430" y="6260421"/>
            <a:chExt cx="3240000" cy="49681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479430" y="6356408"/>
              <a:ext cx="3240000" cy="2835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5080990" y="6260421"/>
              <a:ext cx="2036883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BMS Pfizer Confidential. For internal use only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301138" y="6637206"/>
              <a:ext cx="1596591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Date of preparation: February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243140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en-GB" dirty="0"/>
              <a:t>Solo title</a:t>
            </a:r>
          </a:p>
        </p:txBody>
      </p:sp>
    </p:spTree>
    <p:extLst>
      <p:ext uri="{BB962C8B-B14F-4D97-AF65-F5344CB8AC3E}">
        <p14:creationId xmlns:p14="http://schemas.microsoft.com/office/powerpoint/2010/main" val="2166744762"/>
      </p:ext>
    </p:extLst>
  </p:cSld>
  <p:clrMapOvr>
    <a:masterClrMapping/>
  </p:clrMapOvr>
  <p:transition spd="med"/>
  <p:hf sldNum="0" hdr="0" dt="0"/>
  <p:extLst mod="1">
    <p:ext uri="{DCECCB84-F9BA-43D5-87BE-67443E8EF086}">
      <p15:sldGuideLst xmlns:p15="http://schemas.microsoft.com/office/powerpoint/2012/main" xmlns="">
        <p15:guide id="1" orient="horz" pos="1321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362E3298-226B-45FD-B27E-3AE124A41671}" type="datetimeFigureOut">
              <a:rPr lang="cs-CZ" smtClean="0">
                <a:solidFill>
                  <a:srgbClr val="575756"/>
                </a:solidFill>
              </a:rPr>
              <a:pPr defTabSz="914400"/>
              <a:t>19.1.2018</a:t>
            </a:fld>
            <a:endParaRPr lang="cs-CZ">
              <a:solidFill>
                <a:srgbClr val="575756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cs-CZ">
              <a:solidFill>
                <a:srgbClr val="575756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BFB2C6B5-E461-4E8D-BD54-1E354B814123}" type="slidenum">
              <a:rPr lang="cs-CZ" smtClean="0">
                <a:solidFill>
                  <a:srgbClr val="575756"/>
                </a:solidFill>
              </a:rPr>
              <a:pPr defTabSz="914400"/>
              <a:t>‹#›</a:t>
            </a:fld>
            <a:endParaRPr lang="cs-CZ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58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_projects\092716_Tues\P14779 - Vilna\3 women on beach_4x3_ThinkstockPhotos-7773673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_projects\081716_Wed\P14779_Jessica\logos\Pfizer Internal Medici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18" y="4551814"/>
            <a:ext cx="1265674" cy="4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3226801"/>
            <a:ext cx="8549640" cy="696626"/>
          </a:xfrm>
        </p:spPr>
        <p:txBody>
          <a:bodyPr lIns="91440" tIns="0" rIns="91440" bIns="0"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52" y="3978747"/>
            <a:ext cx="8549640" cy="411480"/>
          </a:xfrm>
          <a:prstGeom prst="rect">
            <a:avLst/>
          </a:prstGeom>
        </p:spPr>
        <p:txBody>
          <a:bodyPr lIns="91440" tIns="0" rIns="91440" bIns="0"/>
          <a:lstStyle>
            <a:lvl1pPr marL="0" indent="0" algn="l">
              <a:spcBef>
                <a:spcPts val="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3" descr="C:\_projects\081216_Fri\P14779_Jessica\Pfizer Innovative Health_logo_DOTS_Internal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4" y="4519452"/>
            <a:ext cx="1976389" cy="5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1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6746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_projects\092716_Tues\P14779 - Vilna\MD with patient_4x3_ThinkstockPhotos-17700828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_projects\081716_Wed\P14779_Jessica\logos\Pfizer Internal Medici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18" y="4551814"/>
            <a:ext cx="1265674" cy="4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3226801"/>
            <a:ext cx="8549640" cy="696626"/>
          </a:xfrm>
        </p:spPr>
        <p:txBody>
          <a:bodyPr lIns="91440" tIns="0" rIns="91440" bIns="0"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52" y="3978747"/>
            <a:ext cx="8549640" cy="411480"/>
          </a:xfrm>
          <a:prstGeom prst="rect">
            <a:avLst/>
          </a:prstGeom>
        </p:spPr>
        <p:txBody>
          <a:bodyPr lIns="91440" tIns="0" rIns="91440" bIns="0"/>
          <a:lstStyle>
            <a:lvl1pPr marL="0" indent="0" algn="l">
              <a:spcBef>
                <a:spcPts val="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3" descr="C:\_projects\081216_Fri\P14779_Jessica\Pfizer Innovative Health_logo_DOTS_Internal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4" y="4519452"/>
            <a:ext cx="1976389" cy="5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48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_projects\092716_Tues\P14779 - Vilna\scientist_lab_4x3_GettyImages-55642159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_projects\081716_Wed\P14779_Jessica\logos\Pfizer Internal Medici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18" y="4551814"/>
            <a:ext cx="1265674" cy="4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3226801"/>
            <a:ext cx="8549640" cy="696626"/>
          </a:xfrm>
        </p:spPr>
        <p:txBody>
          <a:bodyPr lIns="91440" tIns="0" rIns="91440" bIns="0"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52" y="3978747"/>
            <a:ext cx="8549640" cy="411480"/>
          </a:xfrm>
          <a:prstGeom prst="rect">
            <a:avLst/>
          </a:prstGeom>
        </p:spPr>
        <p:txBody>
          <a:bodyPr lIns="91440" tIns="0" rIns="91440" bIns="0"/>
          <a:lstStyle>
            <a:lvl1pPr marL="0" indent="0" algn="l">
              <a:spcBef>
                <a:spcPts val="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3" descr="C:\_projects\081216_Fri\P14779_Jessica\Pfizer Innovative Health_logo_DOTS_Internal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4" y="4519452"/>
            <a:ext cx="1976389" cy="5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70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_projects\092716_Tues\P14779 - Vilna\man on street_4x3_GettyImages-15795745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_projects\081716_Wed\P14779_Jessica\logos\Pfizer Internal Medici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18" y="4551814"/>
            <a:ext cx="1265674" cy="4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3226801"/>
            <a:ext cx="8549640" cy="696626"/>
          </a:xfrm>
        </p:spPr>
        <p:txBody>
          <a:bodyPr lIns="91440" tIns="0" rIns="91440" bIns="0"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52" y="3978747"/>
            <a:ext cx="8549640" cy="411480"/>
          </a:xfrm>
          <a:prstGeom prst="rect">
            <a:avLst/>
          </a:prstGeom>
        </p:spPr>
        <p:txBody>
          <a:bodyPr lIns="91440" tIns="0" rIns="91440" bIns="0"/>
          <a:lstStyle>
            <a:lvl1pPr marL="0" indent="0" algn="l">
              <a:spcBef>
                <a:spcPts val="2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3" descr="C:\_projects\081216_Fri\P14779_Jessica\Pfizer Innovative Health_logo_DOTS_Internal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4" y="4519452"/>
            <a:ext cx="1976389" cy="5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132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0371"/>
            <a:ext cx="84582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0040" y="811336"/>
            <a:ext cx="8458200" cy="297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" y="4457701"/>
            <a:ext cx="8458200" cy="311264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021576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0371"/>
            <a:ext cx="84582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412748"/>
            <a:ext cx="8458200" cy="30175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0040" y="811336"/>
            <a:ext cx="8458200" cy="297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" y="4457701"/>
            <a:ext cx="8458200" cy="311264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9691548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0371"/>
            <a:ext cx="84582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0040" y="811336"/>
            <a:ext cx="8458200" cy="297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" y="4459465"/>
            <a:ext cx="8458200" cy="311264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20040" y="1243012"/>
            <a:ext cx="8458200" cy="480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20040" y="1769364"/>
            <a:ext cx="8458200" cy="2654046"/>
          </a:xfrm>
        </p:spPr>
        <p:txBody>
          <a:bodyPr>
            <a:noAutofit/>
          </a:bodyPr>
          <a:lstStyle>
            <a:lvl1pPr marL="166688" indent="-166688">
              <a:defRPr sz="2000"/>
            </a:lvl1pPr>
            <a:lvl2pPr marL="463550" indent="-173038">
              <a:defRPr sz="1800"/>
            </a:lvl2pPr>
            <a:lvl3pPr marL="688975" indent="-168275">
              <a:defRPr sz="1600"/>
            </a:lvl3pPr>
            <a:lvl4pPr marL="855663" indent="-104775">
              <a:tabLst/>
              <a:defRPr sz="1400"/>
            </a:lvl4pPr>
            <a:lvl5pPr marL="1033463" indent="-1158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5795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0371"/>
            <a:ext cx="84582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0040" y="811336"/>
            <a:ext cx="8458200" cy="297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" y="4457701"/>
            <a:ext cx="8458200" cy="311264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20040" y="1243012"/>
            <a:ext cx="4114800" cy="480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243012"/>
            <a:ext cx="4114800" cy="480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20040" y="1769364"/>
            <a:ext cx="4114800" cy="2654046"/>
          </a:xfrm>
        </p:spPr>
        <p:txBody>
          <a:bodyPr>
            <a:noAutofit/>
          </a:bodyPr>
          <a:lstStyle>
            <a:lvl1pPr marL="166688" indent="-166688">
              <a:defRPr sz="2000"/>
            </a:lvl1pPr>
            <a:lvl2pPr marL="463550" indent="-173038">
              <a:defRPr sz="1800"/>
            </a:lvl2pPr>
            <a:lvl3pPr marL="688975" indent="-168275">
              <a:defRPr sz="1600"/>
            </a:lvl3pPr>
            <a:lvl4pPr marL="855663" indent="-104775">
              <a:defRPr sz="1400"/>
            </a:lvl4pPr>
            <a:lvl5pPr marL="1033463" indent="-115888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41" y="1769269"/>
            <a:ext cx="4110037" cy="2653904"/>
          </a:xfrm>
        </p:spPr>
        <p:txBody>
          <a:bodyPr>
            <a:noAutofit/>
          </a:bodyPr>
          <a:lstStyle>
            <a:lvl1pPr marL="168275" indent="-168275">
              <a:defRPr sz="2000"/>
            </a:lvl1pPr>
            <a:lvl2pPr marL="452438" indent="-173038">
              <a:defRPr sz="1800"/>
            </a:lvl2pPr>
            <a:lvl3pPr marL="687388" indent="-168275">
              <a:tabLst/>
              <a:defRPr sz="1600"/>
            </a:lvl3pPr>
            <a:lvl4pPr marL="854075" indent="-104775">
              <a:defRPr sz="1400"/>
            </a:lvl4pPr>
            <a:lvl5pPr marL="1030288" indent="-1158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274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projects\092716_Tues\P14779 - Vilna\senior man party celebration_4x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276"/>
            <a:ext cx="91440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_projects\081716_Wed\P14779_Jessica\logos\Pfizer Internal Medici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99" y="173631"/>
            <a:ext cx="1080042" cy="4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973836"/>
            <a:ext cx="8549640" cy="776478"/>
          </a:xfrm>
        </p:spPr>
        <p:txBody>
          <a:bodyPr lIns="91440" tIns="0" rIns="91440" bIns="0"/>
          <a:lstStyle>
            <a:lvl1pPr algn="l"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3" descr="C:\_projects\081216_Fri\P14779_Jessica\Pfizer Innovative Health_logo_DOTS_Internal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" y="147356"/>
            <a:ext cx="1732390" cy="4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65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_projects\081716_Wed\P14779_Jessica\images\soccer guy buddies_4x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14512"/>
            <a:ext cx="9144001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_projects\081716_Wed\P14779_Jessica\logos\Pfizer Internal Medici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99" y="173631"/>
            <a:ext cx="1080042" cy="4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973836"/>
            <a:ext cx="8549640" cy="776478"/>
          </a:xfrm>
        </p:spPr>
        <p:txBody>
          <a:bodyPr lIns="91440" tIns="0" rIns="91440" bIns="0"/>
          <a:lstStyle>
            <a:lvl1pPr algn="l"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3" descr="C:\_projects\081216_Fri\P14779_Jessica\Pfizer Innovative Health_logo_DOTS_Internal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" y="147356"/>
            <a:ext cx="1732390" cy="4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795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_projects\092716_Tues\P14779 - Vilna\hands holding_4x3_ThinkstockPhotos-10106907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276"/>
            <a:ext cx="91440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_projects\081716_Wed\P14779_Jessica\logos\Pfizer Internal Medici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99" y="173631"/>
            <a:ext cx="1080042" cy="4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973836"/>
            <a:ext cx="8549640" cy="776478"/>
          </a:xfrm>
        </p:spPr>
        <p:txBody>
          <a:bodyPr lIns="91440" tIns="0" rIns="91440" bIns="0"/>
          <a:lstStyle>
            <a:lvl1pPr algn="l"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3" descr="C:\_projects\081216_Fri\P14779_Jessica\Pfizer Innovative Health_logo_DOTS_Internal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" y="147356"/>
            <a:ext cx="1732390" cy="4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85924"/>
            <a:ext cx="2949178" cy="7571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14573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5852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8444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_projects\092716_Tues\P14779 - Vilna\man with walker and nurse_4x3_ThinkstockPhotos-53609259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276"/>
            <a:ext cx="91440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_projects\081716_Wed\P14779_Jessica\logos\Pfizer Internal Medici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99" y="173631"/>
            <a:ext cx="1080042" cy="4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973836"/>
            <a:ext cx="8549640" cy="776478"/>
          </a:xfrm>
        </p:spPr>
        <p:txBody>
          <a:bodyPr lIns="91440" tIns="0" rIns="91440" bIns="0"/>
          <a:lstStyle>
            <a:lvl1pPr algn="l"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3" descr="C:\_projects\081216_Fri\P14779_Jessica\Pfizer Innovative Health_logo_DOTS_Internal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" y="147356"/>
            <a:ext cx="1732390" cy="4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518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_projects\092716_Tues\P14779 - Vilna\medical nurse_health_ThinkstockPhotos-467379230_4x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276"/>
            <a:ext cx="91440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_projects\081716_Wed\P14779_Jessica\logos\Pfizer Internal Medici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99" y="173631"/>
            <a:ext cx="1080042" cy="4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973836"/>
            <a:ext cx="8549640" cy="776478"/>
          </a:xfrm>
        </p:spPr>
        <p:txBody>
          <a:bodyPr lIns="91440" tIns="0" rIns="91440" bIns="0"/>
          <a:lstStyle>
            <a:lvl1pPr algn="l"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3" descr="C:\_projects\081216_Fri\P14779_Jessica\Pfizer Innovative Health_logo_DOTS_Internal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" y="147356"/>
            <a:ext cx="1732390" cy="4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153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_projects\092716_Tues\P14779 - Vilna\women family generations_4x3_ThinkstockPhotos-47439100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276"/>
            <a:ext cx="91440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_projects\081716_Wed\P14779_Jessica\logos\Pfizer Internal Medici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99" y="173631"/>
            <a:ext cx="1080042" cy="4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973836"/>
            <a:ext cx="8549640" cy="776478"/>
          </a:xfrm>
        </p:spPr>
        <p:txBody>
          <a:bodyPr lIns="91440" tIns="0" rIns="91440" bIns="0"/>
          <a:lstStyle>
            <a:lvl1pPr algn="l"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3" descr="C:\_projects\081216_Fri\P14779_Jessica\Pfizer Innovative Health_logo_DOTS_Internal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" y="147356"/>
            <a:ext cx="1732390" cy="4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96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367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639190"/>
            <a:ext cx="8549640" cy="1215326"/>
          </a:xfrm>
        </p:spPr>
        <p:txBody>
          <a:bodyPr lIns="91440" tIns="0" rIns="91440" bIns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52" y="2084832"/>
            <a:ext cx="8549640" cy="548640"/>
          </a:xfrm>
          <a:prstGeom prst="rect">
            <a:avLst/>
          </a:prstGeom>
        </p:spPr>
        <p:txBody>
          <a:bodyPr lIns="91440" tIns="0" rIns="91440" bIns="0"/>
          <a:lstStyle>
            <a:lvl1pPr marL="0" indent="0" algn="l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01045" y="1941897"/>
            <a:ext cx="7678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_projects\081216_Fri\P14779_Jessica\Pfizer Innovative Health_logo_DOTS_Internal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4" y="4519452"/>
            <a:ext cx="1976389" cy="5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_projects\081716_Wed\P14779_Jessica\logos\Pfizer Internal Medici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18" y="4551814"/>
            <a:ext cx="1265674" cy="4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70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973836"/>
            <a:ext cx="8549640" cy="776478"/>
          </a:xfrm>
        </p:spPr>
        <p:txBody>
          <a:bodyPr lIns="91440" tIns="0" rIns="91440" bIns="0"/>
          <a:lstStyle>
            <a:lvl1pPr algn="l"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819177"/>
            <a:ext cx="9144000" cy="3324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01752" y="1963388"/>
            <a:ext cx="8549640" cy="548640"/>
          </a:xfrm>
          <a:prstGeom prst="rect">
            <a:avLst/>
          </a:prstGeom>
        </p:spPr>
        <p:txBody>
          <a:bodyPr lIns="91440" tIns="0" rIns="91440" bIns="0"/>
          <a:lstStyle>
            <a:lvl1pPr marL="0" indent="0" algn="l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3" descr="C:\_projects\081216_Fri\P14779_Jessica\Pfizer Innovative Health_logo_DOTS_Internal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" y="147356"/>
            <a:ext cx="1732390" cy="4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_projects\081716_Wed\P14779_Jessica\logos\Pfizer Internal Medici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99" y="173631"/>
            <a:ext cx="1080042" cy="4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601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: Col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367464"/>
            <a:ext cx="9144000" cy="77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9144000" cy="4367463"/>
          </a:xfrm>
          <a:prstGeom prst="rect">
            <a:avLst/>
          </a:prstGeom>
          <a:solidFill>
            <a:srgbClr val="2749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ubtitle 7"/>
          <p:cNvSpPr>
            <a:spLocks noGrp="1" noChangeArrowheads="1"/>
          </p:cNvSpPr>
          <p:nvPr>
            <p:ph type="subTitle" idx="1"/>
          </p:nvPr>
        </p:nvSpPr>
        <p:spPr>
          <a:xfrm>
            <a:off x="301046" y="2097799"/>
            <a:ext cx="4929475" cy="335250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l">
              <a:spcBef>
                <a:spcPct val="0"/>
              </a:spcBef>
              <a:buFont typeface="Arial" charset="0"/>
              <a:buNone/>
              <a:defRPr sz="2000" b="0" i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1045" y="1941897"/>
            <a:ext cx="7678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0"/>
          <p:cNvSpPr>
            <a:spLocks noGrp="1"/>
          </p:cNvSpPr>
          <p:nvPr>
            <p:ph type="title"/>
          </p:nvPr>
        </p:nvSpPr>
        <p:spPr>
          <a:xfrm>
            <a:off x="301045" y="1441666"/>
            <a:ext cx="8654814" cy="560385"/>
          </a:xfrm>
          <a:prstGeom prst="rect">
            <a:avLst/>
          </a:prstGeom>
          <a:ln>
            <a:noFill/>
          </a:ln>
        </p:spPr>
        <p:txBody>
          <a:bodyPr lIns="91440" rIns="9144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861789" y="4979291"/>
            <a:ext cx="142699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050" baseline="30000" dirty="0">
                <a:solidFill>
                  <a:srgbClr val="E7E6E6">
                    <a:lumMod val="50000"/>
                  </a:srgbClr>
                </a:solidFill>
                <a:ea typeface="MS PGothic" pitchFamily="34" charset="-128"/>
              </a:rPr>
              <a:t>Confidential. Internal Use Only.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5" y="4523722"/>
            <a:ext cx="1971896" cy="5553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0" y="4567307"/>
            <a:ext cx="1210002" cy="4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93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21"/>
          <a:stretch/>
        </p:blipFill>
        <p:spPr>
          <a:xfrm>
            <a:off x="7536886" y="115948"/>
            <a:ext cx="1358226" cy="5645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defTabSz="914400"/>
            <a:endParaRPr lang="cs-CZ" dirty="0">
              <a:solidFill>
                <a:srgbClr val="E01383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92" y="4702581"/>
            <a:ext cx="348866" cy="27754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2034" y="128043"/>
            <a:ext cx="6960320" cy="45734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256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60"/>
          <a:stretch/>
        </p:blipFill>
        <p:spPr>
          <a:xfrm>
            <a:off x="7589808" y="152448"/>
            <a:ext cx="1326867" cy="5280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defTabSz="914400"/>
            <a:endParaRPr lang="cs-CZ" dirty="0">
              <a:solidFill>
                <a:srgbClr val="00AEEE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92" y="4702833"/>
            <a:ext cx="348866" cy="27754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2034" y="128043"/>
            <a:ext cx="6960320" cy="45734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663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429124" y="4299365"/>
            <a:ext cx="8314250" cy="714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192" tIns="39097" rIns="78192" bIns="39097" rtlCol="0" anchor="ctr"/>
          <a:lstStyle/>
          <a:p>
            <a:pPr algn="ctr" defTabSz="914400"/>
            <a:endParaRPr lang="en-US" sz="1539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2034" y="128043"/>
            <a:ext cx="6960320" cy="457343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449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68846" y="1692683"/>
            <a:ext cx="7584387" cy="766485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000" b="1" spc="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Insert title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8845" y="2634713"/>
            <a:ext cx="7579601" cy="222033"/>
          </a:xfrm>
        </p:spPr>
        <p:txBody>
          <a:bodyPr tIns="0" rIns="0" bIns="0" anchor="t" anchorCtr="0"/>
          <a:lstStyle>
            <a:lvl1pPr algn="l">
              <a:lnSpc>
                <a:spcPct val="80000"/>
              </a:lnSpc>
              <a:spcBef>
                <a:spcPts val="0"/>
              </a:spcBef>
              <a:defRPr sz="2400" b="1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Presenter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73629" y="3054995"/>
            <a:ext cx="7580866" cy="236159"/>
          </a:xfrm>
        </p:spPr>
        <p:txBody>
          <a:bodyPr tIns="0" rIns="0" bIns="0">
            <a:noAutofit/>
          </a:bodyPr>
          <a:lstStyle>
            <a:lvl1pPr algn="l">
              <a:spcBef>
                <a:spcPts val="300"/>
              </a:spcBef>
              <a:defRPr sz="1400" b="0" i="0" spc="1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SMALL LINE OF TEXT HERE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93430" y="2539803"/>
            <a:ext cx="87395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138002" y="4961476"/>
            <a:ext cx="7528891" cy="202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>
              <a:lnSpc>
                <a:spcPct val="70000"/>
              </a:lnSpc>
              <a:defRPr/>
            </a:pPr>
            <a:r>
              <a:rPr lang="it-IT" sz="900" b="1" dirty="0">
                <a:solidFill>
                  <a:srgbClr val="00619D"/>
                </a:solidFill>
                <a:cs typeface="Arial" pitchFamily="34" charset="0"/>
              </a:rPr>
              <a:t>Yao</a:t>
            </a:r>
            <a:r>
              <a:rPr lang="it-IT" sz="900" b="1" baseline="0" dirty="0">
                <a:solidFill>
                  <a:srgbClr val="00619D"/>
                </a:solidFill>
                <a:cs typeface="Arial" pitchFamily="34" charset="0"/>
              </a:rPr>
              <a:t> et al. </a:t>
            </a:r>
            <a:r>
              <a:rPr lang="en-GB" sz="900" b="1" i="1" baseline="0" dirty="0">
                <a:solidFill>
                  <a:srgbClr val="00619D"/>
                </a:solidFill>
                <a:cs typeface="Arial" pitchFamily="34" charset="0"/>
              </a:rPr>
              <a:t>J Am Heart Assoc</a:t>
            </a:r>
            <a:r>
              <a:rPr lang="en-GB" sz="900" b="1" baseline="0" dirty="0">
                <a:solidFill>
                  <a:srgbClr val="00619D"/>
                </a:solidFill>
                <a:cs typeface="Arial" pitchFamily="34" charset="0"/>
              </a:rPr>
              <a:t>. 2016;5:e003725.  </a:t>
            </a:r>
            <a:endParaRPr lang="it-IT" sz="900" b="1" dirty="0">
              <a:solidFill>
                <a:srgbClr val="00619D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535388" y="2579"/>
            <a:ext cx="2046515" cy="202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70000"/>
              </a:lnSpc>
            </a:pPr>
            <a:r>
              <a:rPr lang="en-US" sz="1000" b="1" i="0" u="none" strike="noStrike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BMS and Pfizer Internal Use Only.</a:t>
            </a:r>
            <a:endParaRPr lang="en-GB" sz="10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930">
          <p15:clr>
            <a:srgbClr val="FBAE40"/>
          </p15:clr>
        </p15:guide>
        <p15:guide id="2" pos="1156">
          <p15:clr>
            <a:srgbClr val="FBAE40"/>
          </p15:clr>
        </p15:guide>
        <p15:guide id="3" pos="5375">
          <p15:clr>
            <a:srgbClr val="FBAE40"/>
          </p15:clr>
        </p15:guide>
        <p15:guide id="4" pos="5261">
          <p15:clr>
            <a:srgbClr val="FBAE40"/>
          </p15:clr>
        </p15:guide>
        <p15:guide id="5" pos="49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85924"/>
            <a:ext cx="2949178" cy="7571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424728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5852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3712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841772"/>
            <a:ext cx="7600950" cy="17907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2701528"/>
            <a:ext cx="7600950" cy="34162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21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42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34162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01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1429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1429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745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4108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37178"/>
            <a:ext cx="3868340" cy="34162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1429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537178"/>
            <a:ext cx="3887391" cy="34162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1878806"/>
            <a:ext cx="3887391" cy="1429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949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852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284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85924"/>
            <a:ext cx="2949178" cy="7571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14573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5852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21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85924"/>
            <a:ext cx="2949178" cy="7571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424728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5852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983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951997" y="1117603"/>
            <a:ext cx="10815260" cy="10722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4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image" Target="../media/image10.emf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787" y="134115"/>
            <a:ext cx="8563476" cy="410878"/>
          </a:xfrm>
          <a:prstGeom prst="rect">
            <a:avLst/>
          </a:prstGeom>
        </p:spPr>
        <p:txBody>
          <a:bodyPr vert="horz" wrap="square" lIns="91436" tIns="45718" rIns="91436" bIns="45718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788" y="1117602"/>
            <a:ext cx="8563475" cy="1429618"/>
          </a:xfrm>
          <a:prstGeom prst="rect">
            <a:avLst/>
          </a:prstGeom>
        </p:spPr>
        <p:txBody>
          <a:bodyPr vert="horz" wrap="square" lIns="91436" tIns="45718" rIns="91436" bIns="45718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4C7-7249-43A8-A72B-7D0A6185113E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56F26-1573-4488-991A-FBE89AFB696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88018" y="866274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72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8" r:id="rId12"/>
    <p:sldLayoutId id="2147483929" r:id="rId13"/>
    <p:sldLayoutId id="2147483932" r:id="rId14"/>
    <p:sldLayoutId id="2147483933" r:id="rId15"/>
    <p:sldLayoutId id="2147483936" r:id="rId16"/>
    <p:sldLayoutId id="2147483937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5113" indent="-265113" algn="l" defTabSz="685766" rtl="0" eaLnBrk="1" latinLnBrk="0" hangingPunct="1">
        <a:lnSpc>
          <a:spcPct val="90000"/>
        </a:lnSpc>
        <a:spcBef>
          <a:spcPts val="1800"/>
        </a:spcBef>
        <a:buSzPct val="80000"/>
        <a:buFont typeface="Calibri" panose="020F0502020204030204" pitchFamily="34" charset="0"/>
        <a:buChar char="●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defTabSz="685766" rtl="0" eaLnBrk="1" latinLnBrk="0" hangingPunct="1">
        <a:lnSpc>
          <a:spcPct val="90000"/>
        </a:lnSpc>
        <a:spcBef>
          <a:spcPts val="300"/>
        </a:spcBef>
        <a:buFont typeface="Calibri" panose="020F050202020403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6815248_ELIQUIS_PPT_TEMPLATE_PUPRLE_TEXT.jpg"/>
          <p:cNvPicPr>
            <a:picLocks noGrp="1" noChangeAspect="1"/>
          </p:cNvPicPr>
          <p:nvPr isPhoto="1"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6511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9900" y="264320"/>
            <a:ext cx="8205788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5" y="1353741"/>
            <a:ext cx="8424862" cy="293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77800" y="4972050"/>
            <a:ext cx="86995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0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Přečtěte si prosím důležité informace týkající se bezpečnosti a návod k preskripci, které jsou součástí této prezentace. </a:t>
            </a:r>
            <a:r>
              <a:rPr lang="en-US" sz="1000" b="1">
                <a:solidFill>
                  <a:srgbClr val="FFFFFF"/>
                </a:solidFill>
                <a:ea typeface="ＭＳ Ｐゴシック" charset="-128"/>
                <a:sym typeface="Arial" pitchFamily="34" charset="0"/>
              </a:rPr>
              <a:t>CEELQ028_Purple</a:t>
            </a:r>
            <a:r>
              <a:rPr lang="en-US" sz="10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6572" y="4810131"/>
            <a:ext cx="1387475" cy="84535"/>
          </a:xfrm>
          <a:prstGeom prst="rect">
            <a:avLst/>
          </a:prstGeom>
        </p:spPr>
        <p:txBody>
          <a:bodyPr/>
          <a:lstStyle>
            <a:lvl1pPr fontAlgn="auto">
              <a:spcAft>
                <a:spcPts val="0"/>
              </a:spcAft>
              <a:defRPr lang="en-GB" sz="1400" b="0" i="0" u="none" strike="noStrike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defTabSz="914400">
              <a:spcBef>
                <a:spcPct val="0"/>
              </a:spcBef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ransition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94306C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94306C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94306C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94306C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94306C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3A76AD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sz="2400">
          <a:solidFill>
            <a:schemeClr val="bg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1pPr>
      <a:lvl2pPr marL="536575" indent="-263525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 sz="20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809625" indent="-27305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073150" indent="-263525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 sz="16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44613" indent="-271463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0605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6pPr>
      <a:lvl7pPr marL="25177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7pPr>
      <a:lvl8pPr marL="29749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8pPr>
      <a:lvl9pPr marL="3432175" indent="-230188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»"/>
        <a:defRPr sz="1200">
          <a:solidFill>
            <a:srgbClr val="3A76AD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pic>
        <p:nvPicPr>
          <p:cNvPr id="1028" name="Picture 7" descr="sleid d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/>
          <a:stretch>
            <a:fillRect/>
          </a:stretch>
        </p:blipFill>
        <p:spPr bwMode="auto">
          <a:xfrm>
            <a:off x="0" y="-2380"/>
            <a:ext cx="9144000" cy="51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43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9" r:id="rId18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100000">
              <a:srgbClr val="F3F4F6"/>
            </a:gs>
            <a:gs pos="28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55000">
                <a:schemeClr val="tx2"/>
              </a:gs>
              <a:gs pos="100000">
                <a:schemeClr val="tx2"/>
              </a:gs>
              <a:gs pos="77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590" y="195263"/>
            <a:ext cx="8501193" cy="46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Master title 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587" y="999126"/>
            <a:ext cx="8505000" cy="357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ooter Placeholder 10"/>
          <p:cNvSpPr txBox="1">
            <a:spLocks/>
          </p:cNvSpPr>
          <p:nvPr/>
        </p:nvSpPr>
        <p:spPr>
          <a:xfrm>
            <a:off x="8796518" y="4954221"/>
            <a:ext cx="9810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spc="1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 defTabSz="914400"/>
            <a:fld id="{2C57E99D-0CEB-4344-8D30-39747C8D293F}" type="slidenum">
              <a:rPr lang="en-GB" sz="700" b="1" spc="-20" smtClean="0">
                <a:solidFill>
                  <a:srgbClr val="575756">
                    <a:lumMod val="60000"/>
                    <a:lumOff val="40000"/>
                  </a:srgbClr>
                </a:solidFill>
              </a:rPr>
              <a:pPr algn="r" defTabSz="914400"/>
              <a:t>‹#›</a:t>
            </a:fld>
            <a:endParaRPr lang="en-GB" sz="700" b="1" spc="-20" dirty="0">
              <a:solidFill>
                <a:srgbClr val="575756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756960" y="4965544"/>
            <a:ext cx="0" cy="177977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359572" y="4695317"/>
            <a:ext cx="2430000" cy="372614"/>
            <a:chOff x="4479430" y="6260421"/>
            <a:chExt cx="3240000" cy="49681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4479430" y="6356408"/>
              <a:ext cx="3240000" cy="2835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5080990" y="6260421"/>
              <a:ext cx="2036883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BMS Pfizer Confidential. For internal use only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5301138" y="6637206"/>
              <a:ext cx="1596591" cy="1200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defTabSz="914400" eaLnBrk="1" latinLnBrk="0" hangingPunct="1">
                <a:lnSpc>
                  <a:spcPct val="90000"/>
                </a:lnSpc>
                <a:buNone/>
                <a:defRPr lang="en-GB" sz="2200" b="0" spc="50" baseline="0" dirty="0" smtClean="0">
                  <a:solidFill>
                    <a:schemeClr val="tx2"/>
                  </a:solidFill>
                  <a:latin typeface="Eras Bd BT" panose="020B0907030509030804" pitchFamily="34" charset="0"/>
                  <a:ea typeface="ＭＳ Ｐゴシック" charset="0"/>
                  <a:cs typeface="+mj-cs"/>
                </a:defRPr>
              </a:lvl1pPr>
            </a:lstStyle>
            <a:p>
              <a:pPr algn="ctr">
                <a:spcBef>
                  <a:spcPts val="1200"/>
                </a:spcBef>
                <a:buClr>
                  <a:srgbClr val="90B649"/>
                </a:buClr>
                <a:buSzPct val="75000"/>
                <a:defRPr/>
              </a:pPr>
              <a:r>
                <a:rPr sz="650" spc="0">
                  <a:solidFill>
                    <a:srgbClr val="00619D"/>
                  </a:solidFill>
                  <a:latin typeface="Calibri" panose="020F0502020204030204" pitchFamily="34" charset="0"/>
                </a:rPr>
                <a:t>Date of preparation: February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22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</p:sldLayoutIdLst>
  <p:transition spd="slow">
    <p:fade/>
  </p:transition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spc="0" baseline="0" dirty="0" smtClean="0">
          <a:solidFill>
            <a:schemeClr val="bg2"/>
          </a:solidFill>
          <a:latin typeface="Calibri" panose="020F0502020204030204" pitchFamily="34" charset="0"/>
          <a:ea typeface="ＭＳ Ｐゴシック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75000"/>
        <a:buFontTx/>
        <a:buNone/>
        <a:defRPr sz="2200" b="1" kern="1200" spc="0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400" kern="1200" spc="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358775" indent="-179388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3">
            <a:lumMod val="60000"/>
            <a:lumOff val="40000"/>
          </a:schemeClr>
        </a:buClr>
        <a:buSzPct val="100000"/>
        <a:buFont typeface="Calibri" panose="020F0502020204030204" pitchFamily="34" charset="0"/>
        <a:buChar char="‒"/>
        <a:tabLst/>
        <a:defRPr lang="en-US" sz="2000" kern="1200" spc="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3">
            <a:lumMod val="60000"/>
            <a:lumOff val="40000"/>
          </a:schemeClr>
        </a:buClr>
        <a:buSzPct val="110000"/>
        <a:buFont typeface="Calibri" panose="020F0502020204030204" pitchFamily="34" charset="0"/>
        <a:buChar char="‒"/>
        <a:tabLst/>
        <a:defRPr sz="1800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715963" marR="0" indent="-17780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3">
            <a:lumMod val="60000"/>
            <a:lumOff val="40000"/>
          </a:schemeClr>
        </a:buClr>
        <a:buSzPct val="110000"/>
        <a:buFont typeface="Calibri" panose="020F0502020204030204" pitchFamily="34" charset="0"/>
        <a:buChar char="‒"/>
        <a:tabLst/>
        <a:defRPr sz="1600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469">
          <p15:clr>
            <a:srgbClr val="F26B43"/>
          </p15:clr>
        </p15:guide>
        <p15:guide id="5" pos="211">
          <p15:clr>
            <a:srgbClr val="F26B43"/>
          </p15:clr>
        </p15:guide>
        <p15:guide id="6" pos="7355">
          <p15:clr>
            <a:srgbClr val="F26B43"/>
          </p15:clr>
        </p15:guide>
        <p15:guide id="7" orient="horz" pos="4156">
          <p15:clr>
            <a:srgbClr val="F26B43"/>
          </p15:clr>
        </p15:guide>
        <p15:guide id="8" orient="horz" pos="3952">
          <p15:clr>
            <a:srgbClr val="F26B43"/>
          </p15:clr>
        </p15:guide>
        <p15:guide id="9" orient="horz" pos="3838">
          <p15:clr>
            <a:srgbClr val="F26B43"/>
          </p15:clr>
        </p15:guide>
        <p15:guide id="10" orient="horz" pos="3725">
          <p15:clr>
            <a:srgbClr val="F26B43"/>
          </p15:clr>
        </p15:guide>
        <p15:guide id="11" orient="horz" pos="3452">
          <p15:clr>
            <a:srgbClr val="F26B43"/>
          </p15:clr>
        </p15:guide>
        <p15:guide id="12" orient="horz" pos="981">
          <p15:clr>
            <a:srgbClr val="F26B43"/>
          </p15:clr>
        </p15:guide>
        <p15:guide id="13" orient="horz" pos="867">
          <p15:clr>
            <a:srgbClr val="F26B43"/>
          </p15:clr>
        </p15:guide>
        <p15:guide id="14" orient="horz" pos="504">
          <p15:clr>
            <a:srgbClr val="F26B43"/>
          </p15:clr>
        </p15:guide>
        <p15:guide id="15" orient="horz" pos="164">
          <p15:clr>
            <a:srgbClr val="F26B43"/>
          </p15:clr>
        </p15:guide>
        <p15:guide id="16" orient="horz" pos="4223">
          <p15:clr>
            <a:srgbClr val="F26B43"/>
          </p15:clr>
        </p15:guide>
        <p15:guide id="17" orient="horz" pos="1094">
          <p15:clr>
            <a:srgbClr val="F26B43"/>
          </p15:clr>
        </p15:guide>
        <p15:guide id="18" orient="horz" pos="754">
          <p15:clr>
            <a:srgbClr val="F26B43"/>
          </p15:clr>
        </p15:guide>
        <p15:guide id="19" orient="horz" pos="6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 bwMode="gray">
          <a:xfrm>
            <a:off x="-393" y="723651"/>
            <a:ext cx="9144000" cy="0"/>
          </a:xfrm>
          <a:prstGeom prst="line">
            <a:avLst/>
          </a:prstGeom>
          <a:ln w="38100">
            <a:solidFill>
              <a:srgbClr val="00AEE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896170" y="103813"/>
            <a:ext cx="88207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_projects\081216_Fri\P14779_Jessica\Patients First_logo_RGB_internal.png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8" y="4860706"/>
            <a:ext cx="813816" cy="2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559165" y="4870427"/>
            <a:ext cx="438150" cy="171450"/>
          </a:xfrm>
          <a:prstGeom prst="rect">
            <a:avLst/>
          </a:prstGeom>
        </p:spPr>
        <p:txBody>
          <a:bodyPr wrap="square" lIns="0" tIns="45720" rIns="0" bIns="45720" anchor="t" anchorCtr="0">
            <a:noAutofit/>
          </a:bodyPr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35C0926A-889A-463A-A5EA-682F15689EEF}" type="slidenum">
              <a:rPr>
                <a:solidFill>
                  <a:srgbClr val="4D4E4D"/>
                </a:solidFill>
              </a:rPr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dirty="0">
              <a:solidFill>
                <a:srgbClr val="4D4E4D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 flipH="1">
            <a:off x="365760" y="4807816"/>
            <a:ext cx="8412480" cy="0"/>
          </a:xfrm>
          <a:prstGeom prst="line">
            <a:avLst/>
          </a:prstGeom>
          <a:ln>
            <a:solidFill>
              <a:srgbClr val="4D4E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 bwMode="gray">
          <a:xfrm>
            <a:off x="320040" y="1412748"/>
            <a:ext cx="8458200" cy="301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3" descr="C:\_projects\081716_Wed\P14779_Jessica\logos\Pfizer Internal Medicine.pn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847" y="4841748"/>
            <a:ext cx="684916" cy="2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331C1E7B-28B1-4E10-AFEA-DD21B33A86B6}"/>
              </a:ext>
            </a:extLst>
          </p:cNvPr>
          <p:cNvSpPr/>
          <p:nvPr userDrawn="1"/>
        </p:nvSpPr>
        <p:spPr>
          <a:xfrm>
            <a:off x="7668347" y="40371"/>
            <a:ext cx="1328971" cy="612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</a:pPr>
            <a:endParaRPr lang="cs-CZ" sz="2000" b="1" dirty="0" err="1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0040" y="40371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99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  <p:sldLayoutId id="2147484015" r:id="rId18"/>
    <p:sldLayoutId id="2147484016" r:id="rId19"/>
    <p:sldLayoutId id="2147484017" r:id="rId20"/>
    <p:sldLayoutId id="2147484018" r:id="rId21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 rtl="0" eaLnBrk="1" latinLnBrk="0" hangingPunct="1">
        <a:lnSpc>
          <a:spcPct val="90000"/>
        </a:lnSpc>
        <a:spcBef>
          <a:spcPts val="2000"/>
        </a:spcBef>
        <a:buClrTx/>
        <a:buSzPct val="85000"/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511175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7713" indent="-168275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73138" indent="-163513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9825" indent="-115888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787" y="134115"/>
            <a:ext cx="8563476" cy="410878"/>
          </a:xfrm>
          <a:prstGeom prst="rect">
            <a:avLst/>
          </a:prstGeom>
        </p:spPr>
        <p:txBody>
          <a:bodyPr vert="horz" wrap="square" lIns="91436" tIns="45718" rIns="91436" bIns="45718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788" y="1117602"/>
            <a:ext cx="8563475" cy="1429618"/>
          </a:xfrm>
          <a:prstGeom prst="rect">
            <a:avLst/>
          </a:prstGeom>
        </p:spPr>
        <p:txBody>
          <a:bodyPr vert="horz" wrap="square" lIns="91436" tIns="45718" rIns="91436" bIns="45718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4C7-7249-43A8-A72B-7D0A618511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56F26-1573-4488-991A-FBE89AFB69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88018" y="866274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4" r:id="rId16"/>
    <p:sldLayoutId id="2147484055" r:id="rId17"/>
    <p:sldLayoutId id="2147484056" r:id="rId18"/>
    <p:sldLayoutId id="2147484057" r:id="rId19"/>
    <p:sldLayoutId id="2147484058" r:id="rId20"/>
    <p:sldLayoutId id="2147484059" r:id="rId21"/>
    <p:sldLayoutId id="2147484060" r:id="rId22"/>
    <p:sldLayoutId id="2147484061" r:id="rId23"/>
    <p:sldLayoutId id="2147484062" r:id="rId24"/>
    <p:sldLayoutId id="2147484063" r:id="rId25"/>
    <p:sldLayoutId id="2147484064" r:id="rId26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5113" indent="-265113" algn="l" defTabSz="685766" rtl="0" eaLnBrk="1" latinLnBrk="0" hangingPunct="1">
        <a:lnSpc>
          <a:spcPct val="90000"/>
        </a:lnSpc>
        <a:spcBef>
          <a:spcPts val="1800"/>
        </a:spcBef>
        <a:buSzPct val="80000"/>
        <a:buFont typeface="Calibri" panose="020F0502020204030204" pitchFamily="34" charset="0"/>
        <a:buChar char="●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defTabSz="685766" rtl="0" eaLnBrk="1" latinLnBrk="0" hangingPunct="1">
        <a:lnSpc>
          <a:spcPct val="90000"/>
        </a:lnSpc>
        <a:spcBef>
          <a:spcPts val="300"/>
        </a:spcBef>
        <a:buFont typeface="Calibri" panose="020F050202020403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29384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085020/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46A0F6C-1BB0-4472-96BF-C5F12FB3A0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nás limituje v preskripci účinné a bezpečné antikoagulační léčby?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388017" y="3897106"/>
            <a:ext cx="173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MUDr. Jiří Veselý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8018" y="4590288"/>
            <a:ext cx="6405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Prezentace podpořena farmaceutickou společností </a:t>
            </a:r>
            <a:r>
              <a:rPr lang="cs-CZ" sz="1400" dirty="0" err="1" smtClean="0"/>
              <a:t>Pfizer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437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8" y="0"/>
            <a:ext cx="8856984" cy="186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4"/>
          <a:stretch/>
        </p:blipFill>
        <p:spPr bwMode="auto">
          <a:xfrm>
            <a:off x="1" y="1977684"/>
            <a:ext cx="4608004" cy="31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10240" y="1922451"/>
            <a:ext cx="4316550" cy="3276282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/>
              <a:t>„...NPA mají lepší účinnost, vyšší bezpečnost a komfort užívání v porovnání s AVK.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FF0000"/>
                </a:solidFill>
              </a:rPr>
              <a:t>Je-li indikace k PA,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FF0000"/>
                </a:solidFill>
              </a:rPr>
              <a:t>je třeba u většiny pacientů s FS zvažovat spíše některé z NPA než optimální dávku AVK (INR 2-3) “ </a:t>
            </a:r>
          </a:p>
        </p:txBody>
      </p:sp>
      <p:sp>
        <p:nvSpPr>
          <p:cNvPr id="6" name="Rámeček 5"/>
          <p:cNvSpPr/>
          <p:nvPr/>
        </p:nvSpPr>
        <p:spPr>
          <a:xfrm>
            <a:off x="1907704" y="4515966"/>
            <a:ext cx="2376264" cy="56727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Rámeček 7"/>
          <p:cNvSpPr/>
          <p:nvPr/>
        </p:nvSpPr>
        <p:spPr>
          <a:xfrm>
            <a:off x="3876674" y="371956"/>
            <a:ext cx="1685925" cy="203039"/>
          </a:xfrm>
          <a:prstGeom prst="frame">
            <a:avLst>
              <a:gd name="adj1" fmla="val 154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123825" y="108653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Proč nejsou naši pacienti léčeni podle </a:t>
            </a:r>
            <a:r>
              <a:rPr lang="cs-CZ" sz="3200" b="1" dirty="0" err="1">
                <a:solidFill>
                  <a:srgbClr val="FF0000"/>
                </a:solidFill>
              </a:rPr>
              <a:t>Guidelines</a:t>
            </a:r>
            <a:r>
              <a:rPr lang="cs-CZ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88018" y="3987210"/>
            <a:ext cx="8346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Máme pro doporučení dostatečnou oporu v klinických randomizovaných studiích ?</a:t>
            </a:r>
          </a:p>
        </p:txBody>
      </p:sp>
    </p:spTree>
    <p:extLst>
      <p:ext uri="{BB962C8B-B14F-4D97-AF65-F5344CB8AC3E}">
        <p14:creationId xmlns:p14="http://schemas.microsoft.com/office/powerpoint/2010/main" val="14251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058AA0A-D8BB-45AC-9F39-34C25398EB15}"/>
              </a:ext>
            </a:extLst>
          </p:cNvPr>
          <p:cNvSpPr/>
          <p:nvPr/>
        </p:nvSpPr>
        <p:spPr>
          <a:xfrm>
            <a:off x="1837346" y="1125540"/>
            <a:ext cx="5469308" cy="3540466"/>
          </a:xfrm>
          <a:prstGeom prst="roundRect">
            <a:avLst>
              <a:gd name="adj" fmla="val 3875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87" y="134115"/>
            <a:ext cx="8563476" cy="410878"/>
          </a:xfrm>
        </p:spPr>
        <p:txBody>
          <a:bodyPr/>
          <a:lstStyle/>
          <a:p>
            <a:pPr algn="ctr"/>
            <a:r>
              <a:rPr lang="cs-CZ" dirty="0"/>
              <a:t>Klinické studie s </a:t>
            </a:r>
            <a:r>
              <a:rPr lang="en-US" dirty="0"/>
              <a:t>Apixaban</a:t>
            </a:r>
            <a:r>
              <a:rPr lang="cs-CZ" dirty="0" err="1"/>
              <a:t>em</a:t>
            </a:r>
            <a:r>
              <a:rPr lang="cs-CZ" dirty="0"/>
              <a:t> u pacientů</a:t>
            </a:r>
            <a:r>
              <a:rPr lang="en-US" dirty="0"/>
              <a:t> </a:t>
            </a:r>
            <a:r>
              <a:rPr lang="cs-CZ" dirty="0"/>
              <a:t>s AF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26741" y="1226458"/>
            <a:ext cx="5290518" cy="3333444"/>
            <a:chOff x="2402349" y="1484784"/>
            <a:chExt cx="7054024" cy="4142756"/>
          </a:xfrm>
        </p:grpSpPr>
        <p:sp>
          <p:nvSpPr>
            <p:cNvPr id="46" name="TextBox 45"/>
            <p:cNvSpPr txBox="1"/>
            <p:nvPr/>
          </p:nvSpPr>
          <p:spPr>
            <a:xfrm>
              <a:off x="2402349" y="4747794"/>
              <a:ext cx="2472088" cy="879746"/>
            </a:xfrm>
            <a:prstGeom prst="rect">
              <a:avLst/>
            </a:prstGeom>
            <a:noFill/>
          </p:spPr>
          <p:txBody>
            <a:bodyPr wrap="square" lIns="91436" tIns="45718" rIns="91436" bIns="45718">
              <a:spAutoFit/>
            </a:bodyPr>
            <a:lstStyle/>
            <a:p>
              <a:pPr algn="ctr" defTabSz="914354">
                <a:defRPr/>
              </a:pPr>
              <a:r>
                <a:rPr lang="en-US" sz="2000" b="1" kern="0" dirty="0">
                  <a:cs typeface="Calibri" pitchFamily="34" charset="0"/>
                </a:rPr>
                <a:t>ARISTOTLE</a:t>
              </a:r>
              <a:r>
                <a:rPr lang="en-US" sz="2000" b="1" kern="0" baseline="30000" dirty="0">
                  <a:cs typeface="Calibri" pitchFamily="34" charset="0"/>
                </a:rPr>
                <a:t>1</a:t>
              </a:r>
            </a:p>
            <a:p>
              <a:pPr algn="ctr" defTabSz="914354">
                <a:defRPr/>
              </a:pPr>
              <a:r>
                <a:rPr lang="en-US" sz="2000" kern="0" dirty="0">
                  <a:cs typeface="Calibri" pitchFamily="34" charset="0"/>
                </a:rPr>
                <a:t>(n=18 201)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65226" y="4747794"/>
              <a:ext cx="2591147" cy="879746"/>
            </a:xfrm>
            <a:prstGeom prst="rect">
              <a:avLst/>
            </a:prstGeom>
            <a:noFill/>
          </p:spPr>
          <p:txBody>
            <a:bodyPr wrap="square" lIns="91436" tIns="45718" rIns="91436" bIns="45718">
              <a:spAutoFit/>
            </a:bodyPr>
            <a:lstStyle/>
            <a:p>
              <a:pPr algn="ctr" defTabSz="914354">
                <a:defRPr/>
              </a:pPr>
              <a:r>
                <a:rPr lang="en-US" sz="2000" b="1" kern="0" dirty="0">
                  <a:cs typeface="Calibri" pitchFamily="34" charset="0"/>
                </a:rPr>
                <a:t>AVERROES</a:t>
              </a:r>
              <a:r>
                <a:rPr lang="en-US" sz="2000" b="1" kern="0" baseline="30000" dirty="0">
                  <a:cs typeface="Calibri" pitchFamily="34" charset="0"/>
                </a:rPr>
                <a:t>2</a:t>
              </a:r>
            </a:p>
            <a:p>
              <a:pPr algn="ctr" defTabSz="914354">
                <a:defRPr/>
              </a:pPr>
              <a:r>
                <a:rPr lang="en-US" sz="2000" kern="0" dirty="0">
                  <a:cs typeface="Calibri" pitchFamily="34" charset="0"/>
                </a:rPr>
                <a:t>(n=5599)</a:t>
              </a: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3870302" y="1484784"/>
              <a:ext cx="4168516" cy="87974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xtLst/>
          </p:spPr>
          <p:txBody>
            <a:bodyPr wrap="squar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914354">
                <a:spcBef>
                  <a:spcPct val="80000"/>
                </a:spcBef>
                <a:defRPr/>
              </a:pPr>
              <a:r>
                <a:rPr lang="cs-CZ" sz="2000" b="1" dirty="0">
                  <a:latin typeface="Calibri" pitchFamily="34" charset="0"/>
                  <a:cs typeface="Calibri" pitchFamily="34" charset="0"/>
                </a:rPr>
                <a:t>Dokumentovaná AF a</a:t>
              </a:r>
              <a:r>
                <a:rPr lang="fr-FR" sz="2000" b="1" dirty="0">
                  <a:latin typeface="Calibri" pitchFamily="34" charset="0"/>
                  <a:cs typeface="Calibri" pitchFamily="34" charset="0"/>
                </a:rPr>
                <a:t/>
              </a:r>
              <a:br>
                <a:rPr lang="fr-FR" sz="2000" b="1" dirty="0">
                  <a:latin typeface="Calibri" pitchFamily="34" charset="0"/>
                  <a:cs typeface="Calibri" pitchFamily="34" charset="0"/>
                </a:rPr>
              </a:br>
              <a:r>
                <a:rPr lang="fr-FR" sz="2000" b="1" dirty="0">
                  <a:latin typeface="Calibri" pitchFamily="34" charset="0"/>
                  <a:cs typeface="Calibri" pitchFamily="34" charset="0"/>
                </a:rPr>
                <a:t>≥1 </a:t>
              </a:r>
              <a:r>
                <a:rPr lang="cs-CZ" sz="2000" b="1" dirty="0">
                  <a:latin typeface="Calibri" pitchFamily="34" charset="0"/>
                  <a:cs typeface="Calibri" pitchFamily="34" charset="0"/>
                  <a:sym typeface="Symbol" pitchFamily="18" charset="2"/>
                </a:rPr>
                <a:t>rizikový faktor pro CMP </a:t>
              </a:r>
              <a:endParaRPr lang="fr-FR" sz="2000" b="1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6738185" y="3429001"/>
              <a:ext cx="637343" cy="4972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914354" eaLnBrk="1" hangingPunct="1">
                <a:defRPr/>
              </a:pPr>
              <a:r>
                <a:rPr lang="cs-CZ" sz="2000" b="1" dirty="0">
                  <a:latin typeface="Calibri" pitchFamily="34" charset="0"/>
                  <a:cs typeface="Calibri" pitchFamily="34" charset="0"/>
                </a:rPr>
                <a:t>NE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316514" y="3429001"/>
              <a:ext cx="908785" cy="4972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914354" eaLnBrk="1" hangingPunct="1">
                <a:defRPr/>
              </a:pPr>
              <a:r>
                <a:rPr lang="cs-CZ" sz="2000" b="1" dirty="0">
                  <a:latin typeface="Calibri" pitchFamily="34" charset="0"/>
                  <a:cs typeface="Calibri" pitchFamily="34" charset="0"/>
                </a:rPr>
                <a:t>ANO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3622045" y="2996954"/>
              <a:ext cx="4665027" cy="1692001"/>
              <a:chOff x="2211230" y="2996952"/>
              <a:chExt cx="4665026" cy="1692001"/>
            </a:xfrm>
          </p:grpSpPr>
          <p:cxnSp>
            <p:nvCxnSpPr>
              <p:cNvPr id="17" name="Elbow Connector 16"/>
              <p:cNvCxnSpPr/>
              <p:nvPr/>
            </p:nvCxnSpPr>
            <p:spPr bwMode="auto">
              <a:xfrm rot="5400000">
                <a:off x="2535230" y="2672953"/>
                <a:ext cx="1692000" cy="2340000"/>
              </a:xfrm>
              <a:prstGeom prst="bentConnector3">
                <a:avLst>
                  <a:gd name="adj1" fmla="val 56192"/>
                </a:avLst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Elbow Connector 21"/>
              <p:cNvCxnSpPr/>
              <p:nvPr/>
            </p:nvCxnSpPr>
            <p:spPr bwMode="auto">
              <a:xfrm rot="16200000" flipH="1">
                <a:off x="4860256" y="2672952"/>
                <a:ext cx="1692000" cy="2340000"/>
              </a:xfrm>
              <a:prstGeom prst="bentConnector3">
                <a:avLst>
                  <a:gd name="adj1" fmla="val 56192"/>
                </a:avLst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4823201" y="2564904"/>
              <a:ext cx="2560877" cy="879746"/>
            </a:xfrm>
            <a:prstGeom prst="rect">
              <a:avLst/>
            </a:prstGeom>
            <a:solidFill>
              <a:srgbClr val="2C6A9B"/>
            </a:solidFill>
            <a:ln>
              <a:noFill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36" tIns="45718" rIns="91436" bIns="45718">
              <a:spAutoFit/>
            </a:bodyPr>
            <a:lstStyle>
              <a:defPPr>
                <a:defRPr lang="en-US"/>
              </a:defPPr>
              <a:lvl1pPr algn="ctr" defTabSz="914400" eaLnBrk="0" hangingPunct="0">
                <a:defRPr b="1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cs-CZ" sz="2000" dirty="0">
                  <a:solidFill>
                    <a:schemeClr val="bg1"/>
                  </a:solidFill>
                </a:rPr>
                <a:t>Pacienti vhodní pro VKA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 Placeholder 16"/>
          <p:cNvSpPr txBox="1">
            <a:spLocks/>
          </p:cNvSpPr>
          <p:nvPr/>
        </p:nvSpPr>
        <p:spPr>
          <a:xfrm>
            <a:off x="6729461" y="4778222"/>
            <a:ext cx="2414540" cy="365278"/>
          </a:xfrm>
          <a:prstGeom prst="rect">
            <a:avLst/>
          </a:prstGeom>
        </p:spPr>
        <p:txBody>
          <a:bodyPr vert="horz" wrap="none" lIns="68577" tIns="34289" rIns="216000" bIns="108000" rtlCol="0" anchor="b">
            <a:spAutoFit/>
          </a:bodyPr>
          <a:lstStyle>
            <a:defPPr>
              <a:defRPr lang="en-US"/>
            </a:defPPr>
            <a:lvl1pPr indent="0" algn="r" defTabSz="685766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prstClr val="black"/>
                </a:solidFill>
                <a:latin typeface="Calibri" panose="020F0502020204030204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1. Granger CB, et al. N </a:t>
            </a:r>
            <a:r>
              <a:rPr lang="en-GB" dirty="0" err="1"/>
              <a:t>Engl</a:t>
            </a:r>
            <a:r>
              <a:rPr lang="en-GB" dirty="0"/>
              <a:t> J Med 2011;365:981‒92</a:t>
            </a:r>
            <a:br>
              <a:rPr lang="en-GB" dirty="0"/>
            </a:br>
            <a:r>
              <a:rPr lang="en-GB" dirty="0"/>
              <a:t>2. Connolly SJ, et al. N </a:t>
            </a:r>
            <a:r>
              <a:rPr lang="en-GB" dirty="0" err="1"/>
              <a:t>Engl</a:t>
            </a:r>
            <a:r>
              <a:rPr lang="en-GB" dirty="0"/>
              <a:t> J Med 2011;364:806‒17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0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058AA0A-D8BB-45AC-9F39-34C25398EB15}"/>
              </a:ext>
            </a:extLst>
          </p:cNvPr>
          <p:cNvSpPr/>
          <p:nvPr/>
        </p:nvSpPr>
        <p:spPr>
          <a:xfrm>
            <a:off x="1837346" y="1125540"/>
            <a:ext cx="5469308" cy="3540466"/>
          </a:xfrm>
          <a:prstGeom prst="roundRect">
            <a:avLst>
              <a:gd name="adj" fmla="val 3875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87" y="134115"/>
            <a:ext cx="8563476" cy="410878"/>
          </a:xfrm>
        </p:spPr>
        <p:txBody>
          <a:bodyPr/>
          <a:lstStyle/>
          <a:p>
            <a:pPr algn="ctr"/>
            <a:r>
              <a:rPr lang="cs-CZ" dirty="0"/>
              <a:t>Klinické studie s a</a:t>
            </a:r>
            <a:r>
              <a:rPr lang="en-US" dirty="0" err="1"/>
              <a:t>pixaban</a:t>
            </a:r>
            <a:r>
              <a:rPr lang="cs-CZ" dirty="0" err="1"/>
              <a:t>em</a:t>
            </a:r>
            <a:r>
              <a:rPr lang="cs-CZ" dirty="0"/>
              <a:t> u pacientů</a:t>
            </a:r>
            <a:r>
              <a:rPr lang="en-US" dirty="0"/>
              <a:t> </a:t>
            </a:r>
            <a:r>
              <a:rPr lang="cs-CZ" dirty="0"/>
              <a:t>s AF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26741" y="1226458"/>
            <a:ext cx="5290518" cy="3333444"/>
            <a:chOff x="2402349" y="1484784"/>
            <a:chExt cx="7054024" cy="4142756"/>
          </a:xfrm>
        </p:grpSpPr>
        <p:sp>
          <p:nvSpPr>
            <p:cNvPr id="46" name="TextBox 45"/>
            <p:cNvSpPr txBox="1"/>
            <p:nvPr/>
          </p:nvSpPr>
          <p:spPr>
            <a:xfrm>
              <a:off x="2402349" y="4747794"/>
              <a:ext cx="2472088" cy="879746"/>
            </a:xfrm>
            <a:prstGeom prst="rect">
              <a:avLst/>
            </a:prstGeom>
            <a:noFill/>
          </p:spPr>
          <p:txBody>
            <a:bodyPr wrap="square" lIns="91436" tIns="45718" rIns="91436" bIns="45718">
              <a:spAutoFit/>
            </a:bodyPr>
            <a:lstStyle/>
            <a:p>
              <a:pPr algn="ctr" defTabSz="914354">
                <a:defRPr/>
              </a:pPr>
              <a:r>
                <a:rPr lang="en-US" sz="2000" b="1" kern="0" dirty="0">
                  <a:cs typeface="Calibri" pitchFamily="34" charset="0"/>
                </a:rPr>
                <a:t>ARISTOTLE</a:t>
              </a:r>
              <a:r>
                <a:rPr lang="en-US" sz="2000" b="1" kern="0" baseline="30000" dirty="0">
                  <a:cs typeface="Calibri" pitchFamily="34" charset="0"/>
                </a:rPr>
                <a:t>1</a:t>
              </a:r>
            </a:p>
            <a:p>
              <a:pPr algn="ctr" defTabSz="914354">
                <a:defRPr/>
              </a:pPr>
              <a:r>
                <a:rPr lang="en-US" sz="2000" kern="0" dirty="0">
                  <a:cs typeface="Calibri" pitchFamily="34" charset="0"/>
                </a:rPr>
                <a:t>(n=18 201)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65226" y="4747794"/>
              <a:ext cx="2591147" cy="879746"/>
            </a:xfrm>
            <a:prstGeom prst="rect">
              <a:avLst/>
            </a:prstGeom>
            <a:noFill/>
          </p:spPr>
          <p:txBody>
            <a:bodyPr wrap="square" lIns="91436" tIns="45718" rIns="91436" bIns="45718">
              <a:spAutoFit/>
            </a:bodyPr>
            <a:lstStyle/>
            <a:p>
              <a:pPr algn="ctr" defTabSz="914354">
                <a:defRPr/>
              </a:pPr>
              <a:r>
                <a:rPr lang="en-US" sz="2000" b="1" kern="0" dirty="0">
                  <a:cs typeface="Calibri" pitchFamily="34" charset="0"/>
                </a:rPr>
                <a:t>AVERROES</a:t>
              </a:r>
              <a:r>
                <a:rPr lang="en-US" sz="2000" b="1" kern="0" baseline="30000" dirty="0">
                  <a:cs typeface="Calibri" pitchFamily="34" charset="0"/>
                </a:rPr>
                <a:t>2</a:t>
              </a:r>
            </a:p>
            <a:p>
              <a:pPr algn="ctr" defTabSz="914354">
                <a:defRPr/>
              </a:pPr>
              <a:r>
                <a:rPr lang="en-US" sz="2000" kern="0" dirty="0">
                  <a:cs typeface="Calibri" pitchFamily="34" charset="0"/>
                </a:rPr>
                <a:t>(n=5599)</a:t>
              </a: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3870302" y="1484784"/>
              <a:ext cx="4168516" cy="87974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xtLst/>
          </p:spPr>
          <p:txBody>
            <a:bodyPr wrap="squar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914354">
                <a:spcBef>
                  <a:spcPct val="80000"/>
                </a:spcBef>
                <a:defRPr/>
              </a:pPr>
              <a:r>
                <a:rPr lang="cs-CZ" sz="2000" b="1" dirty="0">
                  <a:latin typeface="Calibri" pitchFamily="34" charset="0"/>
                  <a:cs typeface="Calibri" pitchFamily="34" charset="0"/>
                </a:rPr>
                <a:t>Dokumentovaná AF a</a:t>
              </a:r>
              <a:r>
                <a:rPr lang="fr-FR" sz="2000" b="1" dirty="0">
                  <a:latin typeface="Calibri" pitchFamily="34" charset="0"/>
                  <a:cs typeface="Calibri" pitchFamily="34" charset="0"/>
                </a:rPr>
                <a:t/>
              </a:r>
              <a:br>
                <a:rPr lang="fr-FR" sz="2000" b="1" dirty="0">
                  <a:latin typeface="Calibri" pitchFamily="34" charset="0"/>
                  <a:cs typeface="Calibri" pitchFamily="34" charset="0"/>
                </a:rPr>
              </a:br>
              <a:r>
                <a:rPr lang="fr-FR" sz="2000" b="1" dirty="0">
                  <a:latin typeface="Calibri" pitchFamily="34" charset="0"/>
                  <a:cs typeface="Calibri" pitchFamily="34" charset="0"/>
                </a:rPr>
                <a:t>≥1 </a:t>
              </a:r>
              <a:r>
                <a:rPr lang="cs-CZ" sz="2000" b="1" dirty="0">
                  <a:latin typeface="Calibri" pitchFamily="34" charset="0"/>
                  <a:cs typeface="Calibri" pitchFamily="34" charset="0"/>
                  <a:sym typeface="Symbol" pitchFamily="18" charset="2"/>
                </a:rPr>
                <a:t>rizikový faktor pro CMP </a:t>
              </a:r>
              <a:endParaRPr lang="fr-FR" sz="2000" b="1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6738185" y="3429001"/>
              <a:ext cx="637343" cy="4972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914354" eaLnBrk="1" hangingPunct="1">
                <a:defRPr/>
              </a:pPr>
              <a:r>
                <a:rPr lang="cs-CZ" sz="2000" b="1" dirty="0">
                  <a:latin typeface="Calibri" pitchFamily="34" charset="0"/>
                  <a:cs typeface="Calibri" pitchFamily="34" charset="0"/>
                </a:rPr>
                <a:t>NE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316514" y="3429001"/>
              <a:ext cx="908785" cy="4972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914354" eaLnBrk="1" hangingPunct="1">
                <a:defRPr/>
              </a:pPr>
              <a:r>
                <a:rPr lang="cs-CZ" sz="2000" b="1" dirty="0">
                  <a:latin typeface="Calibri" pitchFamily="34" charset="0"/>
                  <a:cs typeface="Calibri" pitchFamily="34" charset="0"/>
                </a:rPr>
                <a:t>ANO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3622045" y="2996954"/>
              <a:ext cx="4665027" cy="1692001"/>
              <a:chOff x="2211230" y="2996952"/>
              <a:chExt cx="4665026" cy="1692001"/>
            </a:xfrm>
          </p:grpSpPr>
          <p:cxnSp>
            <p:nvCxnSpPr>
              <p:cNvPr id="17" name="Elbow Connector 16"/>
              <p:cNvCxnSpPr/>
              <p:nvPr/>
            </p:nvCxnSpPr>
            <p:spPr bwMode="auto">
              <a:xfrm rot="5400000">
                <a:off x="2535230" y="2672953"/>
                <a:ext cx="1692000" cy="2340000"/>
              </a:xfrm>
              <a:prstGeom prst="bentConnector3">
                <a:avLst>
                  <a:gd name="adj1" fmla="val 56192"/>
                </a:avLst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Elbow Connector 21"/>
              <p:cNvCxnSpPr/>
              <p:nvPr/>
            </p:nvCxnSpPr>
            <p:spPr bwMode="auto">
              <a:xfrm rot="16200000" flipH="1">
                <a:off x="4860256" y="2672952"/>
                <a:ext cx="1692000" cy="2340000"/>
              </a:xfrm>
              <a:prstGeom prst="bentConnector3">
                <a:avLst>
                  <a:gd name="adj1" fmla="val 56192"/>
                </a:avLst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4823201" y="2564904"/>
              <a:ext cx="2560877" cy="879746"/>
            </a:xfrm>
            <a:prstGeom prst="rect">
              <a:avLst/>
            </a:prstGeom>
            <a:solidFill>
              <a:srgbClr val="2C6A9B"/>
            </a:solidFill>
            <a:ln>
              <a:noFill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36" tIns="45718" rIns="91436" bIns="45718">
              <a:spAutoFit/>
            </a:bodyPr>
            <a:lstStyle>
              <a:defPPr>
                <a:defRPr lang="en-US"/>
              </a:defPPr>
              <a:lvl1pPr algn="ctr" defTabSz="914400" eaLnBrk="0" hangingPunct="0">
                <a:defRPr b="1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cs-CZ" sz="2000" dirty="0">
                  <a:solidFill>
                    <a:schemeClr val="bg1"/>
                  </a:solidFill>
                </a:rPr>
                <a:t>Pacienti vhodní pro VKA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 Placeholder 16"/>
          <p:cNvSpPr txBox="1">
            <a:spLocks/>
          </p:cNvSpPr>
          <p:nvPr/>
        </p:nvSpPr>
        <p:spPr>
          <a:xfrm>
            <a:off x="6729461" y="4778222"/>
            <a:ext cx="2414540" cy="365278"/>
          </a:xfrm>
          <a:prstGeom prst="rect">
            <a:avLst/>
          </a:prstGeom>
        </p:spPr>
        <p:txBody>
          <a:bodyPr vert="horz" wrap="none" lIns="68577" tIns="34289" rIns="216000" bIns="108000" rtlCol="0" anchor="b">
            <a:spAutoFit/>
          </a:bodyPr>
          <a:lstStyle>
            <a:defPPr>
              <a:defRPr lang="en-US"/>
            </a:defPPr>
            <a:lvl1pPr indent="0" algn="r" defTabSz="685766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prstClr val="black"/>
                </a:solidFill>
                <a:latin typeface="Calibri" panose="020F0502020204030204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1. Granger CB, et al. N </a:t>
            </a:r>
            <a:r>
              <a:rPr lang="en-GB" dirty="0" err="1"/>
              <a:t>Engl</a:t>
            </a:r>
            <a:r>
              <a:rPr lang="en-GB" dirty="0"/>
              <a:t> J Med 2011;365:981‒92</a:t>
            </a:r>
            <a:br>
              <a:rPr lang="en-GB" dirty="0"/>
            </a:br>
            <a:r>
              <a:rPr lang="en-GB" dirty="0"/>
              <a:t>2. Connolly SJ, et al. N </a:t>
            </a:r>
            <a:r>
              <a:rPr lang="en-GB" dirty="0" err="1"/>
              <a:t>Engl</a:t>
            </a:r>
            <a:r>
              <a:rPr lang="en-GB" dirty="0"/>
              <a:t> J Med 2011;364:806‒17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9775" y="2790863"/>
            <a:ext cx="2458429" cy="186255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1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1" y="0"/>
            <a:ext cx="9256143" cy="5143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cs-CZ" sz="1000">
              <a:solidFill>
                <a:srgbClr val="FFFFFF"/>
              </a:solidFill>
              <a:ea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1" y="-51758"/>
            <a:ext cx="9144001" cy="519525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cs-CZ" sz="1000">
              <a:solidFill>
                <a:srgbClr val="FFFFFF"/>
              </a:solidFill>
              <a:ea typeface="Arial Unicode MS" pitchFamily="34" charset="-128"/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39414" y="259945"/>
            <a:ext cx="8205788" cy="55759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800" dirty="0" err="1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Studie</a:t>
            </a:r>
            <a:r>
              <a:rPr lang="en-US" sz="1800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 ARISTOTLE: </a:t>
            </a:r>
            <a:r>
              <a:rPr lang="cs-CZ" sz="1800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/>
            </a:r>
            <a:br>
              <a:rPr lang="cs-CZ" sz="1800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</a:br>
            <a:r>
              <a:rPr lang="en-US" sz="1800" dirty="0" err="1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přípravek</a:t>
            </a:r>
            <a:r>
              <a:rPr lang="en-US" sz="1800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 ELIQUIS</a:t>
            </a:r>
            <a:r>
              <a:rPr lang="en-US" sz="1800" i="1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®</a:t>
            </a:r>
            <a:r>
              <a:rPr lang="en-US" sz="1800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 (</a:t>
            </a:r>
            <a:r>
              <a:rPr lang="en-US" sz="1800" dirty="0" err="1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apixaban</a:t>
            </a:r>
            <a:r>
              <a:rPr lang="en-US" sz="1800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) </a:t>
            </a:r>
            <a:r>
              <a:rPr lang="en-US" sz="1800" i="1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vs.</a:t>
            </a:r>
            <a:r>
              <a:rPr lang="en-US" sz="1800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 </a:t>
            </a:r>
            <a:r>
              <a:rPr lang="en-US" sz="1800" dirty="0" err="1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warfarin</a:t>
            </a:r>
            <a:r>
              <a:rPr lang="en-US" sz="1800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 – </a:t>
            </a:r>
            <a:r>
              <a:rPr lang="en-US" sz="1800" dirty="0" err="1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prokázaná</a:t>
            </a:r>
            <a:r>
              <a:rPr lang="en-US" sz="1800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 </a:t>
            </a:r>
            <a:r>
              <a:rPr lang="en-US" sz="1800" dirty="0" err="1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superiorita</a:t>
            </a:r>
            <a:r>
              <a:rPr lang="en-US" sz="1800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 v </a:t>
            </a:r>
            <a:r>
              <a:rPr lang="en-US" sz="1800" dirty="0" err="1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následujících</a:t>
            </a:r>
            <a:r>
              <a:rPr lang="en-US" sz="1800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 </a:t>
            </a:r>
            <a:r>
              <a:rPr lang="en-US" sz="1800" dirty="0" err="1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parametrech</a:t>
            </a:r>
            <a:endParaRPr lang="en-US" sz="1800" dirty="0">
              <a:solidFill>
                <a:srgbClr val="94306C"/>
              </a:solidFill>
              <a:ea typeface="ＭＳ Ｐゴシック" charset="-128"/>
              <a:sym typeface="Arial" pitchFamily="34" charset="0"/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799739" y="1394063"/>
            <a:ext cx="3346489" cy="219075"/>
          </a:xfrm>
        </p:spPr>
        <p:txBody>
          <a:bodyPr anchor="ctr"/>
          <a:lstStyle/>
          <a:p>
            <a:pPr algn="ctr">
              <a:spcAft>
                <a:spcPts val="1013"/>
              </a:spcAft>
              <a:buClrTx/>
              <a:buFont typeface="Arial" pitchFamily="34" charset="0"/>
              <a:buNone/>
            </a:pPr>
            <a:r>
              <a:rPr lang="en-US" sz="1600" b="1" dirty="0" err="1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Cévní</a:t>
            </a:r>
            <a:r>
              <a:rPr lang="en-US" sz="1600" b="1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 </a:t>
            </a:r>
            <a:r>
              <a:rPr lang="en-US" sz="1600" b="1" dirty="0" err="1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mozková</a:t>
            </a:r>
            <a:r>
              <a:rPr lang="en-US" sz="1600" b="1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 </a:t>
            </a:r>
            <a:r>
              <a:rPr lang="en-US" sz="1600" b="1" dirty="0" err="1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příhoda</a:t>
            </a:r>
            <a:r>
              <a:rPr lang="en-US" sz="1600" b="1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/</a:t>
            </a:r>
            <a:r>
              <a:rPr lang="cs-CZ" sz="1600" b="1" dirty="0">
                <a:solidFill>
                  <a:srgbClr val="94306C"/>
                </a:solidFill>
                <a:ea typeface="ＭＳ Ｐゴシック" charset="-128"/>
                <a:sym typeface="Arial" pitchFamily="34" charset="0"/>
              </a:rPr>
              <a:t>SE</a:t>
            </a:r>
            <a:endParaRPr lang="en-US" sz="1600" b="1" dirty="0">
              <a:solidFill>
                <a:srgbClr val="94306C"/>
              </a:solidFill>
              <a:ea typeface="ＭＳ Ｐゴシック" charset="-128"/>
              <a:sym typeface="Arial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3965251" y="1394063"/>
            <a:ext cx="2286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1600" b="1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Závažné krvácení 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6209976" y="1394063"/>
            <a:ext cx="2286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1600" b="1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Celková mortalita 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098351" y="1627423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1600" b="1" dirty="0">
                <a:solidFill>
                  <a:srgbClr val="293E6B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21% RRR</a:t>
            </a:r>
          </a:p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1400" b="1" dirty="0">
                <a:solidFill>
                  <a:srgbClr val="293E6B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p = 0,01 </a:t>
            </a:r>
          </a:p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1400" b="1" dirty="0">
              <a:solidFill>
                <a:srgbClr val="293E6B"/>
              </a:solidFill>
              <a:latin typeface="Calibri" pitchFamily="34" charset="0"/>
              <a:ea typeface="ＭＳ Ｐゴシック" charset="-128"/>
              <a:sym typeface="Arial" pitchFamily="34" charset="0"/>
            </a:endParaRPr>
          </a:p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1400" b="1" dirty="0">
              <a:solidFill>
                <a:srgbClr val="293E6B"/>
              </a:solidFill>
              <a:latin typeface="Calibri" pitchFamily="34" charset="0"/>
              <a:ea typeface="ＭＳ Ｐゴシック" charset="-128"/>
              <a:sym typeface="Arial" pitchFamily="34" charset="0"/>
            </a:endParaRPr>
          </a:p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1400" b="1" dirty="0">
              <a:solidFill>
                <a:srgbClr val="293E6B"/>
              </a:solidFill>
              <a:latin typeface="Calibri" pitchFamily="34" charset="0"/>
              <a:ea typeface="ＭＳ Ｐゴシック" charset="-128"/>
              <a:sym typeface="Arial" pitchFamily="34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4384351" y="1626233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1600" b="1">
                <a:solidFill>
                  <a:srgbClr val="293E6B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31% RRR </a:t>
            </a:r>
          </a:p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1200" b="1">
                <a:solidFill>
                  <a:srgbClr val="293E6B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p &lt; 0,001 </a:t>
            </a:r>
          </a:p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1200" b="1">
              <a:solidFill>
                <a:srgbClr val="293E6B"/>
              </a:solidFill>
              <a:latin typeface="Calibri" pitchFamily="34" charset="0"/>
              <a:ea typeface="ＭＳ Ｐゴシック" charset="-128"/>
              <a:sym typeface="Arial" pitchFamily="34" charset="0"/>
            </a:endParaRPr>
          </a:p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1200" b="1">
              <a:solidFill>
                <a:srgbClr val="293E6B"/>
              </a:solidFill>
              <a:latin typeface="Calibri" pitchFamily="34" charset="0"/>
              <a:ea typeface="ＭＳ Ｐゴシック" charset="-128"/>
              <a:sym typeface="Arial" pitchFamily="34" charset="0"/>
            </a:endParaRPr>
          </a:p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1200" b="1">
              <a:solidFill>
                <a:srgbClr val="293E6B"/>
              </a:solidFill>
              <a:latin typeface="Calibri" pitchFamily="34" charset="0"/>
              <a:ea typeface="ＭＳ Ｐゴシック" charset="-128"/>
              <a:sym typeface="Arial" pitchFamily="34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629076" y="1626233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1600" b="1">
                <a:solidFill>
                  <a:srgbClr val="293E6B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11% RRR</a:t>
            </a:r>
          </a:p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1200" b="1">
                <a:solidFill>
                  <a:srgbClr val="293E6B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p = 0,047 </a:t>
            </a:r>
          </a:p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1200" b="1">
              <a:solidFill>
                <a:srgbClr val="293E6B"/>
              </a:solidFill>
              <a:latin typeface="Calibri" pitchFamily="34" charset="0"/>
              <a:ea typeface="ＭＳ Ｐゴシック" charset="-128"/>
              <a:sym typeface="Arial" pitchFamily="34" charset="0"/>
            </a:endParaRPr>
          </a:p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1200" b="1">
              <a:solidFill>
                <a:srgbClr val="293E6B"/>
              </a:solidFill>
              <a:latin typeface="Calibri" pitchFamily="34" charset="0"/>
              <a:ea typeface="ＭＳ Ｐゴシック" charset="-128"/>
              <a:sym typeface="Arial" pitchFamily="34" charset="0"/>
            </a:endParaRPr>
          </a:p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1200" b="1">
              <a:solidFill>
                <a:srgbClr val="293E6B"/>
              </a:solidFill>
              <a:latin typeface="Calibri" pitchFamily="34" charset="0"/>
              <a:ea typeface="ＭＳ Ｐゴシック" charset="-128"/>
              <a:sym typeface="Arial" pitchFamily="34" charset="0"/>
            </a:endParaRPr>
          </a:p>
        </p:txBody>
      </p:sp>
      <p:pic>
        <p:nvPicPr>
          <p:cNvPr id="49" name="Picture 12" descr="arro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58" y="2252132"/>
            <a:ext cx="854075" cy="401241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3" descr="arro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61" y="2208170"/>
            <a:ext cx="854075" cy="401241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4" descr="arro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74" y="2164211"/>
            <a:ext cx="854075" cy="401241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1477639" y="4069397"/>
            <a:ext cx="1690688" cy="28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1400" b="1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Primární cílový parametr účinnosti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3725538" y="4069398"/>
            <a:ext cx="1843088" cy="2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tabLst>
                <a:tab pos="0" algn="l"/>
              </a:tabLst>
            </a:pPr>
            <a:r>
              <a:rPr lang="en-US" sz="1400" b="1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Primární cílový parametr bezpečnosti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6194101" y="4069397"/>
            <a:ext cx="1511300" cy="28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tabLst>
                <a:tab pos="0" algn="l"/>
              </a:tabLst>
            </a:pPr>
            <a:r>
              <a:rPr lang="en-US" sz="1400" b="1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Hlavní sekundární cílový parametr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 rot="16200000">
            <a:off x="-567422" y="2762127"/>
            <a:ext cx="224545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algn="ctr"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1400" b="1" dirty="0" err="1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Četnost</a:t>
            </a:r>
            <a:r>
              <a:rPr lang="en-US" sz="1400" b="1" dirty="0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 </a:t>
            </a:r>
            <a:r>
              <a:rPr lang="en-US" sz="1400" b="1" dirty="0" err="1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výskytu</a:t>
            </a:r>
            <a:r>
              <a:rPr lang="en-US" sz="1400" b="1" dirty="0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 </a:t>
            </a:r>
            <a:r>
              <a:rPr lang="en-US" sz="1400" b="1" dirty="0" err="1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příhod</a:t>
            </a:r>
            <a:r>
              <a:rPr lang="en-US" sz="1400" b="1" dirty="0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 </a:t>
            </a:r>
            <a:br>
              <a:rPr lang="en-US" sz="1400" b="1" dirty="0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</a:br>
            <a:r>
              <a:rPr lang="en-US" sz="1400" b="1" dirty="0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(% </a:t>
            </a:r>
            <a:r>
              <a:rPr lang="en-US" sz="1400" b="1" dirty="0" err="1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za</a:t>
            </a:r>
            <a:r>
              <a:rPr lang="en-US" sz="1400" b="1" dirty="0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 </a:t>
            </a:r>
            <a:r>
              <a:rPr lang="en-US" sz="1400" b="1" dirty="0" err="1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rok</a:t>
            </a:r>
            <a:r>
              <a:rPr lang="en-US" sz="1400" b="1" dirty="0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85440" y="4594469"/>
            <a:ext cx="38576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1400" i="1">
                <a:solidFill>
                  <a:srgbClr val="555555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Střední doba sledování 1,8 let</a:t>
            </a:r>
          </a:p>
        </p:txBody>
      </p:sp>
      <p:graphicFrame>
        <p:nvGraphicFramePr>
          <p:cNvPr id="57" name="Graphique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095759"/>
              </p:ext>
            </p:extLst>
          </p:nvPr>
        </p:nvGraphicFramePr>
        <p:xfrm>
          <a:off x="851389" y="2342991"/>
          <a:ext cx="73533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Worksheet" r:id="rId5" imgW="7358510" imgH="2584928" progId="Excel.Sheet.8">
                  <p:embed/>
                </p:oleObj>
              </mc:Choice>
              <mc:Fallback>
                <p:oleObj name="Worksheet" r:id="rId5" imgW="7358510" imgH="258492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89" y="2342991"/>
                        <a:ext cx="73533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ZoneTexte 23"/>
          <p:cNvSpPr txBox="1">
            <a:spLocks noChangeArrowheads="1"/>
          </p:cNvSpPr>
          <p:nvPr/>
        </p:nvSpPr>
        <p:spPr bwMode="auto">
          <a:xfrm>
            <a:off x="6031954" y="2498962"/>
            <a:ext cx="835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6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3,94 %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669/9 081</a:t>
            </a:r>
          </a:p>
        </p:txBody>
      </p:sp>
      <p:sp>
        <p:nvSpPr>
          <p:cNvPr id="59" name="ZoneTexte 23"/>
          <p:cNvSpPr txBox="1">
            <a:spLocks noChangeArrowheads="1"/>
          </p:cNvSpPr>
          <p:nvPr/>
        </p:nvSpPr>
        <p:spPr bwMode="auto">
          <a:xfrm>
            <a:off x="3757067" y="2850196"/>
            <a:ext cx="835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6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3,09 %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462/9 052</a:t>
            </a:r>
          </a:p>
        </p:txBody>
      </p:sp>
      <p:sp>
        <p:nvSpPr>
          <p:cNvPr id="60" name="ZoneTexte 23"/>
          <p:cNvSpPr txBox="1">
            <a:spLocks noChangeArrowheads="1"/>
          </p:cNvSpPr>
          <p:nvPr/>
        </p:nvSpPr>
        <p:spPr bwMode="auto">
          <a:xfrm>
            <a:off x="1477417" y="3452652"/>
            <a:ext cx="835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6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1,60 %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265/9 081</a:t>
            </a:r>
          </a:p>
        </p:txBody>
      </p:sp>
      <p:grpSp>
        <p:nvGrpSpPr>
          <p:cNvPr id="61" name="Groupe 37"/>
          <p:cNvGrpSpPr>
            <a:grpSpLocks/>
          </p:cNvGrpSpPr>
          <p:nvPr/>
        </p:nvGrpSpPr>
        <p:grpSpPr bwMode="auto">
          <a:xfrm>
            <a:off x="5792463" y="4559661"/>
            <a:ext cx="2895600" cy="367903"/>
            <a:chOff x="6028262" y="5819242"/>
            <a:chExt cx="2895607" cy="490628"/>
          </a:xfrm>
        </p:grpSpPr>
        <p:sp>
          <p:nvSpPr>
            <p:cNvPr id="62" name="Content Placeholder 2"/>
            <p:cNvSpPr txBox="1">
              <a:spLocks/>
            </p:cNvSpPr>
            <p:nvPr/>
          </p:nvSpPr>
          <p:spPr bwMode="auto">
            <a:xfrm>
              <a:off x="6231462" y="5819242"/>
              <a:ext cx="2692407" cy="21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</a:pPr>
              <a:r>
                <a:rPr lang="en-US" sz="1200" b="1">
                  <a:solidFill>
                    <a:srgbClr val="94306C"/>
                  </a:solidFill>
                  <a:latin typeface="Calibri" pitchFamily="34" charset="0"/>
                  <a:ea typeface="ＭＳ Ｐゴシック" charset="-128"/>
                  <a:sym typeface="Arial" pitchFamily="34" charset="0"/>
                </a:rPr>
                <a:t>Apixaban</a:t>
              </a:r>
            </a:p>
          </p:txBody>
        </p:sp>
        <p:sp>
          <p:nvSpPr>
            <p:cNvPr id="63" name="Content Placeholder 2"/>
            <p:cNvSpPr txBox="1">
              <a:spLocks/>
            </p:cNvSpPr>
            <p:nvPr/>
          </p:nvSpPr>
          <p:spPr bwMode="auto">
            <a:xfrm>
              <a:off x="6231469" y="6075892"/>
              <a:ext cx="2692400" cy="214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23838" indent="-223838" defTabSz="9144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</a:pPr>
              <a:r>
                <a:rPr lang="en-US" sz="1200" b="1">
                  <a:solidFill>
                    <a:srgbClr val="3A76AD"/>
                  </a:solidFill>
                  <a:latin typeface="Calibri" pitchFamily="34" charset="0"/>
                  <a:ea typeface="ＭＳ Ｐゴシック" charset="-128"/>
                  <a:sym typeface="Arial" pitchFamily="34" charset="0"/>
                </a:rPr>
                <a:t>Warfarin (cílová hodnota INR 2,0-3,0)</a:t>
              </a:r>
            </a:p>
          </p:txBody>
        </p:sp>
        <p:sp>
          <p:nvSpPr>
            <p:cNvPr id="64" name="Rectangle 35"/>
            <p:cNvSpPr>
              <a:spLocks noChangeArrowheads="1"/>
            </p:cNvSpPr>
            <p:nvPr/>
          </p:nvSpPr>
          <p:spPr bwMode="auto">
            <a:xfrm>
              <a:off x="6028268" y="6129870"/>
              <a:ext cx="180000" cy="1800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3A76AD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6028262" y="5884321"/>
              <a:ext cx="180000" cy="180000"/>
            </a:xfrm>
            <a:prstGeom prst="rect">
              <a:avLst/>
            </a:prstGeom>
            <a:solidFill>
              <a:srgbClr val="94306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3A76AD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6028262" y="6124932"/>
              <a:ext cx="180000" cy="180000"/>
            </a:xfrm>
            <a:prstGeom prst="rect">
              <a:avLst/>
            </a:prstGeom>
            <a:solidFill>
              <a:srgbClr val="3A76A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3A76AD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7" name="ZoneTexte 23"/>
          <p:cNvSpPr txBox="1">
            <a:spLocks noChangeArrowheads="1"/>
          </p:cNvSpPr>
          <p:nvPr/>
        </p:nvSpPr>
        <p:spPr bwMode="auto">
          <a:xfrm>
            <a:off x="2380704" y="3541949"/>
            <a:ext cx="835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1,27 %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212/9 120</a:t>
            </a:r>
          </a:p>
        </p:txBody>
      </p:sp>
      <p:sp>
        <p:nvSpPr>
          <p:cNvPr id="68" name="ZoneTexte 23"/>
          <p:cNvSpPr txBox="1">
            <a:spLocks noChangeArrowheads="1"/>
          </p:cNvSpPr>
          <p:nvPr/>
        </p:nvSpPr>
        <p:spPr bwMode="auto">
          <a:xfrm>
            <a:off x="4660351" y="3237149"/>
            <a:ext cx="835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6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2,13 %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327/9 088</a:t>
            </a:r>
          </a:p>
        </p:txBody>
      </p:sp>
      <p:sp>
        <p:nvSpPr>
          <p:cNvPr id="69" name="ZoneTexte 23"/>
          <p:cNvSpPr txBox="1">
            <a:spLocks noChangeArrowheads="1"/>
          </p:cNvSpPr>
          <p:nvPr/>
        </p:nvSpPr>
        <p:spPr bwMode="auto">
          <a:xfrm>
            <a:off x="6940001" y="2670412"/>
            <a:ext cx="835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6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3,52 %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  <a:ea typeface="ＭＳ Ｐゴシック" charset="-128"/>
                <a:sym typeface="Arial" pitchFamily="34" charset="0"/>
              </a:rPr>
              <a:t>603/9 120</a:t>
            </a:r>
          </a:p>
        </p:txBody>
      </p:sp>
      <p:sp>
        <p:nvSpPr>
          <p:cNvPr id="70" name="Line 40"/>
          <p:cNvSpPr>
            <a:spLocks noChangeShapeType="1"/>
          </p:cNvSpPr>
          <p:nvPr/>
        </p:nvSpPr>
        <p:spPr bwMode="auto">
          <a:xfrm>
            <a:off x="1025212" y="2421572"/>
            <a:ext cx="198437" cy="1191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4400">
              <a:defRPr/>
            </a:pPr>
            <a:endParaRPr lang="en-GB" sz="1600" kern="0">
              <a:solidFill>
                <a:srgbClr val="595959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71" name="Line 40"/>
          <p:cNvSpPr>
            <a:spLocks noChangeShapeType="1"/>
          </p:cNvSpPr>
          <p:nvPr/>
        </p:nvSpPr>
        <p:spPr bwMode="auto">
          <a:xfrm>
            <a:off x="1025212" y="2843051"/>
            <a:ext cx="198437" cy="1191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4400">
              <a:defRPr/>
            </a:pPr>
            <a:endParaRPr lang="en-GB" sz="1600" kern="0">
              <a:solidFill>
                <a:srgbClr val="595959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72" name="Line 40"/>
          <p:cNvSpPr>
            <a:spLocks noChangeShapeType="1"/>
          </p:cNvSpPr>
          <p:nvPr/>
        </p:nvSpPr>
        <p:spPr bwMode="auto">
          <a:xfrm>
            <a:off x="1025212" y="3252626"/>
            <a:ext cx="198437" cy="1191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4400">
              <a:defRPr/>
            </a:pPr>
            <a:endParaRPr lang="en-GB" sz="1600" kern="0">
              <a:solidFill>
                <a:srgbClr val="595959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73" name="Line 40"/>
          <p:cNvSpPr>
            <a:spLocks noChangeShapeType="1"/>
          </p:cNvSpPr>
          <p:nvPr/>
        </p:nvSpPr>
        <p:spPr bwMode="auto">
          <a:xfrm>
            <a:off x="1025212" y="3653872"/>
            <a:ext cx="198437" cy="119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4400">
              <a:defRPr/>
            </a:pPr>
            <a:endParaRPr lang="en-GB" sz="1600" kern="0">
              <a:solidFill>
                <a:srgbClr val="595959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-35026" y="4907826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sym typeface="Arial" pitchFamily="34" charset="0"/>
              </a:rPr>
              <a:t>Převzato</a:t>
            </a:r>
            <a:r>
              <a:rPr lang="en-US" sz="1050" b="1" dirty="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sym typeface="Arial" pitchFamily="34" charset="0"/>
              </a:rPr>
              <a:t>: Granger </a:t>
            </a:r>
            <a:r>
              <a:rPr lang="en-US" sz="1050" b="1" i="1" dirty="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sym typeface="Arial" pitchFamily="34" charset="0"/>
              </a:rPr>
              <a:t>et al</a:t>
            </a:r>
            <a:r>
              <a:rPr lang="en-US" sz="1050" b="1" dirty="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sym typeface="Arial" pitchFamily="34" charset="0"/>
              </a:rPr>
              <a:t>. N </a:t>
            </a:r>
            <a:r>
              <a:rPr lang="en-US" sz="1050" b="1" dirty="0" err="1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sym typeface="Arial" pitchFamily="34" charset="0"/>
              </a:rPr>
              <a:t>Engl</a:t>
            </a:r>
            <a:r>
              <a:rPr lang="en-US" sz="1050" b="1" dirty="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  <a:sym typeface="Arial" pitchFamily="34" charset="0"/>
              </a:rPr>
              <a:t> J Med 2011;365:981–92</a:t>
            </a:r>
            <a:endParaRPr lang="cs-CZ" sz="1050" dirty="0">
              <a:solidFill>
                <a:srgbClr val="595959"/>
              </a:solidFill>
              <a:ea typeface="ＭＳ Ｐゴシック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223645" y="1845034"/>
            <a:ext cx="0" cy="2176466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-219808" y="1758461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9372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058AA0A-D8BB-45AC-9F39-34C25398EB15}"/>
              </a:ext>
            </a:extLst>
          </p:cNvPr>
          <p:cNvSpPr/>
          <p:nvPr/>
        </p:nvSpPr>
        <p:spPr>
          <a:xfrm>
            <a:off x="1837346" y="1125540"/>
            <a:ext cx="5469308" cy="3540466"/>
          </a:xfrm>
          <a:prstGeom prst="roundRect">
            <a:avLst>
              <a:gd name="adj" fmla="val 3875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87" y="134115"/>
            <a:ext cx="8563476" cy="410878"/>
          </a:xfrm>
        </p:spPr>
        <p:txBody>
          <a:bodyPr/>
          <a:lstStyle/>
          <a:p>
            <a:pPr algn="ctr"/>
            <a:r>
              <a:rPr lang="cs-CZ" dirty="0"/>
              <a:t>Klinické studie s a</a:t>
            </a:r>
            <a:r>
              <a:rPr lang="en-US" dirty="0" err="1"/>
              <a:t>pixaban</a:t>
            </a:r>
            <a:r>
              <a:rPr lang="cs-CZ" dirty="0" err="1"/>
              <a:t>em</a:t>
            </a:r>
            <a:r>
              <a:rPr lang="cs-CZ" dirty="0"/>
              <a:t> u pacientů</a:t>
            </a:r>
            <a:r>
              <a:rPr lang="en-US" dirty="0"/>
              <a:t> </a:t>
            </a:r>
            <a:r>
              <a:rPr lang="cs-CZ" dirty="0"/>
              <a:t>s AF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26741" y="1226458"/>
            <a:ext cx="5290518" cy="3333444"/>
            <a:chOff x="2402349" y="1484784"/>
            <a:chExt cx="7054024" cy="4142756"/>
          </a:xfrm>
        </p:grpSpPr>
        <p:sp>
          <p:nvSpPr>
            <p:cNvPr id="46" name="TextBox 45"/>
            <p:cNvSpPr txBox="1"/>
            <p:nvPr/>
          </p:nvSpPr>
          <p:spPr>
            <a:xfrm>
              <a:off x="2402349" y="4747794"/>
              <a:ext cx="2472088" cy="879746"/>
            </a:xfrm>
            <a:prstGeom prst="rect">
              <a:avLst/>
            </a:prstGeom>
            <a:noFill/>
          </p:spPr>
          <p:txBody>
            <a:bodyPr wrap="square" lIns="91436" tIns="45718" rIns="91436" bIns="45718">
              <a:spAutoFit/>
            </a:bodyPr>
            <a:lstStyle/>
            <a:p>
              <a:pPr algn="ctr" defTabSz="914354">
                <a:defRPr/>
              </a:pPr>
              <a:r>
                <a:rPr lang="en-US" sz="2000" b="1" kern="0" dirty="0">
                  <a:cs typeface="Calibri" pitchFamily="34" charset="0"/>
                </a:rPr>
                <a:t>ARISTOTLE</a:t>
              </a:r>
              <a:r>
                <a:rPr lang="en-US" sz="2000" b="1" kern="0" baseline="30000" dirty="0">
                  <a:cs typeface="Calibri" pitchFamily="34" charset="0"/>
                </a:rPr>
                <a:t>1</a:t>
              </a:r>
            </a:p>
            <a:p>
              <a:pPr algn="ctr" defTabSz="914354">
                <a:defRPr/>
              </a:pPr>
              <a:r>
                <a:rPr lang="en-US" sz="2000" kern="0" dirty="0">
                  <a:cs typeface="Calibri" pitchFamily="34" charset="0"/>
                </a:rPr>
                <a:t>(n=18 201)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65226" y="4747794"/>
              <a:ext cx="2591147" cy="879746"/>
            </a:xfrm>
            <a:prstGeom prst="rect">
              <a:avLst/>
            </a:prstGeom>
            <a:noFill/>
          </p:spPr>
          <p:txBody>
            <a:bodyPr wrap="square" lIns="91436" tIns="45718" rIns="91436" bIns="45718">
              <a:spAutoFit/>
            </a:bodyPr>
            <a:lstStyle/>
            <a:p>
              <a:pPr algn="ctr" defTabSz="914354">
                <a:defRPr/>
              </a:pPr>
              <a:r>
                <a:rPr lang="en-US" sz="2000" b="1" kern="0" dirty="0">
                  <a:cs typeface="Calibri" pitchFamily="34" charset="0"/>
                </a:rPr>
                <a:t>AVERROES</a:t>
              </a:r>
              <a:r>
                <a:rPr lang="en-US" sz="2000" b="1" kern="0" baseline="30000" dirty="0">
                  <a:cs typeface="Calibri" pitchFamily="34" charset="0"/>
                </a:rPr>
                <a:t>2</a:t>
              </a:r>
            </a:p>
            <a:p>
              <a:pPr algn="ctr" defTabSz="914354">
                <a:defRPr/>
              </a:pPr>
              <a:r>
                <a:rPr lang="en-US" sz="2000" kern="0" dirty="0">
                  <a:cs typeface="Calibri" pitchFamily="34" charset="0"/>
                </a:rPr>
                <a:t>(n=5599)</a:t>
              </a: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3870302" y="1484784"/>
              <a:ext cx="4168516" cy="87974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xtLst/>
          </p:spPr>
          <p:txBody>
            <a:bodyPr wrap="squar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914354">
                <a:spcBef>
                  <a:spcPct val="80000"/>
                </a:spcBef>
                <a:defRPr/>
              </a:pPr>
              <a:r>
                <a:rPr lang="cs-CZ" sz="2000" b="1" dirty="0">
                  <a:latin typeface="Calibri" pitchFamily="34" charset="0"/>
                  <a:cs typeface="Calibri" pitchFamily="34" charset="0"/>
                </a:rPr>
                <a:t>Dokumentovaná AF a</a:t>
              </a:r>
              <a:r>
                <a:rPr lang="fr-FR" sz="2000" b="1" dirty="0">
                  <a:latin typeface="Calibri" pitchFamily="34" charset="0"/>
                  <a:cs typeface="Calibri" pitchFamily="34" charset="0"/>
                </a:rPr>
                <a:t/>
              </a:r>
              <a:br>
                <a:rPr lang="fr-FR" sz="2000" b="1" dirty="0">
                  <a:latin typeface="Calibri" pitchFamily="34" charset="0"/>
                  <a:cs typeface="Calibri" pitchFamily="34" charset="0"/>
                </a:rPr>
              </a:br>
              <a:r>
                <a:rPr lang="fr-FR" sz="2000" b="1" dirty="0">
                  <a:latin typeface="Calibri" pitchFamily="34" charset="0"/>
                  <a:cs typeface="Calibri" pitchFamily="34" charset="0"/>
                </a:rPr>
                <a:t>≥1 </a:t>
              </a:r>
              <a:r>
                <a:rPr lang="cs-CZ" sz="2000" b="1" dirty="0">
                  <a:latin typeface="Calibri" pitchFamily="34" charset="0"/>
                  <a:cs typeface="Calibri" pitchFamily="34" charset="0"/>
                  <a:sym typeface="Symbol" pitchFamily="18" charset="2"/>
                </a:rPr>
                <a:t>rizikový faktor pro CMP </a:t>
              </a:r>
              <a:endParaRPr lang="fr-FR" sz="2000" b="1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6738185" y="3429001"/>
              <a:ext cx="637343" cy="4972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914354" eaLnBrk="1" hangingPunct="1">
                <a:defRPr/>
              </a:pPr>
              <a:r>
                <a:rPr lang="cs-CZ" sz="2000" b="1" dirty="0">
                  <a:latin typeface="Calibri" pitchFamily="34" charset="0"/>
                  <a:cs typeface="Calibri" pitchFamily="34" charset="0"/>
                </a:rPr>
                <a:t>NE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316514" y="3429001"/>
              <a:ext cx="908785" cy="4972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914354" eaLnBrk="1" hangingPunct="1">
                <a:defRPr/>
              </a:pPr>
              <a:r>
                <a:rPr lang="cs-CZ" sz="2000" b="1" dirty="0">
                  <a:latin typeface="Calibri" pitchFamily="34" charset="0"/>
                  <a:cs typeface="Calibri" pitchFamily="34" charset="0"/>
                </a:rPr>
                <a:t>ANO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3622045" y="2996954"/>
              <a:ext cx="4665027" cy="1692001"/>
              <a:chOff x="2211230" y="2996952"/>
              <a:chExt cx="4665026" cy="1692001"/>
            </a:xfrm>
          </p:grpSpPr>
          <p:cxnSp>
            <p:nvCxnSpPr>
              <p:cNvPr id="17" name="Elbow Connector 16"/>
              <p:cNvCxnSpPr/>
              <p:nvPr/>
            </p:nvCxnSpPr>
            <p:spPr bwMode="auto">
              <a:xfrm rot="5400000">
                <a:off x="2535230" y="2672953"/>
                <a:ext cx="1692000" cy="2340000"/>
              </a:xfrm>
              <a:prstGeom prst="bentConnector3">
                <a:avLst>
                  <a:gd name="adj1" fmla="val 56192"/>
                </a:avLst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Elbow Connector 21"/>
              <p:cNvCxnSpPr/>
              <p:nvPr/>
            </p:nvCxnSpPr>
            <p:spPr bwMode="auto">
              <a:xfrm rot="16200000" flipH="1">
                <a:off x="4860256" y="2672952"/>
                <a:ext cx="1692000" cy="2340000"/>
              </a:xfrm>
              <a:prstGeom prst="bentConnector3">
                <a:avLst>
                  <a:gd name="adj1" fmla="val 56192"/>
                </a:avLst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4823201" y="2564904"/>
              <a:ext cx="2560877" cy="879746"/>
            </a:xfrm>
            <a:prstGeom prst="rect">
              <a:avLst/>
            </a:prstGeom>
            <a:solidFill>
              <a:srgbClr val="2C6A9B"/>
            </a:solidFill>
            <a:ln>
              <a:noFill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36" tIns="45718" rIns="91436" bIns="45718">
              <a:spAutoFit/>
            </a:bodyPr>
            <a:lstStyle>
              <a:defPPr>
                <a:defRPr lang="en-US"/>
              </a:defPPr>
              <a:lvl1pPr algn="ctr" defTabSz="914400" eaLnBrk="0" hangingPunct="0">
                <a:defRPr b="1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cs-CZ" sz="2000" dirty="0">
                  <a:solidFill>
                    <a:schemeClr val="bg1"/>
                  </a:solidFill>
                </a:rPr>
                <a:t>Pacienti vhodní pro VKA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 Placeholder 16"/>
          <p:cNvSpPr txBox="1">
            <a:spLocks/>
          </p:cNvSpPr>
          <p:nvPr/>
        </p:nvSpPr>
        <p:spPr>
          <a:xfrm>
            <a:off x="6729461" y="4778222"/>
            <a:ext cx="2414540" cy="365278"/>
          </a:xfrm>
          <a:prstGeom prst="rect">
            <a:avLst/>
          </a:prstGeom>
        </p:spPr>
        <p:txBody>
          <a:bodyPr vert="horz" wrap="none" lIns="68577" tIns="34289" rIns="216000" bIns="108000" rtlCol="0" anchor="b">
            <a:spAutoFit/>
          </a:bodyPr>
          <a:lstStyle>
            <a:defPPr>
              <a:defRPr lang="en-US"/>
            </a:defPPr>
            <a:lvl1pPr indent="0" algn="r" defTabSz="685766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prstClr val="black"/>
                </a:solidFill>
                <a:latin typeface="Calibri" panose="020F0502020204030204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1. Granger CB, et al. N </a:t>
            </a:r>
            <a:r>
              <a:rPr lang="en-GB" dirty="0" err="1"/>
              <a:t>Engl</a:t>
            </a:r>
            <a:r>
              <a:rPr lang="en-GB" dirty="0"/>
              <a:t> J Med 2011;365:981‒92</a:t>
            </a:r>
            <a:br>
              <a:rPr lang="en-GB" dirty="0"/>
            </a:br>
            <a:r>
              <a:rPr lang="en-GB" dirty="0"/>
              <a:t>2. Connolly SJ, et al. N </a:t>
            </a:r>
            <a:r>
              <a:rPr lang="en-GB" dirty="0" err="1"/>
              <a:t>Engl</a:t>
            </a:r>
            <a:r>
              <a:rPr lang="en-GB" dirty="0"/>
              <a:t> J Med 2011;364:806‒17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3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058AA0A-D8BB-45AC-9F39-34C25398EB15}"/>
              </a:ext>
            </a:extLst>
          </p:cNvPr>
          <p:cNvSpPr/>
          <p:nvPr/>
        </p:nvSpPr>
        <p:spPr>
          <a:xfrm>
            <a:off x="1837346" y="1125540"/>
            <a:ext cx="5469308" cy="3540466"/>
          </a:xfrm>
          <a:prstGeom prst="roundRect">
            <a:avLst>
              <a:gd name="adj" fmla="val 3875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87" y="134115"/>
            <a:ext cx="8563476" cy="410878"/>
          </a:xfrm>
        </p:spPr>
        <p:txBody>
          <a:bodyPr/>
          <a:lstStyle/>
          <a:p>
            <a:pPr algn="ctr"/>
            <a:r>
              <a:rPr lang="cs-CZ" dirty="0"/>
              <a:t>Klinické studie s a</a:t>
            </a:r>
            <a:r>
              <a:rPr lang="en-US" dirty="0" err="1"/>
              <a:t>pixaban</a:t>
            </a:r>
            <a:r>
              <a:rPr lang="cs-CZ" dirty="0" err="1"/>
              <a:t>em</a:t>
            </a:r>
            <a:r>
              <a:rPr lang="cs-CZ" dirty="0"/>
              <a:t> u pacientů</a:t>
            </a:r>
            <a:r>
              <a:rPr lang="en-US" dirty="0"/>
              <a:t> </a:t>
            </a:r>
            <a:r>
              <a:rPr lang="cs-CZ" dirty="0"/>
              <a:t>s AF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26741" y="1226458"/>
            <a:ext cx="5290518" cy="3333444"/>
            <a:chOff x="2402349" y="1484784"/>
            <a:chExt cx="7054024" cy="4142756"/>
          </a:xfrm>
        </p:grpSpPr>
        <p:sp>
          <p:nvSpPr>
            <p:cNvPr id="46" name="TextBox 45"/>
            <p:cNvSpPr txBox="1"/>
            <p:nvPr/>
          </p:nvSpPr>
          <p:spPr>
            <a:xfrm>
              <a:off x="2402349" y="4747794"/>
              <a:ext cx="2472088" cy="879746"/>
            </a:xfrm>
            <a:prstGeom prst="rect">
              <a:avLst/>
            </a:prstGeom>
            <a:noFill/>
          </p:spPr>
          <p:txBody>
            <a:bodyPr wrap="square" lIns="91436" tIns="45718" rIns="91436" bIns="45718">
              <a:spAutoFit/>
            </a:bodyPr>
            <a:lstStyle/>
            <a:p>
              <a:pPr algn="ctr" defTabSz="914354">
                <a:defRPr/>
              </a:pPr>
              <a:r>
                <a:rPr lang="en-US" sz="2000" b="1" kern="0" dirty="0">
                  <a:cs typeface="Calibri" pitchFamily="34" charset="0"/>
                </a:rPr>
                <a:t>ARISTOTLE</a:t>
              </a:r>
              <a:r>
                <a:rPr lang="en-US" sz="2000" b="1" kern="0" baseline="30000" dirty="0">
                  <a:cs typeface="Calibri" pitchFamily="34" charset="0"/>
                </a:rPr>
                <a:t>1</a:t>
              </a:r>
            </a:p>
            <a:p>
              <a:pPr algn="ctr" defTabSz="914354">
                <a:defRPr/>
              </a:pPr>
              <a:r>
                <a:rPr lang="en-US" sz="2000" kern="0" dirty="0">
                  <a:cs typeface="Calibri" pitchFamily="34" charset="0"/>
                </a:rPr>
                <a:t>(n=18 201)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65226" y="4747794"/>
              <a:ext cx="2591147" cy="879746"/>
            </a:xfrm>
            <a:prstGeom prst="rect">
              <a:avLst/>
            </a:prstGeom>
            <a:noFill/>
          </p:spPr>
          <p:txBody>
            <a:bodyPr wrap="square" lIns="91436" tIns="45718" rIns="91436" bIns="45718">
              <a:spAutoFit/>
            </a:bodyPr>
            <a:lstStyle/>
            <a:p>
              <a:pPr algn="ctr" defTabSz="914354">
                <a:defRPr/>
              </a:pPr>
              <a:r>
                <a:rPr lang="en-US" sz="2000" b="1" kern="0" dirty="0">
                  <a:cs typeface="Calibri" pitchFamily="34" charset="0"/>
                </a:rPr>
                <a:t>AVERROES</a:t>
              </a:r>
              <a:r>
                <a:rPr lang="en-US" sz="2000" b="1" kern="0" baseline="30000" dirty="0">
                  <a:cs typeface="Calibri" pitchFamily="34" charset="0"/>
                </a:rPr>
                <a:t>2</a:t>
              </a:r>
            </a:p>
            <a:p>
              <a:pPr algn="ctr" defTabSz="914354">
                <a:defRPr/>
              </a:pPr>
              <a:r>
                <a:rPr lang="en-US" sz="2000" kern="0" dirty="0">
                  <a:cs typeface="Calibri" pitchFamily="34" charset="0"/>
                </a:rPr>
                <a:t>(n=5599)</a:t>
              </a: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3870302" y="1484784"/>
              <a:ext cx="4168516" cy="87974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xtLst/>
          </p:spPr>
          <p:txBody>
            <a:bodyPr wrap="squar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914354">
                <a:spcBef>
                  <a:spcPct val="80000"/>
                </a:spcBef>
                <a:defRPr/>
              </a:pPr>
              <a:r>
                <a:rPr lang="cs-CZ" sz="2000" b="1" dirty="0">
                  <a:latin typeface="Calibri" pitchFamily="34" charset="0"/>
                  <a:cs typeface="Calibri" pitchFamily="34" charset="0"/>
                </a:rPr>
                <a:t>Dokumentovaná AF a</a:t>
              </a:r>
              <a:r>
                <a:rPr lang="fr-FR" sz="2000" b="1" dirty="0">
                  <a:latin typeface="Calibri" pitchFamily="34" charset="0"/>
                  <a:cs typeface="Calibri" pitchFamily="34" charset="0"/>
                </a:rPr>
                <a:t/>
              </a:r>
              <a:br>
                <a:rPr lang="fr-FR" sz="2000" b="1" dirty="0">
                  <a:latin typeface="Calibri" pitchFamily="34" charset="0"/>
                  <a:cs typeface="Calibri" pitchFamily="34" charset="0"/>
                </a:rPr>
              </a:br>
              <a:r>
                <a:rPr lang="fr-FR" sz="2000" b="1" dirty="0">
                  <a:latin typeface="Calibri" pitchFamily="34" charset="0"/>
                  <a:cs typeface="Calibri" pitchFamily="34" charset="0"/>
                </a:rPr>
                <a:t>≥1 </a:t>
              </a:r>
              <a:r>
                <a:rPr lang="cs-CZ" sz="2000" b="1" dirty="0">
                  <a:latin typeface="Calibri" pitchFamily="34" charset="0"/>
                  <a:cs typeface="Calibri" pitchFamily="34" charset="0"/>
                  <a:sym typeface="Symbol" pitchFamily="18" charset="2"/>
                </a:rPr>
                <a:t>rizikový faktor pro CMP </a:t>
              </a:r>
              <a:endParaRPr lang="fr-FR" sz="2000" b="1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6738185" y="3429001"/>
              <a:ext cx="637343" cy="4972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914354" eaLnBrk="1" hangingPunct="1">
                <a:defRPr/>
              </a:pPr>
              <a:r>
                <a:rPr lang="cs-CZ" sz="2000" b="1" dirty="0">
                  <a:latin typeface="Calibri" pitchFamily="34" charset="0"/>
                  <a:cs typeface="Calibri" pitchFamily="34" charset="0"/>
                </a:rPr>
                <a:t>NE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316514" y="3429001"/>
              <a:ext cx="908785" cy="4972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914354" eaLnBrk="1" hangingPunct="1">
                <a:defRPr/>
              </a:pPr>
              <a:r>
                <a:rPr lang="cs-CZ" sz="2000" b="1" dirty="0">
                  <a:latin typeface="Calibri" pitchFamily="34" charset="0"/>
                  <a:cs typeface="Calibri" pitchFamily="34" charset="0"/>
                </a:rPr>
                <a:t>ANO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3622045" y="2996954"/>
              <a:ext cx="4665027" cy="1692001"/>
              <a:chOff x="2211230" y="2996952"/>
              <a:chExt cx="4665026" cy="1692001"/>
            </a:xfrm>
          </p:grpSpPr>
          <p:cxnSp>
            <p:nvCxnSpPr>
              <p:cNvPr id="17" name="Elbow Connector 16"/>
              <p:cNvCxnSpPr/>
              <p:nvPr/>
            </p:nvCxnSpPr>
            <p:spPr bwMode="auto">
              <a:xfrm rot="5400000">
                <a:off x="2535230" y="2672953"/>
                <a:ext cx="1692000" cy="2340000"/>
              </a:xfrm>
              <a:prstGeom prst="bentConnector3">
                <a:avLst>
                  <a:gd name="adj1" fmla="val 56192"/>
                </a:avLst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Elbow Connector 21"/>
              <p:cNvCxnSpPr/>
              <p:nvPr/>
            </p:nvCxnSpPr>
            <p:spPr bwMode="auto">
              <a:xfrm rot="16200000" flipH="1">
                <a:off x="4860256" y="2672952"/>
                <a:ext cx="1692000" cy="2340000"/>
              </a:xfrm>
              <a:prstGeom prst="bentConnector3">
                <a:avLst>
                  <a:gd name="adj1" fmla="val 56192"/>
                </a:avLst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4823201" y="2564904"/>
              <a:ext cx="2560877" cy="879746"/>
            </a:xfrm>
            <a:prstGeom prst="rect">
              <a:avLst/>
            </a:prstGeom>
            <a:solidFill>
              <a:srgbClr val="2C6A9B"/>
            </a:solidFill>
            <a:ln>
              <a:noFill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36" tIns="45718" rIns="91436" bIns="45718">
              <a:spAutoFit/>
            </a:bodyPr>
            <a:lstStyle>
              <a:defPPr>
                <a:defRPr lang="en-US"/>
              </a:defPPr>
              <a:lvl1pPr algn="ctr" defTabSz="914400" eaLnBrk="0" hangingPunct="0">
                <a:defRPr b="1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cs-CZ" sz="2000" dirty="0">
                  <a:solidFill>
                    <a:schemeClr val="bg1"/>
                  </a:solidFill>
                </a:rPr>
                <a:t>Pacienti vhodní pro VKA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 Placeholder 16"/>
          <p:cNvSpPr txBox="1">
            <a:spLocks/>
          </p:cNvSpPr>
          <p:nvPr/>
        </p:nvSpPr>
        <p:spPr>
          <a:xfrm>
            <a:off x="6729461" y="4778222"/>
            <a:ext cx="2414540" cy="365278"/>
          </a:xfrm>
          <a:prstGeom prst="rect">
            <a:avLst/>
          </a:prstGeom>
        </p:spPr>
        <p:txBody>
          <a:bodyPr vert="horz" wrap="none" lIns="68577" tIns="34289" rIns="216000" bIns="108000" rtlCol="0" anchor="b">
            <a:spAutoFit/>
          </a:bodyPr>
          <a:lstStyle>
            <a:defPPr>
              <a:defRPr lang="en-US"/>
            </a:defPPr>
            <a:lvl1pPr indent="0" algn="r" defTabSz="685766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prstClr val="black"/>
                </a:solidFill>
                <a:latin typeface="Calibri" panose="020F0502020204030204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1. Granger CB, et al. N </a:t>
            </a:r>
            <a:r>
              <a:rPr lang="en-GB" dirty="0" err="1"/>
              <a:t>Engl</a:t>
            </a:r>
            <a:r>
              <a:rPr lang="en-GB" dirty="0"/>
              <a:t> J Med 2011;365:981‒92</a:t>
            </a:r>
            <a:br>
              <a:rPr lang="en-GB" dirty="0"/>
            </a:br>
            <a:r>
              <a:rPr lang="en-GB" dirty="0"/>
              <a:t>2. Connolly SJ, et al. N </a:t>
            </a:r>
            <a:r>
              <a:rPr lang="en-GB" dirty="0" err="1"/>
              <a:t>Engl</a:t>
            </a:r>
            <a:r>
              <a:rPr lang="en-GB" dirty="0"/>
              <a:t> J Med 2011;364:806‒17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6517" y="2730125"/>
            <a:ext cx="2458429" cy="186255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2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87" y="134115"/>
            <a:ext cx="8563476" cy="729426"/>
          </a:xfrm>
        </p:spPr>
        <p:txBody>
          <a:bodyPr/>
          <a:lstStyle/>
          <a:p>
            <a:r>
              <a:rPr lang="en-US" dirty="0"/>
              <a:t>AVERROES: </a:t>
            </a:r>
            <a:r>
              <a:rPr lang="cs-CZ" dirty="0"/>
              <a:t>Účinnost a bezpečnost </a:t>
            </a:r>
            <a:r>
              <a:rPr lang="cs-CZ" dirty="0" err="1" smtClean="0"/>
              <a:t>apixabanu</a:t>
            </a:r>
            <a:r>
              <a:rPr lang="cs-CZ" dirty="0" smtClean="0"/>
              <a:t> </a:t>
            </a:r>
            <a:r>
              <a:rPr lang="en-US" dirty="0"/>
              <a:t>vs</a:t>
            </a:r>
            <a:r>
              <a:rPr lang="cs-CZ" dirty="0"/>
              <a:t>.</a:t>
            </a:r>
            <a:r>
              <a:rPr lang="en-US" dirty="0"/>
              <a:t> ASA </a:t>
            </a:r>
            <a:br>
              <a:rPr lang="en-US" dirty="0"/>
            </a:br>
            <a:r>
              <a:rPr lang="cs-CZ" dirty="0"/>
              <a:t>u pacientů nevhodných na </a:t>
            </a:r>
            <a:r>
              <a:rPr lang="cs-CZ" dirty="0" err="1"/>
              <a:t>warfarin</a:t>
            </a:r>
            <a:endParaRPr lang="en-GB" dirty="0"/>
          </a:p>
        </p:txBody>
      </p:sp>
      <p:sp>
        <p:nvSpPr>
          <p:cNvPr id="134" name="Text Placeholder 4"/>
          <p:cNvSpPr txBox="1">
            <a:spLocks/>
          </p:cNvSpPr>
          <p:nvPr/>
        </p:nvSpPr>
        <p:spPr>
          <a:xfrm>
            <a:off x="1" y="4876715"/>
            <a:ext cx="4308269" cy="26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6000" tIns="34289" rIns="68540" bIns="108000" anchor="b">
            <a:spAutoFit/>
          </a:bodyPr>
          <a:lstStyle>
            <a:defPPr>
              <a:defRPr lang="en-US"/>
            </a:defPPr>
            <a:lvl1pPr defTabSz="685766">
              <a:spcBef>
                <a:spcPct val="30000"/>
              </a:spcBef>
              <a:buClr>
                <a:srgbClr val="FF9900"/>
              </a:buClr>
              <a:defRPr sz="8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defRPr>
            </a:lvl1pPr>
            <a:lvl2pPr marL="989662" indent="-380636" defTabSz="1218030"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–"/>
              <a:defRPr sz="2800"/>
            </a:lvl2pPr>
            <a:lvl3pPr marL="1522519" indent="-304488" defTabSz="1218030"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/>
            </a:lvl3pPr>
            <a:lvl4pPr marL="2131520" indent="-304488" defTabSz="1218030">
              <a:spcBef>
                <a:spcPts val="800"/>
              </a:spcBef>
              <a:buClr>
                <a:srgbClr val="76004B"/>
              </a:buClr>
              <a:buSzPct val="80000"/>
              <a:buFont typeface="Arial" pitchFamily="34" charset="0"/>
              <a:buChar char="–"/>
              <a:defRPr sz="2000"/>
            </a:lvl4pPr>
            <a:lvl5pPr marL="2740546" indent="-304488" defTabSz="1218030">
              <a:spcBef>
                <a:spcPts val="800"/>
              </a:spcBef>
              <a:buClr>
                <a:srgbClr val="76004B"/>
              </a:buClr>
              <a:buSzPct val="80000"/>
              <a:buFont typeface="Arial" pitchFamily="34" charset="0"/>
              <a:buChar char="»"/>
              <a:defRPr sz="2000"/>
            </a:lvl5pPr>
            <a:lvl6pPr marL="3349524" indent="-304488" defTabSz="1218030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58552" indent="-304488" defTabSz="1218030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67554" indent="-304488" defTabSz="1218030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76556" indent="-304488" defTabSz="1218030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en-GB" altLang="en-US" dirty="0"/>
              <a:t>*Safety population (patients randomised to treatment and received ≥1 dose of study drug)</a:t>
            </a:r>
          </a:p>
        </p:txBody>
      </p:sp>
      <p:sp>
        <p:nvSpPr>
          <p:cNvPr id="135" name="Text Placeholder 16"/>
          <p:cNvSpPr txBox="1">
            <a:spLocks/>
          </p:cNvSpPr>
          <p:nvPr/>
        </p:nvSpPr>
        <p:spPr>
          <a:xfrm>
            <a:off x="6452142" y="4778225"/>
            <a:ext cx="2691860" cy="365278"/>
          </a:xfrm>
          <a:prstGeom prst="rect">
            <a:avLst/>
          </a:prstGeom>
        </p:spPr>
        <p:txBody>
          <a:bodyPr vert="horz" wrap="none" lIns="68577" tIns="34289" rIns="216000" bIns="108000" rtlCol="0" anchor="b">
            <a:spAutoFit/>
          </a:bodyPr>
          <a:lstStyle>
            <a:defPPr>
              <a:defRPr lang="en-US"/>
            </a:defPPr>
            <a:lvl1pPr indent="0" algn="r" defTabSz="685766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prstClr val="black"/>
                </a:solidFill>
                <a:latin typeface="Calibri" panose="020F0502020204030204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1. Connolly SJ, et al. N </a:t>
            </a:r>
            <a:r>
              <a:rPr lang="en-GB" dirty="0" err="1"/>
              <a:t>Engl</a:t>
            </a:r>
            <a:r>
              <a:rPr lang="en-GB" dirty="0"/>
              <a:t> J Med 2011;364:806–17</a:t>
            </a:r>
            <a:br>
              <a:rPr lang="en-GB" dirty="0"/>
            </a:br>
            <a:r>
              <a:rPr lang="en-GB" dirty="0"/>
              <a:t>2. Apixaban EPAR 2012. Available at www.ema.europa.eu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08CA7F-C2C0-4FDD-AD8E-1FBDFDDDEDED}"/>
              </a:ext>
            </a:extLst>
          </p:cNvPr>
          <p:cNvSpPr txBox="1"/>
          <p:nvPr/>
        </p:nvSpPr>
        <p:spPr>
          <a:xfrm>
            <a:off x="1446827" y="1042488"/>
            <a:ext cx="2440091" cy="615553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pPr algn="ctr" defTabSz="914378"/>
            <a:r>
              <a:rPr lang="en-GB" b="1" kern="0" dirty="0">
                <a:latin typeface="Calibri" pitchFamily="34" charset="0"/>
              </a:rPr>
              <a:t>Stroke or SE</a:t>
            </a:r>
            <a:r>
              <a:rPr lang="en-GB" b="1" kern="0" baseline="30000" dirty="0">
                <a:latin typeface="Calibri" pitchFamily="34" charset="0"/>
              </a:rPr>
              <a:t>1</a:t>
            </a:r>
            <a:r>
              <a:rPr lang="en-GB" b="1" kern="0" dirty="0">
                <a:latin typeface="Calibri" pitchFamily="34" charset="0"/>
              </a:rPr>
              <a:t/>
            </a:r>
            <a:br>
              <a:rPr lang="en-GB" b="1" kern="0" dirty="0">
                <a:latin typeface="Calibri" pitchFamily="34" charset="0"/>
              </a:rPr>
            </a:br>
            <a:r>
              <a:rPr lang="en-GB" sz="1600" kern="0" dirty="0">
                <a:latin typeface="Calibri" pitchFamily="34" charset="0"/>
              </a:rPr>
              <a:t>(primary efficacy outcome)</a:t>
            </a:r>
          </a:p>
        </p:txBody>
      </p:sp>
      <p:grpSp>
        <p:nvGrpSpPr>
          <p:cNvPr id="137" name="Group 148">
            <a:extLst>
              <a:ext uri="{FF2B5EF4-FFF2-40B4-BE49-F238E27FC236}">
                <a16:creationId xmlns:a16="http://schemas.microsoft.com/office/drawing/2014/main" xmlns="" id="{FDDA1152-4D1E-4049-B9E2-941EA9E88E73}"/>
              </a:ext>
            </a:extLst>
          </p:cNvPr>
          <p:cNvGrpSpPr/>
          <p:nvPr/>
        </p:nvGrpSpPr>
        <p:grpSpPr>
          <a:xfrm>
            <a:off x="977069" y="1764756"/>
            <a:ext cx="3345603" cy="1901039"/>
            <a:chOff x="1082706" y="2389240"/>
            <a:chExt cx="5485932" cy="1567409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1C102ECB-9298-4FCA-ACD0-B574ABBC0E09}"/>
                </a:ext>
              </a:extLst>
            </p:cNvPr>
            <p:cNvCxnSpPr/>
            <p:nvPr/>
          </p:nvCxnSpPr>
          <p:spPr bwMode="auto">
            <a:xfrm>
              <a:off x="1082706" y="2389240"/>
              <a:ext cx="0" cy="1567409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779EABDE-F56A-47D4-BA15-D3327C8479A3}"/>
                </a:ext>
              </a:extLst>
            </p:cNvPr>
            <p:cNvCxnSpPr/>
            <p:nvPr/>
          </p:nvCxnSpPr>
          <p:spPr bwMode="auto">
            <a:xfrm rot="5400000">
              <a:off x="3825672" y="1213683"/>
              <a:ext cx="0" cy="5485932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xmlns="" id="{92965F0E-D15D-46C9-881E-4607F25451E5}"/>
              </a:ext>
            </a:extLst>
          </p:cNvPr>
          <p:cNvGrpSpPr/>
          <p:nvPr/>
        </p:nvGrpSpPr>
        <p:grpSpPr>
          <a:xfrm>
            <a:off x="851768" y="3668975"/>
            <a:ext cx="250390" cy="297194"/>
            <a:chOff x="810578" y="3545416"/>
            <a:chExt cx="250390" cy="297193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0CED53FD-2221-4469-BC65-5BEAA696EBF2}"/>
                </a:ext>
              </a:extLst>
            </p:cNvPr>
            <p:cNvCxnSpPr/>
            <p:nvPr/>
          </p:nvCxnSpPr>
          <p:spPr bwMode="auto">
            <a:xfrm rot="16200000" flipH="1">
              <a:off x="891172" y="3590017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D42D94D8-C7F5-4D97-9F07-12D6B2823DBA}"/>
                </a:ext>
              </a:extLst>
            </p:cNvPr>
            <p:cNvSpPr txBox="1"/>
            <p:nvPr/>
          </p:nvSpPr>
          <p:spPr>
            <a:xfrm>
              <a:off x="810578" y="3596389"/>
              <a:ext cx="250390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545C6118-68B6-45EA-B556-18C07C0CB31B}"/>
              </a:ext>
            </a:extLst>
          </p:cNvPr>
          <p:cNvSpPr txBox="1"/>
          <p:nvPr/>
        </p:nvSpPr>
        <p:spPr>
          <a:xfrm>
            <a:off x="266207" y="2132433"/>
            <a:ext cx="353943" cy="1187184"/>
          </a:xfrm>
          <a:prstGeom prst="rect">
            <a:avLst/>
          </a:prstGeom>
          <a:noFill/>
        </p:spPr>
        <p:txBody>
          <a:bodyPr vert="vert270" wrap="none" rtlCol="0" anchor="b">
            <a:spAutoFit/>
          </a:bodyPr>
          <a:lstStyle/>
          <a:p>
            <a:pPr algn="ctr" defTabSz="914378"/>
            <a:r>
              <a:rPr lang="en-GB" sz="1100" b="1" kern="0" dirty="0">
                <a:latin typeface="Calibri" pitchFamily="34" charset="0"/>
              </a:rPr>
              <a:t>Cumulative hazard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ACF95D67-9F9D-4F8E-8BBD-123DDDC87A7D}"/>
              </a:ext>
            </a:extLst>
          </p:cNvPr>
          <p:cNvSpPr txBox="1"/>
          <p:nvPr/>
        </p:nvSpPr>
        <p:spPr>
          <a:xfrm>
            <a:off x="2094958" y="3917467"/>
            <a:ext cx="1107996" cy="276999"/>
          </a:xfrm>
          <a:prstGeom prst="rect">
            <a:avLst/>
          </a:prstGeom>
          <a:noFill/>
        </p:spPr>
        <p:txBody>
          <a:bodyPr vert="horz" wrap="none" rtlCol="0" anchor="b">
            <a:spAutoFit/>
          </a:bodyPr>
          <a:lstStyle/>
          <a:p>
            <a:pPr algn="ctr" defTabSz="914378"/>
            <a:r>
              <a:rPr lang="en-GB" sz="1200" b="1" kern="0" dirty="0">
                <a:latin typeface="Calibri" pitchFamily="34" charset="0"/>
              </a:rPr>
              <a:t>Time</a:t>
            </a:r>
            <a:r>
              <a:rPr lang="en-GB" sz="1200" kern="0" dirty="0">
                <a:latin typeface="Calibri" pitchFamily="34" charset="0"/>
              </a:rPr>
              <a:t> (months)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BC4EE2DC-4D72-42F4-9494-99FE401A8DE7}"/>
              </a:ext>
            </a:extLst>
          </p:cNvPr>
          <p:cNvGrpSpPr/>
          <p:nvPr/>
        </p:nvGrpSpPr>
        <p:grpSpPr>
          <a:xfrm>
            <a:off x="1406940" y="3668975"/>
            <a:ext cx="250390" cy="297194"/>
            <a:chOff x="1365750" y="3545416"/>
            <a:chExt cx="250390" cy="297193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A1BCB4E9-588B-4A0F-98F5-B21BC7F0DD2E}"/>
                </a:ext>
              </a:extLst>
            </p:cNvPr>
            <p:cNvCxnSpPr/>
            <p:nvPr/>
          </p:nvCxnSpPr>
          <p:spPr bwMode="auto">
            <a:xfrm rot="16200000" flipH="1">
              <a:off x="1446344" y="3590017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CFE4186E-D7F6-404B-9C1B-D936238EA7A4}"/>
                </a:ext>
              </a:extLst>
            </p:cNvPr>
            <p:cNvSpPr txBox="1"/>
            <p:nvPr/>
          </p:nvSpPr>
          <p:spPr>
            <a:xfrm>
              <a:off x="1365750" y="3596389"/>
              <a:ext cx="250390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824DC619-2811-4E85-B1AF-948A30C1D0DB}"/>
              </a:ext>
            </a:extLst>
          </p:cNvPr>
          <p:cNvGrpSpPr/>
          <p:nvPr/>
        </p:nvGrpSpPr>
        <p:grpSpPr>
          <a:xfrm>
            <a:off x="1962113" y="3668975"/>
            <a:ext cx="250390" cy="297194"/>
            <a:chOff x="1920923" y="3545416"/>
            <a:chExt cx="250390" cy="297193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D3668C90-53A5-44CC-A485-A09CD4D3150A}"/>
                </a:ext>
              </a:extLst>
            </p:cNvPr>
            <p:cNvCxnSpPr/>
            <p:nvPr/>
          </p:nvCxnSpPr>
          <p:spPr bwMode="auto">
            <a:xfrm rot="16200000" flipH="1">
              <a:off x="2001516" y="3590017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8662CD39-C009-4C75-A5FE-E0C5234CD249}"/>
                </a:ext>
              </a:extLst>
            </p:cNvPr>
            <p:cNvSpPr txBox="1"/>
            <p:nvPr/>
          </p:nvSpPr>
          <p:spPr>
            <a:xfrm>
              <a:off x="1920923" y="3596389"/>
              <a:ext cx="250390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6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xmlns="" id="{8D1B0F47-CD8E-4247-AFCF-6199826E4349}"/>
              </a:ext>
            </a:extLst>
          </p:cNvPr>
          <p:cNvGrpSpPr/>
          <p:nvPr/>
        </p:nvGrpSpPr>
        <p:grpSpPr>
          <a:xfrm>
            <a:off x="2517285" y="3668975"/>
            <a:ext cx="250390" cy="297194"/>
            <a:chOff x="2476095" y="3545416"/>
            <a:chExt cx="250390" cy="297193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3E71CE75-19F8-45C9-8BED-713A817A1F2E}"/>
                </a:ext>
              </a:extLst>
            </p:cNvPr>
            <p:cNvCxnSpPr/>
            <p:nvPr/>
          </p:nvCxnSpPr>
          <p:spPr bwMode="auto">
            <a:xfrm rot="16200000" flipH="1">
              <a:off x="2556688" y="3590017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xmlns="" id="{94F2C2C2-C264-4DAC-93AD-D4B84BBDE059}"/>
                </a:ext>
              </a:extLst>
            </p:cNvPr>
            <p:cNvSpPr txBox="1"/>
            <p:nvPr/>
          </p:nvSpPr>
          <p:spPr>
            <a:xfrm>
              <a:off x="2476095" y="3596389"/>
              <a:ext cx="250390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9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40202224-782B-418D-A26D-558B272900FB}"/>
              </a:ext>
            </a:extLst>
          </p:cNvPr>
          <p:cNvGrpSpPr/>
          <p:nvPr/>
        </p:nvGrpSpPr>
        <p:grpSpPr>
          <a:xfrm>
            <a:off x="3039598" y="3668975"/>
            <a:ext cx="316112" cy="297194"/>
            <a:chOff x="2998408" y="3545416"/>
            <a:chExt cx="316112" cy="297193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D6E37ECC-FF7F-4311-B72E-5F7072C180DD}"/>
                </a:ext>
              </a:extLst>
            </p:cNvPr>
            <p:cNvCxnSpPr/>
            <p:nvPr/>
          </p:nvCxnSpPr>
          <p:spPr bwMode="auto">
            <a:xfrm rot="16200000" flipH="1">
              <a:off x="3111861" y="3590017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xmlns="" id="{38181BEF-85E1-4B7E-9107-B13A567906A8}"/>
                </a:ext>
              </a:extLst>
            </p:cNvPr>
            <p:cNvSpPr txBox="1"/>
            <p:nvPr/>
          </p:nvSpPr>
          <p:spPr>
            <a:xfrm>
              <a:off x="2998408" y="3596389"/>
              <a:ext cx="316112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F5D9EC76-9946-4F7D-A364-CA28737908AB}"/>
              </a:ext>
            </a:extLst>
          </p:cNvPr>
          <p:cNvGrpSpPr/>
          <p:nvPr/>
        </p:nvGrpSpPr>
        <p:grpSpPr>
          <a:xfrm>
            <a:off x="4149939" y="3668975"/>
            <a:ext cx="316112" cy="297194"/>
            <a:chOff x="4108749" y="3545416"/>
            <a:chExt cx="316112" cy="297193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0EFCB6CF-325D-4775-84A0-9D0DA28453EC}"/>
                </a:ext>
              </a:extLst>
            </p:cNvPr>
            <p:cNvCxnSpPr/>
            <p:nvPr/>
          </p:nvCxnSpPr>
          <p:spPr bwMode="auto">
            <a:xfrm rot="16200000" flipH="1">
              <a:off x="4222202" y="3590017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36815127-8092-4915-B4E0-6CF6C4F2A893}"/>
                </a:ext>
              </a:extLst>
            </p:cNvPr>
            <p:cNvSpPr txBox="1"/>
            <p:nvPr/>
          </p:nvSpPr>
          <p:spPr>
            <a:xfrm>
              <a:off x="4108749" y="3596389"/>
              <a:ext cx="316112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18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0FA75755-A47D-4093-83A9-1BAFA6A108E0}"/>
              </a:ext>
            </a:extLst>
          </p:cNvPr>
          <p:cNvGrpSpPr/>
          <p:nvPr/>
        </p:nvGrpSpPr>
        <p:grpSpPr>
          <a:xfrm>
            <a:off x="501153" y="1650726"/>
            <a:ext cx="475916" cy="2138586"/>
            <a:chOff x="459963" y="1527153"/>
            <a:chExt cx="475916" cy="2138585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676AE186-5056-4F6E-87FC-0F5805E5ED1B}"/>
                </a:ext>
              </a:extLst>
            </p:cNvPr>
            <p:cNvCxnSpPr/>
            <p:nvPr/>
          </p:nvCxnSpPr>
          <p:spPr bwMode="auto">
            <a:xfrm flipH="1">
              <a:off x="846677" y="3545419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540FF957-C16F-4E85-9E65-1855EE6996EB}"/>
                </a:ext>
              </a:extLst>
            </p:cNvPr>
            <p:cNvSpPr txBox="1"/>
            <p:nvPr/>
          </p:nvSpPr>
          <p:spPr>
            <a:xfrm>
              <a:off x="625072" y="3419517"/>
              <a:ext cx="250389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1000" b="1" kern="0" dirty="0">
                  <a:latin typeface="Calibri" pitchFamily="34" charset="0"/>
                </a:rPr>
                <a:t>0</a:t>
              </a: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10A2F0D3-F879-421C-84CA-973C95AEB3E3}"/>
                </a:ext>
              </a:extLst>
            </p:cNvPr>
            <p:cNvCxnSpPr/>
            <p:nvPr/>
          </p:nvCxnSpPr>
          <p:spPr bwMode="auto">
            <a:xfrm flipH="1">
              <a:off x="846676" y="3166443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1CD46B5F-6CD0-4CC0-82AA-17FD9AB1E5A1}"/>
                </a:ext>
              </a:extLst>
            </p:cNvPr>
            <p:cNvSpPr txBox="1"/>
            <p:nvPr/>
          </p:nvSpPr>
          <p:spPr>
            <a:xfrm>
              <a:off x="459963" y="3040541"/>
              <a:ext cx="41549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1000" b="1" kern="0" dirty="0">
                  <a:latin typeface="Calibri" pitchFamily="34" charset="0"/>
                </a:rPr>
                <a:t>0.01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A9DAC7C0-0A53-4CA2-AEFA-6229C447094D}"/>
                </a:ext>
              </a:extLst>
            </p:cNvPr>
            <p:cNvCxnSpPr/>
            <p:nvPr/>
          </p:nvCxnSpPr>
          <p:spPr bwMode="auto">
            <a:xfrm flipH="1">
              <a:off x="846676" y="2787468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xmlns="" id="{485D89E2-E5B5-4314-8FD6-DEF6CB21460F}"/>
                </a:ext>
              </a:extLst>
            </p:cNvPr>
            <p:cNvSpPr txBox="1"/>
            <p:nvPr/>
          </p:nvSpPr>
          <p:spPr>
            <a:xfrm>
              <a:off x="459963" y="2661565"/>
              <a:ext cx="41549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1000" b="1" kern="0" dirty="0">
                  <a:latin typeface="Calibri" pitchFamily="34" charset="0"/>
                </a:rPr>
                <a:t>0.02</a:t>
              </a: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DF00F850-BE11-41AD-BA5E-2E98B84CC921}"/>
                </a:ext>
              </a:extLst>
            </p:cNvPr>
            <p:cNvCxnSpPr/>
            <p:nvPr/>
          </p:nvCxnSpPr>
          <p:spPr bwMode="auto">
            <a:xfrm flipH="1">
              <a:off x="846676" y="2408493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FEF04FBC-E070-4A77-A091-7C8E8CCA4651}"/>
                </a:ext>
              </a:extLst>
            </p:cNvPr>
            <p:cNvSpPr txBox="1"/>
            <p:nvPr/>
          </p:nvSpPr>
          <p:spPr>
            <a:xfrm>
              <a:off x="459963" y="2282591"/>
              <a:ext cx="41549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1000" b="1" kern="0" dirty="0">
                  <a:latin typeface="Calibri" pitchFamily="34" charset="0"/>
                </a:rPr>
                <a:t>0.03</a:t>
              </a: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5859BDFC-EDB9-4E19-BD8B-43CFF2588AD6}"/>
                </a:ext>
              </a:extLst>
            </p:cNvPr>
            <p:cNvCxnSpPr/>
            <p:nvPr/>
          </p:nvCxnSpPr>
          <p:spPr bwMode="auto">
            <a:xfrm flipH="1">
              <a:off x="846676" y="2029518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xmlns="" id="{C997FECE-C8EB-4C44-A63D-56B8027F27AD}"/>
                </a:ext>
              </a:extLst>
            </p:cNvPr>
            <p:cNvSpPr txBox="1"/>
            <p:nvPr/>
          </p:nvSpPr>
          <p:spPr>
            <a:xfrm>
              <a:off x="459963" y="1903616"/>
              <a:ext cx="41549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1000" b="1" kern="0" dirty="0">
                  <a:latin typeface="Calibri" pitchFamily="34" charset="0"/>
                </a:rPr>
                <a:t>0.04</a:t>
              </a:r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E85C4F8C-6FE1-4DD9-B8A4-77DDA94F1C54}"/>
                </a:ext>
              </a:extLst>
            </p:cNvPr>
            <p:cNvCxnSpPr/>
            <p:nvPr/>
          </p:nvCxnSpPr>
          <p:spPr bwMode="auto">
            <a:xfrm flipH="1">
              <a:off x="846676" y="1653055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xmlns="" id="{F244CD1F-745D-4AA2-9B35-AA23299C59F3}"/>
                </a:ext>
              </a:extLst>
            </p:cNvPr>
            <p:cNvSpPr txBox="1"/>
            <p:nvPr/>
          </p:nvSpPr>
          <p:spPr>
            <a:xfrm>
              <a:off x="459963" y="1527153"/>
              <a:ext cx="41549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1000" b="1" kern="0" dirty="0">
                  <a:latin typeface="Calibri" pitchFamily="34" charset="0"/>
                </a:rPr>
                <a:t>0.05</a:t>
              </a: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80CE5C34-85CC-493B-9922-2C2FFE698CFD}"/>
              </a:ext>
            </a:extLst>
          </p:cNvPr>
          <p:cNvSpPr txBox="1"/>
          <p:nvPr/>
        </p:nvSpPr>
        <p:spPr>
          <a:xfrm>
            <a:off x="518053" y="4088962"/>
            <a:ext cx="761747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378"/>
            <a:r>
              <a:rPr lang="en-GB" sz="1000" b="1" kern="0" dirty="0">
                <a:latin typeface="Calibri" pitchFamily="34" charset="0"/>
              </a:rPr>
              <a:t>No. at risk:</a:t>
            </a:r>
          </a:p>
          <a:p>
            <a:pPr defTabSz="914378"/>
            <a:r>
              <a:rPr lang="en-GB" sz="1000" b="1" kern="0" dirty="0">
                <a:latin typeface="Calibri" pitchFamily="34" charset="0"/>
              </a:rPr>
              <a:t>ASA</a:t>
            </a:r>
          </a:p>
          <a:p>
            <a:pPr defTabSz="914378"/>
            <a:r>
              <a:rPr lang="en-GB" sz="1000" b="1" kern="0" dirty="0" err="1">
                <a:latin typeface="Calibri" pitchFamily="34" charset="0"/>
              </a:rPr>
              <a:t>Apixaban</a:t>
            </a:r>
            <a:endParaRPr lang="en-GB" sz="1000" b="1" kern="0" dirty="0">
              <a:latin typeface="Calibri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264EB737-90C3-4624-82CB-02BDA16814E9}"/>
              </a:ext>
            </a:extLst>
          </p:cNvPr>
          <p:cNvSpPr txBox="1"/>
          <p:nvPr/>
        </p:nvSpPr>
        <p:spPr>
          <a:xfrm>
            <a:off x="1308356" y="4242851"/>
            <a:ext cx="44755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2791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2808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DAE514BF-5F6C-4E10-9EE9-6BE3A9CAFFA8}"/>
              </a:ext>
            </a:extLst>
          </p:cNvPr>
          <p:cNvSpPr txBox="1"/>
          <p:nvPr/>
        </p:nvSpPr>
        <p:spPr>
          <a:xfrm>
            <a:off x="1863528" y="4242851"/>
            <a:ext cx="44755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2716</a:t>
            </a:r>
            <a:br>
              <a:rPr lang="en-GB" sz="1000" b="1" kern="0" dirty="0">
                <a:latin typeface="Calibri" pitchFamily="34" charset="0"/>
              </a:rPr>
            </a:br>
            <a:r>
              <a:rPr lang="en-GB" sz="1000" b="1" kern="0" dirty="0">
                <a:latin typeface="Calibri" pitchFamily="34" charset="0"/>
              </a:rPr>
              <a:t>2758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B1399998-E0AD-481B-9C45-228CBBD787A0}"/>
              </a:ext>
            </a:extLst>
          </p:cNvPr>
          <p:cNvSpPr txBox="1"/>
          <p:nvPr/>
        </p:nvSpPr>
        <p:spPr>
          <a:xfrm>
            <a:off x="2285220" y="4242851"/>
            <a:ext cx="44755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2530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2566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D074784D-9563-4F64-9DCF-5656FD07D303}"/>
              </a:ext>
            </a:extLst>
          </p:cNvPr>
          <p:cNvSpPr txBox="1"/>
          <p:nvPr/>
        </p:nvSpPr>
        <p:spPr>
          <a:xfrm>
            <a:off x="2693564" y="4242851"/>
            <a:ext cx="44755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2112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2125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CFD6A363-E166-4764-A809-2D5E754882CA}"/>
              </a:ext>
            </a:extLst>
          </p:cNvPr>
          <p:cNvSpPr txBox="1"/>
          <p:nvPr/>
        </p:nvSpPr>
        <p:spPr>
          <a:xfrm>
            <a:off x="4117080" y="4242851"/>
            <a:ext cx="381835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628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615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D4991AA7-B40A-4BFE-AB99-4D91D8B64D63}"/>
              </a:ext>
            </a:extLst>
          </p:cNvPr>
          <p:cNvSpPr txBox="1"/>
          <p:nvPr/>
        </p:nvSpPr>
        <p:spPr>
          <a:xfrm>
            <a:off x="3134081" y="4242851"/>
            <a:ext cx="44755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1543</a:t>
            </a:r>
            <a:br>
              <a:rPr lang="en-GB" sz="1000" b="1" kern="0" dirty="0">
                <a:latin typeface="Calibri" pitchFamily="34" charset="0"/>
              </a:rPr>
            </a:br>
            <a:r>
              <a:rPr lang="en-GB" sz="1000" b="1" kern="0" dirty="0">
                <a:latin typeface="Calibri" pitchFamily="34" charset="0"/>
              </a:rPr>
              <a:t>1522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8DD3AAF2-6BC0-4EA8-8720-552CC41D10F8}"/>
              </a:ext>
            </a:extLst>
          </p:cNvPr>
          <p:cNvSpPr txBox="1"/>
          <p:nvPr/>
        </p:nvSpPr>
        <p:spPr>
          <a:xfrm>
            <a:off x="1035034" y="1757667"/>
            <a:ext cx="1503938" cy="67710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378">
              <a:spcBef>
                <a:spcPts val="600"/>
              </a:spcBef>
            </a:pPr>
            <a:r>
              <a:rPr lang="en-GB" sz="1100" kern="0" dirty="0">
                <a:latin typeface="Calibri" pitchFamily="34" charset="0"/>
              </a:rPr>
              <a:t>HR 0.45</a:t>
            </a:r>
            <a:br>
              <a:rPr lang="en-GB" sz="1100" kern="0" dirty="0">
                <a:latin typeface="Calibri" pitchFamily="34" charset="0"/>
              </a:rPr>
            </a:br>
            <a:r>
              <a:rPr lang="en-GB" sz="1100" kern="0" dirty="0">
                <a:latin typeface="Calibri" pitchFamily="34" charset="0"/>
              </a:rPr>
              <a:t>(95% CI, 0.32–0.62)</a:t>
            </a:r>
          </a:p>
          <a:p>
            <a:pPr defTabSz="914378">
              <a:spcBef>
                <a:spcPts val="600"/>
              </a:spcBef>
            </a:pPr>
            <a:r>
              <a:rPr lang="en-GB" sz="1100" kern="0" dirty="0">
                <a:latin typeface="Calibri" pitchFamily="34" charset="0"/>
              </a:rPr>
              <a:t>p&lt;0.001 for superiority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D854CA07-D8CB-4FA7-AF31-260AA6E23C61}"/>
              </a:ext>
            </a:extLst>
          </p:cNvPr>
          <p:cNvSpPr txBox="1"/>
          <p:nvPr/>
        </p:nvSpPr>
        <p:spPr>
          <a:xfrm>
            <a:off x="5868310" y="1042488"/>
            <a:ext cx="2307042" cy="615553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pPr algn="ctr" defTabSz="914378"/>
            <a:r>
              <a:rPr lang="en-GB" b="1" kern="0" dirty="0">
                <a:latin typeface="Calibri" pitchFamily="34" charset="0"/>
              </a:rPr>
              <a:t>Major bleeding</a:t>
            </a:r>
            <a:r>
              <a:rPr lang="en-GB" b="1" kern="0" baseline="30000" dirty="0">
                <a:latin typeface="Calibri" pitchFamily="34" charset="0"/>
              </a:rPr>
              <a:t>*2</a:t>
            </a:r>
            <a:r>
              <a:rPr lang="en-GB" b="1" kern="0" dirty="0">
                <a:latin typeface="Calibri" pitchFamily="34" charset="0"/>
              </a:rPr>
              <a:t/>
            </a:r>
            <a:br>
              <a:rPr lang="en-GB" b="1" kern="0" dirty="0">
                <a:latin typeface="Calibri" pitchFamily="34" charset="0"/>
              </a:rPr>
            </a:br>
            <a:r>
              <a:rPr lang="en-GB" sz="1600" kern="0" dirty="0">
                <a:latin typeface="Calibri" pitchFamily="34" charset="0"/>
              </a:rPr>
              <a:t>(primary safety outcome)</a:t>
            </a:r>
          </a:p>
        </p:txBody>
      </p:sp>
      <p:grpSp>
        <p:nvGrpSpPr>
          <p:cNvPr id="213" name="Group 148">
            <a:extLst>
              <a:ext uri="{FF2B5EF4-FFF2-40B4-BE49-F238E27FC236}">
                <a16:creationId xmlns:a16="http://schemas.microsoft.com/office/drawing/2014/main" xmlns="" id="{74AE4527-D3C1-4423-B0DC-21F463552127}"/>
              </a:ext>
            </a:extLst>
          </p:cNvPr>
          <p:cNvGrpSpPr/>
          <p:nvPr/>
        </p:nvGrpSpPr>
        <p:grpSpPr>
          <a:xfrm>
            <a:off x="5339453" y="1764756"/>
            <a:ext cx="3345603" cy="1901039"/>
            <a:chOff x="1082706" y="2389240"/>
            <a:chExt cx="5485932" cy="1567409"/>
          </a:xfrm>
        </p:grpSpPr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5A421781-41B1-4F1B-B521-543D47BDA4A5}"/>
                </a:ext>
              </a:extLst>
            </p:cNvPr>
            <p:cNvCxnSpPr/>
            <p:nvPr/>
          </p:nvCxnSpPr>
          <p:spPr bwMode="auto">
            <a:xfrm>
              <a:off x="1082706" y="2389240"/>
              <a:ext cx="0" cy="1567409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2F1C19F8-EE8B-4D60-BCB9-9CB98FBCABE4}"/>
                </a:ext>
              </a:extLst>
            </p:cNvPr>
            <p:cNvCxnSpPr/>
            <p:nvPr/>
          </p:nvCxnSpPr>
          <p:spPr bwMode="auto">
            <a:xfrm rot="5400000">
              <a:off x="3825672" y="1213683"/>
              <a:ext cx="0" cy="5485932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xmlns="" id="{56450782-D79F-4BBF-BF61-5C22C7B13C3E}"/>
              </a:ext>
            </a:extLst>
          </p:cNvPr>
          <p:cNvCxnSpPr/>
          <p:nvPr/>
        </p:nvCxnSpPr>
        <p:spPr bwMode="auto">
          <a:xfrm rot="16200000" flipH="1">
            <a:off x="5294741" y="3713587"/>
            <a:ext cx="8920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D5E57BAB-35B1-4349-A96B-1D4E94623234}"/>
              </a:ext>
            </a:extLst>
          </p:cNvPr>
          <p:cNvSpPr txBox="1"/>
          <p:nvPr/>
        </p:nvSpPr>
        <p:spPr>
          <a:xfrm>
            <a:off x="4418113" y="2030644"/>
            <a:ext cx="523220" cy="1390766"/>
          </a:xfrm>
          <a:prstGeom prst="rect">
            <a:avLst/>
          </a:prstGeom>
          <a:noFill/>
        </p:spPr>
        <p:txBody>
          <a:bodyPr vert="vert270" wrap="none" rtlCol="0" anchor="b">
            <a:spAutoFit/>
          </a:bodyPr>
          <a:lstStyle/>
          <a:p>
            <a:pPr algn="ctr" defTabSz="914378"/>
            <a:r>
              <a:rPr lang="en-GB" sz="1100" b="1" kern="0" dirty="0">
                <a:latin typeface="Calibri" pitchFamily="34" charset="0"/>
              </a:rPr>
              <a:t>Proportion of subjects</a:t>
            </a:r>
            <a:br>
              <a:rPr lang="en-GB" sz="1100" b="1" kern="0" dirty="0">
                <a:latin typeface="Calibri" pitchFamily="34" charset="0"/>
              </a:rPr>
            </a:br>
            <a:r>
              <a:rPr lang="en-GB" sz="1100" b="1" kern="0" dirty="0">
                <a:latin typeface="Calibri" pitchFamily="34" charset="0"/>
              </a:rPr>
              <a:t>with major bleeding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1B926D9D-CF55-4A34-A726-A6A0E8305D24}"/>
              </a:ext>
            </a:extLst>
          </p:cNvPr>
          <p:cNvSpPr txBox="1"/>
          <p:nvPr/>
        </p:nvSpPr>
        <p:spPr>
          <a:xfrm>
            <a:off x="6457336" y="3917467"/>
            <a:ext cx="1107996" cy="276999"/>
          </a:xfrm>
          <a:prstGeom prst="rect">
            <a:avLst/>
          </a:prstGeom>
          <a:noFill/>
        </p:spPr>
        <p:txBody>
          <a:bodyPr vert="horz" wrap="none" rtlCol="0" anchor="b">
            <a:spAutoFit/>
          </a:bodyPr>
          <a:lstStyle/>
          <a:p>
            <a:pPr algn="ctr" defTabSz="914378"/>
            <a:r>
              <a:rPr lang="en-GB" sz="1200" b="1" kern="0" dirty="0">
                <a:latin typeface="Calibri" pitchFamily="34" charset="0"/>
              </a:rPr>
              <a:t>Time</a:t>
            </a:r>
            <a:r>
              <a:rPr lang="en-GB" sz="1200" kern="0" dirty="0">
                <a:latin typeface="Calibri" pitchFamily="34" charset="0"/>
              </a:rPr>
              <a:t> (months)</a:t>
            </a:r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xmlns="" id="{41C9438E-B9D5-4B96-996F-3F014B07A44C}"/>
              </a:ext>
            </a:extLst>
          </p:cNvPr>
          <p:cNvCxnSpPr/>
          <p:nvPr/>
        </p:nvCxnSpPr>
        <p:spPr bwMode="auto">
          <a:xfrm rot="16200000" flipH="1">
            <a:off x="5664857" y="3713587"/>
            <a:ext cx="8920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xmlns="" id="{B0AE23A4-E558-4EB6-B886-2A1939BA42AB}"/>
              </a:ext>
            </a:extLst>
          </p:cNvPr>
          <p:cNvCxnSpPr/>
          <p:nvPr/>
        </p:nvCxnSpPr>
        <p:spPr bwMode="auto">
          <a:xfrm rot="16200000" flipH="1">
            <a:off x="6034971" y="3713587"/>
            <a:ext cx="8920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xmlns="" id="{C7A5F640-D5DC-420B-839D-BCCD0B552F8A}"/>
              </a:ext>
            </a:extLst>
          </p:cNvPr>
          <p:cNvCxnSpPr/>
          <p:nvPr/>
        </p:nvCxnSpPr>
        <p:spPr bwMode="auto">
          <a:xfrm rot="16200000" flipH="1">
            <a:off x="6405085" y="3713587"/>
            <a:ext cx="8920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xmlns="" id="{390808DF-A578-49EA-BFAB-69940794F1E3}"/>
              </a:ext>
            </a:extLst>
          </p:cNvPr>
          <p:cNvCxnSpPr/>
          <p:nvPr/>
        </p:nvCxnSpPr>
        <p:spPr bwMode="auto">
          <a:xfrm rot="16200000" flipH="1">
            <a:off x="7145313" y="3713587"/>
            <a:ext cx="8920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xmlns="" id="{7176EA5B-B695-4496-87A9-8403F04346A2}"/>
              </a:ext>
            </a:extLst>
          </p:cNvPr>
          <p:cNvCxnSpPr/>
          <p:nvPr/>
        </p:nvCxnSpPr>
        <p:spPr bwMode="auto">
          <a:xfrm rot="16200000" flipH="1">
            <a:off x="8625771" y="3713587"/>
            <a:ext cx="8920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3E9CCB26-BDBB-4287-B6BF-5DFB55D6CADB}"/>
              </a:ext>
            </a:extLst>
          </p:cNvPr>
          <p:cNvSpPr txBox="1"/>
          <p:nvPr/>
        </p:nvSpPr>
        <p:spPr>
          <a:xfrm>
            <a:off x="4495108" y="4088962"/>
            <a:ext cx="761747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378"/>
            <a:r>
              <a:rPr lang="en-GB" sz="1000" b="1" kern="0" dirty="0">
                <a:latin typeface="Calibri" pitchFamily="34" charset="0"/>
              </a:rPr>
              <a:t>No. at risk:</a:t>
            </a:r>
          </a:p>
          <a:p>
            <a:pPr defTabSz="914378"/>
            <a:r>
              <a:rPr lang="en-GB" sz="1000" b="1" kern="0" dirty="0">
                <a:latin typeface="Calibri" pitchFamily="34" charset="0"/>
              </a:rPr>
              <a:t>ASA</a:t>
            </a:r>
          </a:p>
          <a:p>
            <a:pPr defTabSz="914378"/>
            <a:r>
              <a:rPr lang="en-GB" sz="1000" b="1" kern="0" dirty="0" err="1">
                <a:latin typeface="Calibri" pitchFamily="34" charset="0"/>
              </a:rPr>
              <a:t>Apixaban</a:t>
            </a:r>
            <a:endParaRPr lang="en-GB" sz="1000" b="1" kern="0" dirty="0">
              <a:latin typeface="Calibri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8AE15D50-ED63-4D96-9F09-22D11FBF9583}"/>
              </a:ext>
            </a:extLst>
          </p:cNvPr>
          <p:cNvSpPr txBox="1"/>
          <p:nvPr/>
        </p:nvSpPr>
        <p:spPr>
          <a:xfrm>
            <a:off x="5397412" y="1757667"/>
            <a:ext cx="1300356" cy="67710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378">
              <a:spcBef>
                <a:spcPts val="600"/>
              </a:spcBef>
            </a:pPr>
            <a:r>
              <a:rPr lang="en-GB" sz="1100" kern="0" dirty="0">
                <a:latin typeface="Calibri" pitchFamily="34" charset="0"/>
              </a:rPr>
              <a:t>HR 1.54</a:t>
            </a:r>
            <a:br>
              <a:rPr lang="en-GB" sz="1100" kern="0" dirty="0">
                <a:latin typeface="Calibri" pitchFamily="34" charset="0"/>
              </a:rPr>
            </a:br>
            <a:r>
              <a:rPr lang="en-GB" sz="1100" kern="0" dirty="0">
                <a:latin typeface="Calibri" pitchFamily="34" charset="0"/>
              </a:rPr>
              <a:t>(95% CI, 0.96–2.45)</a:t>
            </a:r>
          </a:p>
          <a:p>
            <a:pPr defTabSz="914378">
              <a:spcBef>
                <a:spcPts val="600"/>
              </a:spcBef>
            </a:pPr>
            <a:r>
              <a:rPr lang="en-GB" sz="1100" kern="0" dirty="0">
                <a:latin typeface="Calibri" pitchFamily="34" charset="0"/>
              </a:rPr>
              <a:t>p=0.0716</a:t>
            </a:r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xmlns="" id="{141F98C2-BD76-48B8-B2A5-43A946213B8B}"/>
              </a:ext>
            </a:extLst>
          </p:cNvPr>
          <p:cNvCxnSpPr/>
          <p:nvPr/>
        </p:nvCxnSpPr>
        <p:spPr bwMode="auto">
          <a:xfrm rot="16200000" flipH="1">
            <a:off x="8255655" y="3713587"/>
            <a:ext cx="8920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xmlns="" id="{B727B1CE-A3A3-4383-8A3D-B63E4D3633D8}"/>
              </a:ext>
            </a:extLst>
          </p:cNvPr>
          <p:cNvCxnSpPr/>
          <p:nvPr/>
        </p:nvCxnSpPr>
        <p:spPr bwMode="auto">
          <a:xfrm rot="16200000" flipH="1">
            <a:off x="7885541" y="3713587"/>
            <a:ext cx="8920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xmlns="" id="{9CB13588-84EF-46C8-B4A0-151DFB357704}"/>
              </a:ext>
            </a:extLst>
          </p:cNvPr>
          <p:cNvCxnSpPr/>
          <p:nvPr/>
        </p:nvCxnSpPr>
        <p:spPr bwMode="auto">
          <a:xfrm rot="16200000" flipH="1">
            <a:off x="7515427" y="3713587"/>
            <a:ext cx="8920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xmlns="" id="{358BD276-CF94-43FD-9F5A-23BD573682B1}"/>
              </a:ext>
            </a:extLst>
          </p:cNvPr>
          <p:cNvCxnSpPr/>
          <p:nvPr/>
        </p:nvCxnSpPr>
        <p:spPr bwMode="auto">
          <a:xfrm rot="16200000" flipH="1">
            <a:off x="6775199" y="3713587"/>
            <a:ext cx="8920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0" name="Group 229">
            <a:extLst>
              <a:ext uri="{FF2B5EF4-FFF2-40B4-BE49-F238E27FC236}">
                <a16:creationId xmlns:a16="http://schemas.microsoft.com/office/drawing/2014/main" xmlns="" id="{EA070C3E-3256-42E0-B256-32F66EA19E0E}"/>
              </a:ext>
            </a:extLst>
          </p:cNvPr>
          <p:cNvGrpSpPr/>
          <p:nvPr/>
        </p:nvGrpSpPr>
        <p:grpSpPr>
          <a:xfrm>
            <a:off x="5214153" y="3719944"/>
            <a:ext cx="3647143" cy="246221"/>
            <a:chOff x="5214147" y="3596389"/>
            <a:chExt cx="3647143" cy="246220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xmlns="" id="{1DC9B92F-BA65-47DD-8A08-2BE08673A9E8}"/>
                </a:ext>
              </a:extLst>
            </p:cNvPr>
            <p:cNvSpPr txBox="1"/>
            <p:nvPr/>
          </p:nvSpPr>
          <p:spPr>
            <a:xfrm>
              <a:off x="5214147" y="3596389"/>
              <a:ext cx="250390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xmlns="" id="{72E4019F-62CB-4F28-86B1-4EB51FA4780C}"/>
                </a:ext>
              </a:extLst>
            </p:cNvPr>
            <p:cNvSpPr txBox="1"/>
            <p:nvPr/>
          </p:nvSpPr>
          <p:spPr>
            <a:xfrm>
              <a:off x="5551402" y="3596389"/>
              <a:ext cx="316112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90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xmlns="" id="{D2B85A89-C411-4435-928B-251268450237}"/>
                </a:ext>
              </a:extLst>
            </p:cNvPr>
            <p:cNvSpPr txBox="1"/>
            <p:nvPr/>
          </p:nvSpPr>
          <p:spPr>
            <a:xfrm>
              <a:off x="5888655" y="3596389"/>
              <a:ext cx="381835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180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xmlns="" id="{8257EC7E-CA24-480C-A40A-256A817AC841}"/>
                </a:ext>
              </a:extLst>
            </p:cNvPr>
            <p:cNvSpPr txBox="1"/>
            <p:nvPr/>
          </p:nvSpPr>
          <p:spPr>
            <a:xfrm>
              <a:off x="6258769" y="3596389"/>
              <a:ext cx="381835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270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xmlns="" id="{6A19C804-1E8F-4807-A4F9-D3C42DF07F53}"/>
                </a:ext>
              </a:extLst>
            </p:cNvPr>
            <p:cNvSpPr txBox="1"/>
            <p:nvPr/>
          </p:nvSpPr>
          <p:spPr>
            <a:xfrm>
              <a:off x="6998997" y="3596389"/>
              <a:ext cx="381835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450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xmlns="" id="{F3ADEF96-1980-4D90-8E0B-FC5E87C38F18}"/>
                </a:ext>
              </a:extLst>
            </p:cNvPr>
            <p:cNvSpPr txBox="1"/>
            <p:nvPr/>
          </p:nvSpPr>
          <p:spPr>
            <a:xfrm>
              <a:off x="8479455" y="3596389"/>
              <a:ext cx="381835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810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xmlns="" id="{ABFF08E4-534D-4F89-8801-FA6E907FD310}"/>
                </a:ext>
              </a:extLst>
            </p:cNvPr>
            <p:cNvSpPr txBox="1"/>
            <p:nvPr/>
          </p:nvSpPr>
          <p:spPr>
            <a:xfrm>
              <a:off x="8109339" y="3596389"/>
              <a:ext cx="381835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720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xmlns="" id="{ADB8342A-EAA7-4F04-A3AC-D7050A1C0555}"/>
                </a:ext>
              </a:extLst>
            </p:cNvPr>
            <p:cNvSpPr txBox="1"/>
            <p:nvPr/>
          </p:nvSpPr>
          <p:spPr>
            <a:xfrm>
              <a:off x="7739225" y="3596389"/>
              <a:ext cx="381835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630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xmlns="" id="{12326B83-E246-497E-9B91-6AB9309DF151}"/>
                </a:ext>
              </a:extLst>
            </p:cNvPr>
            <p:cNvSpPr txBox="1"/>
            <p:nvPr/>
          </p:nvSpPr>
          <p:spPr>
            <a:xfrm>
              <a:off x="7369111" y="3596389"/>
              <a:ext cx="381835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540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xmlns="" id="{3C23EFF4-FDA2-4428-9E34-88BEDB5D5CAE}"/>
                </a:ext>
              </a:extLst>
            </p:cNvPr>
            <p:cNvSpPr txBox="1"/>
            <p:nvPr/>
          </p:nvSpPr>
          <p:spPr>
            <a:xfrm>
              <a:off x="6628883" y="3596389"/>
              <a:ext cx="381835" cy="246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914378"/>
              <a:r>
                <a:rPr lang="en-GB" sz="1000" b="1" kern="0" dirty="0">
                  <a:latin typeface="Calibri" pitchFamily="34" charset="0"/>
                </a:rPr>
                <a:t>360</a:t>
              </a:r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A319C815-9527-4A7A-8044-6740162231CC}"/>
              </a:ext>
            </a:extLst>
          </p:cNvPr>
          <p:cNvSpPr txBox="1"/>
          <p:nvPr/>
        </p:nvSpPr>
        <p:spPr>
          <a:xfrm>
            <a:off x="5115563" y="4242851"/>
            <a:ext cx="44755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2780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2798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4EE1A672-021C-434C-A812-F120FEB20327}"/>
              </a:ext>
            </a:extLst>
          </p:cNvPr>
          <p:cNvSpPr txBox="1"/>
          <p:nvPr/>
        </p:nvSpPr>
        <p:spPr>
          <a:xfrm>
            <a:off x="5485678" y="4242851"/>
            <a:ext cx="44755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2569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2618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C0186050-E39B-46DE-9857-2CFFF21A6FA9}"/>
              </a:ext>
            </a:extLst>
          </p:cNvPr>
          <p:cNvSpPr txBox="1"/>
          <p:nvPr/>
        </p:nvSpPr>
        <p:spPr>
          <a:xfrm>
            <a:off x="5855792" y="4242851"/>
            <a:ext cx="44755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2446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2496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xmlns="" id="{AE910040-B67D-46F8-9411-407584125CF9}"/>
              </a:ext>
            </a:extLst>
          </p:cNvPr>
          <p:cNvSpPr txBox="1"/>
          <p:nvPr/>
        </p:nvSpPr>
        <p:spPr>
          <a:xfrm>
            <a:off x="6225906" y="4242851"/>
            <a:ext cx="44755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2116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2154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D1BAE676-EB5D-4D1A-8F13-A454A0F04822}"/>
              </a:ext>
            </a:extLst>
          </p:cNvPr>
          <p:cNvSpPr txBox="1"/>
          <p:nvPr/>
        </p:nvSpPr>
        <p:spPr>
          <a:xfrm>
            <a:off x="6966134" y="4242851"/>
            <a:ext cx="44755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1215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1207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53DDEB7A-3EC1-4F26-8E95-9CCFAFE80D02}"/>
              </a:ext>
            </a:extLst>
          </p:cNvPr>
          <p:cNvSpPr txBox="1"/>
          <p:nvPr/>
        </p:nvSpPr>
        <p:spPr>
          <a:xfrm>
            <a:off x="8512315" y="4242851"/>
            <a:ext cx="31611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71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66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xmlns="" id="{61F318F4-CDA4-4552-839B-74A7178C732F}"/>
              </a:ext>
            </a:extLst>
          </p:cNvPr>
          <p:cNvSpPr txBox="1"/>
          <p:nvPr/>
        </p:nvSpPr>
        <p:spPr>
          <a:xfrm>
            <a:off x="8109338" y="4242851"/>
            <a:ext cx="381835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205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237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828F6029-9BE9-4D3E-86B4-AAD433BE3787}"/>
              </a:ext>
            </a:extLst>
          </p:cNvPr>
          <p:cNvSpPr txBox="1"/>
          <p:nvPr/>
        </p:nvSpPr>
        <p:spPr>
          <a:xfrm>
            <a:off x="7739225" y="4242851"/>
            <a:ext cx="381835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452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453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F37B412-3833-4F08-B3E3-94789070996D}"/>
              </a:ext>
            </a:extLst>
          </p:cNvPr>
          <p:cNvSpPr txBox="1"/>
          <p:nvPr/>
        </p:nvSpPr>
        <p:spPr>
          <a:xfrm>
            <a:off x="7369115" y="4242851"/>
            <a:ext cx="381835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773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763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4FB9A1B5-9E6F-4CC1-BF56-0E8AE807C374}"/>
              </a:ext>
            </a:extLst>
          </p:cNvPr>
          <p:cNvSpPr txBox="1"/>
          <p:nvPr/>
        </p:nvSpPr>
        <p:spPr>
          <a:xfrm>
            <a:off x="6596020" y="4242851"/>
            <a:ext cx="44755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378"/>
            <a:r>
              <a:rPr lang="en-GB" sz="1000" b="1" kern="0" dirty="0">
                <a:latin typeface="Calibri" pitchFamily="34" charset="0"/>
              </a:rPr>
              <a:t>1722</a:t>
            </a:r>
          </a:p>
          <a:p>
            <a:pPr algn="ctr" defTabSz="914378"/>
            <a:r>
              <a:rPr lang="en-GB" sz="1000" b="1" kern="0" dirty="0">
                <a:latin typeface="Calibri" pitchFamily="34" charset="0"/>
              </a:rPr>
              <a:t>1715</a:t>
            </a:r>
          </a:p>
        </p:txBody>
      </p:sp>
      <p:sp>
        <p:nvSpPr>
          <p:cNvPr id="251" name="Freeform 183">
            <a:extLst>
              <a:ext uri="{FF2B5EF4-FFF2-40B4-BE49-F238E27FC236}">
                <a16:creationId xmlns:a16="http://schemas.microsoft.com/office/drawing/2014/main" xmlns="" id="{6F7C8971-DD6D-47A4-A186-27A62FED21B9}"/>
              </a:ext>
            </a:extLst>
          </p:cNvPr>
          <p:cNvSpPr/>
          <p:nvPr/>
        </p:nvSpPr>
        <p:spPr bwMode="auto">
          <a:xfrm>
            <a:off x="979404" y="1737328"/>
            <a:ext cx="3419475" cy="1926431"/>
          </a:xfrm>
          <a:custGeom>
            <a:avLst/>
            <a:gdLst>
              <a:gd name="connsiteX0" fmla="*/ 0 w 3409950"/>
              <a:gd name="connsiteY0" fmla="*/ 1852613 h 1852613"/>
              <a:gd name="connsiteX1" fmla="*/ 0 w 3409950"/>
              <a:gd name="connsiteY1" fmla="*/ 1852613 h 1852613"/>
              <a:gd name="connsiteX2" fmla="*/ 19050 w 3409950"/>
              <a:gd name="connsiteY2" fmla="*/ 1845469 h 1852613"/>
              <a:gd name="connsiteX3" fmla="*/ 30956 w 3409950"/>
              <a:gd name="connsiteY3" fmla="*/ 1831182 h 1852613"/>
              <a:gd name="connsiteX4" fmla="*/ 33337 w 3409950"/>
              <a:gd name="connsiteY4" fmla="*/ 1824038 h 1852613"/>
              <a:gd name="connsiteX5" fmla="*/ 45243 w 3409950"/>
              <a:gd name="connsiteY5" fmla="*/ 1809750 h 1852613"/>
              <a:gd name="connsiteX6" fmla="*/ 47625 w 3409950"/>
              <a:gd name="connsiteY6" fmla="*/ 1802607 h 1852613"/>
              <a:gd name="connsiteX7" fmla="*/ 57150 w 3409950"/>
              <a:gd name="connsiteY7" fmla="*/ 1788319 h 1852613"/>
              <a:gd name="connsiteX8" fmla="*/ 69056 w 3409950"/>
              <a:gd name="connsiteY8" fmla="*/ 1766888 h 1852613"/>
              <a:gd name="connsiteX9" fmla="*/ 78581 w 3409950"/>
              <a:gd name="connsiteY9" fmla="*/ 1752600 h 1852613"/>
              <a:gd name="connsiteX10" fmla="*/ 83343 w 3409950"/>
              <a:gd name="connsiteY10" fmla="*/ 1745457 h 1852613"/>
              <a:gd name="connsiteX11" fmla="*/ 90487 w 3409950"/>
              <a:gd name="connsiteY11" fmla="*/ 1740694 h 1852613"/>
              <a:gd name="connsiteX12" fmla="*/ 95250 w 3409950"/>
              <a:gd name="connsiteY12" fmla="*/ 1733550 h 1852613"/>
              <a:gd name="connsiteX13" fmla="*/ 109537 w 3409950"/>
              <a:gd name="connsiteY13" fmla="*/ 1724025 h 1852613"/>
              <a:gd name="connsiteX14" fmla="*/ 114300 w 3409950"/>
              <a:gd name="connsiteY14" fmla="*/ 1709738 h 1852613"/>
              <a:gd name="connsiteX15" fmla="*/ 121443 w 3409950"/>
              <a:gd name="connsiteY15" fmla="*/ 1695450 h 1852613"/>
              <a:gd name="connsiteX16" fmla="*/ 128587 w 3409950"/>
              <a:gd name="connsiteY16" fmla="*/ 1690688 h 1852613"/>
              <a:gd name="connsiteX17" fmla="*/ 138112 w 3409950"/>
              <a:gd name="connsiteY17" fmla="*/ 1688307 h 1852613"/>
              <a:gd name="connsiteX18" fmla="*/ 142875 w 3409950"/>
              <a:gd name="connsiteY18" fmla="*/ 1669257 h 1852613"/>
              <a:gd name="connsiteX19" fmla="*/ 154781 w 3409950"/>
              <a:gd name="connsiteY19" fmla="*/ 1654969 h 1852613"/>
              <a:gd name="connsiteX20" fmla="*/ 154781 w 3409950"/>
              <a:gd name="connsiteY20" fmla="*/ 1650207 h 1852613"/>
              <a:gd name="connsiteX21" fmla="*/ 197643 w 3409950"/>
              <a:gd name="connsiteY21" fmla="*/ 1650207 h 1852613"/>
              <a:gd name="connsiteX22" fmla="*/ 209550 w 3409950"/>
              <a:gd name="connsiteY22" fmla="*/ 1633538 h 1852613"/>
              <a:gd name="connsiteX23" fmla="*/ 216693 w 3409950"/>
              <a:gd name="connsiteY23" fmla="*/ 1628775 h 1852613"/>
              <a:gd name="connsiteX24" fmla="*/ 219075 w 3409950"/>
              <a:gd name="connsiteY24" fmla="*/ 1626394 h 1852613"/>
              <a:gd name="connsiteX25" fmla="*/ 221456 w 3409950"/>
              <a:gd name="connsiteY25" fmla="*/ 1600200 h 1852613"/>
              <a:gd name="connsiteX26" fmla="*/ 259556 w 3409950"/>
              <a:gd name="connsiteY26" fmla="*/ 1602582 h 1852613"/>
              <a:gd name="connsiteX27" fmla="*/ 261937 w 3409950"/>
              <a:gd name="connsiteY27" fmla="*/ 1574007 h 1852613"/>
              <a:gd name="connsiteX28" fmla="*/ 285750 w 3409950"/>
              <a:gd name="connsiteY28" fmla="*/ 1574007 h 1852613"/>
              <a:gd name="connsiteX29" fmla="*/ 288131 w 3409950"/>
              <a:gd name="connsiteY29" fmla="*/ 1547813 h 1852613"/>
              <a:gd name="connsiteX30" fmla="*/ 340518 w 3409950"/>
              <a:gd name="connsiteY30" fmla="*/ 1547813 h 1852613"/>
              <a:gd name="connsiteX31" fmla="*/ 340518 w 3409950"/>
              <a:gd name="connsiteY31" fmla="*/ 1526382 h 1852613"/>
              <a:gd name="connsiteX32" fmla="*/ 385762 w 3409950"/>
              <a:gd name="connsiteY32" fmla="*/ 1531144 h 1852613"/>
              <a:gd name="connsiteX33" fmla="*/ 388143 w 3409950"/>
              <a:gd name="connsiteY33" fmla="*/ 1504950 h 1852613"/>
              <a:gd name="connsiteX34" fmla="*/ 402431 w 3409950"/>
              <a:gd name="connsiteY34" fmla="*/ 1500188 h 1852613"/>
              <a:gd name="connsiteX35" fmla="*/ 419100 w 3409950"/>
              <a:gd name="connsiteY35" fmla="*/ 1485900 h 1852613"/>
              <a:gd name="connsiteX36" fmla="*/ 440531 w 3409950"/>
              <a:gd name="connsiteY36" fmla="*/ 1473994 h 1852613"/>
              <a:gd name="connsiteX37" fmla="*/ 442912 w 3409950"/>
              <a:gd name="connsiteY37" fmla="*/ 1473994 h 1852613"/>
              <a:gd name="connsiteX38" fmla="*/ 447675 w 3409950"/>
              <a:gd name="connsiteY38" fmla="*/ 1454944 h 1852613"/>
              <a:gd name="connsiteX39" fmla="*/ 495300 w 3409950"/>
              <a:gd name="connsiteY39" fmla="*/ 1454944 h 1852613"/>
              <a:gd name="connsiteX40" fmla="*/ 511968 w 3409950"/>
              <a:gd name="connsiteY40" fmla="*/ 1428750 h 1852613"/>
              <a:gd name="connsiteX41" fmla="*/ 521493 w 3409950"/>
              <a:gd name="connsiteY41" fmla="*/ 1407319 h 1852613"/>
              <a:gd name="connsiteX42" fmla="*/ 528637 w 3409950"/>
              <a:gd name="connsiteY42" fmla="*/ 1402557 h 1852613"/>
              <a:gd name="connsiteX43" fmla="*/ 533400 w 3409950"/>
              <a:gd name="connsiteY43" fmla="*/ 1395413 h 1852613"/>
              <a:gd name="connsiteX44" fmla="*/ 542925 w 3409950"/>
              <a:gd name="connsiteY44" fmla="*/ 1378744 h 1852613"/>
              <a:gd name="connsiteX45" fmla="*/ 557212 w 3409950"/>
              <a:gd name="connsiteY45" fmla="*/ 1373982 h 1852613"/>
              <a:gd name="connsiteX46" fmla="*/ 564356 w 3409950"/>
              <a:gd name="connsiteY46" fmla="*/ 1371600 h 1852613"/>
              <a:gd name="connsiteX47" fmla="*/ 571500 w 3409950"/>
              <a:gd name="connsiteY47" fmla="*/ 1364457 h 1852613"/>
              <a:gd name="connsiteX48" fmla="*/ 611981 w 3409950"/>
              <a:gd name="connsiteY48" fmla="*/ 1357313 h 1852613"/>
              <a:gd name="connsiteX49" fmla="*/ 616743 w 3409950"/>
              <a:gd name="connsiteY49" fmla="*/ 1350169 h 1852613"/>
              <a:gd name="connsiteX50" fmla="*/ 631031 w 3409950"/>
              <a:gd name="connsiteY50" fmla="*/ 1345407 h 1852613"/>
              <a:gd name="connsiteX51" fmla="*/ 638175 w 3409950"/>
              <a:gd name="connsiteY51" fmla="*/ 1340644 h 1852613"/>
              <a:gd name="connsiteX52" fmla="*/ 652462 w 3409950"/>
              <a:gd name="connsiteY52" fmla="*/ 1328738 h 1852613"/>
              <a:gd name="connsiteX53" fmla="*/ 659606 w 3409950"/>
              <a:gd name="connsiteY53" fmla="*/ 1326357 h 1852613"/>
              <a:gd name="connsiteX54" fmla="*/ 673893 w 3409950"/>
              <a:gd name="connsiteY54" fmla="*/ 1316832 h 1852613"/>
              <a:gd name="connsiteX55" fmla="*/ 695325 w 3409950"/>
              <a:gd name="connsiteY55" fmla="*/ 1307307 h 1852613"/>
              <a:gd name="connsiteX56" fmla="*/ 700087 w 3409950"/>
              <a:gd name="connsiteY56" fmla="*/ 1302544 h 1852613"/>
              <a:gd name="connsiteX57" fmla="*/ 745331 w 3409950"/>
              <a:gd name="connsiteY57" fmla="*/ 1304925 h 1852613"/>
              <a:gd name="connsiteX58" fmla="*/ 745331 w 3409950"/>
              <a:gd name="connsiteY58" fmla="*/ 1293019 h 1852613"/>
              <a:gd name="connsiteX59" fmla="*/ 769143 w 3409950"/>
              <a:gd name="connsiteY59" fmla="*/ 1276350 h 1852613"/>
              <a:gd name="connsiteX60" fmla="*/ 776287 w 3409950"/>
              <a:gd name="connsiteY60" fmla="*/ 1271588 h 1852613"/>
              <a:gd name="connsiteX61" fmla="*/ 781050 w 3409950"/>
              <a:gd name="connsiteY61" fmla="*/ 1264444 h 1852613"/>
              <a:gd name="connsiteX62" fmla="*/ 788193 w 3409950"/>
              <a:gd name="connsiteY62" fmla="*/ 1250157 h 1852613"/>
              <a:gd name="connsiteX63" fmla="*/ 795337 w 3409950"/>
              <a:gd name="connsiteY63" fmla="*/ 1245394 h 1852613"/>
              <a:gd name="connsiteX64" fmla="*/ 800100 w 3409950"/>
              <a:gd name="connsiteY64" fmla="*/ 1228725 h 1852613"/>
              <a:gd name="connsiteX65" fmla="*/ 807243 w 3409950"/>
              <a:gd name="connsiteY65" fmla="*/ 1219200 h 1852613"/>
              <a:gd name="connsiteX66" fmla="*/ 873918 w 3409950"/>
              <a:gd name="connsiteY66" fmla="*/ 1219200 h 1852613"/>
              <a:gd name="connsiteX67" fmla="*/ 876300 w 3409950"/>
              <a:gd name="connsiteY67" fmla="*/ 1207294 h 1852613"/>
              <a:gd name="connsiteX68" fmla="*/ 940593 w 3409950"/>
              <a:gd name="connsiteY68" fmla="*/ 1207294 h 1852613"/>
              <a:gd name="connsiteX69" fmla="*/ 940593 w 3409950"/>
              <a:gd name="connsiteY69" fmla="*/ 1178719 h 1852613"/>
              <a:gd name="connsiteX70" fmla="*/ 985837 w 3409950"/>
              <a:gd name="connsiteY70" fmla="*/ 1178719 h 1852613"/>
              <a:gd name="connsiteX71" fmla="*/ 985837 w 3409950"/>
              <a:gd name="connsiteY71" fmla="*/ 1166813 h 1852613"/>
              <a:gd name="connsiteX72" fmla="*/ 1014412 w 3409950"/>
              <a:gd name="connsiteY72" fmla="*/ 1166813 h 1852613"/>
              <a:gd name="connsiteX73" fmla="*/ 1014412 w 3409950"/>
              <a:gd name="connsiteY73" fmla="*/ 1147763 h 1852613"/>
              <a:gd name="connsiteX74" fmla="*/ 1050131 w 3409950"/>
              <a:gd name="connsiteY74" fmla="*/ 1147763 h 1852613"/>
              <a:gd name="connsiteX75" fmla="*/ 1052512 w 3409950"/>
              <a:gd name="connsiteY75" fmla="*/ 1128713 h 1852613"/>
              <a:gd name="connsiteX76" fmla="*/ 1076325 w 3409950"/>
              <a:gd name="connsiteY76" fmla="*/ 1128713 h 1852613"/>
              <a:gd name="connsiteX77" fmla="*/ 1085850 w 3409950"/>
              <a:gd name="connsiteY77" fmla="*/ 1109663 h 1852613"/>
              <a:gd name="connsiteX78" fmla="*/ 1092993 w 3409950"/>
              <a:gd name="connsiteY78" fmla="*/ 1104900 h 1852613"/>
              <a:gd name="connsiteX79" fmla="*/ 1095375 w 3409950"/>
              <a:gd name="connsiteY79" fmla="*/ 1083469 h 1852613"/>
              <a:gd name="connsiteX80" fmla="*/ 1157287 w 3409950"/>
              <a:gd name="connsiteY80" fmla="*/ 1083469 h 1852613"/>
              <a:gd name="connsiteX81" fmla="*/ 1166812 w 3409950"/>
              <a:gd name="connsiteY81" fmla="*/ 1064419 h 1852613"/>
              <a:gd name="connsiteX82" fmla="*/ 1173956 w 3409950"/>
              <a:gd name="connsiteY82" fmla="*/ 1052513 h 1852613"/>
              <a:gd name="connsiteX83" fmla="*/ 1233487 w 3409950"/>
              <a:gd name="connsiteY83" fmla="*/ 1052513 h 1852613"/>
              <a:gd name="connsiteX84" fmla="*/ 1250156 w 3409950"/>
              <a:gd name="connsiteY84" fmla="*/ 1040607 h 1852613"/>
              <a:gd name="connsiteX85" fmla="*/ 1264443 w 3409950"/>
              <a:gd name="connsiteY85" fmla="*/ 1035844 h 1852613"/>
              <a:gd name="connsiteX86" fmla="*/ 1271587 w 3409950"/>
              <a:gd name="connsiteY86" fmla="*/ 1031082 h 1852613"/>
              <a:gd name="connsiteX87" fmla="*/ 1276350 w 3409950"/>
              <a:gd name="connsiteY87" fmla="*/ 1016794 h 1852613"/>
              <a:gd name="connsiteX88" fmla="*/ 1290637 w 3409950"/>
              <a:gd name="connsiteY88" fmla="*/ 1007269 h 1852613"/>
              <a:gd name="connsiteX89" fmla="*/ 1297781 w 3409950"/>
              <a:gd name="connsiteY89" fmla="*/ 1002507 h 1852613"/>
              <a:gd name="connsiteX90" fmla="*/ 1373981 w 3409950"/>
              <a:gd name="connsiteY90" fmla="*/ 1002507 h 1852613"/>
              <a:gd name="connsiteX91" fmla="*/ 1373981 w 3409950"/>
              <a:gd name="connsiteY91" fmla="*/ 985838 h 1852613"/>
              <a:gd name="connsiteX92" fmla="*/ 1447800 w 3409950"/>
              <a:gd name="connsiteY92" fmla="*/ 985838 h 1852613"/>
              <a:gd name="connsiteX93" fmla="*/ 1447800 w 3409950"/>
              <a:gd name="connsiteY93" fmla="*/ 954882 h 1852613"/>
              <a:gd name="connsiteX94" fmla="*/ 1478756 w 3409950"/>
              <a:gd name="connsiteY94" fmla="*/ 954882 h 1852613"/>
              <a:gd name="connsiteX95" fmla="*/ 1481137 w 3409950"/>
              <a:gd name="connsiteY95" fmla="*/ 938213 h 1852613"/>
              <a:gd name="connsiteX96" fmla="*/ 1497806 w 3409950"/>
              <a:gd name="connsiteY96" fmla="*/ 938213 h 1852613"/>
              <a:gd name="connsiteX97" fmla="*/ 1497806 w 3409950"/>
              <a:gd name="connsiteY97" fmla="*/ 912019 h 1852613"/>
              <a:gd name="connsiteX98" fmla="*/ 1578768 w 3409950"/>
              <a:gd name="connsiteY98" fmla="*/ 912019 h 1852613"/>
              <a:gd name="connsiteX99" fmla="*/ 1581150 w 3409950"/>
              <a:gd name="connsiteY99" fmla="*/ 888207 h 1852613"/>
              <a:gd name="connsiteX100" fmla="*/ 1600200 w 3409950"/>
              <a:gd name="connsiteY100" fmla="*/ 885825 h 1852613"/>
              <a:gd name="connsiteX101" fmla="*/ 1600200 w 3409950"/>
              <a:gd name="connsiteY101" fmla="*/ 873919 h 1852613"/>
              <a:gd name="connsiteX102" fmla="*/ 1633537 w 3409950"/>
              <a:gd name="connsiteY102" fmla="*/ 873919 h 1852613"/>
              <a:gd name="connsiteX103" fmla="*/ 1638300 w 3409950"/>
              <a:gd name="connsiteY103" fmla="*/ 850107 h 1852613"/>
              <a:gd name="connsiteX104" fmla="*/ 1676400 w 3409950"/>
              <a:gd name="connsiteY104" fmla="*/ 850107 h 1852613"/>
              <a:gd name="connsiteX105" fmla="*/ 1678781 w 3409950"/>
              <a:gd name="connsiteY105" fmla="*/ 833438 h 1852613"/>
              <a:gd name="connsiteX106" fmla="*/ 1702593 w 3409950"/>
              <a:gd name="connsiteY106" fmla="*/ 833438 h 1852613"/>
              <a:gd name="connsiteX107" fmla="*/ 1704975 w 3409950"/>
              <a:gd name="connsiteY107" fmla="*/ 812007 h 1852613"/>
              <a:gd name="connsiteX108" fmla="*/ 1759743 w 3409950"/>
              <a:gd name="connsiteY108" fmla="*/ 812007 h 1852613"/>
              <a:gd name="connsiteX109" fmla="*/ 1762125 w 3409950"/>
              <a:gd name="connsiteY109" fmla="*/ 792957 h 1852613"/>
              <a:gd name="connsiteX110" fmla="*/ 1776412 w 3409950"/>
              <a:gd name="connsiteY110" fmla="*/ 792957 h 1852613"/>
              <a:gd name="connsiteX111" fmla="*/ 1776412 w 3409950"/>
              <a:gd name="connsiteY111" fmla="*/ 783432 h 1852613"/>
              <a:gd name="connsiteX112" fmla="*/ 1807368 w 3409950"/>
              <a:gd name="connsiteY112" fmla="*/ 783432 h 1852613"/>
              <a:gd name="connsiteX113" fmla="*/ 1807368 w 3409950"/>
              <a:gd name="connsiteY113" fmla="*/ 764382 h 1852613"/>
              <a:gd name="connsiteX114" fmla="*/ 1819275 w 3409950"/>
              <a:gd name="connsiteY114" fmla="*/ 762000 h 1852613"/>
              <a:gd name="connsiteX115" fmla="*/ 1819275 w 3409950"/>
              <a:gd name="connsiteY115" fmla="*/ 738188 h 1852613"/>
              <a:gd name="connsiteX116" fmla="*/ 1850231 w 3409950"/>
              <a:gd name="connsiteY116" fmla="*/ 738188 h 1852613"/>
              <a:gd name="connsiteX117" fmla="*/ 1852612 w 3409950"/>
              <a:gd name="connsiteY117" fmla="*/ 719138 h 1852613"/>
              <a:gd name="connsiteX118" fmla="*/ 1907381 w 3409950"/>
              <a:gd name="connsiteY118" fmla="*/ 719138 h 1852613"/>
              <a:gd name="connsiteX119" fmla="*/ 1909762 w 3409950"/>
              <a:gd name="connsiteY119" fmla="*/ 700088 h 1852613"/>
              <a:gd name="connsiteX120" fmla="*/ 1924050 w 3409950"/>
              <a:gd name="connsiteY120" fmla="*/ 700088 h 1852613"/>
              <a:gd name="connsiteX121" fmla="*/ 1926431 w 3409950"/>
              <a:gd name="connsiteY121" fmla="*/ 685800 h 1852613"/>
              <a:gd name="connsiteX122" fmla="*/ 1940718 w 3409950"/>
              <a:gd name="connsiteY122" fmla="*/ 685800 h 1852613"/>
              <a:gd name="connsiteX123" fmla="*/ 1940718 w 3409950"/>
              <a:gd name="connsiteY123" fmla="*/ 669132 h 1852613"/>
              <a:gd name="connsiteX124" fmla="*/ 1957387 w 3409950"/>
              <a:gd name="connsiteY124" fmla="*/ 666750 h 1852613"/>
              <a:gd name="connsiteX125" fmla="*/ 1957387 w 3409950"/>
              <a:gd name="connsiteY125" fmla="*/ 645319 h 1852613"/>
              <a:gd name="connsiteX126" fmla="*/ 1981200 w 3409950"/>
              <a:gd name="connsiteY126" fmla="*/ 645319 h 1852613"/>
              <a:gd name="connsiteX127" fmla="*/ 1981200 w 3409950"/>
              <a:gd name="connsiteY127" fmla="*/ 628650 h 1852613"/>
              <a:gd name="connsiteX128" fmla="*/ 2002631 w 3409950"/>
              <a:gd name="connsiteY128" fmla="*/ 628650 h 1852613"/>
              <a:gd name="connsiteX129" fmla="*/ 2002631 w 3409950"/>
              <a:gd name="connsiteY129" fmla="*/ 604838 h 1852613"/>
              <a:gd name="connsiteX130" fmla="*/ 2016918 w 3409950"/>
              <a:gd name="connsiteY130" fmla="*/ 604838 h 1852613"/>
              <a:gd name="connsiteX131" fmla="*/ 2019300 w 3409950"/>
              <a:gd name="connsiteY131" fmla="*/ 566738 h 1852613"/>
              <a:gd name="connsiteX132" fmla="*/ 2081212 w 3409950"/>
              <a:gd name="connsiteY132" fmla="*/ 566738 h 1852613"/>
              <a:gd name="connsiteX133" fmla="*/ 2083593 w 3409950"/>
              <a:gd name="connsiteY133" fmla="*/ 545307 h 1852613"/>
              <a:gd name="connsiteX134" fmla="*/ 2121693 w 3409950"/>
              <a:gd name="connsiteY134" fmla="*/ 545307 h 1852613"/>
              <a:gd name="connsiteX135" fmla="*/ 2121693 w 3409950"/>
              <a:gd name="connsiteY135" fmla="*/ 523875 h 1852613"/>
              <a:gd name="connsiteX136" fmla="*/ 2169318 w 3409950"/>
              <a:gd name="connsiteY136" fmla="*/ 521494 h 1852613"/>
              <a:gd name="connsiteX137" fmla="*/ 2171700 w 3409950"/>
              <a:gd name="connsiteY137" fmla="*/ 507207 h 1852613"/>
              <a:gd name="connsiteX138" fmla="*/ 2202656 w 3409950"/>
              <a:gd name="connsiteY138" fmla="*/ 504825 h 1852613"/>
              <a:gd name="connsiteX139" fmla="*/ 2205037 w 3409950"/>
              <a:gd name="connsiteY139" fmla="*/ 483394 h 1852613"/>
              <a:gd name="connsiteX140" fmla="*/ 2221706 w 3409950"/>
              <a:gd name="connsiteY140" fmla="*/ 483394 h 1852613"/>
              <a:gd name="connsiteX141" fmla="*/ 2226468 w 3409950"/>
              <a:gd name="connsiteY141" fmla="*/ 457200 h 1852613"/>
              <a:gd name="connsiteX142" fmla="*/ 2235993 w 3409950"/>
              <a:gd name="connsiteY142" fmla="*/ 454819 h 1852613"/>
              <a:gd name="connsiteX143" fmla="*/ 2235993 w 3409950"/>
              <a:gd name="connsiteY143" fmla="*/ 433388 h 1852613"/>
              <a:gd name="connsiteX144" fmla="*/ 2305050 w 3409950"/>
              <a:gd name="connsiteY144" fmla="*/ 433388 h 1852613"/>
              <a:gd name="connsiteX145" fmla="*/ 2307431 w 3409950"/>
              <a:gd name="connsiteY145" fmla="*/ 411957 h 1852613"/>
              <a:gd name="connsiteX146" fmla="*/ 2357437 w 3409950"/>
              <a:gd name="connsiteY146" fmla="*/ 409575 h 1852613"/>
              <a:gd name="connsiteX147" fmla="*/ 2357437 w 3409950"/>
              <a:gd name="connsiteY147" fmla="*/ 354807 h 1852613"/>
              <a:gd name="connsiteX148" fmla="*/ 2376487 w 3409950"/>
              <a:gd name="connsiteY148" fmla="*/ 354807 h 1852613"/>
              <a:gd name="connsiteX149" fmla="*/ 2376487 w 3409950"/>
              <a:gd name="connsiteY149" fmla="*/ 330994 h 1852613"/>
              <a:gd name="connsiteX150" fmla="*/ 2497931 w 3409950"/>
              <a:gd name="connsiteY150" fmla="*/ 330994 h 1852613"/>
              <a:gd name="connsiteX151" fmla="*/ 2500312 w 3409950"/>
              <a:gd name="connsiteY151" fmla="*/ 302419 h 1852613"/>
              <a:gd name="connsiteX152" fmla="*/ 2516981 w 3409950"/>
              <a:gd name="connsiteY152" fmla="*/ 302419 h 1852613"/>
              <a:gd name="connsiteX153" fmla="*/ 2521743 w 3409950"/>
              <a:gd name="connsiteY153" fmla="*/ 273844 h 1852613"/>
              <a:gd name="connsiteX154" fmla="*/ 2574131 w 3409950"/>
              <a:gd name="connsiteY154" fmla="*/ 273844 h 1852613"/>
              <a:gd name="connsiteX155" fmla="*/ 2574131 w 3409950"/>
              <a:gd name="connsiteY155" fmla="*/ 252413 h 1852613"/>
              <a:gd name="connsiteX156" fmla="*/ 2607468 w 3409950"/>
              <a:gd name="connsiteY156" fmla="*/ 252413 h 1852613"/>
              <a:gd name="connsiteX157" fmla="*/ 2607468 w 3409950"/>
              <a:gd name="connsiteY157" fmla="*/ 235744 h 1852613"/>
              <a:gd name="connsiteX158" fmla="*/ 2624137 w 3409950"/>
              <a:gd name="connsiteY158" fmla="*/ 235744 h 1852613"/>
              <a:gd name="connsiteX159" fmla="*/ 2624137 w 3409950"/>
              <a:gd name="connsiteY159" fmla="*/ 214313 h 1852613"/>
              <a:gd name="connsiteX160" fmla="*/ 2674143 w 3409950"/>
              <a:gd name="connsiteY160" fmla="*/ 214313 h 1852613"/>
              <a:gd name="connsiteX161" fmla="*/ 2674143 w 3409950"/>
              <a:gd name="connsiteY161" fmla="*/ 154782 h 1852613"/>
              <a:gd name="connsiteX162" fmla="*/ 2805112 w 3409950"/>
              <a:gd name="connsiteY162" fmla="*/ 154782 h 1852613"/>
              <a:gd name="connsiteX163" fmla="*/ 2805112 w 3409950"/>
              <a:gd name="connsiteY163" fmla="*/ 85725 h 1852613"/>
              <a:gd name="connsiteX164" fmla="*/ 2907506 w 3409950"/>
              <a:gd name="connsiteY164" fmla="*/ 85725 h 1852613"/>
              <a:gd name="connsiteX165" fmla="*/ 2907506 w 3409950"/>
              <a:gd name="connsiteY165" fmla="*/ 47625 h 1852613"/>
              <a:gd name="connsiteX166" fmla="*/ 3238500 w 3409950"/>
              <a:gd name="connsiteY166" fmla="*/ 47625 h 1852613"/>
              <a:gd name="connsiteX167" fmla="*/ 3238500 w 3409950"/>
              <a:gd name="connsiteY167" fmla="*/ 0 h 1852613"/>
              <a:gd name="connsiteX168" fmla="*/ 3352800 w 3409950"/>
              <a:gd name="connsiteY168" fmla="*/ 0 h 1852613"/>
              <a:gd name="connsiteX169" fmla="*/ 3409950 w 3409950"/>
              <a:gd name="connsiteY169" fmla="*/ 40482 h 1852613"/>
              <a:gd name="connsiteX0" fmla="*/ 0 w 3419475"/>
              <a:gd name="connsiteY0" fmla="*/ 1926431 h 1926431"/>
              <a:gd name="connsiteX1" fmla="*/ 0 w 3419475"/>
              <a:gd name="connsiteY1" fmla="*/ 1926431 h 1926431"/>
              <a:gd name="connsiteX2" fmla="*/ 19050 w 3419475"/>
              <a:gd name="connsiteY2" fmla="*/ 1919287 h 1926431"/>
              <a:gd name="connsiteX3" fmla="*/ 30956 w 3419475"/>
              <a:gd name="connsiteY3" fmla="*/ 1905000 h 1926431"/>
              <a:gd name="connsiteX4" fmla="*/ 33337 w 3419475"/>
              <a:gd name="connsiteY4" fmla="*/ 1897856 h 1926431"/>
              <a:gd name="connsiteX5" fmla="*/ 45243 w 3419475"/>
              <a:gd name="connsiteY5" fmla="*/ 1883568 h 1926431"/>
              <a:gd name="connsiteX6" fmla="*/ 47625 w 3419475"/>
              <a:gd name="connsiteY6" fmla="*/ 1876425 h 1926431"/>
              <a:gd name="connsiteX7" fmla="*/ 57150 w 3419475"/>
              <a:gd name="connsiteY7" fmla="*/ 1862137 h 1926431"/>
              <a:gd name="connsiteX8" fmla="*/ 69056 w 3419475"/>
              <a:gd name="connsiteY8" fmla="*/ 1840706 h 1926431"/>
              <a:gd name="connsiteX9" fmla="*/ 78581 w 3419475"/>
              <a:gd name="connsiteY9" fmla="*/ 1826418 h 1926431"/>
              <a:gd name="connsiteX10" fmla="*/ 83343 w 3419475"/>
              <a:gd name="connsiteY10" fmla="*/ 1819275 h 1926431"/>
              <a:gd name="connsiteX11" fmla="*/ 90487 w 3419475"/>
              <a:gd name="connsiteY11" fmla="*/ 1814512 h 1926431"/>
              <a:gd name="connsiteX12" fmla="*/ 95250 w 3419475"/>
              <a:gd name="connsiteY12" fmla="*/ 1807368 h 1926431"/>
              <a:gd name="connsiteX13" fmla="*/ 109537 w 3419475"/>
              <a:gd name="connsiteY13" fmla="*/ 1797843 h 1926431"/>
              <a:gd name="connsiteX14" fmla="*/ 114300 w 3419475"/>
              <a:gd name="connsiteY14" fmla="*/ 1783556 h 1926431"/>
              <a:gd name="connsiteX15" fmla="*/ 121443 w 3419475"/>
              <a:gd name="connsiteY15" fmla="*/ 1769268 h 1926431"/>
              <a:gd name="connsiteX16" fmla="*/ 128587 w 3419475"/>
              <a:gd name="connsiteY16" fmla="*/ 1764506 h 1926431"/>
              <a:gd name="connsiteX17" fmla="*/ 138112 w 3419475"/>
              <a:gd name="connsiteY17" fmla="*/ 1762125 h 1926431"/>
              <a:gd name="connsiteX18" fmla="*/ 142875 w 3419475"/>
              <a:gd name="connsiteY18" fmla="*/ 1743075 h 1926431"/>
              <a:gd name="connsiteX19" fmla="*/ 154781 w 3419475"/>
              <a:gd name="connsiteY19" fmla="*/ 1728787 h 1926431"/>
              <a:gd name="connsiteX20" fmla="*/ 154781 w 3419475"/>
              <a:gd name="connsiteY20" fmla="*/ 1724025 h 1926431"/>
              <a:gd name="connsiteX21" fmla="*/ 197643 w 3419475"/>
              <a:gd name="connsiteY21" fmla="*/ 1724025 h 1926431"/>
              <a:gd name="connsiteX22" fmla="*/ 209550 w 3419475"/>
              <a:gd name="connsiteY22" fmla="*/ 1707356 h 1926431"/>
              <a:gd name="connsiteX23" fmla="*/ 216693 w 3419475"/>
              <a:gd name="connsiteY23" fmla="*/ 1702593 h 1926431"/>
              <a:gd name="connsiteX24" fmla="*/ 219075 w 3419475"/>
              <a:gd name="connsiteY24" fmla="*/ 1700212 h 1926431"/>
              <a:gd name="connsiteX25" fmla="*/ 221456 w 3419475"/>
              <a:gd name="connsiteY25" fmla="*/ 1674018 h 1926431"/>
              <a:gd name="connsiteX26" fmla="*/ 259556 w 3419475"/>
              <a:gd name="connsiteY26" fmla="*/ 1676400 h 1926431"/>
              <a:gd name="connsiteX27" fmla="*/ 261937 w 3419475"/>
              <a:gd name="connsiteY27" fmla="*/ 1647825 h 1926431"/>
              <a:gd name="connsiteX28" fmla="*/ 285750 w 3419475"/>
              <a:gd name="connsiteY28" fmla="*/ 1647825 h 1926431"/>
              <a:gd name="connsiteX29" fmla="*/ 288131 w 3419475"/>
              <a:gd name="connsiteY29" fmla="*/ 1621631 h 1926431"/>
              <a:gd name="connsiteX30" fmla="*/ 340518 w 3419475"/>
              <a:gd name="connsiteY30" fmla="*/ 1621631 h 1926431"/>
              <a:gd name="connsiteX31" fmla="*/ 340518 w 3419475"/>
              <a:gd name="connsiteY31" fmla="*/ 1600200 h 1926431"/>
              <a:gd name="connsiteX32" fmla="*/ 385762 w 3419475"/>
              <a:gd name="connsiteY32" fmla="*/ 1604962 h 1926431"/>
              <a:gd name="connsiteX33" fmla="*/ 388143 w 3419475"/>
              <a:gd name="connsiteY33" fmla="*/ 1578768 h 1926431"/>
              <a:gd name="connsiteX34" fmla="*/ 402431 w 3419475"/>
              <a:gd name="connsiteY34" fmla="*/ 1574006 h 1926431"/>
              <a:gd name="connsiteX35" fmla="*/ 419100 w 3419475"/>
              <a:gd name="connsiteY35" fmla="*/ 1559718 h 1926431"/>
              <a:gd name="connsiteX36" fmla="*/ 440531 w 3419475"/>
              <a:gd name="connsiteY36" fmla="*/ 1547812 h 1926431"/>
              <a:gd name="connsiteX37" fmla="*/ 442912 w 3419475"/>
              <a:gd name="connsiteY37" fmla="*/ 1547812 h 1926431"/>
              <a:gd name="connsiteX38" fmla="*/ 447675 w 3419475"/>
              <a:gd name="connsiteY38" fmla="*/ 1528762 h 1926431"/>
              <a:gd name="connsiteX39" fmla="*/ 495300 w 3419475"/>
              <a:gd name="connsiteY39" fmla="*/ 1528762 h 1926431"/>
              <a:gd name="connsiteX40" fmla="*/ 511968 w 3419475"/>
              <a:gd name="connsiteY40" fmla="*/ 1502568 h 1926431"/>
              <a:gd name="connsiteX41" fmla="*/ 521493 w 3419475"/>
              <a:gd name="connsiteY41" fmla="*/ 1481137 h 1926431"/>
              <a:gd name="connsiteX42" fmla="*/ 528637 w 3419475"/>
              <a:gd name="connsiteY42" fmla="*/ 1476375 h 1926431"/>
              <a:gd name="connsiteX43" fmla="*/ 533400 w 3419475"/>
              <a:gd name="connsiteY43" fmla="*/ 1469231 h 1926431"/>
              <a:gd name="connsiteX44" fmla="*/ 542925 w 3419475"/>
              <a:gd name="connsiteY44" fmla="*/ 1452562 h 1926431"/>
              <a:gd name="connsiteX45" fmla="*/ 557212 w 3419475"/>
              <a:gd name="connsiteY45" fmla="*/ 1447800 h 1926431"/>
              <a:gd name="connsiteX46" fmla="*/ 564356 w 3419475"/>
              <a:gd name="connsiteY46" fmla="*/ 1445418 h 1926431"/>
              <a:gd name="connsiteX47" fmla="*/ 571500 w 3419475"/>
              <a:gd name="connsiteY47" fmla="*/ 1438275 h 1926431"/>
              <a:gd name="connsiteX48" fmla="*/ 611981 w 3419475"/>
              <a:gd name="connsiteY48" fmla="*/ 1431131 h 1926431"/>
              <a:gd name="connsiteX49" fmla="*/ 616743 w 3419475"/>
              <a:gd name="connsiteY49" fmla="*/ 1423987 h 1926431"/>
              <a:gd name="connsiteX50" fmla="*/ 631031 w 3419475"/>
              <a:gd name="connsiteY50" fmla="*/ 1419225 h 1926431"/>
              <a:gd name="connsiteX51" fmla="*/ 638175 w 3419475"/>
              <a:gd name="connsiteY51" fmla="*/ 1414462 h 1926431"/>
              <a:gd name="connsiteX52" fmla="*/ 652462 w 3419475"/>
              <a:gd name="connsiteY52" fmla="*/ 1402556 h 1926431"/>
              <a:gd name="connsiteX53" fmla="*/ 659606 w 3419475"/>
              <a:gd name="connsiteY53" fmla="*/ 1400175 h 1926431"/>
              <a:gd name="connsiteX54" fmla="*/ 673893 w 3419475"/>
              <a:gd name="connsiteY54" fmla="*/ 1390650 h 1926431"/>
              <a:gd name="connsiteX55" fmla="*/ 695325 w 3419475"/>
              <a:gd name="connsiteY55" fmla="*/ 1381125 h 1926431"/>
              <a:gd name="connsiteX56" fmla="*/ 700087 w 3419475"/>
              <a:gd name="connsiteY56" fmla="*/ 1376362 h 1926431"/>
              <a:gd name="connsiteX57" fmla="*/ 745331 w 3419475"/>
              <a:gd name="connsiteY57" fmla="*/ 1378743 h 1926431"/>
              <a:gd name="connsiteX58" fmla="*/ 745331 w 3419475"/>
              <a:gd name="connsiteY58" fmla="*/ 1366837 h 1926431"/>
              <a:gd name="connsiteX59" fmla="*/ 769143 w 3419475"/>
              <a:gd name="connsiteY59" fmla="*/ 1350168 h 1926431"/>
              <a:gd name="connsiteX60" fmla="*/ 776287 w 3419475"/>
              <a:gd name="connsiteY60" fmla="*/ 1345406 h 1926431"/>
              <a:gd name="connsiteX61" fmla="*/ 781050 w 3419475"/>
              <a:gd name="connsiteY61" fmla="*/ 1338262 h 1926431"/>
              <a:gd name="connsiteX62" fmla="*/ 788193 w 3419475"/>
              <a:gd name="connsiteY62" fmla="*/ 1323975 h 1926431"/>
              <a:gd name="connsiteX63" fmla="*/ 795337 w 3419475"/>
              <a:gd name="connsiteY63" fmla="*/ 1319212 h 1926431"/>
              <a:gd name="connsiteX64" fmla="*/ 800100 w 3419475"/>
              <a:gd name="connsiteY64" fmla="*/ 1302543 h 1926431"/>
              <a:gd name="connsiteX65" fmla="*/ 807243 w 3419475"/>
              <a:gd name="connsiteY65" fmla="*/ 1293018 h 1926431"/>
              <a:gd name="connsiteX66" fmla="*/ 873918 w 3419475"/>
              <a:gd name="connsiteY66" fmla="*/ 1293018 h 1926431"/>
              <a:gd name="connsiteX67" fmla="*/ 876300 w 3419475"/>
              <a:gd name="connsiteY67" fmla="*/ 1281112 h 1926431"/>
              <a:gd name="connsiteX68" fmla="*/ 940593 w 3419475"/>
              <a:gd name="connsiteY68" fmla="*/ 1281112 h 1926431"/>
              <a:gd name="connsiteX69" fmla="*/ 940593 w 3419475"/>
              <a:gd name="connsiteY69" fmla="*/ 1252537 h 1926431"/>
              <a:gd name="connsiteX70" fmla="*/ 985837 w 3419475"/>
              <a:gd name="connsiteY70" fmla="*/ 1252537 h 1926431"/>
              <a:gd name="connsiteX71" fmla="*/ 985837 w 3419475"/>
              <a:gd name="connsiteY71" fmla="*/ 1240631 h 1926431"/>
              <a:gd name="connsiteX72" fmla="*/ 1014412 w 3419475"/>
              <a:gd name="connsiteY72" fmla="*/ 1240631 h 1926431"/>
              <a:gd name="connsiteX73" fmla="*/ 1014412 w 3419475"/>
              <a:gd name="connsiteY73" fmla="*/ 1221581 h 1926431"/>
              <a:gd name="connsiteX74" fmla="*/ 1050131 w 3419475"/>
              <a:gd name="connsiteY74" fmla="*/ 1221581 h 1926431"/>
              <a:gd name="connsiteX75" fmla="*/ 1052512 w 3419475"/>
              <a:gd name="connsiteY75" fmla="*/ 1202531 h 1926431"/>
              <a:gd name="connsiteX76" fmla="*/ 1076325 w 3419475"/>
              <a:gd name="connsiteY76" fmla="*/ 1202531 h 1926431"/>
              <a:gd name="connsiteX77" fmla="*/ 1085850 w 3419475"/>
              <a:gd name="connsiteY77" fmla="*/ 1183481 h 1926431"/>
              <a:gd name="connsiteX78" fmla="*/ 1092993 w 3419475"/>
              <a:gd name="connsiteY78" fmla="*/ 1178718 h 1926431"/>
              <a:gd name="connsiteX79" fmla="*/ 1095375 w 3419475"/>
              <a:gd name="connsiteY79" fmla="*/ 1157287 h 1926431"/>
              <a:gd name="connsiteX80" fmla="*/ 1157287 w 3419475"/>
              <a:gd name="connsiteY80" fmla="*/ 1157287 h 1926431"/>
              <a:gd name="connsiteX81" fmla="*/ 1166812 w 3419475"/>
              <a:gd name="connsiteY81" fmla="*/ 1138237 h 1926431"/>
              <a:gd name="connsiteX82" fmla="*/ 1173956 w 3419475"/>
              <a:gd name="connsiteY82" fmla="*/ 1126331 h 1926431"/>
              <a:gd name="connsiteX83" fmla="*/ 1233487 w 3419475"/>
              <a:gd name="connsiteY83" fmla="*/ 1126331 h 1926431"/>
              <a:gd name="connsiteX84" fmla="*/ 1250156 w 3419475"/>
              <a:gd name="connsiteY84" fmla="*/ 1114425 h 1926431"/>
              <a:gd name="connsiteX85" fmla="*/ 1264443 w 3419475"/>
              <a:gd name="connsiteY85" fmla="*/ 1109662 h 1926431"/>
              <a:gd name="connsiteX86" fmla="*/ 1271587 w 3419475"/>
              <a:gd name="connsiteY86" fmla="*/ 1104900 h 1926431"/>
              <a:gd name="connsiteX87" fmla="*/ 1276350 w 3419475"/>
              <a:gd name="connsiteY87" fmla="*/ 1090612 h 1926431"/>
              <a:gd name="connsiteX88" fmla="*/ 1290637 w 3419475"/>
              <a:gd name="connsiteY88" fmla="*/ 1081087 h 1926431"/>
              <a:gd name="connsiteX89" fmla="*/ 1297781 w 3419475"/>
              <a:gd name="connsiteY89" fmla="*/ 1076325 h 1926431"/>
              <a:gd name="connsiteX90" fmla="*/ 1373981 w 3419475"/>
              <a:gd name="connsiteY90" fmla="*/ 1076325 h 1926431"/>
              <a:gd name="connsiteX91" fmla="*/ 1373981 w 3419475"/>
              <a:gd name="connsiteY91" fmla="*/ 1059656 h 1926431"/>
              <a:gd name="connsiteX92" fmla="*/ 1447800 w 3419475"/>
              <a:gd name="connsiteY92" fmla="*/ 1059656 h 1926431"/>
              <a:gd name="connsiteX93" fmla="*/ 1447800 w 3419475"/>
              <a:gd name="connsiteY93" fmla="*/ 1028700 h 1926431"/>
              <a:gd name="connsiteX94" fmla="*/ 1478756 w 3419475"/>
              <a:gd name="connsiteY94" fmla="*/ 1028700 h 1926431"/>
              <a:gd name="connsiteX95" fmla="*/ 1481137 w 3419475"/>
              <a:gd name="connsiteY95" fmla="*/ 1012031 h 1926431"/>
              <a:gd name="connsiteX96" fmla="*/ 1497806 w 3419475"/>
              <a:gd name="connsiteY96" fmla="*/ 1012031 h 1926431"/>
              <a:gd name="connsiteX97" fmla="*/ 1497806 w 3419475"/>
              <a:gd name="connsiteY97" fmla="*/ 985837 h 1926431"/>
              <a:gd name="connsiteX98" fmla="*/ 1578768 w 3419475"/>
              <a:gd name="connsiteY98" fmla="*/ 985837 h 1926431"/>
              <a:gd name="connsiteX99" fmla="*/ 1581150 w 3419475"/>
              <a:gd name="connsiteY99" fmla="*/ 962025 h 1926431"/>
              <a:gd name="connsiteX100" fmla="*/ 1600200 w 3419475"/>
              <a:gd name="connsiteY100" fmla="*/ 959643 h 1926431"/>
              <a:gd name="connsiteX101" fmla="*/ 1600200 w 3419475"/>
              <a:gd name="connsiteY101" fmla="*/ 947737 h 1926431"/>
              <a:gd name="connsiteX102" fmla="*/ 1633537 w 3419475"/>
              <a:gd name="connsiteY102" fmla="*/ 947737 h 1926431"/>
              <a:gd name="connsiteX103" fmla="*/ 1638300 w 3419475"/>
              <a:gd name="connsiteY103" fmla="*/ 923925 h 1926431"/>
              <a:gd name="connsiteX104" fmla="*/ 1676400 w 3419475"/>
              <a:gd name="connsiteY104" fmla="*/ 923925 h 1926431"/>
              <a:gd name="connsiteX105" fmla="*/ 1678781 w 3419475"/>
              <a:gd name="connsiteY105" fmla="*/ 907256 h 1926431"/>
              <a:gd name="connsiteX106" fmla="*/ 1702593 w 3419475"/>
              <a:gd name="connsiteY106" fmla="*/ 907256 h 1926431"/>
              <a:gd name="connsiteX107" fmla="*/ 1704975 w 3419475"/>
              <a:gd name="connsiteY107" fmla="*/ 885825 h 1926431"/>
              <a:gd name="connsiteX108" fmla="*/ 1759743 w 3419475"/>
              <a:gd name="connsiteY108" fmla="*/ 885825 h 1926431"/>
              <a:gd name="connsiteX109" fmla="*/ 1762125 w 3419475"/>
              <a:gd name="connsiteY109" fmla="*/ 866775 h 1926431"/>
              <a:gd name="connsiteX110" fmla="*/ 1776412 w 3419475"/>
              <a:gd name="connsiteY110" fmla="*/ 866775 h 1926431"/>
              <a:gd name="connsiteX111" fmla="*/ 1776412 w 3419475"/>
              <a:gd name="connsiteY111" fmla="*/ 857250 h 1926431"/>
              <a:gd name="connsiteX112" fmla="*/ 1807368 w 3419475"/>
              <a:gd name="connsiteY112" fmla="*/ 857250 h 1926431"/>
              <a:gd name="connsiteX113" fmla="*/ 1807368 w 3419475"/>
              <a:gd name="connsiteY113" fmla="*/ 838200 h 1926431"/>
              <a:gd name="connsiteX114" fmla="*/ 1819275 w 3419475"/>
              <a:gd name="connsiteY114" fmla="*/ 835818 h 1926431"/>
              <a:gd name="connsiteX115" fmla="*/ 1819275 w 3419475"/>
              <a:gd name="connsiteY115" fmla="*/ 812006 h 1926431"/>
              <a:gd name="connsiteX116" fmla="*/ 1850231 w 3419475"/>
              <a:gd name="connsiteY116" fmla="*/ 812006 h 1926431"/>
              <a:gd name="connsiteX117" fmla="*/ 1852612 w 3419475"/>
              <a:gd name="connsiteY117" fmla="*/ 792956 h 1926431"/>
              <a:gd name="connsiteX118" fmla="*/ 1907381 w 3419475"/>
              <a:gd name="connsiteY118" fmla="*/ 792956 h 1926431"/>
              <a:gd name="connsiteX119" fmla="*/ 1909762 w 3419475"/>
              <a:gd name="connsiteY119" fmla="*/ 773906 h 1926431"/>
              <a:gd name="connsiteX120" fmla="*/ 1924050 w 3419475"/>
              <a:gd name="connsiteY120" fmla="*/ 773906 h 1926431"/>
              <a:gd name="connsiteX121" fmla="*/ 1926431 w 3419475"/>
              <a:gd name="connsiteY121" fmla="*/ 759618 h 1926431"/>
              <a:gd name="connsiteX122" fmla="*/ 1940718 w 3419475"/>
              <a:gd name="connsiteY122" fmla="*/ 759618 h 1926431"/>
              <a:gd name="connsiteX123" fmla="*/ 1940718 w 3419475"/>
              <a:gd name="connsiteY123" fmla="*/ 742950 h 1926431"/>
              <a:gd name="connsiteX124" fmla="*/ 1957387 w 3419475"/>
              <a:gd name="connsiteY124" fmla="*/ 740568 h 1926431"/>
              <a:gd name="connsiteX125" fmla="*/ 1957387 w 3419475"/>
              <a:gd name="connsiteY125" fmla="*/ 719137 h 1926431"/>
              <a:gd name="connsiteX126" fmla="*/ 1981200 w 3419475"/>
              <a:gd name="connsiteY126" fmla="*/ 719137 h 1926431"/>
              <a:gd name="connsiteX127" fmla="*/ 1981200 w 3419475"/>
              <a:gd name="connsiteY127" fmla="*/ 702468 h 1926431"/>
              <a:gd name="connsiteX128" fmla="*/ 2002631 w 3419475"/>
              <a:gd name="connsiteY128" fmla="*/ 702468 h 1926431"/>
              <a:gd name="connsiteX129" fmla="*/ 2002631 w 3419475"/>
              <a:gd name="connsiteY129" fmla="*/ 678656 h 1926431"/>
              <a:gd name="connsiteX130" fmla="*/ 2016918 w 3419475"/>
              <a:gd name="connsiteY130" fmla="*/ 678656 h 1926431"/>
              <a:gd name="connsiteX131" fmla="*/ 2019300 w 3419475"/>
              <a:gd name="connsiteY131" fmla="*/ 640556 h 1926431"/>
              <a:gd name="connsiteX132" fmla="*/ 2081212 w 3419475"/>
              <a:gd name="connsiteY132" fmla="*/ 640556 h 1926431"/>
              <a:gd name="connsiteX133" fmla="*/ 2083593 w 3419475"/>
              <a:gd name="connsiteY133" fmla="*/ 619125 h 1926431"/>
              <a:gd name="connsiteX134" fmla="*/ 2121693 w 3419475"/>
              <a:gd name="connsiteY134" fmla="*/ 619125 h 1926431"/>
              <a:gd name="connsiteX135" fmla="*/ 2121693 w 3419475"/>
              <a:gd name="connsiteY135" fmla="*/ 597693 h 1926431"/>
              <a:gd name="connsiteX136" fmla="*/ 2169318 w 3419475"/>
              <a:gd name="connsiteY136" fmla="*/ 595312 h 1926431"/>
              <a:gd name="connsiteX137" fmla="*/ 2171700 w 3419475"/>
              <a:gd name="connsiteY137" fmla="*/ 581025 h 1926431"/>
              <a:gd name="connsiteX138" fmla="*/ 2202656 w 3419475"/>
              <a:gd name="connsiteY138" fmla="*/ 578643 h 1926431"/>
              <a:gd name="connsiteX139" fmla="*/ 2205037 w 3419475"/>
              <a:gd name="connsiteY139" fmla="*/ 557212 h 1926431"/>
              <a:gd name="connsiteX140" fmla="*/ 2221706 w 3419475"/>
              <a:gd name="connsiteY140" fmla="*/ 557212 h 1926431"/>
              <a:gd name="connsiteX141" fmla="*/ 2226468 w 3419475"/>
              <a:gd name="connsiteY141" fmla="*/ 531018 h 1926431"/>
              <a:gd name="connsiteX142" fmla="*/ 2235993 w 3419475"/>
              <a:gd name="connsiteY142" fmla="*/ 528637 h 1926431"/>
              <a:gd name="connsiteX143" fmla="*/ 2235993 w 3419475"/>
              <a:gd name="connsiteY143" fmla="*/ 507206 h 1926431"/>
              <a:gd name="connsiteX144" fmla="*/ 2305050 w 3419475"/>
              <a:gd name="connsiteY144" fmla="*/ 507206 h 1926431"/>
              <a:gd name="connsiteX145" fmla="*/ 2307431 w 3419475"/>
              <a:gd name="connsiteY145" fmla="*/ 485775 h 1926431"/>
              <a:gd name="connsiteX146" fmla="*/ 2357437 w 3419475"/>
              <a:gd name="connsiteY146" fmla="*/ 483393 h 1926431"/>
              <a:gd name="connsiteX147" fmla="*/ 2357437 w 3419475"/>
              <a:gd name="connsiteY147" fmla="*/ 428625 h 1926431"/>
              <a:gd name="connsiteX148" fmla="*/ 2376487 w 3419475"/>
              <a:gd name="connsiteY148" fmla="*/ 428625 h 1926431"/>
              <a:gd name="connsiteX149" fmla="*/ 2376487 w 3419475"/>
              <a:gd name="connsiteY149" fmla="*/ 404812 h 1926431"/>
              <a:gd name="connsiteX150" fmla="*/ 2497931 w 3419475"/>
              <a:gd name="connsiteY150" fmla="*/ 404812 h 1926431"/>
              <a:gd name="connsiteX151" fmla="*/ 2500312 w 3419475"/>
              <a:gd name="connsiteY151" fmla="*/ 376237 h 1926431"/>
              <a:gd name="connsiteX152" fmla="*/ 2516981 w 3419475"/>
              <a:gd name="connsiteY152" fmla="*/ 376237 h 1926431"/>
              <a:gd name="connsiteX153" fmla="*/ 2521743 w 3419475"/>
              <a:gd name="connsiteY153" fmla="*/ 347662 h 1926431"/>
              <a:gd name="connsiteX154" fmla="*/ 2574131 w 3419475"/>
              <a:gd name="connsiteY154" fmla="*/ 347662 h 1926431"/>
              <a:gd name="connsiteX155" fmla="*/ 2574131 w 3419475"/>
              <a:gd name="connsiteY155" fmla="*/ 326231 h 1926431"/>
              <a:gd name="connsiteX156" fmla="*/ 2607468 w 3419475"/>
              <a:gd name="connsiteY156" fmla="*/ 326231 h 1926431"/>
              <a:gd name="connsiteX157" fmla="*/ 2607468 w 3419475"/>
              <a:gd name="connsiteY157" fmla="*/ 309562 h 1926431"/>
              <a:gd name="connsiteX158" fmla="*/ 2624137 w 3419475"/>
              <a:gd name="connsiteY158" fmla="*/ 309562 h 1926431"/>
              <a:gd name="connsiteX159" fmla="*/ 2624137 w 3419475"/>
              <a:gd name="connsiteY159" fmla="*/ 288131 h 1926431"/>
              <a:gd name="connsiteX160" fmla="*/ 2674143 w 3419475"/>
              <a:gd name="connsiteY160" fmla="*/ 288131 h 1926431"/>
              <a:gd name="connsiteX161" fmla="*/ 2674143 w 3419475"/>
              <a:gd name="connsiteY161" fmla="*/ 228600 h 1926431"/>
              <a:gd name="connsiteX162" fmla="*/ 2805112 w 3419475"/>
              <a:gd name="connsiteY162" fmla="*/ 228600 h 1926431"/>
              <a:gd name="connsiteX163" fmla="*/ 2805112 w 3419475"/>
              <a:gd name="connsiteY163" fmla="*/ 159543 h 1926431"/>
              <a:gd name="connsiteX164" fmla="*/ 2907506 w 3419475"/>
              <a:gd name="connsiteY164" fmla="*/ 159543 h 1926431"/>
              <a:gd name="connsiteX165" fmla="*/ 2907506 w 3419475"/>
              <a:gd name="connsiteY165" fmla="*/ 121443 h 1926431"/>
              <a:gd name="connsiteX166" fmla="*/ 3238500 w 3419475"/>
              <a:gd name="connsiteY166" fmla="*/ 121443 h 1926431"/>
              <a:gd name="connsiteX167" fmla="*/ 3238500 w 3419475"/>
              <a:gd name="connsiteY167" fmla="*/ 73818 h 1926431"/>
              <a:gd name="connsiteX168" fmla="*/ 3352800 w 3419475"/>
              <a:gd name="connsiteY168" fmla="*/ 73818 h 1926431"/>
              <a:gd name="connsiteX169" fmla="*/ 3419475 w 3419475"/>
              <a:gd name="connsiteY169" fmla="*/ 0 h 1926431"/>
              <a:gd name="connsiteX0" fmla="*/ 0 w 3419475"/>
              <a:gd name="connsiteY0" fmla="*/ 1926431 h 1926431"/>
              <a:gd name="connsiteX1" fmla="*/ 0 w 3419475"/>
              <a:gd name="connsiteY1" fmla="*/ 1926431 h 1926431"/>
              <a:gd name="connsiteX2" fmla="*/ 19050 w 3419475"/>
              <a:gd name="connsiteY2" fmla="*/ 1919287 h 1926431"/>
              <a:gd name="connsiteX3" fmla="*/ 30956 w 3419475"/>
              <a:gd name="connsiteY3" fmla="*/ 1905000 h 1926431"/>
              <a:gd name="connsiteX4" fmla="*/ 33337 w 3419475"/>
              <a:gd name="connsiteY4" fmla="*/ 1897856 h 1926431"/>
              <a:gd name="connsiteX5" fmla="*/ 45243 w 3419475"/>
              <a:gd name="connsiteY5" fmla="*/ 1883568 h 1926431"/>
              <a:gd name="connsiteX6" fmla="*/ 47625 w 3419475"/>
              <a:gd name="connsiteY6" fmla="*/ 1876425 h 1926431"/>
              <a:gd name="connsiteX7" fmla="*/ 57150 w 3419475"/>
              <a:gd name="connsiteY7" fmla="*/ 1862137 h 1926431"/>
              <a:gd name="connsiteX8" fmla="*/ 69056 w 3419475"/>
              <a:gd name="connsiteY8" fmla="*/ 1840706 h 1926431"/>
              <a:gd name="connsiteX9" fmla="*/ 78581 w 3419475"/>
              <a:gd name="connsiteY9" fmla="*/ 1826418 h 1926431"/>
              <a:gd name="connsiteX10" fmla="*/ 83343 w 3419475"/>
              <a:gd name="connsiteY10" fmla="*/ 1819275 h 1926431"/>
              <a:gd name="connsiteX11" fmla="*/ 90487 w 3419475"/>
              <a:gd name="connsiteY11" fmla="*/ 1814512 h 1926431"/>
              <a:gd name="connsiteX12" fmla="*/ 95250 w 3419475"/>
              <a:gd name="connsiteY12" fmla="*/ 1807368 h 1926431"/>
              <a:gd name="connsiteX13" fmla="*/ 109537 w 3419475"/>
              <a:gd name="connsiteY13" fmla="*/ 1797843 h 1926431"/>
              <a:gd name="connsiteX14" fmla="*/ 114300 w 3419475"/>
              <a:gd name="connsiteY14" fmla="*/ 1783556 h 1926431"/>
              <a:gd name="connsiteX15" fmla="*/ 121443 w 3419475"/>
              <a:gd name="connsiteY15" fmla="*/ 1769268 h 1926431"/>
              <a:gd name="connsiteX16" fmla="*/ 128587 w 3419475"/>
              <a:gd name="connsiteY16" fmla="*/ 1764506 h 1926431"/>
              <a:gd name="connsiteX17" fmla="*/ 138112 w 3419475"/>
              <a:gd name="connsiteY17" fmla="*/ 1762125 h 1926431"/>
              <a:gd name="connsiteX18" fmla="*/ 142875 w 3419475"/>
              <a:gd name="connsiteY18" fmla="*/ 1743075 h 1926431"/>
              <a:gd name="connsiteX19" fmla="*/ 154781 w 3419475"/>
              <a:gd name="connsiteY19" fmla="*/ 1728787 h 1926431"/>
              <a:gd name="connsiteX20" fmla="*/ 154781 w 3419475"/>
              <a:gd name="connsiteY20" fmla="*/ 1724025 h 1926431"/>
              <a:gd name="connsiteX21" fmla="*/ 197643 w 3419475"/>
              <a:gd name="connsiteY21" fmla="*/ 1724025 h 1926431"/>
              <a:gd name="connsiteX22" fmla="*/ 209550 w 3419475"/>
              <a:gd name="connsiteY22" fmla="*/ 1707356 h 1926431"/>
              <a:gd name="connsiteX23" fmla="*/ 216693 w 3419475"/>
              <a:gd name="connsiteY23" fmla="*/ 1702593 h 1926431"/>
              <a:gd name="connsiteX24" fmla="*/ 219075 w 3419475"/>
              <a:gd name="connsiteY24" fmla="*/ 1700212 h 1926431"/>
              <a:gd name="connsiteX25" fmla="*/ 221456 w 3419475"/>
              <a:gd name="connsiteY25" fmla="*/ 1674018 h 1926431"/>
              <a:gd name="connsiteX26" fmla="*/ 259556 w 3419475"/>
              <a:gd name="connsiteY26" fmla="*/ 1676400 h 1926431"/>
              <a:gd name="connsiteX27" fmla="*/ 261937 w 3419475"/>
              <a:gd name="connsiteY27" fmla="*/ 1647825 h 1926431"/>
              <a:gd name="connsiteX28" fmla="*/ 285750 w 3419475"/>
              <a:gd name="connsiteY28" fmla="*/ 1647825 h 1926431"/>
              <a:gd name="connsiteX29" fmla="*/ 288131 w 3419475"/>
              <a:gd name="connsiteY29" fmla="*/ 1621631 h 1926431"/>
              <a:gd name="connsiteX30" fmla="*/ 340518 w 3419475"/>
              <a:gd name="connsiteY30" fmla="*/ 1621631 h 1926431"/>
              <a:gd name="connsiteX31" fmla="*/ 340518 w 3419475"/>
              <a:gd name="connsiteY31" fmla="*/ 1600200 h 1926431"/>
              <a:gd name="connsiteX32" fmla="*/ 385762 w 3419475"/>
              <a:gd name="connsiteY32" fmla="*/ 1604962 h 1926431"/>
              <a:gd name="connsiteX33" fmla="*/ 388143 w 3419475"/>
              <a:gd name="connsiteY33" fmla="*/ 1578768 h 1926431"/>
              <a:gd name="connsiteX34" fmla="*/ 402431 w 3419475"/>
              <a:gd name="connsiteY34" fmla="*/ 1574006 h 1926431"/>
              <a:gd name="connsiteX35" fmla="*/ 419100 w 3419475"/>
              <a:gd name="connsiteY35" fmla="*/ 1559718 h 1926431"/>
              <a:gd name="connsiteX36" fmla="*/ 440531 w 3419475"/>
              <a:gd name="connsiteY36" fmla="*/ 1547812 h 1926431"/>
              <a:gd name="connsiteX37" fmla="*/ 442912 w 3419475"/>
              <a:gd name="connsiteY37" fmla="*/ 1547812 h 1926431"/>
              <a:gd name="connsiteX38" fmla="*/ 447675 w 3419475"/>
              <a:gd name="connsiteY38" fmla="*/ 1528762 h 1926431"/>
              <a:gd name="connsiteX39" fmla="*/ 495300 w 3419475"/>
              <a:gd name="connsiteY39" fmla="*/ 1528762 h 1926431"/>
              <a:gd name="connsiteX40" fmla="*/ 511968 w 3419475"/>
              <a:gd name="connsiteY40" fmla="*/ 1502568 h 1926431"/>
              <a:gd name="connsiteX41" fmla="*/ 521493 w 3419475"/>
              <a:gd name="connsiteY41" fmla="*/ 1481137 h 1926431"/>
              <a:gd name="connsiteX42" fmla="*/ 528637 w 3419475"/>
              <a:gd name="connsiteY42" fmla="*/ 1476375 h 1926431"/>
              <a:gd name="connsiteX43" fmla="*/ 533400 w 3419475"/>
              <a:gd name="connsiteY43" fmla="*/ 1469231 h 1926431"/>
              <a:gd name="connsiteX44" fmla="*/ 542925 w 3419475"/>
              <a:gd name="connsiteY44" fmla="*/ 1452562 h 1926431"/>
              <a:gd name="connsiteX45" fmla="*/ 557212 w 3419475"/>
              <a:gd name="connsiteY45" fmla="*/ 1447800 h 1926431"/>
              <a:gd name="connsiteX46" fmla="*/ 564356 w 3419475"/>
              <a:gd name="connsiteY46" fmla="*/ 1445418 h 1926431"/>
              <a:gd name="connsiteX47" fmla="*/ 571500 w 3419475"/>
              <a:gd name="connsiteY47" fmla="*/ 1438275 h 1926431"/>
              <a:gd name="connsiteX48" fmla="*/ 611981 w 3419475"/>
              <a:gd name="connsiteY48" fmla="*/ 1431131 h 1926431"/>
              <a:gd name="connsiteX49" fmla="*/ 616743 w 3419475"/>
              <a:gd name="connsiteY49" fmla="*/ 1423987 h 1926431"/>
              <a:gd name="connsiteX50" fmla="*/ 631031 w 3419475"/>
              <a:gd name="connsiteY50" fmla="*/ 1419225 h 1926431"/>
              <a:gd name="connsiteX51" fmla="*/ 638175 w 3419475"/>
              <a:gd name="connsiteY51" fmla="*/ 1414462 h 1926431"/>
              <a:gd name="connsiteX52" fmla="*/ 652462 w 3419475"/>
              <a:gd name="connsiteY52" fmla="*/ 1402556 h 1926431"/>
              <a:gd name="connsiteX53" fmla="*/ 659606 w 3419475"/>
              <a:gd name="connsiteY53" fmla="*/ 1400175 h 1926431"/>
              <a:gd name="connsiteX54" fmla="*/ 673893 w 3419475"/>
              <a:gd name="connsiteY54" fmla="*/ 1390650 h 1926431"/>
              <a:gd name="connsiteX55" fmla="*/ 695325 w 3419475"/>
              <a:gd name="connsiteY55" fmla="*/ 1381125 h 1926431"/>
              <a:gd name="connsiteX56" fmla="*/ 700087 w 3419475"/>
              <a:gd name="connsiteY56" fmla="*/ 1376362 h 1926431"/>
              <a:gd name="connsiteX57" fmla="*/ 745331 w 3419475"/>
              <a:gd name="connsiteY57" fmla="*/ 1378743 h 1926431"/>
              <a:gd name="connsiteX58" fmla="*/ 745331 w 3419475"/>
              <a:gd name="connsiteY58" fmla="*/ 1366837 h 1926431"/>
              <a:gd name="connsiteX59" fmla="*/ 769143 w 3419475"/>
              <a:gd name="connsiteY59" fmla="*/ 1350168 h 1926431"/>
              <a:gd name="connsiteX60" fmla="*/ 776287 w 3419475"/>
              <a:gd name="connsiteY60" fmla="*/ 1345406 h 1926431"/>
              <a:gd name="connsiteX61" fmla="*/ 781050 w 3419475"/>
              <a:gd name="connsiteY61" fmla="*/ 1338262 h 1926431"/>
              <a:gd name="connsiteX62" fmla="*/ 788193 w 3419475"/>
              <a:gd name="connsiteY62" fmla="*/ 1323975 h 1926431"/>
              <a:gd name="connsiteX63" fmla="*/ 795337 w 3419475"/>
              <a:gd name="connsiteY63" fmla="*/ 1319212 h 1926431"/>
              <a:gd name="connsiteX64" fmla="*/ 800100 w 3419475"/>
              <a:gd name="connsiteY64" fmla="*/ 1302543 h 1926431"/>
              <a:gd name="connsiteX65" fmla="*/ 807243 w 3419475"/>
              <a:gd name="connsiteY65" fmla="*/ 1293018 h 1926431"/>
              <a:gd name="connsiteX66" fmla="*/ 873918 w 3419475"/>
              <a:gd name="connsiteY66" fmla="*/ 1293018 h 1926431"/>
              <a:gd name="connsiteX67" fmla="*/ 876300 w 3419475"/>
              <a:gd name="connsiteY67" fmla="*/ 1281112 h 1926431"/>
              <a:gd name="connsiteX68" fmla="*/ 940593 w 3419475"/>
              <a:gd name="connsiteY68" fmla="*/ 1281112 h 1926431"/>
              <a:gd name="connsiteX69" fmla="*/ 940593 w 3419475"/>
              <a:gd name="connsiteY69" fmla="*/ 1252537 h 1926431"/>
              <a:gd name="connsiteX70" fmla="*/ 985837 w 3419475"/>
              <a:gd name="connsiteY70" fmla="*/ 1252537 h 1926431"/>
              <a:gd name="connsiteX71" fmla="*/ 985837 w 3419475"/>
              <a:gd name="connsiteY71" fmla="*/ 1240631 h 1926431"/>
              <a:gd name="connsiteX72" fmla="*/ 1014412 w 3419475"/>
              <a:gd name="connsiteY72" fmla="*/ 1240631 h 1926431"/>
              <a:gd name="connsiteX73" fmla="*/ 1014412 w 3419475"/>
              <a:gd name="connsiteY73" fmla="*/ 1221581 h 1926431"/>
              <a:gd name="connsiteX74" fmla="*/ 1050131 w 3419475"/>
              <a:gd name="connsiteY74" fmla="*/ 1221581 h 1926431"/>
              <a:gd name="connsiteX75" fmla="*/ 1052512 w 3419475"/>
              <a:gd name="connsiteY75" fmla="*/ 1202531 h 1926431"/>
              <a:gd name="connsiteX76" fmla="*/ 1076325 w 3419475"/>
              <a:gd name="connsiteY76" fmla="*/ 1202531 h 1926431"/>
              <a:gd name="connsiteX77" fmla="*/ 1085850 w 3419475"/>
              <a:gd name="connsiteY77" fmla="*/ 1183481 h 1926431"/>
              <a:gd name="connsiteX78" fmla="*/ 1092993 w 3419475"/>
              <a:gd name="connsiteY78" fmla="*/ 1178718 h 1926431"/>
              <a:gd name="connsiteX79" fmla="*/ 1095375 w 3419475"/>
              <a:gd name="connsiteY79" fmla="*/ 1157287 h 1926431"/>
              <a:gd name="connsiteX80" fmla="*/ 1157287 w 3419475"/>
              <a:gd name="connsiteY80" fmla="*/ 1157287 h 1926431"/>
              <a:gd name="connsiteX81" fmla="*/ 1166812 w 3419475"/>
              <a:gd name="connsiteY81" fmla="*/ 1138237 h 1926431"/>
              <a:gd name="connsiteX82" fmla="*/ 1173956 w 3419475"/>
              <a:gd name="connsiteY82" fmla="*/ 1126331 h 1926431"/>
              <a:gd name="connsiteX83" fmla="*/ 1233487 w 3419475"/>
              <a:gd name="connsiteY83" fmla="*/ 1126331 h 1926431"/>
              <a:gd name="connsiteX84" fmla="*/ 1250156 w 3419475"/>
              <a:gd name="connsiteY84" fmla="*/ 1114425 h 1926431"/>
              <a:gd name="connsiteX85" fmla="*/ 1264443 w 3419475"/>
              <a:gd name="connsiteY85" fmla="*/ 1109662 h 1926431"/>
              <a:gd name="connsiteX86" fmla="*/ 1271587 w 3419475"/>
              <a:gd name="connsiteY86" fmla="*/ 1104900 h 1926431"/>
              <a:gd name="connsiteX87" fmla="*/ 1276350 w 3419475"/>
              <a:gd name="connsiteY87" fmla="*/ 1090612 h 1926431"/>
              <a:gd name="connsiteX88" fmla="*/ 1290637 w 3419475"/>
              <a:gd name="connsiteY88" fmla="*/ 1081087 h 1926431"/>
              <a:gd name="connsiteX89" fmla="*/ 1297781 w 3419475"/>
              <a:gd name="connsiteY89" fmla="*/ 1076325 h 1926431"/>
              <a:gd name="connsiteX90" fmla="*/ 1373981 w 3419475"/>
              <a:gd name="connsiteY90" fmla="*/ 1076325 h 1926431"/>
              <a:gd name="connsiteX91" fmla="*/ 1373981 w 3419475"/>
              <a:gd name="connsiteY91" fmla="*/ 1059656 h 1926431"/>
              <a:gd name="connsiteX92" fmla="*/ 1447800 w 3419475"/>
              <a:gd name="connsiteY92" fmla="*/ 1059656 h 1926431"/>
              <a:gd name="connsiteX93" fmla="*/ 1447800 w 3419475"/>
              <a:gd name="connsiteY93" fmla="*/ 1028700 h 1926431"/>
              <a:gd name="connsiteX94" fmla="*/ 1478756 w 3419475"/>
              <a:gd name="connsiteY94" fmla="*/ 1028700 h 1926431"/>
              <a:gd name="connsiteX95" fmla="*/ 1481137 w 3419475"/>
              <a:gd name="connsiteY95" fmla="*/ 1012031 h 1926431"/>
              <a:gd name="connsiteX96" fmla="*/ 1497806 w 3419475"/>
              <a:gd name="connsiteY96" fmla="*/ 1012031 h 1926431"/>
              <a:gd name="connsiteX97" fmla="*/ 1497806 w 3419475"/>
              <a:gd name="connsiteY97" fmla="*/ 985837 h 1926431"/>
              <a:gd name="connsiteX98" fmla="*/ 1578768 w 3419475"/>
              <a:gd name="connsiteY98" fmla="*/ 985837 h 1926431"/>
              <a:gd name="connsiteX99" fmla="*/ 1581150 w 3419475"/>
              <a:gd name="connsiteY99" fmla="*/ 962025 h 1926431"/>
              <a:gd name="connsiteX100" fmla="*/ 1600200 w 3419475"/>
              <a:gd name="connsiteY100" fmla="*/ 959643 h 1926431"/>
              <a:gd name="connsiteX101" fmla="*/ 1600200 w 3419475"/>
              <a:gd name="connsiteY101" fmla="*/ 947737 h 1926431"/>
              <a:gd name="connsiteX102" fmla="*/ 1633537 w 3419475"/>
              <a:gd name="connsiteY102" fmla="*/ 947737 h 1926431"/>
              <a:gd name="connsiteX103" fmla="*/ 1638300 w 3419475"/>
              <a:gd name="connsiteY103" fmla="*/ 923925 h 1926431"/>
              <a:gd name="connsiteX104" fmla="*/ 1676400 w 3419475"/>
              <a:gd name="connsiteY104" fmla="*/ 923925 h 1926431"/>
              <a:gd name="connsiteX105" fmla="*/ 1678781 w 3419475"/>
              <a:gd name="connsiteY105" fmla="*/ 907256 h 1926431"/>
              <a:gd name="connsiteX106" fmla="*/ 1702593 w 3419475"/>
              <a:gd name="connsiteY106" fmla="*/ 907256 h 1926431"/>
              <a:gd name="connsiteX107" fmla="*/ 1704975 w 3419475"/>
              <a:gd name="connsiteY107" fmla="*/ 885825 h 1926431"/>
              <a:gd name="connsiteX108" fmla="*/ 1759743 w 3419475"/>
              <a:gd name="connsiteY108" fmla="*/ 885825 h 1926431"/>
              <a:gd name="connsiteX109" fmla="*/ 1762125 w 3419475"/>
              <a:gd name="connsiteY109" fmla="*/ 866775 h 1926431"/>
              <a:gd name="connsiteX110" fmla="*/ 1776412 w 3419475"/>
              <a:gd name="connsiteY110" fmla="*/ 866775 h 1926431"/>
              <a:gd name="connsiteX111" fmla="*/ 1776412 w 3419475"/>
              <a:gd name="connsiteY111" fmla="*/ 857250 h 1926431"/>
              <a:gd name="connsiteX112" fmla="*/ 1807368 w 3419475"/>
              <a:gd name="connsiteY112" fmla="*/ 857250 h 1926431"/>
              <a:gd name="connsiteX113" fmla="*/ 1807368 w 3419475"/>
              <a:gd name="connsiteY113" fmla="*/ 838200 h 1926431"/>
              <a:gd name="connsiteX114" fmla="*/ 1819275 w 3419475"/>
              <a:gd name="connsiteY114" fmla="*/ 835818 h 1926431"/>
              <a:gd name="connsiteX115" fmla="*/ 1819275 w 3419475"/>
              <a:gd name="connsiteY115" fmla="*/ 812006 h 1926431"/>
              <a:gd name="connsiteX116" fmla="*/ 1850231 w 3419475"/>
              <a:gd name="connsiteY116" fmla="*/ 812006 h 1926431"/>
              <a:gd name="connsiteX117" fmla="*/ 1852612 w 3419475"/>
              <a:gd name="connsiteY117" fmla="*/ 792956 h 1926431"/>
              <a:gd name="connsiteX118" fmla="*/ 1907381 w 3419475"/>
              <a:gd name="connsiteY118" fmla="*/ 792956 h 1926431"/>
              <a:gd name="connsiteX119" fmla="*/ 1909762 w 3419475"/>
              <a:gd name="connsiteY119" fmla="*/ 773906 h 1926431"/>
              <a:gd name="connsiteX120" fmla="*/ 1924050 w 3419475"/>
              <a:gd name="connsiteY120" fmla="*/ 773906 h 1926431"/>
              <a:gd name="connsiteX121" fmla="*/ 1926431 w 3419475"/>
              <a:gd name="connsiteY121" fmla="*/ 759618 h 1926431"/>
              <a:gd name="connsiteX122" fmla="*/ 1940718 w 3419475"/>
              <a:gd name="connsiteY122" fmla="*/ 759618 h 1926431"/>
              <a:gd name="connsiteX123" fmla="*/ 1940718 w 3419475"/>
              <a:gd name="connsiteY123" fmla="*/ 742950 h 1926431"/>
              <a:gd name="connsiteX124" fmla="*/ 1957387 w 3419475"/>
              <a:gd name="connsiteY124" fmla="*/ 740568 h 1926431"/>
              <a:gd name="connsiteX125" fmla="*/ 1957387 w 3419475"/>
              <a:gd name="connsiteY125" fmla="*/ 719137 h 1926431"/>
              <a:gd name="connsiteX126" fmla="*/ 1981200 w 3419475"/>
              <a:gd name="connsiteY126" fmla="*/ 719137 h 1926431"/>
              <a:gd name="connsiteX127" fmla="*/ 1981200 w 3419475"/>
              <a:gd name="connsiteY127" fmla="*/ 702468 h 1926431"/>
              <a:gd name="connsiteX128" fmla="*/ 2002631 w 3419475"/>
              <a:gd name="connsiteY128" fmla="*/ 702468 h 1926431"/>
              <a:gd name="connsiteX129" fmla="*/ 2002631 w 3419475"/>
              <a:gd name="connsiteY129" fmla="*/ 678656 h 1926431"/>
              <a:gd name="connsiteX130" fmla="*/ 2016918 w 3419475"/>
              <a:gd name="connsiteY130" fmla="*/ 678656 h 1926431"/>
              <a:gd name="connsiteX131" fmla="*/ 2019300 w 3419475"/>
              <a:gd name="connsiteY131" fmla="*/ 640556 h 1926431"/>
              <a:gd name="connsiteX132" fmla="*/ 2081212 w 3419475"/>
              <a:gd name="connsiteY132" fmla="*/ 640556 h 1926431"/>
              <a:gd name="connsiteX133" fmla="*/ 2083593 w 3419475"/>
              <a:gd name="connsiteY133" fmla="*/ 619125 h 1926431"/>
              <a:gd name="connsiteX134" fmla="*/ 2121693 w 3419475"/>
              <a:gd name="connsiteY134" fmla="*/ 619125 h 1926431"/>
              <a:gd name="connsiteX135" fmla="*/ 2121693 w 3419475"/>
              <a:gd name="connsiteY135" fmla="*/ 597693 h 1926431"/>
              <a:gd name="connsiteX136" fmla="*/ 2169318 w 3419475"/>
              <a:gd name="connsiteY136" fmla="*/ 595312 h 1926431"/>
              <a:gd name="connsiteX137" fmla="*/ 2171700 w 3419475"/>
              <a:gd name="connsiteY137" fmla="*/ 581025 h 1926431"/>
              <a:gd name="connsiteX138" fmla="*/ 2202656 w 3419475"/>
              <a:gd name="connsiteY138" fmla="*/ 578643 h 1926431"/>
              <a:gd name="connsiteX139" fmla="*/ 2205037 w 3419475"/>
              <a:gd name="connsiteY139" fmla="*/ 557212 h 1926431"/>
              <a:gd name="connsiteX140" fmla="*/ 2221706 w 3419475"/>
              <a:gd name="connsiteY140" fmla="*/ 557212 h 1926431"/>
              <a:gd name="connsiteX141" fmla="*/ 2226468 w 3419475"/>
              <a:gd name="connsiteY141" fmla="*/ 531018 h 1926431"/>
              <a:gd name="connsiteX142" fmla="*/ 2235993 w 3419475"/>
              <a:gd name="connsiteY142" fmla="*/ 528637 h 1926431"/>
              <a:gd name="connsiteX143" fmla="*/ 2235993 w 3419475"/>
              <a:gd name="connsiteY143" fmla="*/ 507206 h 1926431"/>
              <a:gd name="connsiteX144" fmla="*/ 2305050 w 3419475"/>
              <a:gd name="connsiteY144" fmla="*/ 507206 h 1926431"/>
              <a:gd name="connsiteX145" fmla="*/ 2307431 w 3419475"/>
              <a:gd name="connsiteY145" fmla="*/ 485775 h 1926431"/>
              <a:gd name="connsiteX146" fmla="*/ 2357437 w 3419475"/>
              <a:gd name="connsiteY146" fmla="*/ 483393 h 1926431"/>
              <a:gd name="connsiteX147" fmla="*/ 2357437 w 3419475"/>
              <a:gd name="connsiteY147" fmla="*/ 428625 h 1926431"/>
              <a:gd name="connsiteX148" fmla="*/ 2376487 w 3419475"/>
              <a:gd name="connsiteY148" fmla="*/ 428625 h 1926431"/>
              <a:gd name="connsiteX149" fmla="*/ 2376487 w 3419475"/>
              <a:gd name="connsiteY149" fmla="*/ 404812 h 1926431"/>
              <a:gd name="connsiteX150" fmla="*/ 2497931 w 3419475"/>
              <a:gd name="connsiteY150" fmla="*/ 404812 h 1926431"/>
              <a:gd name="connsiteX151" fmla="*/ 2500312 w 3419475"/>
              <a:gd name="connsiteY151" fmla="*/ 376237 h 1926431"/>
              <a:gd name="connsiteX152" fmla="*/ 2516981 w 3419475"/>
              <a:gd name="connsiteY152" fmla="*/ 376237 h 1926431"/>
              <a:gd name="connsiteX153" fmla="*/ 2521743 w 3419475"/>
              <a:gd name="connsiteY153" fmla="*/ 347662 h 1926431"/>
              <a:gd name="connsiteX154" fmla="*/ 2574131 w 3419475"/>
              <a:gd name="connsiteY154" fmla="*/ 347662 h 1926431"/>
              <a:gd name="connsiteX155" fmla="*/ 2574131 w 3419475"/>
              <a:gd name="connsiteY155" fmla="*/ 326231 h 1926431"/>
              <a:gd name="connsiteX156" fmla="*/ 2607468 w 3419475"/>
              <a:gd name="connsiteY156" fmla="*/ 326231 h 1926431"/>
              <a:gd name="connsiteX157" fmla="*/ 2607468 w 3419475"/>
              <a:gd name="connsiteY157" fmla="*/ 309562 h 1926431"/>
              <a:gd name="connsiteX158" fmla="*/ 2624137 w 3419475"/>
              <a:gd name="connsiteY158" fmla="*/ 309562 h 1926431"/>
              <a:gd name="connsiteX159" fmla="*/ 2624137 w 3419475"/>
              <a:gd name="connsiteY159" fmla="*/ 288131 h 1926431"/>
              <a:gd name="connsiteX160" fmla="*/ 2674143 w 3419475"/>
              <a:gd name="connsiteY160" fmla="*/ 288131 h 1926431"/>
              <a:gd name="connsiteX161" fmla="*/ 2674143 w 3419475"/>
              <a:gd name="connsiteY161" fmla="*/ 228600 h 1926431"/>
              <a:gd name="connsiteX162" fmla="*/ 2805112 w 3419475"/>
              <a:gd name="connsiteY162" fmla="*/ 228600 h 1926431"/>
              <a:gd name="connsiteX163" fmla="*/ 2805112 w 3419475"/>
              <a:gd name="connsiteY163" fmla="*/ 159543 h 1926431"/>
              <a:gd name="connsiteX164" fmla="*/ 2907506 w 3419475"/>
              <a:gd name="connsiteY164" fmla="*/ 159543 h 1926431"/>
              <a:gd name="connsiteX165" fmla="*/ 2907506 w 3419475"/>
              <a:gd name="connsiteY165" fmla="*/ 121443 h 1926431"/>
              <a:gd name="connsiteX166" fmla="*/ 3238500 w 3419475"/>
              <a:gd name="connsiteY166" fmla="*/ 121443 h 1926431"/>
              <a:gd name="connsiteX167" fmla="*/ 3238500 w 3419475"/>
              <a:gd name="connsiteY167" fmla="*/ 73818 h 1926431"/>
              <a:gd name="connsiteX168" fmla="*/ 3352800 w 3419475"/>
              <a:gd name="connsiteY168" fmla="*/ 73818 h 1926431"/>
              <a:gd name="connsiteX169" fmla="*/ 3352800 w 3419475"/>
              <a:gd name="connsiteY169" fmla="*/ 0 h 1926431"/>
              <a:gd name="connsiteX170" fmla="*/ 3419475 w 3419475"/>
              <a:gd name="connsiteY170" fmla="*/ 0 h 192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3419475" h="1926431">
                <a:moveTo>
                  <a:pt x="0" y="1926431"/>
                </a:moveTo>
                <a:lnTo>
                  <a:pt x="0" y="1926431"/>
                </a:lnTo>
                <a:cubicBezTo>
                  <a:pt x="6350" y="1924050"/>
                  <a:pt x="13096" y="1922535"/>
                  <a:pt x="19050" y="1919287"/>
                </a:cubicBezTo>
                <a:cubicBezTo>
                  <a:pt x="23849" y="1916669"/>
                  <a:pt x="28037" y="1909378"/>
                  <a:pt x="30956" y="1905000"/>
                </a:cubicBezTo>
                <a:cubicBezTo>
                  <a:pt x="31750" y="1902619"/>
                  <a:pt x="32214" y="1900101"/>
                  <a:pt x="33337" y="1897856"/>
                </a:cubicBezTo>
                <a:cubicBezTo>
                  <a:pt x="36651" y="1891227"/>
                  <a:pt x="39979" y="1888833"/>
                  <a:pt x="45243" y="1883568"/>
                </a:cubicBezTo>
                <a:cubicBezTo>
                  <a:pt x="46037" y="1881187"/>
                  <a:pt x="46406" y="1878619"/>
                  <a:pt x="47625" y="1876425"/>
                </a:cubicBezTo>
                <a:cubicBezTo>
                  <a:pt x="50405" y="1871421"/>
                  <a:pt x="57150" y="1862137"/>
                  <a:pt x="57150" y="1862137"/>
                </a:cubicBezTo>
                <a:cubicBezTo>
                  <a:pt x="61341" y="1849562"/>
                  <a:pt x="58138" y="1857083"/>
                  <a:pt x="69056" y="1840706"/>
                </a:cubicBezTo>
                <a:lnTo>
                  <a:pt x="78581" y="1826418"/>
                </a:lnTo>
                <a:cubicBezTo>
                  <a:pt x="80168" y="1824037"/>
                  <a:pt x="80962" y="1820862"/>
                  <a:pt x="83343" y="1819275"/>
                </a:cubicBezTo>
                <a:lnTo>
                  <a:pt x="90487" y="1814512"/>
                </a:lnTo>
                <a:cubicBezTo>
                  <a:pt x="92075" y="1812131"/>
                  <a:pt x="93096" y="1809253"/>
                  <a:pt x="95250" y="1807368"/>
                </a:cubicBezTo>
                <a:cubicBezTo>
                  <a:pt x="99557" y="1803599"/>
                  <a:pt x="109537" y="1797843"/>
                  <a:pt x="109537" y="1797843"/>
                </a:cubicBezTo>
                <a:lnTo>
                  <a:pt x="114300" y="1783556"/>
                </a:lnTo>
                <a:cubicBezTo>
                  <a:pt x="116237" y="1777746"/>
                  <a:pt x="116827" y="1773884"/>
                  <a:pt x="121443" y="1769268"/>
                </a:cubicBezTo>
                <a:cubicBezTo>
                  <a:pt x="123467" y="1767244"/>
                  <a:pt x="125956" y="1765633"/>
                  <a:pt x="128587" y="1764506"/>
                </a:cubicBezTo>
                <a:cubicBezTo>
                  <a:pt x="131595" y="1763217"/>
                  <a:pt x="134937" y="1762919"/>
                  <a:pt x="138112" y="1762125"/>
                </a:cubicBezTo>
                <a:cubicBezTo>
                  <a:pt x="138457" y="1760402"/>
                  <a:pt x="140781" y="1746217"/>
                  <a:pt x="142875" y="1743075"/>
                </a:cubicBezTo>
                <a:cubicBezTo>
                  <a:pt x="148822" y="1734155"/>
                  <a:pt x="150886" y="1738522"/>
                  <a:pt x="154781" y="1728787"/>
                </a:cubicBezTo>
                <a:cubicBezTo>
                  <a:pt x="155371" y="1727313"/>
                  <a:pt x="154781" y="1725612"/>
                  <a:pt x="154781" y="1724025"/>
                </a:cubicBezTo>
                <a:lnTo>
                  <a:pt x="197643" y="1724025"/>
                </a:lnTo>
                <a:cubicBezTo>
                  <a:pt x="201612" y="1718469"/>
                  <a:pt x="205014" y="1712460"/>
                  <a:pt x="209550" y="1707356"/>
                </a:cubicBezTo>
                <a:cubicBezTo>
                  <a:pt x="211451" y="1705217"/>
                  <a:pt x="214404" y="1704310"/>
                  <a:pt x="216693" y="1702593"/>
                </a:cubicBezTo>
                <a:cubicBezTo>
                  <a:pt x="217591" y="1701919"/>
                  <a:pt x="218281" y="1701006"/>
                  <a:pt x="219075" y="1700212"/>
                </a:cubicBezTo>
                <a:lnTo>
                  <a:pt x="221456" y="1674018"/>
                </a:lnTo>
                <a:lnTo>
                  <a:pt x="259556" y="1676400"/>
                </a:lnTo>
                <a:lnTo>
                  <a:pt x="261937" y="1647825"/>
                </a:lnTo>
                <a:lnTo>
                  <a:pt x="285750" y="1647825"/>
                </a:lnTo>
                <a:lnTo>
                  <a:pt x="288131" y="1621631"/>
                </a:lnTo>
                <a:lnTo>
                  <a:pt x="340518" y="1621631"/>
                </a:lnTo>
                <a:lnTo>
                  <a:pt x="340518" y="1600200"/>
                </a:lnTo>
                <a:lnTo>
                  <a:pt x="385762" y="1604962"/>
                </a:lnTo>
                <a:lnTo>
                  <a:pt x="388143" y="1578768"/>
                </a:lnTo>
                <a:lnTo>
                  <a:pt x="402431" y="1574006"/>
                </a:lnTo>
                <a:cubicBezTo>
                  <a:pt x="407987" y="1569243"/>
                  <a:pt x="413299" y="1564180"/>
                  <a:pt x="419100" y="1559718"/>
                </a:cubicBezTo>
                <a:cubicBezTo>
                  <a:pt x="427641" y="1553148"/>
                  <a:pt x="431393" y="1550096"/>
                  <a:pt x="440531" y="1547812"/>
                </a:cubicBezTo>
                <a:cubicBezTo>
                  <a:pt x="441301" y="1547620"/>
                  <a:pt x="442118" y="1547812"/>
                  <a:pt x="442912" y="1547812"/>
                </a:cubicBezTo>
                <a:lnTo>
                  <a:pt x="447675" y="1528762"/>
                </a:lnTo>
                <a:lnTo>
                  <a:pt x="495300" y="1528762"/>
                </a:lnTo>
                <a:cubicBezTo>
                  <a:pt x="502439" y="1518767"/>
                  <a:pt x="507704" y="1513229"/>
                  <a:pt x="511968" y="1502568"/>
                </a:cubicBezTo>
                <a:cubicBezTo>
                  <a:pt x="515110" y="1494714"/>
                  <a:pt x="515387" y="1487243"/>
                  <a:pt x="521493" y="1481137"/>
                </a:cubicBezTo>
                <a:cubicBezTo>
                  <a:pt x="523517" y="1479113"/>
                  <a:pt x="526256" y="1477962"/>
                  <a:pt x="528637" y="1476375"/>
                </a:cubicBezTo>
                <a:cubicBezTo>
                  <a:pt x="530225" y="1473994"/>
                  <a:pt x="532395" y="1471911"/>
                  <a:pt x="533400" y="1469231"/>
                </a:cubicBezTo>
                <a:cubicBezTo>
                  <a:pt x="537946" y="1457110"/>
                  <a:pt x="531280" y="1457738"/>
                  <a:pt x="542925" y="1452562"/>
                </a:cubicBezTo>
                <a:cubicBezTo>
                  <a:pt x="547512" y="1450523"/>
                  <a:pt x="552450" y="1449387"/>
                  <a:pt x="557212" y="1447800"/>
                </a:cubicBezTo>
                <a:lnTo>
                  <a:pt x="564356" y="1445418"/>
                </a:lnTo>
                <a:cubicBezTo>
                  <a:pt x="566737" y="1443037"/>
                  <a:pt x="568556" y="1439910"/>
                  <a:pt x="571500" y="1438275"/>
                </a:cubicBezTo>
                <a:cubicBezTo>
                  <a:pt x="583296" y="1431722"/>
                  <a:pt x="599664" y="1432251"/>
                  <a:pt x="611981" y="1431131"/>
                </a:cubicBezTo>
                <a:cubicBezTo>
                  <a:pt x="613568" y="1428750"/>
                  <a:pt x="614316" y="1425504"/>
                  <a:pt x="616743" y="1423987"/>
                </a:cubicBezTo>
                <a:cubicBezTo>
                  <a:pt x="621000" y="1421326"/>
                  <a:pt x="631031" y="1419225"/>
                  <a:pt x="631031" y="1419225"/>
                </a:cubicBezTo>
                <a:cubicBezTo>
                  <a:pt x="633412" y="1417637"/>
                  <a:pt x="635976" y="1416294"/>
                  <a:pt x="638175" y="1414462"/>
                </a:cubicBezTo>
                <a:cubicBezTo>
                  <a:pt x="646076" y="1407877"/>
                  <a:pt x="643591" y="1406991"/>
                  <a:pt x="652462" y="1402556"/>
                </a:cubicBezTo>
                <a:cubicBezTo>
                  <a:pt x="654707" y="1401434"/>
                  <a:pt x="657225" y="1400969"/>
                  <a:pt x="659606" y="1400175"/>
                </a:cubicBezTo>
                <a:cubicBezTo>
                  <a:pt x="664368" y="1397000"/>
                  <a:pt x="668463" y="1392460"/>
                  <a:pt x="673893" y="1390650"/>
                </a:cubicBezTo>
                <a:cubicBezTo>
                  <a:pt x="685217" y="1386875"/>
                  <a:pt x="687241" y="1387592"/>
                  <a:pt x="695325" y="1381125"/>
                </a:cubicBezTo>
                <a:cubicBezTo>
                  <a:pt x="697078" y="1379723"/>
                  <a:pt x="698500" y="1377950"/>
                  <a:pt x="700087" y="1376362"/>
                </a:cubicBezTo>
                <a:lnTo>
                  <a:pt x="745331" y="1378743"/>
                </a:lnTo>
                <a:lnTo>
                  <a:pt x="745331" y="1366837"/>
                </a:lnTo>
                <a:lnTo>
                  <a:pt x="769143" y="1350168"/>
                </a:lnTo>
                <a:cubicBezTo>
                  <a:pt x="771496" y="1348539"/>
                  <a:pt x="776287" y="1345406"/>
                  <a:pt x="776287" y="1345406"/>
                </a:cubicBezTo>
                <a:cubicBezTo>
                  <a:pt x="777875" y="1343025"/>
                  <a:pt x="779770" y="1340822"/>
                  <a:pt x="781050" y="1338262"/>
                </a:cubicBezTo>
                <a:cubicBezTo>
                  <a:pt x="784924" y="1330514"/>
                  <a:pt x="781368" y="1330800"/>
                  <a:pt x="788193" y="1323975"/>
                </a:cubicBezTo>
                <a:cubicBezTo>
                  <a:pt x="790217" y="1321951"/>
                  <a:pt x="792956" y="1320800"/>
                  <a:pt x="795337" y="1319212"/>
                </a:cubicBezTo>
                <a:cubicBezTo>
                  <a:pt x="796101" y="1316154"/>
                  <a:pt x="798390" y="1305963"/>
                  <a:pt x="800100" y="1302543"/>
                </a:cubicBezTo>
                <a:cubicBezTo>
                  <a:pt x="802792" y="1297160"/>
                  <a:pt x="803896" y="1296367"/>
                  <a:pt x="807243" y="1293018"/>
                </a:cubicBezTo>
                <a:lnTo>
                  <a:pt x="873918" y="1293018"/>
                </a:lnTo>
                <a:lnTo>
                  <a:pt x="876300" y="1281112"/>
                </a:lnTo>
                <a:lnTo>
                  <a:pt x="940593" y="1281112"/>
                </a:lnTo>
                <a:lnTo>
                  <a:pt x="940593" y="1252537"/>
                </a:lnTo>
                <a:lnTo>
                  <a:pt x="985837" y="1252537"/>
                </a:lnTo>
                <a:lnTo>
                  <a:pt x="985837" y="1240631"/>
                </a:lnTo>
                <a:lnTo>
                  <a:pt x="1014412" y="1240631"/>
                </a:lnTo>
                <a:lnTo>
                  <a:pt x="1014412" y="1221581"/>
                </a:lnTo>
                <a:lnTo>
                  <a:pt x="1050131" y="1221581"/>
                </a:lnTo>
                <a:lnTo>
                  <a:pt x="1052512" y="1202531"/>
                </a:lnTo>
                <a:lnTo>
                  <a:pt x="1076325" y="1202531"/>
                </a:lnTo>
                <a:cubicBezTo>
                  <a:pt x="1079500" y="1196181"/>
                  <a:pt x="1081779" y="1189297"/>
                  <a:pt x="1085850" y="1183481"/>
                </a:cubicBezTo>
                <a:cubicBezTo>
                  <a:pt x="1087491" y="1181136"/>
                  <a:pt x="1091930" y="1181375"/>
                  <a:pt x="1092993" y="1178718"/>
                </a:cubicBezTo>
                <a:cubicBezTo>
                  <a:pt x="1095473" y="1172517"/>
                  <a:pt x="1095375" y="1164376"/>
                  <a:pt x="1095375" y="1157287"/>
                </a:cubicBezTo>
                <a:lnTo>
                  <a:pt x="1157287" y="1157287"/>
                </a:lnTo>
                <a:cubicBezTo>
                  <a:pt x="1160462" y="1150937"/>
                  <a:pt x="1163000" y="1144227"/>
                  <a:pt x="1166812" y="1138237"/>
                </a:cubicBezTo>
                <a:cubicBezTo>
                  <a:pt x="1175078" y="1125247"/>
                  <a:pt x="1173956" y="1136687"/>
                  <a:pt x="1173956" y="1126331"/>
                </a:cubicBezTo>
                <a:lnTo>
                  <a:pt x="1233487" y="1126331"/>
                </a:lnTo>
                <a:cubicBezTo>
                  <a:pt x="1239043" y="1122362"/>
                  <a:pt x="1244144" y="1117662"/>
                  <a:pt x="1250156" y="1114425"/>
                </a:cubicBezTo>
                <a:cubicBezTo>
                  <a:pt x="1254576" y="1112045"/>
                  <a:pt x="1260266" y="1112446"/>
                  <a:pt x="1264443" y="1109662"/>
                </a:cubicBezTo>
                <a:lnTo>
                  <a:pt x="1271587" y="1104900"/>
                </a:lnTo>
                <a:cubicBezTo>
                  <a:pt x="1273175" y="1100137"/>
                  <a:pt x="1272173" y="1093397"/>
                  <a:pt x="1276350" y="1090612"/>
                </a:cubicBezTo>
                <a:cubicBezTo>
                  <a:pt x="1281112" y="1087437"/>
                  <a:pt x="1285207" y="1082897"/>
                  <a:pt x="1290637" y="1081087"/>
                </a:cubicBezTo>
                <a:cubicBezTo>
                  <a:pt x="1298534" y="1078455"/>
                  <a:pt x="1297781" y="1081216"/>
                  <a:pt x="1297781" y="1076325"/>
                </a:cubicBezTo>
                <a:lnTo>
                  <a:pt x="1373981" y="1076325"/>
                </a:lnTo>
                <a:lnTo>
                  <a:pt x="1373981" y="1059656"/>
                </a:lnTo>
                <a:lnTo>
                  <a:pt x="1447800" y="1059656"/>
                </a:lnTo>
                <a:lnTo>
                  <a:pt x="1447800" y="1028700"/>
                </a:lnTo>
                <a:lnTo>
                  <a:pt x="1478756" y="1028700"/>
                </a:lnTo>
                <a:lnTo>
                  <a:pt x="1481137" y="1012031"/>
                </a:lnTo>
                <a:lnTo>
                  <a:pt x="1497806" y="1012031"/>
                </a:lnTo>
                <a:lnTo>
                  <a:pt x="1497806" y="985837"/>
                </a:lnTo>
                <a:lnTo>
                  <a:pt x="1578768" y="985837"/>
                </a:lnTo>
                <a:lnTo>
                  <a:pt x="1581150" y="962025"/>
                </a:lnTo>
                <a:lnTo>
                  <a:pt x="1600200" y="959643"/>
                </a:lnTo>
                <a:lnTo>
                  <a:pt x="1600200" y="947737"/>
                </a:lnTo>
                <a:lnTo>
                  <a:pt x="1633537" y="947737"/>
                </a:lnTo>
                <a:lnTo>
                  <a:pt x="1638300" y="923925"/>
                </a:lnTo>
                <a:lnTo>
                  <a:pt x="1676400" y="923925"/>
                </a:lnTo>
                <a:lnTo>
                  <a:pt x="1678781" y="907256"/>
                </a:lnTo>
                <a:lnTo>
                  <a:pt x="1702593" y="907256"/>
                </a:lnTo>
                <a:lnTo>
                  <a:pt x="1704975" y="885825"/>
                </a:lnTo>
                <a:lnTo>
                  <a:pt x="1759743" y="885825"/>
                </a:lnTo>
                <a:lnTo>
                  <a:pt x="1762125" y="866775"/>
                </a:lnTo>
                <a:lnTo>
                  <a:pt x="1776412" y="866775"/>
                </a:lnTo>
                <a:lnTo>
                  <a:pt x="1776412" y="857250"/>
                </a:lnTo>
                <a:lnTo>
                  <a:pt x="1807368" y="857250"/>
                </a:lnTo>
                <a:lnTo>
                  <a:pt x="1807368" y="838200"/>
                </a:lnTo>
                <a:lnTo>
                  <a:pt x="1819275" y="835818"/>
                </a:lnTo>
                <a:lnTo>
                  <a:pt x="1819275" y="812006"/>
                </a:lnTo>
                <a:lnTo>
                  <a:pt x="1850231" y="812006"/>
                </a:lnTo>
                <a:lnTo>
                  <a:pt x="1852612" y="792956"/>
                </a:lnTo>
                <a:lnTo>
                  <a:pt x="1907381" y="792956"/>
                </a:lnTo>
                <a:lnTo>
                  <a:pt x="1909762" y="773906"/>
                </a:lnTo>
                <a:lnTo>
                  <a:pt x="1924050" y="773906"/>
                </a:lnTo>
                <a:lnTo>
                  <a:pt x="1926431" y="759618"/>
                </a:lnTo>
                <a:lnTo>
                  <a:pt x="1940718" y="759618"/>
                </a:lnTo>
                <a:lnTo>
                  <a:pt x="1940718" y="742950"/>
                </a:lnTo>
                <a:lnTo>
                  <a:pt x="1957387" y="740568"/>
                </a:lnTo>
                <a:lnTo>
                  <a:pt x="1957387" y="719137"/>
                </a:lnTo>
                <a:lnTo>
                  <a:pt x="1981200" y="719137"/>
                </a:lnTo>
                <a:lnTo>
                  <a:pt x="1981200" y="702468"/>
                </a:lnTo>
                <a:lnTo>
                  <a:pt x="2002631" y="702468"/>
                </a:lnTo>
                <a:lnTo>
                  <a:pt x="2002631" y="678656"/>
                </a:lnTo>
                <a:lnTo>
                  <a:pt x="2016918" y="678656"/>
                </a:lnTo>
                <a:lnTo>
                  <a:pt x="2019300" y="640556"/>
                </a:lnTo>
                <a:lnTo>
                  <a:pt x="2081212" y="640556"/>
                </a:lnTo>
                <a:lnTo>
                  <a:pt x="2083593" y="619125"/>
                </a:lnTo>
                <a:lnTo>
                  <a:pt x="2121693" y="619125"/>
                </a:lnTo>
                <a:lnTo>
                  <a:pt x="2121693" y="597693"/>
                </a:lnTo>
                <a:lnTo>
                  <a:pt x="2169318" y="595312"/>
                </a:lnTo>
                <a:lnTo>
                  <a:pt x="2171700" y="581025"/>
                </a:lnTo>
                <a:lnTo>
                  <a:pt x="2202656" y="578643"/>
                </a:lnTo>
                <a:lnTo>
                  <a:pt x="2205037" y="557212"/>
                </a:lnTo>
                <a:lnTo>
                  <a:pt x="2221706" y="557212"/>
                </a:lnTo>
                <a:lnTo>
                  <a:pt x="2226468" y="531018"/>
                </a:lnTo>
                <a:lnTo>
                  <a:pt x="2235993" y="528637"/>
                </a:lnTo>
                <a:lnTo>
                  <a:pt x="2235993" y="507206"/>
                </a:lnTo>
                <a:lnTo>
                  <a:pt x="2305050" y="507206"/>
                </a:lnTo>
                <a:lnTo>
                  <a:pt x="2307431" y="485775"/>
                </a:lnTo>
                <a:lnTo>
                  <a:pt x="2357437" y="483393"/>
                </a:lnTo>
                <a:lnTo>
                  <a:pt x="2357437" y="428625"/>
                </a:lnTo>
                <a:lnTo>
                  <a:pt x="2376487" y="428625"/>
                </a:lnTo>
                <a:lnTo>
                  <a:pt x="2376487" y="404812"/>
                </a:lnTo>
                <a:lnTo>
                  <a:pt x="2497931" y="404812"/>
                </a:lnTo>
                <a:lnTo>
                  <a:pt x="2500312" y="376237"/>
                </a:lnTo>
                <a:lnTo>
                  <a:pt x="2516981" y="376237"/>
                </a:lnTo>
                <a:lnTo>
                  <a:pt x="2521743" y="347662"/>
                </a:lnTo>
                <a:lnTo>
                  <a:pt x="2574131" y="347662"/>
                </a:lnTo>
                <a:lnTo>
                  <a:pt x="2574131" y="326231"/>
                </a:lnTo>
                <a:lnTo>
                  <a:pt x="2607468" y="326231"/>
                </a:lnTo>
                <a:lnTo>
                  <a:pt x="2607468" y="309562"/>
                </a:lnTo>
                <a:lnTo>
                  <a:pt x="2624137" y="309562"/>
                </a:lnTo>
                <a:lnTo>
                  <a:pt x="2624137" y="288131"/>
                </a:lnTo>
                <a:lnTo>
                  <a:pt x="2674143" y="288131"/>
                </a:lnTo>
                <a:lnTo>
                  <a:pt x="2674143" y="228600"/>
                </a:lnTo>
                <a:lnTo>
                  <a:pt x="2805112" y="228600"/>
                </a:lnTo>
                <a:lnTo>
                  <a:pt x="2805112" y="159543"/>
                </a:lnTo>
                <a:lnTo>
                  <a:pt x="2907506" y="159543"/>
                </a:lnTo>
                <a:lnTo>
                  <a:pt x="2907506" y="121443"/>
                </a:lnTo>
                <a:lnTo>
                  <a:pt x="3238500" y="121443"/>
                </a:lnTo>
                <a:lnTo>
                  <a:pt x="3238500" y="73818"/>
                </a:lnTo>
                <a:lnTo>
                  <a:pt x="3352800" y="73818"/>
                </a:lnTo>
                <a:lnTo>
                  <a:pt x="3352800" y="0"/>
                </a:lnTo>
                <a:lnTo>
                  <a:pt x="3419475" y="0"/>
                </a:lnTo>
              </a:path>
            </a:pathLst>
          </a:cu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791" eaLnBrk="0" hangingPunct="0"/>
            <a:endParaRPr lang="en-GB" sz="2400" b="1" kern="0">
              <a:solidFill>
                <a:sysClr val="windowText" lastClr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52" name="Freeform 185">
            <a:extLst>
              <a:ext uri="{FF2B5EF4-FFF2-40B4-BE49-F238E27FC236}">
                <a16:creationId xmlns:a16="http://schemas.microsoft.com/office/drawing/2014/main" xmlns="" id="{345517B4-78A0-495F-9BFD-37605B2CF9F2}"/>
              </a:ext>
            </a:extLst>
          </p:cNvPr>
          <p:cNvSpPr/>
          <p:nvPr/>
        </p:nvSpPr>
        <p:spPr bwMode="auto">
          <a:xfrm>
            <a:off x="988928" y="2580287"/>
            <a:ext cx="3388518" cy="1057275"/>
          </a:xfrm>
          <a:custGeom>
            <a:avLst/>
            <a:gdLst>
              <a:gd name="connsiteX0" fmla="*/ 3388518 w 3388518"/>
              <a:gd name="connsiteY0" fmla="*/ 0 h 1057275"/>
              <a:gd name="connsiteX1" fmla="*/ 3283743 w 3388518"/>
              <a:gd name="connsiteY1" fmla="*/ 0 h 1057275"/>
              <a:gd name="connsiteX2" fmla="*/ 3283743 w 3388518"/>
              <a:gd name="connsiteY2" fmla="*/ 64294 h 1057275"/>
              <a:gd name="connsiteX3" fmla="*/ 2974181 w 3388518"/>
              <a:gd name="connsiteY3" fmla="*/ 64294 h 1057275"/>
              <a:gd name="connsiteX4" fmla="*/ 2976562 w 3388518"/>
              <a:gd name="connsiteY4" fmla="*/ 107156 h 1057275"/>
              <a:gd name="connsiteX5" fmla="*/ 2921793 w 3388518"/>
              <a:gd name="connsiteY5" fmla="*/ 107156 h 1057275"/>
              <a:gd name="connsiteX6" fmla="*/ 2921793 w 3388518"/>
              <a:gd name="connsiteY6" fmla="*/ 142875 h 1057275"/>
              <a:gd name="connsiteX7" fmla="*/ 2881312 w 3388518"/>
              <a:gd name="connsiteY7" fmla="*/ 142875 h 1057275"/>
              <a:gd name="connsiteX8" fmla="*/ 2881312 w 3388518"/>
              <a:gd name="connsiteY8" fmla="*/ 226219 h 1057275"/>
              <a:gd name="connsiteX9" fmla="*/ 2852737 w 3388518"/>
              <a:gd name="connsiteY9" fmla="*/ 226219 h 1057275"/>
              <a:gd name="connsiteX10" fmla="*/ 2852737 w 3388518"/>
              <a:gd name="connsiteY10" fmla="*/ 269081 h 1057275"/>
              <a:gd name="connsiteX11" fmla="*/ 2809875 w 3388518"/>
              <a:gd name="connsiteY11" fmla="*/ 266700 h 1057275"/>
              <a:gd name="connsiteX12" fmla="*/ 2809875 w 3388518"/>
              <a:gd name="connsiteY12" fmla="*/ 302419 h 1057275"/>
              <a:gd name="connsiteX13" fmla="*/ 2683668 w 3388518"/>
              <a:gd name="connsiteY13" fmla="*/ 302419 h 1057275"/>
              <a:gd name="connsiteX14" fmla="*/ 2683668 w 3388518"/>
              <a:gd name="connsiteY14" fmla="*/ 335756 h 1057275"/>
              <a:gd name="connsiteX15" fmla="*/ 2490787 w 3388518"/>
              <a:gd name="connsiteY15" fmla="*/ 335756 h 1057275"/>
              <a:gd name="connsiteX16" fmla="*/ 2490787 w 3388518"/>
              <a:gd name="connsiteY16" fmla="*/ 357188 h 1057275"/>
              <a:gd name="connsiteX17" fmla="*/ 2452687 w 3388518"/>
              <a:gd name="connsiteY17" fmla="*/ 357188 h 1057275"/>
              <a:gd name="connsiteX18" fmla="*/ 2452687 w 3388518"/>
              <a:gd name="connsiteY18" fmla="*/ 385763 h 1057275"/>
              <a:gd name="connsiteX19" fmla="*/ 2226468 w 3388518"/>
              <a:gd name="connsiteY19" fmla="*/ 385763 h 1057275"/>
              <a:gd name="connsiteX20" fmla="*/ 2228850 w 3388518"/>
              <a:gd name="connsiteY20" fmla="*/ 416719 h 1057275"/>
              <a:gd name="connsiteX21" fmla="*/ 2197893 w 3388518"/>
              <a:gd name="connsiteY21" fmla="*/ 416719 h 1057275"/>
              <a:gd name="connsiteX22" fmla="*/ 2200275 w 3388518"/>
              <a:gd name="connsiteY22" fmla="*/ 435769 h 1057275"/>
              <a:gd name="connsiteX23" fmla="*/ 2164556 w 3388518"/>
              <a:gd name="connsiteY23" fmla="*/ 435769 h 1057275"/>
              <a:gd name="connsiteX24" fmla="*/ 2164556 w 3388518"/>
              <a:gd name="connsiteY24" fmla="*/ 459581 h 1057275"/>
              <a:gd name="connsiteX25" fmla="*/ 2062162 w 3388518"/>
              <a:gd name="connsiteY25" fmla="*/ 459581 h 1057275"/>
              <a:gd name="connsiteX26" fmla="*/ 2062162 w 3388518"/>
              <a:gd name="connsiteY26" fmla="*/ 497681 h 1057275"/>
              <a:gd name="connsiteX27" fmla="*/ 2016918 w 3388518"/>
              <a:gd name="connsiteY27" fmla="*/ 497681 h 1057275"/>
              <a:gd name="connsiteX28" fmla="*/ 2016918 w 3388518"/>
              <a:gd name="connsiteY28" fmla="*/ 519113 h 1057275"/>
              <a:gd name="connsiteX29" fmla="*/ 2002631 w 3388518"/>
              <a:gd name="connsiteY29" fmla="*/ 521494 h 1057275"/>
              <a:gd name="connsiteX30" fmla="*/ 2002631 w 3388518"/>
              <a:gd name="connsiteY30" fmla="*/ 540544 h 1057275"/>
              <a:gd name="connsiteX31" fmla="*/ 1947862 w 3388518"/>
              <a:gd name="connsiteY31" fmla="*/ 540544 h 1057275"/>
              <a:gd name="connsiteX32" fmla="*/ 1947862 w 3388518"/>
              <a:gd name="connsiteY32" fmla="*/ 566738 h 1057275"/>
              <a:gd name="connsiteX33" fmla="*/ 1878806 w 3388518"/>
              <a:gd name="connsiteY33" fmla="*/ 566738 h 1057275"/>
              <a:gd name="connsiteX34" fmla="*/ 1881187 w 3388518"/>
              <a:gd name="connsiteY34" fmla="*/ 600075 h 1057275"/>
              <a:gd name="connsiteX35" fmla="*/ 1738312 w 3388518"/>
              <a:gd name="connsiteY35" fmla="*/ 600075 h 1057275"/>
              <a:gd name="connsiteX36" fmla="*/ 1738312 w 3388518"/>
              <a:gd name="connsiteY36" fmla="*/ 623888 h 1057275"/>
              <a:gd name="connsiteX37" fmla="*/ 1583531 w 3388518"/>
              <a:gd name="connsiteY37" fmla="*/ 623888 h 1057275"/>
              <a:gd name="connsiteX38" fmla="*/ 1583531 w 3388518"/>
              <a:gd name="connsiteY38" fmla="*/ 659606 h 1057275"/>
              <a:gd name="connsiteX39" fmla="*/ 1407318 w 3388518"/>
              <a:gd name="connsiteY39" fmla="*/ 659606 h 1057275"/>
              <a:gd name="connsiteX40" fmla="*/ 1407318 w 3388518"/>
              <a:gd name="connsiteY40" fmla="*/ 692944 h 1057275"/>
              <a:gd name="connsiteX41" fmla="*/ 1362075 w 3388518"/>
              <a:gd name="connsiteY41" fmla="*/ 692944 h 1057275"/>
              <a:gd name="connsiteX42" fmla="*/ 1362075 w 3388518"/>
              <a:gd name="connsiteY42" fmla="*/ 719138 h 1057275"/>
              <a:gd name="connsiteX43" fmla="*/ 1316831 w 3388518"/>
              <a:gd name="connsiteY43" fmla="*/ 719138 h 1057275"/>
              <a:gd name="connsiteX44" fmla="*/ 1314450 w 3388518"/>
              <a:gd name="connsiteY44" fmla="*/ 735806 h 1057275"/>
              <a:gd name="connsiteX45" fmla="*/ 1240631 w 3388518"/>
              <a:gd name="connsiteY45" fmla="*/ 735806 h 1057275"/>
              <a:gd name="connsiteX46" fmla="*/ 1238250 w 3388518"/>
              <a:gd name="connsiteY46" fmla="*/ 754856 h 1057275"/>
              <a:gd name="connsiteX47" fmla="*/ 1185862 w 3388518"/>
              <a:gd name="connsiteY47" fmla="*/ 752475 h 1057275"/>
              <a:gd name="connsiteX48" fmla="*/ 1185862 w 3388518"/>
              <a:gd name="connsiteY48" fmla="*/ 752475 h 1057275"/>
              <a:gd name="connsiteX49" fmla="*/ 1185862 w 3388518"/>
              <a:gd name="connsiteY49" fmla="*/ 769144 h 1057275"/>
              <a:gd name="connsiteX50" fmla="*/ 1102518 w 3388518"/>
              <a:gd name="connsiteY50" fmla="*/ 769144 h 1057275"/>
              <a:gd name="connsiteX51" fmla="*/ 1102518 w 3388518"/>
              <a:gd name="connsiteY51" fmla="*/ 785813 h 1057275"/>
              <a:gd name="connsiteX52" fmla="*/ 1052512 w 3388518"/>
              <a:gd name="connsiteY52" fmla="*/ 785813 h 1057275"/>
              <a:gd name="connsiteX53" fmla="*/ 1052512 w 3388518"/>
              <a:gd name="connsiteY53" fmla="*/ 804863 h 1057275"/>
              <a:gd name="connsiteX54" fmla="*/ 892968 w 3388518"/>
              <a:gd name="connsiteY54" fmla="*/ 804863 h 1057275"/>
              <a:gd name="connsiteX55" fmla="*/ 892968 w 3388518"/>
              <a:gd name="connsiteY55" fmla="*/ 804863 h 1057275"/>
              <a:gd name="connsiteX56" fmla="*/ 892968 w 3388518"/>
              <a:gd name="connsiteY56" fmla="*/ 819150 h 1057275"/>
              <a:gd name="connsiteX57" fmla="*/ 838200 w 3388518"/>
              <a:gd name="connsiteY57" fmla="*/ 819150 h 1057275"/>
              <a:gd name="connsiteX58" fmla="*/ 838200 w 3388518"/>
              <a:gd name="connsiteY58" fmla="*/ 833438 h 1057275"/>
              <a:gd name="connsiteX59" fmla="*/ 666750 w 3388518"/>
              <a:gd name="connsiteY59" fmla="*/ 833438 h 1057275"/>
              <a:gd name="connsiteX60" fmla="*/ 666750 w 3388518"/>
              <a:gd name="connsiteY60" fmla="*/ 833438 h 1057275"/>
              <a:gd name="connsiteX61" fmla="*/ 666750 w 3388518"/>
              <a:gd name="connsiteY61" fmla="*/ 854869 h 1057275"/>
              <a:gd name="connsiteX62" fmla="*/ 645318 w 3388518"/>
              <a:gd name="connsiteY62" fmla="*/ 859631 h 1057275"/>
              <a:gd name="connsiteX63" fmla="*/ 638175 w 3388518"/>
              <a:gd name="connsiteY63" fmla="*/ 866775 h 1057275"/>
              <a:gd name="connsiteX64" fmla="*/ 623887 w 3388518"/>
              <a:gd name="connsiteY64" fmla="*/ 873919 h 1057275"/>
              <a:gd name="connsiteX65" fmla="*/ 616743 w 3388518"/>
              <a:gd name="connsiteY65" fmla="*/ 881063 h 1057275"/>
              <a:gd name="connsiteX66" fmla="*/ 609600 w 3388518"/>
              <a:gd name="connsiteY66" fmla="*/ 883444 h 1057275"/>
              <a:gd name="connsiteX67" fmla="*/ 607218 w 3388518"/>
              <a:gd name="connsiteY67" fmla="*/ 890588 h 1057275"/>
              <a:gd name="connsiteX68" fmla="*/ 597693 w 3388518"/>
              <a:gd name="connsiteY68" fmla="*/ 892969 h 1057275"/>
              <a:gd name="connsiteX69" fmla="*/ 554831 w 3388518"/>
              <a:gd name="connsiteY69" fmla="*/ 892969 h 1057275"/>
              <a:gd name="connsiteX70" fmla="*/ 538162 w 3388518"/>
              <a:gd name="connsiteY70" fmla="*/ 902494 h 1057275"/>
              <a:gd name="connsiteX71" fmla="*/ 516731 w 3388518"/>
              <a:gd name="connsiteY71" fmla="*/ 907256 h 1057275"/>
              <a:gd name="connsiteX72" fmla="*/ 504825 w 3388518"/>
              <a:gd name="connsiteY72" fmla="*/ 921544 h 1057275"/>
              <a:gd name="connsiteX73" fmla="*/ 497681 w 3388518"/>
              <a:gd name="connsiteY73" fmla="*/ 923925 h 1057275"/>
              <a:gd name="connsiteX74" fmla="*/ 492918 w 3388518"/>
              <a:gd name="connsiteY74" fmla="*/ 931069 h 1057275"/>
              <a:gd name="connsiteX75" fmla="*/ 481012 w 3388518"/>
              <a:gd name="connsiteY75" fmla="*/ 933450 h 1057275"/>
              <a:gd name="connsiteX76" fmla="*/ 476250 w 3388518"/>
              <a:gd name="connsiteY76" fmla="*/ 935831 h 1057275"/>
              <a:gd name="connsiteX77" fmla="*/ 423862 w 3388518"/>
              <a:gd name="connsiteY77" fmla="*/ 935831 h 1057275"/>
              <a:gd name="connsiteX78" fmla="*/ 423862 w 3388518"/>
              <a:gd name="connsiteY78" fmla="*/ 952500 h 1057275"/>
              <a:gd name="connsiteX79" fmla="*/ 385762 w 3388518"/>
              <a:gd name="connsiteY79" fmla="*/ 952500 h 1057275"/>
              <a:gd name="connsiteX80" fmla="*/ 385762 w 3388518"/>
              <a:gd name="connsiteY80" fmla="*/ 981075 h 1057275"/>
              <a:gd name="connsiteX81" fmla="*/ 359568 w 3388518"/>
              <a:gd name="connsiteY81" fmla="*/ 992981 h 1057275"/>
              <a:gd name="connsiteX82" fmla="*/ 345281 w 3388518"/>
              <a:gd name="connsiteY82" fmla="*/ 995363 h 1057275"/>
              <a:gd name="connsiteX83" fmla="*/ 319087 w 3388518"/>
              <a:gd name="connsiteY83" fmla="*/ 1000125 h 1057275"/>
              <a:gd name="connsiteX84" fmla="*/ 204787 w 3388518"/>
              <a:gd name="connsiteY84" fmla="*/ 1000125 h 1057275"/>
              <a:gd name="connsiteX85" fmla="*/ 188118 w 3388518"/>
              <a:gd name="connsiteY85" fmla="*/ 1012031 h 1057275"/>
              <a:gd name="connsiteX86" fmla="*/ 180975 w 3388518"/>
              <a:gd name="connsiteY86" fmla="*/ 1014413 h 1057275"/>
              <a:gd name="connsiteX87" fmla="*/ 173831 w 3388518"/>
              <a:gd name="connsiteY87" fmla="*/ 1019175 h 1057275"/>
              <a:gd name="connsiteX88" fmla="*/ 159543 w 3388518"/>
              <a:gd name="connsiteY88" fmla="*/ 1023938 h 1057275"/>
              <a:gd name="connsiteX89" fmla="*/ 152400 w 3388518"/>
              <a:gd name="connsiteY89" fmla="*/ 1026319 h 1057275"/>
              <a:gd name="connsiteX90" fmla="*/ 114300 w 3388518"/>
              <a:gd name="connsiteY90" fmla="*/ 1031081 h 1057275"/>
              <a:gd name="connsiteX91" fmla="*/ 88106 w 3388518"/>
              <a:gd name="connsiteY91" fmla="*/ 1042988 h 1057275"/>
              <a:gd name="connsiteX92" fmla="*/ 78581 w 3388518"/>
              <a:gd name="connsiteY92" fmla="*/ 1045369 h 1057275"/>
              <a:gd name="connsiteX93" fmla="*/ 57150 w 3388518"/>
              <a:gd name="connsiteY93" fmla="*/ 1047750 h 1057275"/>
              <a:gd name="connsiteX94" fmla="*/ 35718 w 3388518"/>
              <a:gd name="connsiteY94" fmla="*/ 1050131 h 1057275"/>
              <a:gd name="connsiteX95" fmla="*/ 21431 w 3388518"/>
              <a:gd name="connsiteY95" fmla="*/ 1054894 h 1057275"/>
              <a:gd name="connsiteX96" fmla="*/ 0 w 3388518"/>
              <a:gd name="connsiteY96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88518" h="1057275">
                <a:moveTo>
                  <a:pt x="3388518" y="0"/>
                </a:moveTo>
                <a:lnTo>
                  <a:pt x="3283743" y="0"/>
                </a:lnTo>
                <a:lnTo>
                  <a:pt x="3283743" y="64294"/>
                </a:lnTo>
                <a:lnTo>
                  <a:pt x="2974181" y="64294"/>
                </a:lnTo>
                <a:lnTo>
                  <a:pt x="2976562" y="107156"/>
                </a:lnTo>
                <a:lnTo>
                  <a:pt x="2921793" y="107156"/>
                </a:lnTo>
                <a:lnTo>
                  <a:pt x="2921793" y="142875"/>
                </a:lnTo>
                <a:lnTo>
                  <a:pt x="2881312" y="142875"/>
                </a:lnTo>
                <a:lnTo>
                  <a:pt x="2881312" y="226219"/>
                </a:lnTo>
                <a:lnTo>
                  <a:pt x="2852737" y="226219"/>
                </a:lnTo>
                <a:lnTo>
                  <a:pt x="2852737" y="269081"/>
                </a:lnTo>
                <a:lnTo>
                  <a:pt x="2809875" y="266700"/>
                </a:lnTo>
                <a:lnTo>
                  <a:pt x="2809875" y="302419"/>
                </a:lnTo>
                <a:lnTo>
                  <a:pt x="2683668" y="302419"/>
                </a:lnTo>
                <a:lnTo>
                  <a:pt x="2683668" y="335756"/>
                </a:lnTo>
                <a:lnTo>
                  <a:pt x="2490787" y="335756"/>
                </a:lnTo>
                <a:lnTo>
                  <a:pt x="2490787" y="357188"/>
                </a:lnTo>
                <a:lnTo>
                  <a:pt x="2452687" y="357188"/>
                </a:lnTo>
                <a:lnTo>
                  <a:pt x="2452687" y="385763"/>
                </a:lnTo>
                <a:lnTo>
                  <a:pt x="2226468" y="385763"/>
                </a:lnTo>
                <a:lnTo>
                  <a:pt x="2228850" y="416719"/>
                </a:lnTo>
                <a:lnTo>
                  <a:pt x="2197893" y="416719"/>
                </a:lnTo>
                <a:lnTo>
                  <a:pt x="2200275" y="435769"/>
                </a:lnTo>
                <a:lnTo>
                  <a:pt x="2164556" y="435769"/>
                </a:lnTo>
                <a:lnTo>
                  <a:pt x="2164556" y="459581"/>
                </a:lnTo>
                <a:lnTo>
                  <a:pt x="2062162" y="459581"/>
                </a:lnTo>
                <a:lnTo>
                  <a:pt x="2062162" y="497681"/>
                </a:lnTo>
                <a:lnTo>
                  <a:pt x="2016918" y="497681"/>
                </a:lnTo>
                <a:lnTo>
                  <a:pt x="2016918" y="519113"/>
                </a:lnTo>
                <a:lnTo>
                  <a:pt x="2002631" y="521494"/>
                </a:lnTo>
                <a:lnTo>
                  <a:pt x="2002631" y="540544"/>
                </a:lnTo>
                <a:lnTo>
                  <a:pt x="1947862" y="540544"/>
                </a:lnTo>
                <a:lnTo>
                  <a:pt x="1947862" y="566738"/>
                </a:lnTo>
                <a:lnTo>
                  <a:pt x="1878806" y="566738"/>
                </a:lnTo>
                <a:lnTo>
                  <a:pt x="1881187" y="600075"/>
                </a:lnTo>
                <a:lnTo>
                  <a:pt x="1738312" y="600075"/>
                </a:lnTo>
                <a:lnTo>
                  <a:pt x="1738312" y="623888"/>
                </a:lnTo>
                <a:lnTo>
                  <a:pt x="1583531" y="623888"/>
                </a:lnTo>
                <a:lnTo>
                  <a:pt x="1583531" y="659606"/>
                </a:lnTo>
                <a:lnTo>
                  <a:pt x="1407318" y="659606"/>
                </a:lnTo>
                <a:lnTo>
                  <a:pt x="1407318" y="692944"/>
                </a:lnTo>
                <a:lnTo>
                  <a:pt x="1362075" y="692944"/>
                </a:lnTo>
                <a:lnTo>
                  <a:pt x="1362075" y="719138"/>
                </a:lnTo>
                <a:lnTo>
                  <a:pt x="1316831" y="719138"/>
                </a:lnTo>
                <a:lnTo>
                  <a:pt x="1314450" y="735806"/>
                </a:lnTo>
                <a:lnTo>
                  <a:pt x="1240631" y="735806"/>
                </a:lnTo>
                <a:lnTo>
                  <a:pt x="1238250" y="754856"/>
                </a:lnTo>
                <a:lnTo>
                  <a:pt x="1185862" y="752475"/>
                </a:lnTo>
                <a:lnTo>
                  <a:pt x="1185862" y="752475"/>
                </a:lnTo>
                <a:lnTo>
                  <a:pt x="1185862" y="769144"/>
                </a:lnTo>
                <a:lnTo>
                  <a:pt x="1102518" y="769144"/>
                </a:lnTo>
                <a:lnTo>
                  <a:pt x="1102518" y="785813"/>
                </a:lnTo>
                <a:lnTo>
                  <a:pt x="1052512" y="785813"/>
                </a:lnTo>
                <a:lnTo>
                  <a:pt x="1052512" y="804863"/>
                </a:lnTo>
                <a:lnTo>
                  <a:pt x="892968" y="804863"/>
                </a:lnTo>
                <a:lnTo>
                  <a:pt x="892968" y="804863"/>
                </a:lnTo>
                <a:lnTo>
                  <a:pt x="892968" y="819150"/>
                </a:lnTo>
                <a:lnTo>
                  <a:pt x="838200" y="819150"/>
                </a:lnTo>
                <a:lnTo>
                  <a:pt x="838200" y="833438"/>
                </a:lnTo>
                <a:lnTo>
                  <a:pt x="666750" y="833438"/>
                </a:lnTo>
                <a:lnTo>
                  <a:pt x="666750" y="833438"/>
                </a:lnTo>
                <a:lnTo>
                  <a:pt x="666750" y="854869"/>
                </a:lnTo>
                <a:cubicBezTo>
                  <a:pt x="659606" y="856456"/>
                  <a:pt x="652073" y="856816"/>
                  <a:pt x="645318" y="859631"/>
                </a:cubicBezTo>
                <a:cubicBezTo>
                  <a:pt x="642210" y="860926"/>
                  <a:pt x="640762" y="864619"/>
                  <a:pt x="638175" y="866775"/>
                </a:cubicBezTo>
                <a:cubicBezTo>
                  <a:pt x="632020" y="871905"/>
                  <a:pt x="631047" y="871533"/>
                  <a:pt x="623887" y="873919"/>
                </a:cubicBezTo>
                <a:cubicBezTo>
                  <a:pt x="621506" y="876300"/>
                  <a:pt x="619545" y="879195"/>
                  <a:pt x="616743" y="881063"/>
                </a:cubicBezTo>
                <a:cubicBezTo>
                  <a:pt x="614655" y="882455"/>
                  <a:pt x="611375" y="881669"/>
                  <a:pt x="609600" y="883444"/>
                </a:cubicBezTo>
                <a:cubicBezTo>
                  <a:pt x="607825" y="885219"/>
                  <a:pt x="608993" y="888813"/>
                  <a:pt x="607218" y="890588"/>
                </a:cubicBezTo>
                <a:cubicBezTo>
                  <a:pt x="604586" y="893220"/>
                  <a:pt x="600919" y="892969"/>
                  <a:pt x="597693" y="892969"/>
                </a:cubicBezTo>
                <a:lnTo>
                  <a:pt x="554831" y="892969"/>
                </a:lnTo>
                <a:lnTo>
                  <a:pt x="538162" y="902494"/>
                </a:lnTo>
                <a:cubicBezTo>
                  <a:pt x="531018" y="904081"/>
                  <a:pt x="523486" y="904441"/>
                  <a:pt x="516731" y="907256"/>
                </a:cubicBezTo>
                <a:cubicBezTo>
                  <a:pt x="507264" y="911201"/>
                  <a:pt x="511709" y="916036"/>
                  <a:pt x="504825" y="921544"/>
                </a:cubicBezTo>
                <a:cubicBezTo>
                  <a:pt x="502865" y="923112"/>
                  <a:pt x="500062" y="923131"/>
                  <a:pt x="497681" y="923925"/>
                </a:cubicBezTo>
                <a:cubicBezTo>
                  <a:pt x="496093" y="926306"/>
                  <a:pt x="495403" y="929649"/>
                  <a:pt x="492918" y="931069"/>
                </a:cubicBezTo>
                <a:cubicBezTo>
                  <a:pt x="489404" y="933077"/>
                  <a:pt x="484904" y="932338"/>
                  <a:pt x="481012" y="933450"/>
                </a:cubicBezTo>
                <a:cubicBezTo>
                  <a:pt x="479306" y="933938"/>
                  <a:pt x="477837" y="935037"/>
                  <a:pt x="476250" y="935831"/>
                </a:cubicBezTo>
                <a:lnTo>
                  <a:pt x="423862" y="935831"/>
                </a:lnTo>
                <a:lnTo>
                  <a:pt x="423862" y="952500"/>
                </a:lnTo>
                <a:lnTo>
                  <a:pt x="385762" y="952500"/>
                </a:lnTo>
                <a:lnTo>
                  <a:pt x="385762" y="981075"/>
                </a:lnTo>
                <a:cubicBezTo>
                  <a:pt x="380160" y="983876"/>
                  <a:pt x="367899" y="991130"/>
                  <a:pt x="359568" y="992981"/>
                </a:cubicBezTo>
                <a:cubicBezTo>
                  <a:pt x="354855" y="994028"/>
                  <a:pt x="350026" y="994473"/>
                  <a:pt x="345281" y="995363"/>
                </a:cubicBezTo>
                <a:cubicBezTo>
                  <a:pt x="319055" y="1000281"/>
                  <a:pt x="329723" y="1000125"/>
                  <a:pt x="319087" y="1000125"/>
                </a:cubicBezTo>
                <a:lnTo>
                  <a:pt x="204787" y="1000125"/>
                </a:lnTo>
                <a:cubicBezTo>
                  <a:pt x="199231" y="1004094"/>
                  <a:pt x="193973" y="1008518"/>
                  <a:pt x="188118" y="1012031"/>
                </a:cubicBezTo>
                <a:cubicBezTo>
                  <a:pt x="185966" y="1013322"/>
                  <a:pt x="183220" y="1013290"/>
                  <a:pt x="180975" y="1014413"/>
                </a:cubicBezTo>
                <a:cubicBezTo>
                  <a:pt x="178415" y="1015693"/>
                  <a:pt x="176446" y="1018013"/>
                  <a:pt x="173831" y="1019175"/>
                </a:cubicBezTo>
                <a:cubicBezTo>
                  <a:pt x="169243" y="1021214"/>
                  <a:pt x="164306" y="1022350"/>
                  <a:pt x="159543" y="1023938"/>
                </a:cubicBezTo>
                <a:cubicBezTo>
                  <a:pt x="157162" y="1024732"/>
                  <a:pt x="154876" y="1025906"/>
                  <a:pt x="152400" y="1026319"/>
                </a:cubicBezTo>
                <a:cubicBezTo>
                  <a:pt x="130244" y="1030011"/>
                  <a:pt x="142916" y="1028220"/>
                  <a:pt x="114300" y="1031081"/>
                </a:cubicBezTo>
                <a:cubicBezTo>
                  <a:pt x="95408" y="1043675"/>
                  <a:pt x="106499" y="1038900"/>
                  <a:pt x="88106" y="1042988"/>
                </a:cubicBezTo>
                <a:cubicBezTo>
                  <a:pt x="84911" y="1043698"/>
                  <a:pt x="78581" y="1045369"/>
                  <a:pt x="78581" y="1045369"/>
                </a:cubicBezTo>
                <a:lnTo>
                  <a:pt x="57150" y="1047750"/>
                </a:lnTo>
                <a:cubicBezTo>
                  <a:pt x="50006" y="1048544"/>
                  <a:pt x="42766" y="1048721"/>
                  <a:pt x="35718" y="1050131"/>
                </a:cubicBezTo>
                <a:cubicBezTo>
                  <a:pt x="30795" y="1051116"/>
                  <a:pt x="26420" y="1054340"/>
                  <a:pt x="21431" y="1054894"/>
                </a:cubicBezTo>
                <a:lnTo>
                  <a:pt x="0" y="1057275"/>
                </a:lnTo>
              </a:path>
            </a:pathLst>
          </a:custGeom>
          <a:noFill/>
          <a:ln w="38100" cap="flat" cmpd="sng" algn="ctr">
            <a:solidFill>
              <a:srgbClr val="F269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791" eaLnBrk="0" hangingPunct="0"/>
            <a:endParaRPr lang="en-GB" sz="2400" b="1" kern="0">
              <a:solidFill>
                <a:sysClr val="windowText" lastClr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xmlns="" id="{48CE280D-8CDA-4615-8B95-716330534FA3}"/>
              </a:ext>
            </a:extLst>
          </p:cNvPr>
          <p:cNvSpPr txBox="1"/>
          <p:nvPr/>
        </p:nvSpPr>
        <p:spPr>
          <a:xfrm>
            <a:off x="3487944" y="2952696"/>
            <a:ext cx="885179" cy="307777"/>
          </a:xfrm>
          <a:prstGeom prst="rect">
            <a:avLst/>
          </a:prstGeom>
          <a:noFill/>
        </p:spPr>
        <p:txBody>
          <a:bodyPr vert="horz" wrap="none" rtlCol="0" anchor="b">
            <a:spAutoFit/>
          </a:bodyPr>
          <a:lstStyle/>
          <a:p>
            <a:pPr defTabSz="914378"/>
            <a:r>
              <a:rPr lang="en-GB" sz="1400" b="1" kern="0" dirty="0" err="1">
                <a:solidFill>
                  <a:srgbClr val="F26938"/>
                </a:solidFill>
                <a:latin typeface="Calibri" pitchFamily="34" charset="0"/>
              </a:rPr>
              <a:t>Apixaban</a:t>
            </a:r>
            <a:endParaRPr lang="en-GB" sz="1400" b="1" kern="0" dirty="0">
              <a:solidFill>
                <a:srgbClr val="F26938"/>
              </a:solidFill>
              <a:latin typeface="Calibri" pitchFamily="34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56E6C866-507E-41E7-BAB4-99BA8ED9C01D}"/>
              </a:ext>
            </a:extLst>
          </p:cNvPr>
          <p:cNvSpPr txBox="1"/>
          <p:nvPr/>
        </p:nvSpPr>
        <p:spPr>
          <a:xfrm>
            <a:off x="3673336" y="1986043"/>
            <a:ext cx="487634" cy="307777"/>
          </a:xfrm>
          <a:prstGeom prst="rect">
            <a:avLst/>
          </a:prstGeom>
          <a:noFill/>
        </p:spPr>
        <p:txBody>
          <a:bodyPr vert="horz" wrap="none" rtlCol="0" anchor="b">
            <a:spAutoFit/>
          </a:bodyPr>
          <a:lstStyle/>
          <a:p>
            <a:pPr defTabSz="914378"/>
            <a:r>
              <a:rPr lang="en-GB" sz="1400" b="1" kern="0" dirty="0">
                <a:solidFill>
                  <a:schemeClr val="accent5"/>
                </a:solidFill>
                <a:latin typeface="Calibri" pitchFamily="34" charset="0"/>
              </a:rPr>
              <a:t>ASA</a:t>
            </a:r>
          </a:p>
        </p:txBody>
      </p:sp>
      <p:sp>
        <p:nvSpPr>
          <p:cNvPr id="255" name="Freeform 188">
            <a:extLst>
              <a:ext uri="{FF2B5EF4-FFF2-40B4-BE49-F238E27FC236}">
                <a16:creationId xmlns:a16="http://schemas.microsoft.com/office/drawing/2014/main" xmlns="" id="{F006317A-F258-42A0-89DA-14F64F8D1914}"/>
              </a:ext>
            </a:extLst>
          </p:cNvPr>
          <p:cNvSpPr/>
          <p:nvPr/>
        </p:nvSpPr>
        <p:spPr bwMode="auto">
          <a:xfrm>
            <a:off x="5655538" y="3048391"/>
            <a:ext cx="3160758" cy="541769"/>
          </a:xfrm>
          <a:custGeom>
            <a:avLst/>
            <a:gdLst>
              <a:gd name="connsiteX0" fmla="*/ 0 w 3160758"/>
              <a:gd name="connsiteY0" fmla="*/ 541769 h 541769"/>
              <a:gd name="connsiteX1" fmla="*/ 97782 w 3160758"/>
              <a:gd name="connsiteY1" fmla="*/ 541769 h 541769"/>
              <a:gd name="connsiteX2" fmla="*/ 97782 w 3160758"/>
              <a:gd name="connsiteY2" fmla="*/ 531198 h 541769"/>
              <a:gd name="connsiteX3" fmla="*/ 190279 w 3160758"/>
              <a:gd name="connsiteY3" fmla="*/ 533841 h 541769"/>
              <a:gd name="connsiteX4" fmla="*/ 190279 w 3160758"/>
              <a:gd name="connsiteY4" fmla="*/ 478343 h 541769"/>
              <a:gd name="connsiteX5" fmla="*/ 393773 w 3160758"/>
              <a:gd name="connsiteY5" fmla="*/ 478343 h 541769"/>
              <a:gd name="connsiteX6" fmla="*/ 404344 w 3160758"/>
              <a:gd name="connsiteY6" fmla="*/ 467772 h 541769"/>
              <a:gd name="connsiteX7" fmla="*/ 420201 w 3160758"/>
              <a:gd name="connsiteY7" fmla="*/ 449272 h 541769"/>
              <a:gd name="connsiteX8" fmla="*/ 422844 w 3160758"/>
              <a:gd name="connsiteY8" fmla="*/ 441344 h 541769"/>
              <a:gd name="connsiteX9" fmla="*/ 430772 w 3160758"/>
              <a:gd name="connsiteY9" fmla="*/ 436058 h 541769"/>
              <a:gd name="connsiteX10" fmla="*/ 433415 w 3160758"/>
              <a:gd name="connsiteY10" fmla="*/ 433415 h 541769"/>
              <a:gd name="connsiteX11" fmla="*/ 525912 w 3160758"/>
              <a:gd name="connsiteY11" fmla="*/ 433415 h 541769"/>
              <a:gd name="connsiteX12" fmla="*/ 528554 w 3160758"/>
              <a:gd name="connsiteY12" fmla="*/ 404345 h 541769"/>
              <a:gd name="connsiteX13" fmla="*/ 568196 w 3160758"/>
              <a:gd name="connsiteY13" fmla="*/ 404345 h 541769"/>
              <a:gd name="connsiteX14" fmla="*/ 591981 w 3160758"/>
              <a:gd name="connsiteY14" fmla="*/ 377917 h 541769"/>
              <a:gd name="connsiteX15" fmla="*/ 679193 w 3160758"/>
              <a:gd name="connsiteY15" fmla="*/ 377917 h 541769"/>
              <a:gd name="connsiteX16" fmla="*/ 679193 w 3160758"/>
              <a:gd name="connsiteY16" fmla="*/ 364703 h 541769"/>
              <a:gd name="connsiteX17" fmla="*/ 819260 w 3160758"/>
              <a:gd name="connsiteY17" fmla="*/ 364703 h 541769"/>
              <a:gd name="connsiteX18" fmla="*/ 819260 w 3160758"/>
              <a:gd name="connsiteY18" fmla="*/ 348847 h 541769"/>
              <a:gd name="connsiteX19" fmla="*/ 964612 w 3160758"/>
              <a:gd name="connsiteY19" fmla="*/ 348847 h 541769"/>
              <a:gd name="connsiteX20" fmla="*/ 964612 w 3160758"/>
              <a:gd name="connsiteY20" fmla="*/ 335633 h 541769"/>
              <a:gd name="connsiteX21" fmla="*/ 1120536 w 3160758"/>
              <a:gd name="connsiteY21" fmla="*/ 335633 h 541769"/>
              <a:gd name="connsiteX22" fmla="*/ 1120536 w 3160758"/>
              <a:gd name="connsiteY22" fmla="*/ 314491 h 541769"/>
              <a:gd name="connsiteX23" fmla="*/ 1162820 w 3160758"/>
              <a:gd name="connsiteY23" fmla="*/ 314491 h 541769"/>
              <a:gd name="connsiteX24" fmla="*/ 1165463 w 3160758"/>
              <a:gd name="connsiteY24" fmla="*/ 285420 h 541769"/>
              <a:gd name="connsiteX25" fmla="*/ 1215676 w 3160758"/>
              <a:gd name="connsiteY25" fmla="*/ 285420 h 541769"/>
              <a:gd name="connsiteX26" fmla="*/ 1218319 w 3160758"/>
              <a:gd name="connsiteY26" fmla="*/ 219351 h 541769"/>
              <a:gd name="connsiteX27" fmla="*/ 1334601 w 3160758"/>
              <a:gd name="connsiteY27" fmla="*/ 219351 h 541769"/>
              <a:gd name="connsiteX28" fmla="*/ 1366314 w 3160758"/>
              <a:gd name="connsiteY28" fmla="*/ 177066 h 541769"/>
              <a:gd name="connsiteX29" fmla="*/ 1432383 w 3160758"/>
              <a:gd name="connsiteY29" fmla="*/ 177066 h 541769"/>
              <a:gd name="connsiteX30" fmla="*/ 1432383 w 3160758"/>
              <a:gd name="connsiteY30" fmla="*/ 132139 h 541769"/>
              <a:gd name="connsiteX31" fmla="*/ 1530166 w 3160758"/>
              <a:gd name="connsiteY31" fmla="*/ 132139 h 541769"/>
              <a:gd name="connsiteX32" fmla="*/ 1530166 w 3160758"/>
              <a:gd name="connsiteY32" fmla="*/ 110997 h 541769"/>
              <a:gd name="connsiteX33" fmla="*/ 1836728 w 3160758"/>
              <a:gd name="connsiteY33" fmla="*/ 110997 h 541769"/>
              <a:gd name="connsiteX34" fmla="*/ 1836728 w 3160758"/>
              <a:gd name="connsiteY34" fmla="*/ 73998 h 541769"/>
              <a:gd name="connsiteX35" fmla="*/ 2182931 w 3160758"/>
              <a:gd name="connsiteY35" fmla="*/ 73998 h 541769"/>
              <a:gd name="connsiteX36" fmla="*/ 2182931 w 3160758"/>
              <a:gd name="connsiteY36" fmla="*/ 0 h 541769"/>
              <a:gd name="connsiteX37" fmla="*/ 3160758 w 3160758"/>
              <a:gd name="connsiteY37" fmla="*/ 2643 h 54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60758" h="541769">
                <a:moveTo>
                  <a:pt x="0" y="541769"/>
                </a:moveTo>
                <a:lnTo>
                  <a:pt x="97782" y="541769"/>
                </a:lnTo>
                <a:lnTo>
                  <a:pt x="97782" y="531198"/>
                </a:lnTo>
                <a:lnTo>
                  <a:pt x="190279" y="533841"/>
                </a:lnTo>
                <a:lnTo>
                  <a:pt x="190279" y="478343"/>
                </a:lnTo>
                <a:lnTo>
                  <a:pt x="393773" y="478343"/>
                </a:lnTo>
                <a:lnTo>
                  <a:pt x="404344" y="467772"/>
                </a:lnTo>
                <a:cubicBezTo>
                  <a:pt x="409630" y="461605"/>
                  <a:pt x="415543" y="455926"/>
                  <a:pt x="420201" y="449272"/>
                </a:cubicBezTo>
                <a:cubicBezTo>
                  <a:pt x="421798" y="446990"/>
                  <a:pt x="421104" y="443519"/>
                  <a:pt x="422844" y="441344"/>
                </a:cubicBezTo>
                <a:cubicBezTo>
                  <a:pt x="424828" y="438864"/>
                  <a:pt x="428231" y="437964"/>
                  <a:pt x="430772" y="436058"/>
                </a:cubicBezTo>
                <a:cubicBezTo>
                  <a:pt x="431769" y="435310"/>
                  <a:pt x="432534" y="434296"/>
                  <a:pt x="433415" y="433415"/>
                </a:cubicBezTo>
                <a:lnTo>
                  <a:pt x="525912" y="433415"/>
                </a:lnTo>
                <a:lnTo>
                  <a:pt x="528554" y="404345"/>
                </a:lnTo>
                <a:lnTo>
                  <a:pt x="568196" y="404345"/>
                </a:lnTo>
                <a:lnTo>
                  <a:pt x="591981" y="377917"/>
                </a:lnTo>
                <a:lnTo>
                  <a:pt x="679193" y="377917"/>
                </a:lnTo>
                <a:lnTo>
                  <a:pt x="679193" y="364703"/>
                </a:lnTo>
                <a:lnTo>
                  <a:pt x="819260" y="364703"/>
                </a:lnTo>
                <a:lnTo>
                  <a:pt x="819260" y="348847"/>
                </a:lnTo>
                <a:lnTo>
                  <a:pt x="964612" y="348847"/>
                </a:lnTo>
                <a:lnTo>
                  <a:pt x="964612" y="335633"/>
                </a:lnTo>
                <a:lnTo>
                  <a:pt x="1120536" y="335633"/>
                </a:lnTo>
                <a:lnTo>
                  <a:pt x="1120536" y="314491"/>
                </a:lnTo>
                <a:lnTo>
                  <a:pt x="1162820" y="314491"/>
                </a:lnTo>
                <a:lnTo>
                  <a:pt x="1165463" y="285420"/>
                </a:lnTo>
                <a:lnTo>
                  <a:pt x="1215676" y="285420"/>
                </a:lnTo>
                <a:lnTo>
                  <a:pt x="1218319" y="219351"/>
                </a:lnTo>
                <a:lnTo>
                  <a:pt x="1334601" y="219351"/>
                </a:lnTo>
                <a:lnTo>
                  <a:pt x="1366314" y="177066"/>
                </a:lnTo>
                <a:lnTo>
                  <a:pt x="1432383" y="177066"/>
                </a:lnTo>
                <a:lnTo>
                  <a:pt x="1432383" y="132139"/>
                </a:lnTo>
                <a:lnTo>
                  <a:pt x="1530166" y="132139"/>
                </a:lnTo>
                <a:lnTo>
                  <a:pt x="1530166" y="110997"/>
                </a:lnTo>
                <a:lnTo>
                  <a:pt x="1836728" y="110997"/>
                </a:lnTo>
                <a:lnTo>
                  <a:pt x="1836728" y="73998"/>
                </a:lnTo>
                <a:lnTo>
                  <a:pt x="2182931" y="73998"/>
                </a:lnTo>
                <a:lnTo>
                  <a:pt x="2182931" y="0"/>
                </a:lnTo>
                <a:lnTo>
                  <a:pt x="3160758" y="2643"/>
                </a:lnTo>
              </a:path>
            </a:pathLst>
          </a:cu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791"/>
            <a:endParaRPr lang="en-GB" kern="0">
              <a:solidFill>
                <a:schemeClr val="tx2"/>
              </a:solidFill>
            </a:endParaRPr>
          </a:p>
        </p:txBody>
      </p:sp>
      <p:sp>
        <p:nvSpPr>
          <p:cNvPr id="256" name="Freeform 189">
            <a:extLst>
              <a:ext uri="{FF2B5EF4-FFF2-40B4-BE49-F238E27FC236}">
                <a16:creationId xmlns:a16="http://schemas.microsoft.com/office/drawing/2014/main" xmlns="" id="{5A131506-8195-4A65-84D8-174B7157CFF8}"/>
              </a:ext>
            </a:extLst>
          </p:cNvPr>
          <p:cNvSpPr/>
          <p:nvPr/>
        </p:nvSpPr>
        <p:spPr bwMode="auto">
          <a:xfrm>
            <a:off x="5348983" y="2559478"/>
            <a:ext cx="3469963" cy="1102037"/>
          </a:xfrm>
          <a:custGeom>
            <a:avLst/>
            <a:gdLst>
              <a:gd name="connsiteX0" fmla="*/ 0 w 3469963"/>
              <a:gd name="connsiteY0" fmla="*/ 1102037 h 1102037"/>
              <a:gd name="connsiteX1" fmla="*/ 0 w 3469963"/>
              <a:gd name="connsiteY1" fmla="*/ 1102037 h 1102037"/>
              <a:gd name="connsiteX2" fmla="*/ 23785 w 3469963"/>
              <a:gd name="connsiteY2" fmla="*/ 1099394 h 1102037"/>
              <a:gd name="connsiteX3" fmla="*/ 31713 w 3469963"/>
              <a:gd name="connsiteY3" fmla="*/ 1094109 h 1102037"/>
              <a:gd name="connsiteX4" fmla="*/ 42284 w 3469963"/>
              <a:gd name="connsiteY4" fmla="*/ 1091466 h 1102037"/>
              <a:gd name="connsiteX5" fmla="*/ 50212 w 3469963"/>
              <a:gd name="connsiteY5" fmla="*/ 1086180 h 1102037"/>
              <a:gd name="connsiteX6" fmla="*/ 68712 w 3469963"/>
              <a:gd name="connsiteY6" fmla="*/ 1083538 h 1102037"/>
              <a:gd name="connsiteX7" fmla="*/ 76640 w 3469963"/>
              <a:gd name="connsiteY7" fmla="*/ 1080895 h 1102037"/>
              <a:gd name="connsiteX8" fmla="*/ 81926 w 3469963"/>
              <a:gd name="connsiteY8" fmla="*/ 1062396 h 1102037"/>
              <a:gd name="connsiteX9" fmla="*/ 81926 w 3469963"/>
              <a:gd name="connsiteY9" fmla="*/ 1054467 h 1102037"/>
              <a:gd name="connsiteX10" fmla="*/ 118925 w 3469963"/>
              <a:gd name="connsiteY10" fmla="*/ 1054467 h 1102037"/>
              <a:gd name="connsiteX11" fmla="*/ 118925 w 3469963"/>
              <a:gd name="connsiteY11" fmla="*/ 1030682 h 1102037"/>
              <a:gd name="connsiteX12" fmla="*/ 306562 w 3469963"/>
              <a:gd name="connsiteY12" fmla="*/ 1030682 h 1102037"/>
              <a:gd name="connsiteX13" fmla="*/ 306562 w 3469963"/>
              <a:gd name="connsiteY13" fmla="*/ 1001612 h 1102037"/>
              <a:gd name="connsiteX14" fmla="*/ 356774 w 3469963"/>
              <a:gd name="connsiteY14" fmla="*/ 1001612 h 1102037"/>
              <a:gd name="connsiteX15" fmla="*/ 356774 w 3469963"/>
              <a:gd name="connsiteY15" fmla="*/ 964613 h 1102037"/>
              <a:gd name="connsiteX16" fmla="*/ 451914 w 3469963"/>
              <a:gd name="connsiteY16" fmla="*/ 964613 h 1102037"/>
              <a:gd name="connsiteX17" fmla="*/ 451914 w 3469963"/>
              <a:gd name="connsiteY17" fmla="*/ 930257 h 1102037"/>
              <a:gd name="connsiteX18" fmla="*/ 502127 w 3469963"/>
              <a:gd name="connsiteY18" fmla="*/ 930257 h 1102037"/>
              <a:gd name="connsiteX19" fmla="*/ 504770 w 3469963"/>
              <a:gd name="connsiteY19" fmla="*/ 911757 h 1102037"/>
              <a:gd name="connsiteX20" fmla="*/ 705621 w 3469963"/>
              <a:gd name="connsiteY20" fmla="*/ 911757 h 1102037"/>
              <a:gd name="connsiteX21" fmla="*/ 705621 w 3469963"/>
              <a:gd name="connsiteY21" fmla="*/ 898544 h 1102037"/>
              <a:gd name="connsiteX22" fmla="*/ 782261 w 3469963"/>
              <a:gd name="connsiteY22" fmla="*/ 898544 h 1102037"/>
              <a:gd name="connsiteX23" fmla="*/ 782261 w 3469963"/>
              <a:gd name="connsiteY23" fmla="*/ 885330 h 1102037"/>
              <a:gd name="connsiteX24" fmla="*/ 880044 w 3469963"/>
              <a:gd name="connsiteY24" fmla="*/ 885330 h 1102037"/>
              <a:gd name="connsiteX25" fmla="*/ 911757 w 3469963"/>
              <a:gd name="connsiteY25" fmla="*/ 850974 h 1102037"/>
              <a:gd name="connsiteX26" fmla="*/ 948756 w 3469963"/>
              <a:gd name="connsiteY26" fmla="*/ 850974 h 1102037"/>
              <a:gd name="connsiteX27" fmla="*/ 951399 w 3469963"/>
              <a:gd name="connsiteY27" fmla="*/ 824546 h 1102037"/>
              <a:gd name="connsiteX28" fmla="*/ 977826 w 3469963"/>
              <a:gd name="connsiteY28" fmla="*/ 824546 h 1102037"/>
              <a:gd name="connsiteX29" fmla="*/ 988397 w 3469963"/>
              <a:gd name="connsiteY29" fmla="*/ 813975 h 1102037"/>
              <a:gd name="connsiteX30" fmla="*/ 1006897 w 3469963"/>
              <a:gd name="connsiteY30" fmla="*/ 798118 h 1102037"/>
              <a:gd name="connsiteX31" fmla="*/ 1020111 w 3469963"/>
              <a:gd name="connsiteY31" fmla="*/ 784904 h 1102037"/>
              <a:gd name="connsiteX32" fmla="*/ 1030682 w 3469963"/>
              <a:gd name="connsiteY32" fmla="*/ 769048 h 1102037"/>
              <a:gd name="connsiteX33" fmla="*/ 1112608 w 3469963"/>
              <a:gd name="connsiteY33" fmla="*/ 769048 h 1102037"/>
              <a:gd name="connsiteX34" fmla="*/ 1112608 w 3469963"/>
              <a:gd name="connsiteY34" fmla="*/ 695050 h 1102037"/>
              <a:gd name="connsiteX35" fmla="*/ 1136393 w 3469963"/>
              <a:gd name="connsiteY35" fmla="*/ 695050 h 1102037"/>
              <a:gd name="connsiteX36" fmla="*/ 1152249 w 3469963"/>
              <a:gd name="connsiteY36" fmla="*/ 679193 h 1102037"/>
              <a:gd name="connsiteX37" fmla="*/ 1170749 w 3469963"/>
              <a:gd name="connsiteY37" fmla="*/ 663337 h 1102037"/>
              <a:gd name="connsiteX38" fmla="*/ 1181320 w 3469963"/>
              <a:gd name="connsiteY38" fmla="*/ 650123 h 1102037"/>
              <a:gd name="connsiteX39" fmla="*/ 1194534 w 3469963"/>
              <a:gd name="connsiteY39" fmla="*/ 634266 h 1102037"/>
              <a:gd name="connsiteX40" fmla="*/ 1213033 w 3469963"/>
              <a:gd name="connsiteY40" fmla="*/ 610481 h 1102037"/>
              <a:gd name="connsiteX41" fmla="*/ 1220962 w 3469963"/>
              <a:gd name="connsiteY41" fmla="*/ 607838 h 1102037"/>
              <a:gd name="connsiteX42" fmla="*/ 1223604 w 3469963"/>
              <a:gd name="connsiteY42" fmla="*/ 599910 h 1102037"/>
              <a:gd name="connsiteX43" fmla="*/ 1236818 w 3469963"/>
              <a:gd name="connsiteY43" fmla="*/ 591982 h 1102037"/>
              <a:gd name="connsiteX44" fmla="*/ 1324030 w 3469963"/>
              <a:gd name="connsiteY44" fmla="*/ 591982 h 1102037"/>
              <a:gd name="connsiteX45" fmla="*/ 1324030 w 3469963"/>
              <a:gd name="connsiteY45" fmla="*/ 573482 h 1102037"/>
              <a:gd name="connsiteX46" fmla="*/ 1400670 w 3469963"/>
              <a:gd name="connsiteY46" fmla="*/ 573482 h 1102037"/>
              <a:gd name="connsiteX47" fmla="*/ 1400670 w 3469963"/>
              <a:gd name="connsiteY47" fmla="*/ 539126 h 1102037"/>
              <a:gd name="connsiteX48" fmla="*/ 1448240 w 3469963"/>
              <a:gd name="connsiteY48" fmla="*/ 539126 h 1102037"/>
              <a:gd name="connsiteX49" fmla="*/ 1448240 w 3469963"/>
              <a:gd name="connsiteY49" fmla="*/ 517984 h 1102037"/>
              <a:gd name="connsiteX50" fmla="*/ 1490525 w 3469963"/>
              <a:gd name="connsiteY50" fmla="*/ 517984 h 1102037"/>
              <a:gd name="connsiteX51" fmla="*/ 1490525 w 3469963"/>
              <a:gd name="connsiteY51" fmla="*/ 499485 h 1102037"/>
              <a:gd name="connsiteX52" fmla="*/ 1548666 w 3469963"/>
              <a:gd name="connsiteY52" fmla="*/ 499485 h 1102037"/>
              <a:gd name="connsiteX53" fmla="*/ 1548666 w 3469963"/>
              <a:gd name="connsiteY53" fmla="*/ 459843 h 1102037"/>
              <a:gd name="connsiteX54" fmla="*/ 1733660 w 3469963"/>
              <a:gd name="connsiteY54" fmla="*/ 459843 h 1102037"/>
              <a:gd name="connsiteX55" fmla="*/ 1733660 w 3469963"/>
              <a:gd name="connsiteY55" fmla="*/ 438701 h 1102037"/>
              <a:gd name="connsiteX56" fmla="*/ 1799729 w 3469963"/>
              <a:gd name="connsiteY56" fmla="*/ 438701 h 1102037"/>
              <a:gd name="connsiteX57" fmla="*/ 1802372 w 3469963"/>
              <a:gd name="connsiteY57" fmla="*/ 409630 h 1102037"/>
              <a:gd name="connsiteX58" fmla="*/ 2272786 w 3469963"/>
              <a:gd name="connsiteY58" fmla="*/ 409630 h 1102037"/>
              <a:gd name="connsiteX59" fmla="*/ 2272786 w 3469963"/>
              <a:gd name="connsiteY59" fmla="*/ 340918 h 1102037"/>
              <a:gd name="connsiteX60" fmla="*/ 2301856 w 3469963"/>
              <a:gd name="connsiteY60" fmla="*/ 338275 h 1102037"/>
              <a:gd name="connsiteX61" fmla="*/ 2301856 w 3469963"/>
              <a:gd name="connsiteY61" fmla="*/ 280134 h 1102037"/>
              <a:gd name="connsiteX62" fmla="*/ 2563491 w 3469963"/>
              <a:gd name="connsiteY62" fmla="*/ 280134 h 1102037"/>
              <a:gd name="connsiteX63" fmla="*/ 2563491 w 3469963"/>
              <a:gd name="connsiteY63" fmla="*/ 198208 h 1102037"/>
              <a:gd name="connsiteX64" fmla="*/ 2640132 w 3469963"/>
              <a:gd name="connsiteY64" fmla="*/ 198208 h 1102037"/>
              <a:gd name="connsiteX65" fmla="*/ 2640132 w 3469963"/>
              <a:gd name="connsiteY65" fmla="*/ 118925 h 1102037"/>
              <a:gd name="connsiteX66" fmla="*/ 2677130 w 3469963"/>
              <a:gd name="connsiteY66" fmla="*/ 118925 h 1102037"/>
              <a:gd name="connsiteX67" fmla="*/ 2677130 w 3469963"/>
              <a:gd name="connsiteY67" fmla="*/ 0 h 1102037"/>
              <a:gd name="connsiteX68" fmla="*/ 3469963 w 3469963"/>
              <a:gd name="connsiteY68" fmla="*/ 0 h 110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469963" h="1102037">
                <a:moveTo>
                  <a:pt x="0" y="1102037"/>
                </a:moveTo>
                <a:lnTo>
                  <a:pt x="0" y="1102037"/>
                </a:lnTo>
                <a:cubicBezTo>
                  <a:pt x="7928" y="1101156"/>
                  <a:pt x="16046" y="1101329"/>
                  <a:pt x="23785" y="1099394"/>
                </a:cubicBezTo>
                <a:cubicBezTo>
                  <a:pt x="26866" y="1098624"/>
                  <a:pt x="28794" y="1095360"/>
                  <a:pt x="31713" y="1094109"/>
                </a:cubicBezTo>
                <a:cubicBezTo>
                  <a:pt x="35051" y="1092678"/>
                  <a:pt x="38760" y="1092347"/>
                  <a:pt x="42284" y="1091466"/>
                </a:cubicBezTo>
                <a:cubicBezTo>
                  <a:pt x="44927" y="1089704"/>
                  <a:pt x="47170" y="1087093"/>
                  <a:pt x="50212" y="1086180"/>
                </a:cubicBezTo>
                <a:cubicBezTo>
                  <a:pt x="56179" y="1084390"/>
                  <a:pt x="62604" y="1084760"/>
                  <a:pt x="68712" y="1083538"/>
                </a:cubicBezTo>
                <a:cubicBezTo>
                  <a:pt x="71444" y="1082992"/>
                  <a:pt x="73997" y="1081776"/>
                  <a:pt x="76640" y="1080895"/>
                </a:cubicBezTo>
                <a:cubicBezTo>
                  <a:pt x="78523" y="1075247"/>
                  <a:pt x="81096" y="1068203"/>
                  <a:pt x="81926" y="1062396"/>
                </a:cubicBezTo>
                <a:cubicBezTo>
                  <a:pt x="82300" y="1059780"/>
                  <a:pt x="81926" y="1057110"/>
                  <a:pt x="81926" y="1054467"/>
                </a:cubicBezTo>
                <a:lnTo>
                  <a:pt x="118925" y="1054467"/>
                </a:lnTo>
                <a:lnTo>
                  <a:pt x="118925" y="1030682"/>
                </a:lnTo>
                <a:lnTo>
                  <a:pt x="306562" y="1030682"/>
                </a:lnTo>
                <a:lnTo>
                  <a:pt x="306562" y="1001612"/>
                </a:lnTo>
                <a:lnTo>
                  <a:pt x="356774" y="1001612"/>
                </a:lnTo>
                <a:lnTo>
                  <a:pt x="356774" y="964613"/>
                </a:lnTo>
                <a:lnTo>
                  <a:pt x="451914" y="964613"/>
                </a:lnTo>
                <a:lnTo>
                  <a:pt x="451914" y="930257"/>
                </a:lnTo>
                <a:lnTo>
                  <a:pt x="502127" y="930257"/>
                </a:lnTo>
                <a:lnTo>
                  <a:pt x="504770" y="911757"/>
                </a:lnTo>
                <a:lnTo>
                  <a:pt x="705621" y="911757"/>
                </a:lnTo>
                <a:lnTo>
                  <a:pt x="705621" y="898544"/>
                </a:lnTo>
                <a:lnTo>
                  <a:pt x="782261" y="898544"/>
                </a:lnTo>
                <a:lnTo>
                  <a:pt x="782261" y="885330"/>
                </a:lnTo>
                <a:lnTo>
                  <a:pt x="880044" y="885330"/>
                </a:lnTo>
                <a:lnTo>
                  <a:pt x="911757" y="850974"/>
                </a:lnTo>
                <a:lnTo>
                  <a:pt x="948756" y="850974"/>
                </a:lnTo>
                <a:lnTo>
                  <a:pt x="951399" y="824546"/>
                </a:lnTo>
                <a:lnTo>
                  <a:pt x="977826" y="824546"/>
                </a:lnTo>
                <a:lnTo>
                  <a:pt x="988397" y="813975"/>
                </a:lnTo>
                <a:cubicBezTo>
                  <a:pt x="994564" y="808689"/>
                  <a:pt x="1001154" y="803861"/>
                  <a:pt x="1006897" y="798118"/>
                </a:cubicBezTo>
                <a:cubicBezTo>
                  <a:pt x="1024516" y="780499"/>
                  <a:pt x="998965" y="799001"/>
                  <a:pt x="1020111" y="784904"/>
                </a:cubicBezTo>
                <a:lnTo>
                  <a:pt x="1030682" y="769048"/>
                </a:lnTo>
                <a:lnTo>
                  <a:pt x="1112608" y="769048"/>
                </a:lnTo>
                <a:lnTo>
                  <a:pt x="1112608" y="695050"/>
                </a:lnTo>
                <a:lnTo>
                  <a:pt x="1136393" y="695050"/>
                </a:lnTo>
                <a:lnTo>
                  <a:pt x="1152249" y="679193"/>
                </a:lnTo>
                <a:cubicBezTo>
                  <a:pt x="1158416" y="673908"/>
                  <a:pt x="1165353" y="669407"/>
                  <a:pt x="1170749" y="663337"/>
                </a:cubicBezTo>
                <a:cubicBezTo>
                  <a:pt x="1189318" y="642448"/>
                  <a:pt x="1154063" y="668293"/>
                  <a:pt x="1181320" y="650123"/>
                </a:cubicBezTo>
                <a:cubicBezTo>
                  <a:pt x="1200212" y="621785"/>
                  <a:pt x="1170791" y="664793"/>
                  <a:pt x="1194534" y="634266"/>
                </a:cubicBezTo>
                <a:cubicBezTo>
                  <a:pt x="1200188" y="626997"/>
                  <a:pt x="1204726" y="616019"/>
                  <a:pt x="1213033" y="610481"/>
                </a:cubicBezTo>
                <a:cubicBezTo>
                  <a:pt x="1215351" y="608936"/>
                  <a:pt x="1218319" y="608719"/>
                  <a:pt x="1220962" y="607838"/>
                </a:cubicBezTo>
                <a:cubicBezTo>
                  <a:pt x="1221843" y="605195"/>
                  <a:pt x="1221864" y="602085"/>
                  <a:pt x="1223604" y="599910"/>
                </a:cubicBezTo>
                <a:cubicBezTo>
                  <a:pt x="1225731" y="597251"/>
                  <a:pt x="1233305" y="593738"/>
                  <a:pt x="1236818" y="591982"/>
                </a:cubicBezTo>
                <a:lnTo>
                  <a:pt x="1324030" y="591982"/>
                </a:lnTo>
                <a:lnTo>
                  <a:pt x="1324030" y="573482"/>
                </a:lnTo>
                <a:lnTo>
                  <a:pt x="1400670" y="573482"/>
                </a:lnTo>
                <a:lnTo>
                  <a:pt x="1400670" y="539126"/>
                </a:lnTo>
                <a:lnTo>
                  <a:pt x="1448240" y="539126"/>
                </a:lnTo>
                <a:lnTo>
                  <a:pt x="1448240" y="517984"/>
                </a:lnTo>
                <a:lnTo>
                  <a:pt x="1490525" y="517984"/>
                </a:lnTo>
                <a:lnTo>
                  <a:pt x="1490525" y="499485"/>
                </a:lnTo>
                <a:lnTo>
                  <a:pt x="1548666" y="499485"/>
                </a:lnTo>
                <a:lnTo>
                  <a:pt x="1548666" y="459843"/>
                </a:lnTo>
                <a:lnTo>
                  <a:pt x="1733660" y="459843"/>
                </a:lnTo>
                <a:lnTo>
                  <a:pt x="1733660" y="438701"/>
                </a:lnTo>
                <a:lnTo>
                  <a:pt x="1799729" y="438701"/>
                </a:lnTo>
                <a:lnTo>
                  <a:pt x="1802372" y="409630"/>
                </a:lnTo>
                <a:lnTo>
                  <a:pt x="2272786" y="409630"/>
                </a:lnTo>
                <a:lnTo>
                  <a:pt x="2272786" y="340918"/>
                </a:lnTo>
                <a:lnTo>
                  <a:pt x="2301856" y="338275"/>
                </a:lnTo>
                <a:lnTo>
                  <a:pt x="2301856" y="280134"/>
                </a:lnTo>
                <a:lnTo>
                  <a:pt x="2563491" y="280134"/>
                </a:lnTo>
                <a:lnTo>
                  <a:pt x="2563491" y="198208"/>
                </a:lnTo>
                <a:lnTo>
                  <a:pt x="2640132" y="198208"/>
                </a:lnTo>
                <a:lnTo>
                  <a:pt x="2640132" y="118925"/>
                </a:lnTo>
                <a:lnTo>
                  <a:pt x="2677130" y="118925"/>
                </a:lnTo>
                <a:lnTo>
                  <a:pt x="2677130" y="0"/>
                </a:lnTo>
                <a:lnTo>
                  <a:pt x="3469963" y="0"/>
                </a:lnTo>
              </a:path>
            </a:pathLst>
          </a:custGeom>
          <a:noFill/>
          <a:ln w="38100" cap="flat" cmpd="sng" algn="ctr">
            <a:solidFill>
              <a:srgbClr val="F269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791"/>
            <a:endParaRPr lang="en-GB" kern="0">
              <a:solidFill>
                <a:sysClr val="windowText" lastClr="000000"/>
              </a:solidFill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42A29642-1A00-44F5-B7AC-CFEB50BC195C}"/>
              </a:ext>
            </a:extLst>
          </p:cNvPr>
          <p:cNvSpPr txBox="1"/>
          <p:nvPr/>
        </p:nvSpPr>
        <p:spPr>
          <a:xfrm>
            <a:off x="7910232" y="3102918"/>
            <a:ext cx="487634" cy="307777"/>
          </a:xfrm>
          <a:prstGeom prst="rect">
            <a:avLst/>
          </a:prstGeom>
          <a:noFill/>
        </p:spPr>
        <p:txBody>
          <a:bodyPr vert="horz" wrap="none" rtlCol="0" anchor="b">
            <a:spAutoFit/>
          </a:bodyPr>
          <a:lstStyle/>
          <a:p>
            <a:pPr defTabSz="914378"/>
            <a:r>
              <a:rPr lang="en-GB" sz="1400" b="1" kern="0" dirty="0">
                <a:solidFill>
                  <a:schemeClr val="accent5"/>
                </a:solidFill>
                <a:latin typeface="Calibri" pitchFamily="34" charset="0"/>
              </a:rPr>
              <a:t>ASA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xmlns="" id="{4261FE96-4932-422D-BB28-2D231F62774E}"/>
              </a:ext>
            </a:extLst>
          </p:cNvPr>
          <p:cNvSpPr txBox="1"/>
          <p:nvPr/>
        </p:nvSpPr>
        <p:spPr>
          <a:xfrm>
            <a:off x="7006382" y="2488963"/>
            <a:ext cx="885179" cy="307777"/>
          </a:xfrm>
          <a:prstGeom prst="rect">
            <a:avLst/>
          </a:prstGeom>
          <a:noFill/>
        </p:spPr>
        <p:txBody>
          <a:bodyPr vert="horz" wrap="none" rtlCol="0" anchor="b">
            <a:spAutoFit/>
          </a:bodyPr>
          <a:lstStyle/>
          <a:p>
            <a:pPr defTabSz="914378"/>
            <a:r>
              <a:rPr lang="en-GB" sz="1400" b="1" kern="0" dirty="0" err="1">
                <a:solidFill>
                  <a:srgbClr val="F26938"/>
                </a:solidFill>
                <a:latin typeface="Calibri" pitchFamily="34" charset="0"/>
              </a:rPr>
              <a:t>Apixaban</a:t>
            </a:r>
            <a:endParaRPr lang="en-GB" sz="1400" b="1" kern="0" dirty="0">
              <a:solidFill>
                <a:srgbClr val="F26938"/>
              </a:solidFill>
              <a:latin typeface="Calibri" pitchFamily="34" charset="0"/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xmlns="" id="{E560EAD3-F1CE-4C55-8C12-7191189AA53C}"/>
              </a:ext>
            </a:extLst>
          </p:cNvPr>
          <p:cNvGrpSpPr/>
          <p:nvPr/>
        </p:nvGrpSpPr>
        <p:grpSpPr>
          <a:xfrm>
            <a:off x="4859200" y="1650726"/>
            <a:ext cx="475916" cy="2138586"/>
            <a:chOff x="459963" y="1527153"/>
            <a:chExt cx="475916" cy="2138585"/>
          </a:xfrm>
        </p:grpSpPr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4CA4C24B-015F-4A73-8845-3361F7B518BE}"/>
                </a:ext>
              </a:extLst>
            </p:cNvPr>
            <p:cNvCxnSpPr/>
            <p:nvPr/>
          </p:nvCxnSpPr>
          <p:spPr bwMode="auto">
            <a:xfrm flipH="1">
              <a:off x="846677" y="3545419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xmlns="" id="{E2307966-D318-4E60-A616-48832A193869}"/>
                </a:ext>
              </a:extLst>
            </p:cNvPr>
            <p:cNvSpPr txBox="1"/>
            <p:nvPr/>
          </p:nvSpPr>
          <p:spPr>
            <a:xfrm>
              <a:off x="625072" y="3419517"/>
              <a:ext cx="250389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1000" b="1" kern="0" dirty="0">
                  <a:latin typeface="Calibri" pitchFamily="34" charset="0"/>
                </a:rPr>
                <a:t>0</a:t>
              </a:r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0870BA0F-2397-44A3-8607-4D16B078E691}"/>
                </a:ext>
              </a:extLst>
            </p:cNvPr>
            <p:cNvCxnSpPr/>
            <p:nvPr/>
          </p:nvCxnSpPr>
          <p:spPr bwMode="auto">
            <a:xfrm flipH="1">
              <a:off x="846676" y="3166443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xmlns="" id="{13E75FA2-C240-4657-B823-DCA6EACDBD86}"/>
                </a:ext>
              </a:extLst>
            </p:cNvPr>
            <p:cNvSpPr txBox="1"/>
            <p:nvPr/>
          </p:nvSpPr>
          <p:spPr>
            <a:xfrm>
              <a:off x="459963" y="3040541"/>
              <a:ext cx="41549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1000" b="1" kern="0" dirty="0">
                  <a:latin typeface="Calibri" pitchFamily="34" charset="0"/>
                </a:rPr>
                <a:t>0.01</a:t>
              </a:r>
            </a:p>
          </p:txBody>
        </p: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431BD2E3-F218-4868-BF39-828EBC920785}"/>
                </a:ext>
              </a:extLst>
            </p:cNvPr>
            <p:cNvCxnSpPr/>
            <p:nvPr/>
          </p:nvCxnSpPr>
          <p:spPr bwMode="auto">
            <a:xfrm flipH="1">
              <a:off x="846676" y="2787468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xmlns="" id="{3E9E77E6-904B-436E-BE98-1C9C0AE58B5A}"/>
                </a:ext>
              </a:extLst>
            </p:cNvPr>
            <p:cNvSpPr txBox="1"/>
            <p:nvPr/>
          </p:nvSpPr>
          <p:spPr>
            <a:xfrm>
              <a:off x="459963" y="2661565"/>
              <a:ext cx="41549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1000" b="1" kern="0" dirty="0">
                  <a:latin typeface="Calibri" pitchFamily="34" charset="0"/>
                </a:rPr>
                <a:t>0.02</a:t>
              </a:r>
            </a:p>
          </p:txBody>
        </p: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EEF7D6AD-F909-4308-B688-43FF676CD443}"/>
                </a:ext>
              </a:extLst>
            </p:cNvPr>
            <p:cNvCxnSpPr/>
            <p:nvPr/>
          </p:nvCxnSpPr>
          <p:spPr bwMode="auto">
            <a:xfrm flipH="1">
              <a:off x="846676" y="2408493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xmlns="" id="{1931DD58-4351-43C2-B3C0-0132475DB4E5}"/>
                </a:ext>
              </a:extLst>
            </p:cNvPr>
            <p:cNvSpPr txBox="1"/>
            <p:nvPr/>
          </p:nvSpPr>
          <p:spPr>
            <a:xfrm>
              <a:off x="459963" y="2282591"/>
              <a:ext cx="41549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1000" b="1" kern="0" dirty="0">
                  <a:latin typeface="Calibri" pitchFamily="34" charset="0"/>
                </a:rPr>
                <a:t>0.03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41FC188F-3BA7-49BA-9A33-6D0F47189B86}"/>
                </a:ext>
              </a:extLst>
            </p:cNvPr>
            <p:cNvCxnSpPr/>
            <p:nvPr/>
          </p:nvCxnSpPr>
          <p:spPr bwMode="auto">
            <a:xfrm flipH="1">
              <a:off x="846676" y="2029518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xmlns="" id="{5E86798D-B0BC-4258-AB1C-7677BD39C42D}"/>
                </a:ext>
              </a:extLst>
            </p:cNvPr>
            <p:cNvSpPr txBox="1"/>
            <p:nvPr/>
          </p:nvSpPr>
          <p:spPr>
            <a:xfrm>
              <a:off x="459963" y="1903616"/>
              <a:ext cx="41549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1000" b="1" kern="0" dirty="0">
                  <a:latin typeface="Calibri" pitchFamily="34" charset="0"/>
                </a:rPr>
                <a:t>0.04</a:t>
              </a:r>
            </a:p>
          </p:txBody>
        </p: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EACB333B-BC72-438B-897C-AEBD8D4197A3}"/>
                </a:ext>
              </a:extLst>
            </p:cNvPr>
            <p:cNvCxnSpPr/>
            <p:nvPr/>
          </p:nvCxnSpPr>
          <p:spPr bwMode="auto">
            <a:xfrm flipH="1">
              <a:off x="846676" y="1653055"/>
              <a:ext cx="8920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xmlns="" id="{C41A3646-92AF-45CA-931F-8097842DFD30}"/>
                </a:ext>
              </a:extLst>
            </p:cNvPr>
            <p:cNvSpPr txBox="1"/>
            <p:nvPr/>
          </p:nvSpPr>
          <p:spPr>
            <a:xfrm>
              <a:off x="459963" y="1527153"/>
              <a:ext cx="41549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defTabSz="914378"/>
              <a:r>
                <a:rPr lang="en-GB" sz="1000" b="1" kern="0" dirty="0">
                  <a:latin typeface="Calibri" pitchFamily="34" charset="0"/>
                </a:rPr>
                <a:t>0.05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2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123825" y="108653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Proč nejsou naši pacienti léčeni podle </a:t>
            </a:r>
            <a:r>
              <a:rPr lang="cs-CZ" sz="3200" b="1" dirty="0" err="1">
                <a:solidFill>
                  <a:srgbClr val="FF0000"/>
                </a:solidFill>
              </a:rPr>
              <a:t>Guidelines</a:t>
            </a:r>
            <a:r>
              <a:rPr lang="cs-CZ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12652" y="3987210"/>
            <a:ext cx="852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Neprofitovala z léčby jen některá podskupina pacientů ?</a:t>
            </a:r>
          </a:p>
        </p:txBody>
      </p:sp>
    </p:spTree>
    <p:extLst>
      <p:ext uri="{BB962C8B-B14F-4D97-AF65-F5344CB8AC3E}">
        <p14:creationId xmlns:p14="http://schemas.microsoft.com/office/powerpoint/2010/main" val="198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65032"/>
              </p:ext>
            </p:extLst>
          </p:nvPr>
        </p:nvGraphicFramePr>
        <p:xfrm>
          <a:off x="323528" y="955273"/>
          <a:ext cx="8568951" cy="37357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2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3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3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469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53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64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460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Subgroup</a:t>
                      </a:r>
                      <a:r>
                        <a:rPr kumimoji="0" lang="en-US" sz="8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Apixaban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Warfarin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(95% CI)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en-US" sz="8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for</a:t>
                      </a:r>
                      <a:b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29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 of events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(%/year)</a:t>
                      </a:r>
                      <a:endParaRPr lang="en-GB" sz="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+mn-lt"/>
                        <a:ea typeface="ＭＳ Ｐゴシック" pitchFamily="-52" charset="-128"/>
                      </a:endParaRPr>
                    </a:p>
                  </a:txBody>
                  <a:tcPr marL="68580" marR="68580" marT="0" marB="0" anchor="ctr" horzOverflow="overflow">
                    <a:solidFill>
                      <a:srgbClr val="E9ECF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solidFill>
                      <a:srgbClr val="E9ECF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+mn-lt"/>
                        <a:ea typeface="ＭＳ Ｐゴシック" pitchFamily="-52" charset="-128"/>
                      </a:endParaRPr>
                    </a:p>
                  </a:txBody>
                  <a:tcPr marL="68580" marR="68580" marT="0" marB="0" anchor="ctr" horzOverflow="overflow"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60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CMP/SE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26A38"/>
                        </a:solidFill>
                        <a:effectLst/>
                        <a:latin typeface="Arial" charset="0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76004B"/>
                        </a:solidFill>
                        <a:effectLst/>
                        <a:latin typeface="Arial" charset="0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5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Overall</a:t>
                      </a:r>
                      <a:r>
                        <a:rPr kumimoji="0" lang="en-US" sz="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212 (1.27)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265 (1.60)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0.79 (0.66</a:t>
                      </a: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–0.95)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0.01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&lt;80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 (1.23)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 (1.55)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 (0.65–0.96)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0.91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≥80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(1.53)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(1.90)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 (0.51–1.29)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60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Závažné krvácení</a:t>
                      </a:r>
                      <a:endParaRPr kumimoji="0" lang="en-US" sz="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26A38"/>
                        </a:solidFill>
                        <a:effectLst/>
                        <a:latin typeface="Arial" charset="0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76004B"/>
                        </a:solidFill>
                        <a:effectLst/>
                        <a:latin typeface="Arial" charset="0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5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Overall</a:t>
                      </a:r>
                      <a:r>
                        <a:rPr kumimoji="0" lang="en-US" sz="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327 (2.13)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462 (3.09)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0.69 (0.60</a:t>
                      </a: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–0.80)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&lt;80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260 (1.93)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366 (2.78)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 (0.60–0.82)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0.74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≥80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 (3.55)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 (5.41)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 (0.48–0.90)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60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Všechno krvácení</a:t>
                      </a:r>
                      <a:endParaRPr kumimoji="0" lang="en-US" sz="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26A38"/>
                        </a:solidFill>
                        <a:effectLst/>
                        <a:latin typeface="Arial" charset="0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76004B"/>
                        </a:solidFill>
                        <a:effectLst/>
                        <a:latin typeface="Arial" charset="0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5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Overall</a:t>
                      </a:r>
                      <a:r>
                        <a:rPr kumimoji="0" lang="en-US" sz="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2356 (18.1)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3060 (25.8)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0.71 (0.68–0.75)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&lt;80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1964 (17.0)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2558 (24.4)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0.71 (0.67</a:t>
                      </a: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0.76)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0.83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3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≥80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392 (26.4)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502 (37.4)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0.73 (0.64</a:t>
                      </a: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0.83)</a:t>
                      </a:r>
                    </a:p>
                  </a:txBody>
                  <a:tcPr marL="68580" marR="68580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4579" name="Tittel 3"/>
          <p:cNvSpPr>
            <a:spLocks noGrp="1"/>
          </p:cNvSpPr>
          <p:nvPr>
            <p:ph type="title"/>
          </p:nvPr>
        </p:nvSpPr>
        <p:spPr>
          <a:xfrm>
            <a:off x="299787" y="134115"/>
            <a:ext cx="8563476" cy="729426"/>
          </a:xfrm>
        </p:spPr>
        <p:txBody>
          <a:bodyPr/>
          <a:lstStyle/>
          <a:p>
            <a:r>
              <a:rPr lang="en-US" dirty="0"/>
              <a:t>ARISTOTLE: </a:t>
            </a:r>
            <a:r>
              <a:rPr lang="cs-CZ" altLang="en-US" dirty="0" err="1" smtClean="0"/>
              <a:t>Apixaban</a:t>
            </a:r>
            <a:r>
              <a:rPr lang="cs-CZ" altLang="en-US" dirty="0" smtClean="0"/>
              <a:t> </a:t>
            </a:r>
            <a:r>
              <a:rPr lang="cs-CZ" altLang="en-US" dirty="0" err="1"/>
              <a:t>vs</a:t>
            </a:r>
            <a:r>
              <a:rPr lang="cs-CZ" altLang="en-US" dirty="0"/>
              <a:t> </a:t>
            </a:r>
            <a:r>
              <a:rPr lang="cs-CZ" altLang="en-US" dirty="0" err="1"/>
              <a:t>warfarin</a:t>
            </a:r>
            <a:r>
              <a:rPr lang="cs-CZ" altLang="en-US" dirty="0"/>
              <a:t> - lepší účinnost a lepší bezpečnost je zachována napříč věkovými skupinami</a:t>
            </a:r>
            <a:endParaRPr lang="nb-NO" altLang="en-US" dirty="0"/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 flipH="1" flipV="1">
            <a:off x="5855075" y="1424489"/>
            <a:ext cx="373" cy="33441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68576" tIns="34289" rIns="68576" bIns="34289"/>
          <a:lstStyle/>
          <a:p>
            <a:pPr defTabSz="685749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5683307" y="4730343"/>
            <a:ext cx="342072" cy="19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6" tIns="34289" rIns="68576" bIns="34289">
            <a:spAutoFit/>
          </a:bodyPr>
          <a:lstStyle/>
          <a:p>
            <a:pPr algn="ctr" defTabSz="685749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r>
              <a:rPr lang="en-US" sz="900" b="1" dirty="0">
                <a:solidFill>
                  <a:prstClr val="black"/>
                </a:solidFill>
                <a:ea typeface="MS PGothic" pitchFamily="34" charset="-128"/>
                <a:cs typeface="Calibri" panose="020F0502020204030204" pitchFamily="34" charset="0"/>
              </a:rPr>
              <a:t>1.00</a:t>
            </a:r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 flipV="1">
            <a:off x="5855443" y="4655726"/>
            <a:ext cx="0" cy="6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68576" tIns="34289" rIns="68576" bIns="34289"/>
          <a:lstStyle/>
          <a:p>
            <a:pPr defTabSz="685749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62" name="Line 37"/>
          <p:cNvSpPr>
            <a:spLocks noChangeShapeType="1"/>
          </p:cNvSpPr>
          <p:nvPr/>
        </p:nvSpPr>
        <p:spPr bwMode="auto">
          <a:xfrm>
            <a:off x="3575205" y="4681398"/>
            <a:ext cx="34196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68576" tIns="34289" rIns="68576" bIns="34289"/>
          <a:lstStyle/>
          <a:p>
            <a:pPr defTabSz="685749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63" name="Line 5"/>
          <p:cNvSpPr>
            <a:spLocks noChangeShapeType="1"/>
          </p:cNvSpPr>
          <p:nvPr/>
        </p:nvSpPr>
        <p:spPr bwMode="auto">
          <a:xfrm flipV="1">
            <a:off x="3583027" y="4680458"/>
            <a:ext cx="0" cy="6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749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/>
        </p:nvSpPr>
        <p:spPr bwMode="auto">
          <a:xfrm>
            <a:off x="3390447" y="4702324"/>
            <a:ext cx="388247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749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r>
              <a:rPr lang="en-US" sz="900" b="1" dirty="0">
                <a:solidFill>
                  <a:prstClr val="black"/>
                </a:solidFill>
                <a:ea typeface="MS PGothic" pitchFamily="34" charset="-128"/>
                <a:cs typeface="Calibri" panose="020F0502020204030204" pitchFamily="34" charset="0"/>
              </a:rPr>
              <a:t>0.25</a:t>
            </a:r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6223693" y="4858361"/>
            <a:ext cx="94128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749">
              <a:spcBef>
                <a:spcPct val="50000"/>
              </a:spcBef>
              <a:buClr>
                <a:srgbClr val="FF9900"/>
              </a:buClr>
            </a:pPr>
            <a:r>
              <a:rPr lang="en-US" sz="900" b="1" dirty="0" err="1">
                <a:solidFill>
                  <a:srgbClr val="2C6A9B"/>
                </a:solidFill>
                <a:ea typeface="MS PGothic" pitchFamily="34" charset="-128"/>
                <a:cs typeface="Calibri" panose="020F0502020204030204" pitchFamily="34" charset="0"/>
              </a:rPr>
              <a:t>Warfarin</a:t>
            </a:r>
            <a:r>
              <a:rPr lang="en-US" sz="900" b="1" dirty="0">
                <a:solidFill>
                  <a:srgbClr val="2C6A9B"/>
                </a:solidFill>
                <a:ea typeface="MS PGothic" pitchFamily="34" charset="-128"/>
                <a:cs typeface="Calibri" panose="020F0502020204030204" pitchFamily="34" charset="0"/>
              </a:rPr>
              <a:t> better</a:t>
            </a:r>
          </a:p>
        </p:txBody>
      </p:sp>
      <p:sp>
        <p:nvSpPr>
          <p:cNvPr id="69" name="Line 44"/>
          <p:cNvSpPr>
            <a:spLocks noChangeShapeType="1"/>
          </p:cNvSpPr>
          <p:nvPr/>
        </p:nvSpPr>
        <p:spPr bwMode="auto">
          <a:xfrm>
            <a:off x="5940531" y="4925152"/>
            <a:ext cx="276292" cy="0"/>
          </a:xfrm>
          <a:prstGeom prst="line">
            <a:avLst/>
          </a:prstGeom>
          <a:noFill/>
          <a:ln w="28575" algn="ctr">
            <a:solidFill>
              <a:srgbClr val="2C6A9B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749"/>
            <a:endParaRPr lang="en-GB" sz="15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70" name="Line 44"/>
          <p:cNvSpPr>
            <a:spLocks noChangeShapeType="1"/>
          </p:cNvSpPr>
          <p:nvPr/>
        </p:nvSpPr>
        <p:spPr bwMode="auto">
          <a:xfrm>
            <a:off x="5458457" y="4925152"/>
            <a:ext cx="276292" cy="0"/>
          </a:xfrm>
          <a:prstGeom prst="line">
            <a:avLst/>
          </a:prstGeom>
          <a:noFill/>
          <a:ln w="28575" algn="ctr">
            <a:solidFill>
              <a:srgbClr val="F26938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defTabSz="685749"/>
            <a:endParaRPr lang="en-GB" sz="15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4477234" y="4858361"/>
            <a:ext cx="965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defTabSz="685749">
              <a:spcBef>
                <a:spcPct val="50000"/>
              </a:spcBef>
              <a:buClr>
                <a:srgbClr val="FF9900"/>
              </a:buClr>
            </a:pPr>
            <a:r>
              <a:rPr lang="en-US" sz="900" b="1" dirty="0">
                <a:solidFill>
                  <a:srgbClr val="F26938"/>
                </a:solidFill>
                <a:ea typeface="MS PGothic" pitchFamily="34" charset="-128"/>
                <a:cs typeface="Calibri" panose="020F0502020204030204" pitchFamily="34" charset="0"/>
              </a:rPr>
              <a:t>Apixaban better</a:t>
            </a:r>
          </a:p>
        </p:txBody>
      </p:sp>
      <p:sp>
        <p:nvSpPr>
          <p:cNvPr id="73" name="Line 5"/>
          <p:cNvSpPr>
            <a:spLocks noChangeShapeType="1"/>
          </p:cNvSpPr>
          <p:nvPr/>
        </p:nvSpPr>
        <p:spPr bwMode="auto">
          <a:xfrm flipV="1">
            <a:off x="4717918" y="4680458"/>
            <a:ext cx="0" cy="6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749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74" name="Rectangle 54"/>
          <p:cNvSpPr>
            <a:spLocks noChangeArrowheads="1"/>
          </p:cNvSpPr>
          <p:nvPr/>
        </p:nvSpPr>
        <p:spPr bwMode="auto">
          <a:xfrm>
            <a:off x="4525341" y="4702324"/>
            <a:ext cx="388247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749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r>
              <a:rPr lang="en-US" sz="900" b="1" dirty="0">
                <a:solidFill>
                  <a:prstClr val="black"/>
                </a:solidFill>
                <a:ea typeface="MS PGothic" pitchFamily="34" charset="-128"/>
                <a:cs typeface="Calibri" panose="020F0502020204030204" pitchFamily="34" charset="0"/>
              </a:rPr>
              <a:t>0.50</a:t>
            </a:r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 flipV="1">
            <a:off x="6987700" y="4680458"/>
            <a:ext cx="0" cy="6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749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77" name="Rectangle 54"/>
          <p:cNvSpPr>
            <a:spLocks noChangeArrowheads="1"/>
          </p:cNvSpPr>
          <p:nvPr/>
        </p:nvSpPr>
        <p:spPr bwMode="auto">
          <a:xfrm>
            <a:off x="6795123" y="4702324"/>
            <a:ext cx="388247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749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r>
              <a:rPr lang="en-US" sz="900" b="1" dirty="0">
                <a:solidFill>
                  <a:prstClr val="black"/>
                </a:solidFill>
                <a:ea typeface="MS PGothic" pitchFamily="34" charset="-128"/>
                <a:cs typeface="Calibri" panose="020F0502020204030204" pitchFamily="34" charset="0"/>
              </a:rPr>
              <a:t>2.00</a:t>
            </a:r>
          </a:p>
        </p:txBody>
      </p:sp>
      <p:sp>
        <p:nvSpPr>
          <p:cNvPr id="95" name="Line 37"/>
          <p:cNvSpPr>
            <a:spLocks noChangeShapeType="1"/>
          </p:cNvSpPr>
          <p:nvPr/>
        </p:nvSpPr>
        <p:spPr bwMode="auto">
          <a:xfrm>
            <a:off x="5091920" y="4460012"/>
            <a:ext cx="402275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1100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96" name="Rectangle 60"/>
          <p:cNvSpPr>
            <a:spLocks noChangeArrowheads="1"/>
          </p:cNvSpPr>
          <p:nvPr/>
        </p:nvSpPr>
        <p:spPr bwMode="auto">
          <a:xfrm>
            <a:off x="5265408" y="4404064"/>
            <a:ext cx="111902" cy="11190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560617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500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93" name="Line 37"/>
          <p:cNvSpPr>
            <a:spLocks noChangeShapeType="1"/>
          </p:cNvSpPr>
          <p:nvPr/>
        </p:nvSpPr>
        <p:spPr bwMode="auto">
          <a:xfrm>
            <a:off x="5120970" y="4135979"/>
            <a:ext cx="255659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1100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94" name="Rectangle 60"/>
          <p:cNvSpPr>
            <a:spLocks noChangeArrowheads="1"/>
          </p:cNvSpPr>
          <p:nvPr/>
        </p:nvSpPr>
        <p:spPr bwMode="auto">
          <a:xfrm>
            <a:off x="5198439" y="4080028"/>
            <a:ext cx="111902" cy="11190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560617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500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102" name="Line 37"/>
          <p:cNvSpPr>
            <a:spLocks noChangeShapeType="1"/>
          </p:cNvSpPr>
          <p:nvPr/>
        </p:nvSpPr>
        <p:spPr bwMode="auto">
          <a:xfrm>
            <a:off x="4555831" y="3379895"/>
            <a:ext cx="1064327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1100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103" name="Rectangle 60"/>
          <p:cNvSpPr>
            <a:spLocks noChangeArrowheads="1"/>
          </p:cNvSpPr>
          <p:nvPr/>
        </p:nvSpPr>
        <p:spPr bwMode="auto">
          <a:xfrm>
            <a:off x="5058270" y="3323944"/>
            <a:ext cx="111902" cy="11190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560617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500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100" name="Line 37"/>
          <p:cNvSpPr>
            <a:spLocks noChangeShapeType="1"/>
          </p:cNvSpPr>
          <p:nvPr/>
        </p:nvSpPr>
        <p:spPr bwMode="auto">
          <a:xfrm>
            <a:off x="4981010" y="3110993"/>
            <a:ext cx="504787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1100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101" name="Rectangle 60"/>
          <p:cNvSpPr>
            <a:spLocks noChangeArrowheads="1"/>
          </p:cNvSpPr>
          <p:nvPr/>
        </p:nvSpPr>
        <p:spPr bwMode="auto">
          <a:xfrm>
            <a:off x="5147844" y="3055044"/>
            <a:ext cx="111902" cy="11190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560617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500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109" name="Line 37"/>
          <p:cNvSpPr>
            <a:spLocks noChangeShapeType="1"/>
          </p:cNvSpPr>
          <p:nvPr/>
        </p:nvSpPr>
        <p:spPr bwMode="auto">
          <a:xfrm>
            <a:off x="4838251" y="2303666"/>
            <a:ext cx="1324947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1100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110" name="Rectangle 60"/>
          <p:cNvSpPr>
            <a:spLocks noChangeArrowheads="1"/>
          </p:cNvSpPr>
          <p:nvPr/>
        </p:nvSpPr>
        <p:spPr bwMode="auto">
          <a:xfrm>
            <a:off x="5503338" y="2247715"/>
            <a:ext cx="111902" cy="11190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560617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500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107" name="Line 37"/>
          <p:cNvSpPr>
            <a:spLocks noChangeShapeType="1"/>
          </p:cNvSpPr>
          <p:nvPr/>
        </p:nvSpPr>
        <p:spPr bwMode="auto">
          <a:xfrm>
            <a:off x="5235734" y="2053043"/>
            <a:ext cx="518783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1100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108" name="Rectangle 60"/>
          <p:cNvSpPr>
            <a:spLocks noChangeArrowheads="1"/>
          </p:cNvSpPr>
          <p:nvPr/>
        </p:nvSpPr>
        <p:spPr bwMode="auto">
          <a:xfrm>
            <a:off x="5419365" y="1997092"/>
            <a:ext cx="111902" cy="11190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560617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500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54" name="Line 37"/>
          <p:cNvSpPr>
            <a:spLocks noChangeShapeType="1"/>
          </p:cNvSpPr>
          <p:nvPr/>
        </p:nvSpPr>
        <p:spPr bwMode="auto">
          <a:xfrm>
            <a:off x="5248790" y="1755577"/>
            <a:ext cx="523800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1100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55" name="Rectangle 64"/>
          <p:cNvSpPr>
            <a:spLocks noChangeArrowheads="1"/>
          </p:cNvSpPr>
          <p:nvPr/>
        </p:nvSpPr>
        <p:spPr bwMode="auto">
          <a:xfrm>
            <a:off x="5411950" y="1689342"/>
            <a:ext cx="135000" cy="135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560617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500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56" name="Line 37"/>
          <p:cNvSpPr>
            <a:spLocks noChangeShapeType="1"/>
          </p:cNvSpPr>
          <p:nvPr/>
        </p:nvSpPr>
        <p:spPr bwMode="auto">
          <a:xfrm>
            <a:off x="4981011" y="2800003"/>
            <a:ext cx="477451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1100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57" name="Rectangle 64"/>
          <p:cNvSpPr>
            <a:spLocks noChangeArrowheads="1"/>
          </p:cNvSpPr>
          <p:nvPr/>
        </p:nvSpPr>
        <p:spPr bwMode="auto">
          <a:xfrm>
            <a:off x="5114999" y="2733768"/>
            <a:ext cx="135000" cy="135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560617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500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51" name="Line 37"/>
          <p:cNvSpPr>
            <a:spLocks noChangeShapeType="1"/>
          </p:cNvSpPr>
          <p:nvPr/>
        </p:nvSpPr>
        <p:spPr bwMode="auto">
          <a:xfrm>
            <a:off x="5127139" y="3866326"/>
            <a:ext cx="237600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1100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52" name="Rectangle 64"/>
          <p:cNvSpPr>
            <a:spLocks noChangeArrowheads="1"/>
          </p:cNvSpPr>
          <p:nvPr/>
        </p:nvSpPr>
        <p:spPr bwMode="auto">
          <a:xfrm>
            <a:off x="5196773" y="3800091"/>
            <a:ext cx="135000" cy="135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560617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500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58" name="Content Placeholder 3"/>
          <p:cNvSpPr txBox="1">
            <a:spLocks/>
          </p:cNvSpPr>
          <p:nvPr/>
        </p:nvSpPr>
        <p:spPr>
          <a:xfrm>
            <a:off x="1981390" y="4977416"/>
            <a:ext cx="6983099" cy="240628"/>
          </a:xfrm>
          <a:prstGeom prst="rect">
            <a:avLst/>
          </a:prstGeom>
        </p:spPr>
        <p:txBody>
          <a:bodyPr vert="horz" wrap="none" lIns="68577" tIns="34289" rIns="216000" bIns="108000" rtlCol="0" anchor="b">
            <a:spAutoFit/>
          </a:bodyPr>
          <a:lstStyle>
            <a:lvl1pPr indent="0" algn="r" defTabSz="685766">
              <a:lnSpc>
                <a:spcPct val="90000"/>
              </a:lnSpc>
              <a:spcBef>
                <a:spcPts val="1000"/>
              </a:spcBef>
              <a:buSzPct val="80000"/>
              <a:buFont typeface="Calibri" panose="020F0502020204030204" pitchFamily="34" charset="0"/>
              <a:buNone/>
              <a:defRPr sz="800">
                <a:solidFill>
                  <a:prstClr val="black"/>
                </a:solidFill>
                <a:latin typeface="Calibri" panose="020F0502020204030204"/>
              </a:defRPr>
            </a:lvl1pPr>
            <a:lvl2pPr marL="625475" indent="-265113" defTabSz="685766">
              <a:lnSpc>
                <a:spcPct val="90000"/>
              </a:lnSpc>
              <a:spcBef>
                <a:spcPts val="300"/>
              </a:spcBef>
              <a:buFont typeface="Calibri" panose="020F0502020204030204" pitchFamily="34" charset="0"/>
              <a:buChar char="‒"/>
              <a:defRPr sz="2100"/>
            </a:lvl2pPr>
            <a:lvl3pPr marL="857207" indent="-171442" defTabSz="685766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lvl3pPr>
            <a:lvl4pPr marL="1200090" indent="-171442" defTabSz="685766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1500"/>
            </a:lvl4pPr>
            <a:lvl5pPr marL="1542974" indent="-171442" defTabSz="685766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1500"/>
            </a:lvl5pPr>
            <a:lvl6pPr marL="1885856" indent="-171442" defTabSz="68576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6pPr>
            <a:lvl7pPr marL="2228739" indent="-171442" defTabSz="68576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7pPr>
            <a:lvl8pPr marL="2571622" indent="-171442" defTabSz="68576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8pPr>
            <a:lvl9pPr marL="2914505" indent="-171442" defTabSz="68576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en-GB" sz="700" dirty="0"/>
              <a:t>1. Halvorsen S, et al. </a:t>
            </a:r>
            <a:r>
              <a:rPr lang="en-GB" sz="700" dirty="0" err="1"/>
              <a:t>Eur</a:t>
            </a:r>
            <a:r>
              <a:rPr lang="en-GB" sz="700" dirty="0"/>
              <a:t> Heart J 2014;35:1864–72; 2. Halvorsen S. Oral presentation at ACC 2013 Scientific Sessions; California, USA; 3. Granger CB, et al. N </a:t>
            </a:r>
            <a:r>
              <a:rPr lang="en-GB" sz="700" dirty="0" err="1"/>
              <a:t>Eng</a:t>
            </a:r>
            <a:r>
              <a:rPr lang="en-GB" sz="700" dirty="0"/>
              <a:t> J Med 2011;365:981–92</a:t>
            </a:r>
          </a:p>
        </p:txBody>
      </p:sp>
    </p:spTree>
    <p:extLst>
      <p:ext uri="{BB962C8B-B14F-4D97-AF65-F5344CB8AC3E}">
        <p14:creationId xmlns:p14="http://schemas.microsoft.com/office/powerpoint/2010/main" val="38853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788" y="1117602"/>
            <a:ext cx="8563475" cy="397028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468"/>
            <a:ext cx="9175379" cy="514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08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46996"/>
              </p:ext>
            </p:extLst>
          </p:nvPr>
        </p:nvGraphicFramePr>
        <p:xfrm>
          <a:off x="391587" y="1193071"/>
          <a:ext cx="8423802" cy="327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8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85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55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3605">
                  <a:extLst>
                    <a:ext uri="{9D8B030D-6E8A-4147-A177-3AD203B41FA5}">
                      <a16:colId xmlns:a16="http://schemas.microsoft.com/office/drawing/2014/main" xmlns="" val="2365892163"/>
                    </a:ext>
                  </a:extLst>
                </a:gridCol>
                <a:gridCol w="4109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54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54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7155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3605">
                  <a:extLst>
                    <a:ext uri="{9D8B030D-6E8A-4147-A177-3AD203B41FA5}">
                      <a16:colId xmlns:a16="http://schemas.microsoft.com/office/drawing/2014/main" xmlns="" val="1959829079"/>
                    </a:ext>
                  </a:extLst>
                </a:gridCol>
              </a:tblGrid>
              <a:tr h="222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Stroke or </a:t>
                      </a:r>
                      <a:r>
                        <a:rPr kumimoji="0" 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systemic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embolism</a:t>
                      </a: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656B1E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16B9A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Major bleeding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656B1E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16B9A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16B9A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3737032"/>
                  </a:ext>
                </a:extLst>
              </a:tr>
              <a:tr h="184360">
                <a:tc row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Apixaban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Warfarin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Hazard ratio </a:t>
                      </a:r>
                      <a:b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(95% CI)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</a:t>
                      </a:r>
                      <a:b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Apixaban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Warfarin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Hazard ratio </a:t>
                      </a:r>
                      <a:b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(95% CI)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 for</a:t>
                      </a:r>
                      <a:b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3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events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(%/year)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 of events 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(%/year)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36000" marR="36000" marT="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CHADS</a:t>
                      </a:r>
                      <a:r>
                        <a:rPr kumimoji="0" lang="en-US" sz="900" b="1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GB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6183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 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(0.74)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(0.87)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p=0.4457</a:t>
                      </a: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6169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 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(1.38)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(2.34)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p=0.4018</a:t>
                      </a: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6516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 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(1.24)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(1.37)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6492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 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(2.30)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(3.03)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4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≥3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5502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(1.95)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(2.80)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5479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126 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(2.88)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(4.15)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</a:t>
                      </a:r>
                      <a:r>
                        <a:rPr kumimoji="0" lang="en-US" sz="900" b="1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DS</a:t>
                      </a:r>
                      <a:r>
                        <a:rPr kumimoji="0" lang="en-US" sz="900" b="1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-VASc</a:t>
                      </a:r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1604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(0.62)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(0.53)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p=0.1210</a:t>
                      </a: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1602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(0.80)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(1.21)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p=0.2059</a:t>
                      </a: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3771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(0.85)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(0.67)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3759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(1.26)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(2.48)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4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≥3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12 826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(1.48)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(2.03)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12 779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273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(2.60)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363 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(3.55)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HAS-BLED</a:t>
                      </a:r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4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0–1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7461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 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(0.92)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(1.14)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p=0.9422</a:t>
                      </a: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7433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 </a:t>
                      </a:r>
                      <a:r>
                        <a:rPr kumimoji="0" lang="en-US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(1.36)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(2.16)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p=0.7127</a:t>
                      </a: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4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6568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(1.39)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(1.81)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6544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(2.25)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(3.23)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4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≥3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4172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(1.73)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(2.14)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4163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(3.46)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(4.70)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4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Overall</a:t>
                      </a:r>
                    </a:p>
                  </a:txBody>
                  <a:tcPr marL="675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18 201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212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(1.27)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265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(1.60)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p=0.0114</a:t>
                      </a: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18 140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 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(2.13)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462</a:t>
                      </a:r>
                      <a:r>
                        <a:rPr kumimoji="0" lang="fr-FR" sz="9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(3.09)</a:t>
                      </a:r>
                      <a:endParaRPr kumimoji="0" 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p&lt;0.0001</a:t>
                      </a:r>
                    </a:p>
                  </a:txBody>
                  <a:tcPr marL="27000" marR="27000" marT="34290" marB="3429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87" y="134115"/>
            <a:ext cx="8563476" cy="743276"/>
          </a:xfrm>
        </p:spPr>
        <p:txBody>
          <a:bodyPr/>
          <a:lstStyle/>
          <a:p>
            <a:pPr lvl="0" algn="ctr"/>
            <a:r>
              <a:rPr lang="en-US" dirty="0"/>
              <a:t>ARISTOTLE: </a:t>
            </a:r>
            <a:r>
              <a:rPr lang="cs-CZ" dirty="0"/>
              <a:t>účinnost a bezpečnost byla konzistentní bez ohledu na </a:t>
            </a:r>
            <a:r>
              <a:rPr lang="en-US" sz="2400" dirty="0"/>
              <a:t>CHA</a:t>
            </a:r>
            <a:r>
              <a:rPr lang="en-US" sz="2400" baseline="-25000" dirty="0"/>
              <a:t>2</a:t>
            </a:r>
            <a:r>
              <a:rPr lang="en-US" sz="2400" dirty="0"/>
              <a:t>DS</a:t>
            </a:r>
            <a:r>
              <a:rPr lang="en-US" sz="2400" baseline="-25000" dirty="0"/>
              <a:t>2</a:t>
            </a:r>
            <a:r>
              <a:rPr lang="en-US" sz="2400" dirty="0"/>
              <a:t>-VASc</a:t>
            </a:r>
            <a:r>
              <a:rPr lang="cs-CZ" sz="2400" dirty="0"/>
              <a:t> a HAS-BLED skóre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83" name="Line 5"/>
          <p:cNvSpPr>
            <a:spLocks noChangeShapeType="1"/>
          </p:cNvSpPr>
          <p:nvPr/>
        </p:nvSpPr>
        <p:spPr bwMode="auto">
          <a:xfrm flipV="1">
            <a:off x="3395400" y="2022331"/>
            <a:ext cx="0" cy="2489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84" name="Line 37"/>
          <p:cNvSpPr>
            <a:spLocks noChangeShapeType="1"/>
          </p:cNvSpPr>
          <p:nvPr/>
        </p:nvSpPr>
        <p:spPr bwMode="auto">
          <a:xfrm>
            <a:off x="2452532" y="4519930"/>
            <a:ext cx="18832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267762" y="4515002"/>
            <a:ext cx="388247" cy="296660"/>
            <a:chOff x="4357179" y="5690650"/>
            <a:chExt cx="517661" cy="395546"/>
          </a:xfrm>
        </p:grpSpPr>
        <p:sp>
          <p:nvSpPr>
            <p:cNvPr id="86" name="Line 5"/>
            <p:cNvSpPr>
              <a:spLocks noChangeShapeType="1"/>
            </p:cNvSpPr>
            <p:nvPr/>
          </p:nvSpPr>
          <p:spPr bwMode="auto">
            <a:xfrm flipV="1">
              <a:off x="4613955" y="5690650"/>
              <a:ext cx="0" cy="90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783"/>
              <a:endParaRPr lang="en-GB" sz="900" b="1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7" name="Rectangle 54"/>
            <p:cNvSpPr>
              <a:spLocks noChangeArrowheads="1"/>
            </p:cNvSpPr>
            <p:nvPr/>
          </p:nvSpPr>
          <p:spPr bwMode="auto">
            <a:xfrm>
              <a:off x="4357179" y="5796888"/>
              <a:ext cx="517661" cy="28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783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</a:pPr>
              <a:r>
                <a:rPr lang="en-US" sz="900" b="1" dirty="0">
                  <a:solidFill>
                    <a:prstClr val="black"/>
                  </a:solidFill>
                  <a:ea typeface="MS PGothic" pitchFamily="34" charset="-128"/>
                  <a:cs typeface="Calibri" panose="020F0502020204030204" pitchFamily="34" charset="0"/>
                </a:rPr>
                <a:t>0.25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764074" y="4515002"/>
            <a:ext cx="330539" cy="296660"/>
            <a:chOff x="4395648" y="5690650"/>
            <a:chExt cx="440717" cy="395546"/>
          </a:xfrm>
        </p:grpSpPr>
        <p:sp>
          <p:nvSpPr>
            <p:cNvPr id="94" name="Line 5"/>
            <p:cNvSpPr>
              <a:spLocks noChangeShapeType="1"/>
            </p:cNvSpPr>
            <p:nvPr/>
          </p:nvSpPr>
          <p:spPr bwMode="auto">
            <a:xfrm flipV="1">
              <a:off x="4613955" y="5690650"/>
              <a:ext cx="0" cy="90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783"/>
              <a:endParaRPr lang="en-GB" sz="900" b="1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95" name="Rectangle 54"/>
            <p:cNvSpPr>
              <a:spLocks noChangeArrowheads="1"/>
            </p:cNvSpPr>
            <p:nvPr/>
          </p:nvSpPr>
          <p:spPr bwMode="auto">
            <a:xfrm>
              <a:off x="4395648" y="5796888"/>
              <a:ext cx="440717" cy="28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783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</a:pPr>
              <a:r>
                <a:rPr lang="en-US" sz="900" b="1" dirty="0">
                  <a:solidFill>
                    <a:prstClr val="black"/>
                  </a:solidFill>
                  <a:ea typeface="MS PGothic" pitchFamily="34" charset="-128"/>
                  <a:cs typeface="Calibri" panose="020F0502020204030204" pitchFamily="34" charset="0"/>
                </a:rPr>
                <a:t>0.5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202685" y="4515002"/>
            <a:ext cx="388247" cy="296660"/>
            <a:chOff x="4357179" y="5690650"/>
            <a:chExt cx="517661" cy="395546"/>
          </a:xfrm>
        </p:grpSpPr>
        <p:sp>
          <p:nvSpPr>
            <p:cNvPr id="97" name="Line 5"/>
            <p:cNvSpPr>
              <a:spLocks noChangeShapeType="1"/>
            </p:cNvSpPr>
            <p:nvPr/>
          </p:nvSpPr>
          <p:spPr bwMode="auto">
            <a:xfrm flipV="1">
              <a:off x="4613955" y="5690650"/>
              <a:ext cx="0" cy="90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783"/>
              <a:endParaRPr lang="en-GB" sz="900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98" name="Rectangle 54"/>
            <p:cNvSpPr>
              <a:spLocks noChangeArrowheads="1"/>
            </p:cNvSpPr>
            <p:nvPr/>
          </p:nvSpPr>
          <p:spPr bwMode="auto">
            <a:xfrm>
              <a:off x="4357179" y="5796888"/>
              <a:ext cx="517661" cy="28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783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</a:pPr>
              <a:r>
                <a:rPr lang="en-US" sz="900" b="1" dirty="0">
                  <a:solidFill>
                    <a:prstClr val="black"/>
                  </a:solidFill>
                  <a:ea typeface="MS PGothic" pitchFamily="34" charset="-128"/>
                  <a:cs typeface="Calibri" panose="020F0502020204030204" pitchFamily="34" charset="0"/>
                </a:rPr>
                <a:t>1.00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698999" y="4515002"/>
            <a:ext cx="330539" cy="296660"/>
            <a:chOff x="4395648" y="5690650"/>
            <a:chExt cx="440717" cy="395546"/>
          </a:xfrm>
        </p:grpSpPr>
        <p:sp>
          <p:nvSpPr>
            <p:cNvPr id="100" name="Line 5"/>
            <p:cNvSpPr>
              <a:spLocks noChangeShapeType="1"/>
            </p:cNvSpPr>
            <p:nvPr/>
          </p:nvSpPr>
          <p:spPr bwMode="auto">
            <a:xfrm flipV="1">
              <a:off x="4613955" y="5690650"/>
              <a:ext cx="0" cy="90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783"/>
              <a:endParaRPr lang="en-GB" sz="900" b="1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01" name="Rectangle 54"/>
            <p:cNvSpPr>
              <a:spLocks noChangeArrowheads="1"/>
            </p:cNvSpPr>
            <p:nvPr/>
          </p:nvSpPr>
          <p:spPr bwMode="auto">
            <a:xfrm>
              <a:off x="4395648" y="5796888"/>
              <a:ext cx="440717" cy="28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783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</a:pPr>
              <a:r>
                <a:rPr lang="en-US" sz="900" b="1" dirty="0">
                  <a:solidFill>
                    <a:prstClr val="black"/>
                  </a:solidFill>
                  <a:ea typeface="MS PGothic" pitchFamily="34" charset="-128"/>
                  <a:cs typeface="Calibri" panose="020F0502020204030204" pitchFamily="34" charset="0"/>
                </a:rPr>
                <a:t>2.0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66459" y="4515000"/>
            <a:ext cx="330539" cy="296660"/>
            <a:chOff x="4395648" y="5685349"/>
            <a:chExt cx="440717" cy="395546"/>
          </a:xfrm>
        </p:grpSpPr>
        <p:sp>
          <p:nvSpPr>
            <p:cNvPr id="103" name="Line 5"/>
            <p:cNvSpPr>
              <a:spLocks noChangeShapeType="1"/>
            </p:cNvSpPr>
            <p:nvPr/>
          </p:nvSpPr>
          <p:spPr bwMode="auto">
            <a:xfrm flipV="1">
              <a:off x="4613955" y="5685349"/>
              <a:ext cx="0" cy="90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783"/>
              <a:endParaRPr lang="en-GB" sz="900" b="1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04" name="Rectangle 54"/>
            <p:cNvSpPr>
              <a:spLocks noChangeArrowheads="1"/>
            </p:cNvSpPr>
            <p:nvPr/>
          </p:nvSpPr>
          <p:spPr bwMode="auto">
            <a:xfrm>
              <a:off x="4395648" y="5791587"/>
              <a:ext cx="440717" cy="28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783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</a:pPr>
              <a:r>
                <a:rPr lang="en-US" sz="900" b="1" dirty="0">
                  <a:solidFill>
                    <a:prstClr val="black"/>
                  </a:solidFill>
                  <a:ea typeface="MS PGothic" pitchFamily="34" charset="-128"/>
                  <a:cs typeface="Calibri" panose="020F0502020204030204" pitchFamily="34" charset="0"/>
                </a:rPr>
                <a:t>4.0</a:t>
              </a:r>
            </a:p>
          </p:txBody>
        </p:sp>
      </p:grpSp>
      <p:sp>
        <p:nvSpPr>
          <p:cNvPr id="105" name="Line 5"/>
          <p:cNvSpPr>
            <a:spLocks noChangeShapeType="1"/>
          </p:cNvSpPr>
          <p:nvPr/>
        </p:nvSpPr>
        <p:spPr bwMode="auto">
          <a:xfrm flipV="1">
            <a:off x="7688794" y="2022331"/>
            <a:ext cx="0" cy="2489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06" name="Line 37"/>
          <p:cNvSpPr>
            <a:spLocks noChangeShapeType="1"/>
          </p:cNvSpPr>
          <p:nvPr/>
        </p:nvSpPr>
        <p:spPr bwMode="auto">
          <a:xfrm>
            <a:off x="6431601" y="4519930"/>
            <a:ext cx="18832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6246832" y="4518980"/>
            <a:ext cx="388247" cy="296660"/>
            <a:chOff x="4357179" y="5690650"/>
            <a:chExt cx="517661" cy="395546"/>
          </a:xfrm>
        </p:grpSpPr>
        <p:sp>
          <p:nvSpPr>
            <p:cNvPr id="108" name="Line 5"/>
            <p:cNvSpPr>
              <a:spLocks noChangeShapeType="1"/>
            </p:cNvSpPr>
            <p:nvPr/>
          </p:nvSpPr>
          <p:spPr bwMode="auto">
            <a:xfrm flipV="1">
              <a:off x="4613955" y="5690650"/>
              <a:ext cx="0" cy="90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783"/>
              <a:endParaRPr lang="en-GB" sz="900" b="1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09" name="Rectangle 54"/>
            <p:cNvSpPr>
              <a:spLocks noChangeArrowheads="1"/>
            </p:cNvSpPr>
            <p:nvPr/>
          </p:nvSpPr>
          <p:spPr bwMode="auto">
            <a:xfrm>
              <a:off x="4357179" y="5796888"/>
              <a:ext cx="517661" cy="28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783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</a:pPr>
              <a:r>
                <a:rPr lang="en-US" sz="900" b="1" dirty="0">
                  <a:solidFill>
                    <a:prstClr val="black"/>
                  </a:solidFill>
                  <a:ea typeface="MS PGothic" pitchFamily="34" charset="-128"/>
                  <a:cs typeface="Calibri" panose="020F0502020204030204" pitchFamily="34" charset="0"/>
                </a:rPr>
                <a:t>0.25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898964" y="4518980"/>
            <a:ext cx="330539" cy="296660"/>
            <a:chOff x="4395648" y="5690650"/>
            <a:chExt cx="440717" cy="395546"/>
          </a:xfrm>
        </p:grpSpPr>
        <p:sp>
          <p:nvSpPr>
            <p:cNvPr id="116" name="Line 5"/>
            <p:cNvSpPr>
              <a:spLocks noChangeShapeType="1"/>
            </p:cNvSpPr>
            <p:nvPr/>
          </p:nvSpPr>
          <p:spPr bwMode="auto">
            <a:xfrm flipV="1">
              <a:off x="4613955" y="5690650"/>
              <a:ext cx="0" cy="90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783"/>
              <a:endParaRPr lang="en-GB" sz="900" b="1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17" name="Rectangle 54"/>
            <p:cNvSpPr>
              <a:spLocks noChangeArrowheads="1"/>
            </p:cNvSpPr>
            <p:nvPr/>
          </p:nvSpPr>
          <p:spPr bwMode="auto">
            <a:xfrm>
              <a:off x="4395648" y="5796888"/>
              <a:ext cx="440717" cy="28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783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</a:pPr>
              <a:r>
                <a:rPr lang="en-US" sz="900" b="1" dirty="0">
                  <a:solidFill>
                    <a:prstClr val="black"/>
                  </a:solidFill>
                  <a:ea typeface="MS PGothic" pitchFamily="34" charset="-128"/>
                  <a:cs typeface="Calibri" panose="020F0502020204030204" pitchFamily="34" charset="0"/>
                </a:rPr>
                <a:t>0.5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493395" y="4518980"/>
            <a:ext cx="388247" cy="296660"/>
            <a:chOff x="4357179" y="5690650"/>
            <a:chExt cx="517661" cy="395546"/>
          </a:xfrm>
        </p:grpSpPr>
        <p:sp>
          <p:nvSpPr>
            <p:cNvPr id="131" name="Line 5"/>
            <p:cNvSpPr>
              <a:spLocks noChangeShapeType="1"/>
            </p:cNvSpPr>
            <p:nvPr/>
          </p:nvSpPr>
          <p:spPr bwMode="auto">
            <a:xfrm flipV="1">
              <a:off x="4613955" y="5690650"/>
              <a:ext cx="0" cy="90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783"/>
              <a:endParaRPr lang="en-GB" sz="900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50" name="Rectangle 54"/>
            <p:cNvSpPr>
              <a:spLocks noChangeArrowheads="1"/>
            </p:cNvSpPr>
            <p:nvPr/>
          </p:nvSpPr>
          <p:spPr bwMode="auto">
            <a:xfrm>
              <a:off x="4357179" y="5796888"/>
              <a:ext cx="517661" cy="28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783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</a:pPr>
              <a:r>
                <a:rPr lang="en-US" sz="900" b="1" dirty="0">
                  <a:solidFill>
                    <a:prstClr val="black"/>
                  </a:solidFill>
                  <a:ea typeface="MS PGothic" pitchFamily="34" charset="-128"/>
                  <a:cs typeface="Calibri" panose="020F0502020204030204" pitchFamily="34" charset="0"/>
                </a:rPr>
                <a:t>1.00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8145527" y="4515000"/>
            <a:ext cx="330539" cy="296660"/>
            <a:chOff x="4395648" y="5685349"/>
            <a:chExt cx="440717" cy="395546"/>
          </a:xfrm>
        </p:grpSpPr>
        <p:sp>
          <p:nvSpPr>
            <p:cNvPr id="191" name="Line 5"/>
            <p:cNvSpPr>
              <a:spLocks noChangeShapeType="1"/>
            </p:cNvSpPr>
            <p:nvPr/>
          </p:nvSpPr>
          <p:spPr bwMode="auto">
            <a:xfrm flipV="1">
              <a:off x="4613955" y="5685349"/>
              <a:ext cx="0" cy="90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783"/>
              <a:endParaRPr lang="en-GB" sz="900" b="1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2" name="Rectangle 54"/>
            <p:cNvSpPr>
              <a:spLocks noChangeArrowheads="1"/>
            </p:cNvSpPr>
            <p:nvPr/>
          </p:nvSpPr>
          <p:spPr bwMode="auto">
            <a:xfrm>
              <a:off x="4395648" y="5791587"/>
              <a:ext cx="440717" cy="28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783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</a:pPr>
              <a:r>
                <a:rPr lang="en-US" sz="900" b="1" dirty="0">
                  <a:solidFill>
                    <a:prstClr val="black"/>
                  </a:solidFill>
                  <a:ea typeface="MS PGothic" pitchFamily="34" charset="-128"/>
                  <a:cs typeface="Calibri" panose="020F0502020204030204" pitchFamily="34" charset="0"/>
                </a:rPr>
                <a:t>2.0</a:t>
              </a:r>
            </a:p>
          </p:txBody>
        </p:sp>
      </p:grpSp>
      <p:sp>
        <p:nvSpPr>
          <p:cNvPr id="194" name="Line 37"/>
          <p:cNvSpPr>
            <a:spLocks noChangeShapeType="1"/>
          </p:cNvSpPr>
          <p:nvPr/>
        </p:nvSpPr>
        <p:spPr bwMode="auto">
          <a:xfrm>
            <a:off x="3088041" y="4183384"/>
            <a:ext cx="384676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97" name="Line 37"/>
          <p:cNvSpPr>
            <a:spLocks noChangeShapeType="1"/>
          </p:cNvSpPr>
          <p:nvPr/>
        </p:nvSpPr>
        <p:spPr bwMode="auto">
          <a:xfrm>
            <a:off x="3139958" y="4386056"/>
            <a:ext cx="21527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98" name="Rectangle 60"/>
          <p:cNvSpPr>
            <a:spLocks noChangeArrowheads="1"/>
          </p:cNvSpPr>
          <p:nvPr/>
        </p:nvSpPr>
        <p:spPr bwMode="auto">
          <a:xfrm>
            <a:off x="3196759" y="4330107"/>
            <a:ext cx="111902" cy="111902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560617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defRPr/>
            </a:pPr>
            <a:endParaRPr lang="fr-FR" sz="500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200" name="Line 37"/>
          <p:cNvSpPr>
            <a:spLocks noChangeShapeType="1"/>
          </p:cNvSpPr>
          <p:nvPr/>
        </p:nvSpPr>
        <p:spPr bwMode="auto">
          <a:xfrm>
            <a:off x="3047061" y="3977466"/>
            <a:ext cx="376479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03" name="Line 37"/>
          <p:cNvSpPr>
            <a:spLocks noChangeShapeType="1"/>
          </p:cNvSpPr>
          <p:nvPr/>
        </p:nvSpPr>
        <p:spPr bwMode="auto">
          <a:xfrm>
            <a:off x="3085313" y="3771547"/>
            <a:ext cx="379211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06" name="Line 37"/>
          <p:cNvSpPr>
            <a:spLocks noChangeShapeType="1"/>
          </p:cNvSpPr>
          <p:nvPr/>
        </p:nvSpPr>
        <p:spPr bwMode="auto">
          <a:xfrm>
            <a:off x="3107167" y="3357421"/>
            <a:ext cx="215276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09" name="Line 37"/>
          <p:cNvSpPr>
            <a:spLocks noChangeShapeType="1"/>
          </p:cNvSpPr>
          <p:nvPr/>
        </p:nvSpPr>
        <p:spPr bwMode="auto">
          <a:xfrm>
            <a:off x="3224659" y="3151503"/>
            <a:ext cx="742603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12" name="Line 37"/>
          <p:cNvSpPr>
            <a:spLocks noChangeShapeType="1"/>
          </p:cNvSpPr>
          <p:nvPr/>
        </p:nvSpPr>
        <p:spPr bwMode="auto">
          <a:xfrm>
            <a:off x="2869840" y="2945584"/>
            <a:ext cx="1236764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15" name="Line 37"/>
          <p:cNvSpPr>
            <a:spLocks noChangeShapeType="1"/>
          </p:cNvSpPr>
          <p:nvPr/>
        </p:nvSpPr>
        <p:spPr bwMode="auto">
          <a:xfrm>
            <a:off x="3049789" y="2534063"/>
            <a:ext cx="280850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18" name="Line 37"/>
          <p:cNvSpPr>
            <a:spLocks noChangeShapeType="1"/>
          </p:cNvSpPr>
          <p:nvPr/>
        </p:nvSpPr>
        <p:spPr bwMode="auto">
          <a:xfrm>
            <a:off x="3164549" y="2328145"/>
            <a:ext cx="354621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21" name="Line 37"/>
          <p:cNvSpPr>
            <a:spLocks noChangeShapeType="1"/>
          </p:cNvSpPr>
          <p:nvPr/>
        </p:nvSpPr>
        <p:spPr bwMode="auto">
          <a:xfrm>
            <a:off x="3071647" y="2122226"/>
            <a:ext cx="469376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2BB7861-D496-4846-9276-2AE80EEA4A52}"/>
              </a:ext>
            </a:extLst>
          </p:cNvPr>
          <p:cNvGrpSpPr/>
          <p:nvPr/>
        </p:nvGrpSpPr>
        <p:grpSpPr>
          <a:xfrm>
            <a:off x="3128456" y="2066278"/>
            <a:ext cx="478027" cy="2173059"/>
            <a:chOff x="3128452" y="1890436"/>
            <a:chExt cx="478027" cy="2173059"/>
          </a:xfrm>
        </p:grpSpPr>
        <p:sp>
          <p:nvSpPr>
            <p:cNvPr id="195" name="Rectangle 60"/>
            <p:cNvSpPr>
              <a:spLocks noChangeArrowheads="1"/>
            </p:cNvSpPr>
            <p:nvPr/>
          </p:nvSpPr>
          <p:spPr bwMode="auto">
            <a:xfrm>
              <a:off x="3215884" y="3951593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01" name="Rectangle 60"/>
            <p:cNvSpPr>
              <a:spLocks noChangeArrowheads="1"/>
            </p:cNvSpPr>
            <p:nvPr/>
          </p:nvSpPr>
          <p:spPr bwMode="auto">
            <a:xfrm>
              <a:off x="3196759" y="3745676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04" name="Rectangle 60"/>
            <p:cNvSpPr>
              <a:spLocks noChangeArrowheads="1"/>
            </p:cNvSpPr>
            <p:nvPr/>
          </p:nvSpPr>
          <p:spPr bwMode="auto">
            <a:xfrm>
              <a:off x="3229546" y="3539756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3153043" y="3125630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10" name="Rectangle 60"/>
            <p:cNvSpPr>
              <a:spLocks noChangeArrowheads="1"/>
            </p:cNvSpPr>
            <p:nvPr/>
          </p:nvSpPr>
          <p:spPr bwMode="auto">
            <a:xfrm>
              <a:off x="3494577" y="2919713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13" name="Rectangle 60"/>
            <p:cNvSpPr>
              <a:spLocks noChangeArrowheads="1"/>
            </p:cNvSpPr>
            <p:nvPr/>
          </p:nvSpPr>
          <p:spPr bwMode="auto">
            <a:xfrm>
              <a:off x="3450861" y="2713793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16" name="Rectangle 60"/>
            <p:cNvSpPr>
              <a:spLocks noChangeArrowheads="1"/>
            </p:cNvSpPr>
            <p:nvPr/>
          </p:nvSpPr>
          <p:spPr bwMode="auto">
            <a:xfrm>
              <a:off x="3128452" y="2302273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19" name="Rectangle 60"/>
            <p:cNvSpPr>
              <a:spLocks noChangeArrowheads="1"/>
            </p:cNvSpPr>
            <p:nvPr/>
          </p:nvSpPr>
          <p:spPr bwMode="auto">
            <a:xfrm>
              <a:off x="3281460" y="2096354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22" name="Rectangle 60"/>
            <p:cNvSpPr>
              <a:spLocks noChangeArrowheads="1"/>
            </p:cNvSpPr>
            <p:nvPr/>
          </p:nvSpPr>
          <p:spPr bwMode="auto">
            <a:xfrm>
              <a:off x="3248673" y="1890436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224" name="Line 37"/>
          <p:cNvSpPr>
            <a:spLocks noChangeShapeType="1"/>
          </p:cNvSpPr>
          <p:nvPr/>
        </p:nvSpPr>
        <p:spPr bwMode="auto">
          <a:xfrm>
            <a:off x="7209911" y="4183384"/>
            <a:ext cx="437716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27" name="Line 37"/>
          <p:cNvSpPr>
            <a:spLocks noChangeShapeType="1"/>
          </p:cNvSpPr>
          <p:nvPr/>
        </p:nvSpPr>
        <p:spPr bwMode="auto">
          <a:xfrm>
            <a:off x="7209915" y="4386056"/>
            <a:ext cx="251921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28" name="Rectangle 60"/>
          <p:cNvSpPr>
            <a:spLocks noChangeArrowheads="1"/>
          </p:cNvSpPr>
          <p:nvPr/>
        </p:nvSpPr>
        <p:spPr bwMode="auto">
          <a:xfrm>
            <a:off x="7283110" y="4330107"/>
            <a:ext cx="111902" cy="111902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560617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defRPr/>
            </a:pPr>
            <a:endParaRPr lang="fr-FR" sz="500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230" name="Line 37"/>
          <p:cNvSpPr>
            <a:spLocks noChangeShapeType="1"/>
          </p:cNvSpPr>
          <p:nvPr/>
        </p:nvSpPr>
        <p:spPr bwMode="auto">
          <a:xfrm>
            <a:off x="7144336" y="3977466"/>
            <a:ext cx="377606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33" name="Line 37"/>
          <p:cNvSpPr>
            <a:spLocks noChangeShapeType="1"/>
          </p:cNvSpPr>
          <p:nvPr/>
        </p:nvSpPr>
        <p:spPr bwMode="auto">
          <a:xfrm>
            <a:off x="7021389" y="3771547"/>
            <a:ext cx="445913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36" name="Line 37"/>
          <p:cNvSpPr>
            <a:spLocks noChangeShapeType="1"/>
          </p:cNvSpPr>
          <p:nvPr/>
        </p:nvSpPr>
        <p:spPr bwMode="auto">
          <a:xfrm>
            <a:off x="7264557" y="3357421"/>
            <a:ext cx="290173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39" name="Line 37"/>
          <p:cNvSpPr>
            <a:spLocks noChangeShapeType="1"/>
          </p:cNvSpPr>
          <p:nvPr/>
        </p:nvSpPr>
        <p:spPr bwMode="auto">
          <a:xfrm>
            <a:off x="6750894" y="3151503"/>
            <a:ext cx="634439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42" name="Line 37"/>
          <p:cNvSpPr>
            <a:spLocks noChangeShapeType="1"/>
          </p:cNvSpPr>
          <p:nvPr/>
        </p:nvSpPr>
        <p:spPr bwMode="auto">
          <a:xfrm>
            <a:off x="6622477" y="2945584"/>
            <a:ext cx="1314775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45" name="Line 37"/>
          <p:cNvSpPr>
            <a:spLocks noChangeShapeType="1"/>
          </p:cNvSpPr>
          <p:nvPr/>
        </p:nvSpPr>
        <p:spPr bwMode="auto">
          <a:xfrm>
            <a:off x="7185319" y="2534063"/>
            <a:ext cx="377606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48" name="Line 37"/>
          <p:cNvSpPr>
            <a:spLocks noChangeShapeType="1"/>
          </p:cNvSpPr>
          <p:nvPr/>
        </p:nvSpPr>
        <p:spPr bwMode="auto">
          <a:xfrm>
            <a:off x="7242703" y="2328145"/>
            <a:ext cx="391267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51" name="Line 37"/>
          <p:cNvSpPr>
            <a:spLocks noChangeShapeType="1"/>
          </p:cNvSpPr>
          <p:nvPr/>
        </p:nvSpPr>
        <p:spPr bwMode="auto">
          <a:xfrm>
            <a:off x="6999526" y="2122226"/>
            <a:ext cx="443180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defTabSz="685783"/>
            <a:endParaRPr lang="en-GB" sz="140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07D96A2-8BF5-4ED5-A3F2-187255E1B8A0}"/>
              </a:ext>
            </a:extLst>
          </p:cNvPr>
          <p:cNvGrpSpPr/>
          <p:nvPr/>
        </p:nvGrpSpPr>
        <p:grpSpPr>
          <a:xfrm>
            <a:off x="7012619" y="2066278"/>
            <a:ext cx="483491" cy="2173059"/>
            <a:chOff x="7012615" y="1890436"/>
            <a:chExt cx="483491" cy="2173059"/>
          </a:xfrm>
        </p:grpSpPr>
        <p:sp>
          <p:nvSpPr>
            <p:cNvPr id="225" name="Rectangle 60"/>
            <p:cNvSpPr>
              <a:spLocks noChangeArrowheads="1"/>
            </p:cNvSpPr>
            <p:nvPr/>
          </p:nvSpPr>
          <p:spPr bwMode="auto">
            <a:xfrm>
              <a:off x="7354149" y="3951593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31" name="Rectangle 60"/>
            <p:cNvSpPr>
              <a:spLocks noChangeArrowheads="1"/>
            </p:cNvSpPr>
            <p:nvPr/>
          </p:nvSpPr>
          <p:spPr bwMode="auto">
            <a:xfrm>
              <a:off x="7263984" y="3745676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34" name="Rectangle 60"/>
            <p:cNvSpPr>
              <a:spLocks noChangeArrowheads="1"/>
            </p:cNvSpPr>
            <p:nvPr/>
          </p:nvSpPr>
          <p:spPr bwMode="auto">
            <a:xfrm>
              <a:off x="7187479" y="3539756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37" name="Rectangle 60"/>
            <p:cNvSpPr>
              <a:spLocks noChangeArrowheads="1"/>
            </p:cNvSpPr>
            <p:nvPr/>
          </p:nvSpPr>
          <p:spPr bwMode="auto">
            <a:xfrm>
              <a:off x="7335022" y="3125630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40" name="Rectangle 60"/>
            <p:cNvSpPr>
              <a:spLocks noChangeArrowheads="1"/>
            </p:cNvSpPr>
            <p:nvPr/>
          </p:nvSpPr>
          <p:spPr bwMode="auto">
            <a:xfrm>
              <a:off x="7012615" y="2919713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43" name="Rectangle 60"/>
            <p:cNvSpPr>
              <a:spLocks noChangeArrowheads="1"/>
            </p:cNvSpPr>
            <p:nvPr/>
          </p:nvSpPr>
          <p:spPr bwMode="auto">
            <a:xfrm>
              <a:off x="7222999" y="2713793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46" name="Rectangle 60"/>
            <p:cNvSpPr>
              <a:spLocks noChangeArrowheads="1"/>
            </p:cNvSpPr>
            <p:nvPr/>
          </p:nvSpPr>
          <p:spPr bwMode="auto">
            <a:xfrm>
              <a:off x="7313164" y="2302273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49" name="Rectangle 60"/>
            <p:cNvSpPr>
              <a:spLocks noChangeArrowheads="1"/>
            </p:cNvSpPr>
            <p:nvPr/>
          </p:nvSpPr>
          <p:spPr bwMode="auto">
            <a:xfrm>
              <a:off x="7384204" y="2096354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52" name="Rectangle 60"/>
            <p:cNvSpPr>
              <a:spLocks noChangeArrowheads="1"/>
            </p:cNvSpPr>
            <p:nvPr/>
          </p:nvSpPr>
          <p:spPr bwMode="auto">
            <a:xfrm>
              <a:off x="7160158" y="1890436"/>
              <a:ext cx="111902" cy="1119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defTabSz="560617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defRPr/>
              </a:pPr>
              <a:endParaRPr lang="fr-FR" sz="500" dirty="0">
                <a:solidFill>
                  <a:srgbClr val="76004B"/>
                </a:solidFill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19" name="Text Placeholder 16"/>
          <p:cNvSpPr txBox="1">
            <a:spLocks/>
          </p:cNvSpPr>
          <p:nvPr/>
        </p:nvSpPr>
        <p:spPr>
          <a:xfrm>
            <a:off x="247495" y="4816240"/>
            <a:ext cx="2020202" cy="254478"/>
          </a:xfrm>
          <a:prstGeom prst="rect">
            <a:avLst/>
          </a:prstGeom>
        </p:spPr>
        <p:txBody>
          <a:bodyPr vert="horz" wrap="none" lIns="68577" tIns="34289" rIns="216000" bIns="108000" rtlCol="0" anchor="b">
            <a:spAutoFit/>
          </a:bodyPr>
          <a:lstStyle>
            <a:defPPr>
              <a:defRPr lang="en-US"/>
            </a:defPPr>
            <a:lvl1pPr indent="0" algn="r" defTabSz="685766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>
                <a:solidFill>
                  <a:prstClr val="black"/>
                </a:solidFill>
                <a:latin typeface="Calibri" panose="020F0502020204030204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Lopes RD, et al. Lancet 2012;380:1749–58</a:t>
            </a:r>
          </a:p>
        </p:txBody>
      </p:sp>
      <p:sp>
        <p:nvSpPr>
          <p:cNvPr id="120" name="Line 43">
            <a:extLst>
              <a:ext uri="{FF2B5EF4-FFF2-40B4-BE49-F238E27FC236}">
                <a16:creationId xmlns:a16="http://schemas.microsoft.com/office/drawing/2014/main" xmlns="" id="{5D7F762B-A128-48A1-AB74-CE1D1B4D76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76127" y="4801801"/>
            <a:ext cx="396000" cy="0"/>
          </a:xfrm>
          <a:prstGeom prst="line">
            <a:avLst/>
          </a:prstGeom>
          <a:noFill/>
          <a:ln w="25400">
            <a:solidFill>
              <a:srgbClr val="F26938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GB" sz="105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21" name="Line 44">
            <a:extLst>
              <a:ext uri="{FF2B5EF4-FFF2-40B4-BE49-F238E27FC236}">
                <a16:creationId xmlns:a16="http://schemas.microsoft.com/office/drawing/2014/main" xmlns="" id="{730DB30E-AFE8-4031-AB4E-8563B660F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747" y="4801801"/>
            <a:ext cx="396000" cy="0"/>
          </a:xfrm>
          <a:prstGeom prst="line">
            <a:avLst/>
          </a:prstGeom>
          <a:noFill/>
          <a:ln w="25400">
            <a:solidFill>
              <a:srgbClr val="2C6A9B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GB" sz="105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22" name="Text Box 41">
            <a:extLst>
              <a:ext uri="{FF2B5EF4-FFF2-40B4-BE49-F238E27FC236}">
                <a16:creationId xmlns:a16="http://schemas.microsoft.com/office/drawing/2014/main" xmlns="" id="{D5CD3154-5155-4C22-A523-049AD777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795" y="4834988"/>
            <a:ext cx="965328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900" b="1" dirty="0">
                <a:solidFill>
                  <a:srgbClr val="F26938"/>
                </a:solidFill>
                <a:ea typeface="ＭＳ Ｐゴシック" pitchFamily="34" charset="-128"/>
              </a:rPr>
              <a:t>Apixaban better</a:t>
            </a:r>
          </a:p>
        </p:txBody>
      </p:sp>
      <p:sp>
        <p:nvSpPr>
          <p:cNvPr id="123" name="Text Box 42">
            <a:extLst>
              <a:ext uri="{FF2B5EF4-FFF2-40B4-BE49-F238E27FC236}">
                <a16:creationId xmlns:a16="http://schemas.microsoft.com/office/drawing/2014/main" xmlns="" id="{88E5072A-5AF4-498F-9397-1835CD764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359" y="4833788"/>
            <a:ext cx="941283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900" b="1" dirty="0">
                <a:solidFill>
                  <a:srgbClr val="2C6A9B"/>
                </a:solidFill>
                <a:ea typeface="ＭＳ Ｐゴシック" pitchFamily="34" charset="-128"/>
              </a:rPr>
              <a:t>Warfarin better</a:t>
            </a:r>
          </a:p>
        </p:txBody>
      </p:sp>
      <p:sp>
        <p:nvSpPr>
          <p:cNvPr id="124" name="Line 43">
            <a:extLst>
              <a:ext uri="{FF2B5EF4-FFF2-40B4-BE49-F238E27FC236}">
                <a16:creationId xmlns:a16="http://schemas.microsoft.com/office/drawing/2014/main" xmlns="" id="{415818CA-8445-4A25-842E-8062273784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0998" y="4801801"/>
            <a:ext cx="396000" cy="0"/>
          </a:xfrm>
          <a:prstGeom prst="line">
            <a:avLst/>
          </a:prstGeom>
          <a:noFill/>
          <a:ln w="25400">
            <a:solidFill>
              <a:srgbClr val="F26938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GB" sz="105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25" name="Line 44">
            <a:extLst>
              <a:ext uri="{FF2B5EF4-FFF2-40B4-BE49-F238E27FC236}">
                <a16:creationId xmlns:a16="http://schemas.microsoft.com/office/drawing/2014/main" xmlns="" id="{DA414792-83E1-46B6-AE5C-A3938D436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659" y="4801801"/>
            <a:ext cx="396000" cy="0"/>
          </a:xfrm>
          <a:prstGeom prst="line">
            <a:avLst/>
          </a:prstGeom>
          <a:noFill/>
          <a:ln w="25400">
            <a:solidFill>
              <a:srgbClr val="2C6A9B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GB" sz="105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26" name="Text Box 41">
            <a:extLst>
              <a:ext uri="{FF2B5EF4-FFF2-40B4-BE49-F238E27FC236}">
                <a16:creationId xmlns:a16="http://schemas.microsoft.com/office/drawing/2014/main" xmlns="" id="{DF9E5DEB-E1A3-47B7-9DC8-EC545C6E9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645" y="4833788"/>
            <a:ext cx="965328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900" b="1" dirty="0">
                <a:solidFill>
                  <a:srgbClr val="F26938"/>
                </a:solidFill>
                <a:ea typeface="ＭＳ Ｐゴシック" pitchFamily="34" charset="-128"/>
              </a:rPr>
              <a:t>Apixaban better</a:t>
            </a:r>
          </a:p>
        </p:txBody>
      </p:sp>
      <p:sp>
        <p:nvSpPr>
          <p:cNvPr id="127" name="Text Box 42">
            <a:extLst>
              <a:ext uri="{FF2B5EF4-FFF2-40B4-BE49-F238E27FC236}">
                <a16:creationId xmlns:a16="http://schemas.microsoft.com/office/drawing/2014/main" xmlns="" id="{CA537ABA-0593-4795-8F97-9E007B65C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289" y="4833788"/>
            <a:ext cx="941283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GB" sz="900" b="1" dirty="0">
                <a:solidFill>
                  <a:srgbClr val="2C6A9B"/>
                </a:solidFill>
                <a:ea typeface="ＭＳ Ｐゴシック" pitchFamily="34" charset="-128"/>
              </a:rPr>
              <a:t>Warfarin better</a:t>
            </a:r>
          </a:p>
        </p:txBody>
      </p:sp>
    </p:spTree>
    <p:extLst>
      <p:ext uri="{BB962C8B-B14F-4D97-AF65-F5344CB8AC3E}">
        <p14:creationId xmlns:p14="http://schemas.microsoft.com/office/powerpoint/2010/main" val="16439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7266" y="794527"/>
            <a:ext cx="9446757" cy="3120374"/>
            <a:chOff x="251520" y="1556792"/>
            <a:chExt cx="8712968" cy="3312368"/>
          </a:xfrm>
        </p:grpSpPr>
        <p:sp>
          <p:nvSpPr>
            <p:cNvPr id="2" name="Rectangle 1"/>
            <p:cNvSpPr/>
            <p:nvPr/>
          </p:nvSpPr>
          <p:spPr>
            <a:xfrm>
              <a:off x="251520" y="1556792"/>
              <a:ext cx="8712968" cy="3312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ZoneTexte 22"/>
            <p:cNvSpPr txBox="1">
              <a:spLocks noChangeArrowheads="1"/>
            </p:cNvSpPr>
            <p:nvPr/>
          </p:nvSpPr>
          <p:spPr bwMode="auto">
            <a:xfrm>
              <a:off x="5536367" y="1738341"/>
              <a:ext cx="2604211" cy="257643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5732" tIns="37885" rIns="75732" bIns="37885">
              <a:spAutoFit/>
            </a:bodyPr>
            <a:lstStyle/>
            <a:p>
              <a:pPr algn="ctr" defTabSz="51255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sk-SK" sz="1200" b="1" kern="0" dirty="0">
                  <a:solidFill>
                    <a:srgbClr val="1F497D"/>
                  </a:solidFill>
                  <a:ea typeface="ＭＳ Ｐゴシック" pitchFamily="34" charset="-128"/>
                  <a:cs typeface="Arial" pitchFamily="34" charset="0"/>
                </a:rPr>
                <a:t>CMP</a:t>
              </a:r>
              <a:r>
                <a:rPr lang="en-GB" sz="1200" b="1" kern="0" dirty="0">
                  <a:solidFill>
                    <a:srgbClr val="1F497D"/>
                  </a:solidFill>
                  <a:ea typeface="ＭＳ Ｐゴシック" pitchFamily="34" charset="-128"/>
                  <a:cs typeface="Arial" pitchFamily="34" charset="0"/>
                </a:rPr>
                <a:t> / SE</a:t>
              </a:r>
              <a:r>
                <a:rPr lang="sk-SK" sz="1200" b="1" kern="0" dirty="0">
                  <a:solidFill>
                    <a:srgbClr val="1F497D"/>
                  </a:solidFill>
                  <a:ea typeface="ＭＳ Ｐゴシック" pitchFamily="34" charset="-128"/>
                  <a:cs typeface="Arial" pitchFamily="34" charset="0"/>
                </a:rPr>
                <a:t> a Závažné </a:t>
              </a:r>
              <a:r>
                <a:rPr lang="sk-SK" sz="1200" b="1" kern="0" dirty="0" err="1">
                  <a:solidFill>
                    <a:srgbClr val="1F497D"/>
                  </a:solidFill>
                  <a:ea typeface="ＭＳ Ｐゴシック" pitchFamily="34" charset="-128"/>
                  <a:cs typeface="Arial" pitchFamily="34" charset="0"/>
                </a:rPr>
                <a:t>krvácení</a:t>
              </a:r>
              <a:endParaRPr lang="en-GB" sz="1200" b="1" kern="0" dirty="0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ZoneTexte 22"/>
            <p:cNvSpPr txBox="1">
              <a:spLocks noChangeArrowheads="1"/>
            </p:cNvSpPr>
            <p:nvPr/>
          </p:nvSpPr>
          <p:spPr bwMode="auto">
            <a:xfrm>
              <a:off x="3503889" y="1868569"/>
              <a:ext cx="1584177" cy="257643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5732" tIns="37885" rIns="75732" bIns="37885">
              <a:spAutoFit/>
            </a:bodyPr>
            <a:lstStyle/>
            <a:p>
              <a:pPr algn="ctr" defTabSz="51255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defRPr/>
              </a:pPr>
              <a:r>
                <a:rPr lang="sk-SK" sz="1200" b="1" kern="0" dirty="0">
                  <a:solidFill>
                    <a:srgbClr val="1F497D"/>
                  </a:solidFill>
                  <a:ea typeface="ＭＳ Ｐゴシック" pitchFamily="34" charset="-128"/>
                  <a:cs typeface="Arial" pitchFamily="34" charset="0"/>
                </a:rPr>
                <a:t>Závažné </a:t>
              </a:r>
              <a:r>
                <a:rPr lang="sk-SK" sz="1200" b="1" kern="0" dirty="0" err="1">
                  <a:solidFill>
                    <a:srgbClr val="1F497D"/>
                  </a:solidFill>
                  <a:ea typeface="ＭＳ Ｐゴシック" pitchFamily="34" charset="-128"/>
                  <a:cs typeface="Arial" pitchFamily="34" charset="0"/>
                </a:rPr>
                <a:t>krvácení</a:t>
              </a:r>
              <a:endParaRPr lang="en-GB" sz="1200" b="1" kern="0" dirty="0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7" name="ZoneTexte 22"/>
            <p:cNvSpPr txBox="1">
              <a:spLocks noChangeArrowheads="1"/>
            </p:cNvSpPr>
            <p:nvPr/>
          </p:nvSpPr>
          <p:spPr bwMode="auto">
            <a:xfrm>
              <a:off x="1140666" y="1836131"/>
              <a:ext cx="1501615" cy="257643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5732" tIns="37885" rIns="75732" bIns="37885">
              <a:spAutoFit/>
            </a:bodyPr>
            <a:lstStyle/>
            <a:p>
              <a:pPr algn="ctr" defTabSz="51255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defRPr/>
              </a:pPr>
              <a:r>
                <a:rPr lang="sk-SK" sz="1200" b="1" kern="0" dirty="0">
                  <a:solidFill>
                    <a:srgbClr val="1F497D"/>
                  </a:solidFill>
                  <a:ea typeface="ＭＳ Ｐゴシック" pitchFamily="34" charset="-128"/>
                  <a:cs typeface="Arial" pitchFamily="34" charset="0"/>
                </a:rPr>
                <a:t>CMP</a:t>
              </a:r>
              <a:r>
                <a:rPr lang="en-GB" sz="1200" b="1" kern="0" dirty="0">
                  <a:solidFill>
                    <a:srgbClr val="1F497D"/>
                  </a:solidFill>
                  <a:ea typeface="ＭＳ Ｐゴシック" pitchFamily="34" charset="-128"/>
                  <a:cs typeface="Arial" pitchFamily="34" charset="0"/>
                </a:rPr>
                <a:t> / SE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45379" y="4809950"/>
            <a:ext cx="2815872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en-US" sz="800" i="1" dirty="0">
              <a:solidFill>
                <a:prstClr val="black"/>
              </a:solidFill>
            </a:endParaRPr>
          </a:p>
          <a:p>
            <a:pPr algn="r"/>
            <a:r>
              <a:rPr lang="en-US" sz="800" i="1" dirty="0">
                <a:solidFill>
                  <a:prstClr val="black"/>
                </a:solidFill>
              </a:rPr>
              <a:t>Ng et al. Age and Ageing 2016;45:77–73.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85646" y="4755944"/>
            <a:ext cx="3429000" cy="31547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i="1" dirty="0">
                <a:solidFill>
                  <a:prstClr val="black"/>
                </a:solidFill>
              </a:rPr>
              <a:t>Analyses were based on the intention-to-treat population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0090" y="4197745"/>
            <a:ext cx="7392923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cs-CZ" sz="1500" dirty="0">
                <a:solidFill>
                  <a:prstClr val="black"/>
                </a:solidFill>
              </a:rPr>
              <a:t>Riziko CMP se významně zvyšuje se stoupajícím věkem, opačný efekt u terapie </a:t>
            </a:r>
            <a:r>
              <a:rPr lang="cs-CZ" sz="1500" dirty="0" err="1">
                <a:solidFill>
                  <a:prstClr val="black"/>
                </a:solidFill>
              </a:rPr>
              <a:t>apixabanem</a:t>
            </a:r>
            <a:endParaRPr lang="cs-CZ" sz="15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9" y="1357256"/>
            <a:ext cx="2477170" cy="237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 rot="16200000">
            <a:off x="-56493" y="2043839"/>
            <a:ext cx="1376897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k-SK" sz="800" b="1" dirty="0">
                <a:solidFill>
                  <a:prstClr val="black"/>
                </a:solidFill>
              </a:rPr>
              <a:t>Výskyt príhod  (%/rok)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758920" y="3612872"/>
            <a:ext cx="1053491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k-SK" sz="800" b="1" dirty="0">
                <a:solidFill>
                  <a:prstClr val="black"/>
                </a:solidFill>
              </a:rPr>
              <a:t>Vek (roky)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07" y="1326852"/>
            <a:ext cx="2434179" cy="237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 rot="16200000">
            <a:off x="2797689" y="2037018"/>
            <a:ext cx="1363253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k-SK" sz="800" b="1" dirty="0">
                <a:solidFill>
                  <a:prstClr val="black"/>
                </a:solidFill>
              </a:rPr>
              <a:t>Výskyt príhod  (%/rok)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4286701" y="3578048"/>
            <a:ext cx="1053491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k-SK" sz="800" b="1" dirty="0">
                <a:solidFill>
                  <a:prstClr val="black"/>
                </a:solidFill>
              </a:rPr>
              <a:t>Vek (roky)</a:t>
            </a:r>
          </a:p>
        </p:txBody>
      </p:sp>
      <p:pic>
        <p:nvPicPr>
          <p:cNvPr id="4101" name="Picture 5" descr="C:\Users\uzivatel\Desktop\Obr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35" y="1325744"/>
            <a:ext cx="2458529" cy="23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BlokTextu 26"/>
          <p:cNvSpPr txBox="1"/>
          <p:nvPr/>
        </p:nvSpPr>
        <p:spPr>
          <a:xfrm rot="16200000">
            <a:off x="5417891" y="2004121"/>
            <a:ext cx="1443380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k-SK" sz="800" b="1" dirty="0">
                <a:solidFill>
                  <a:prstClr val="black"/>
                </a:solidFill>
              </a:rPr>
              <a:t>Výskyt príhod  (%/rok)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6834507" y="3578048"/>
            <a:ext cx="1053491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k-SK" sz="800" b="1" dirty="0">
                <a:solidFill>
                  <a:prstClr val="black"/>
                </a:solidFill>
              </a:rPr>
              <a:t>Vek (roky)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7266" y="81245"/>
            <a:ext cx="8563476" cy="729426"/>
          </a:xfrm>
          <a:prstGeom prst="rect">
            <a:avLst/>
          </a:prstGeom>
        </p:spPr>
        <p:txBody>
          <a:bodyPr/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AVERROES: </a:t>
            </a:r>
            <a:r>
              <a:rPr lang="cs-CZ" dirty="0"/>
              <a:t>Účinnost a bezpečnost </a:t>
            </a:r>
            <a:r>
              <a:rPr lang="cs-CZ" dirty="0" err="1" smtClean="0"/>
              <a:t>apixabanu</a:t>
            </a:r>
            <a:r>
              <a:rPr lang="cs-CZ" dirty="0" smtClean="0"/>
              <a:t> </a:t>
            </a:r>
            <a:r>
              <a:rPr lang="en-US" dirty="0"/>
              <a:t>vs</a:t>
            </a:r>
            <a:r>
              <a:rPr lang="cs-CZ" dirty="0"/>
              <a:t>.</a:t>
            </a:r>
            <a:r>
              <a:rPr lang="en-US" dirty="0"/>
              <a:t> ASA </a:t>
            </a:r>
            <a:br>
              <a:rPr lang="en-US" dirty="0"/>
            </a:br>
            <a:r>
              <a:rPr lang="cs-CZ" dirty="0"/>
              <a:t>u pacientů nevhodných na </a:t>
            </a:r>
            <a:r>
              <a:rPr lang="cs-CZ" dirty="0" err="1"/>
              <a:t>warfarin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1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123825" y="108653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Proč nejsou naši pacienti léčeni podle </a:t>
            </a:r>
            <a:r>
              <a:rPr lang="cs-CZ" sz="3200" b="1" dirty="0" err="1">
                <a:solidFill>
                  <a:srgbClr val="FF0000"/>
                </a:solidFill>
              </a:rPr>
              <a:t>Guidelines</a:t>
            </a:r>
            <a:r>
              <a:rPr lang="cs-CZ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12652" y="3987210"/>
            <a:ext cx="852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Není to ale v reálné praxi jinak ?</a:t>
            </a:r>
          </a:p>
        </p:txBody>
      </p:sp>
    </p:spTree>
    <p:extLst>
      <p:ext uri="{BB962C8B-B14F-4D97-AF65-F5344CB8AC3E}">
        <p14:creationId xmlns:p14="http://schemas.microsoft.com/office/powerpoint/2010/main" val="14988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22377" r="33755" b="19470"/>
          <a:stretch>
            <a:fillRect/>
          </a:stretch>
        </p:blipFill>
        <p:spPr bwMode="auto">
          <a:xfrm>
            <a:off x="900115" y="1571626"/>
            <a:ext cx="755967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ovéPole 3"/>
          <p:cNvSpPr txBox="1">
            <a:spLocks noChangeArrowheads="1"/>
          </p:cNvSpPr>
          <p:nvPr/>
        </p:nvSpPr>
        <p:spPr bwMode="auto">
          <a:xfrm>
            <a:off x="395290" y="954883"/>
            <a:ext cx="8569325" cy="6155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76 940 </a:t>
            </a:r>
            <a:r>
              <a:rPr lang="cs-CZ" altLang="cs-CZ" sz="1800" b="1" dirty="0" err="1">
                <a:solidFill>
                  <a:schemeClr val="tx1"/>
                </a:solidFill>
              </a:rPr>
              <a:t>pts</a:t>
            </a:r>
            <a:r>
              <a:rPr lang="cs-CZ" altLang="cs-CZ" sz="1400" dirty="0">
                <a:solidFill>
                  <a:schemeClr val="tx1"/>
                </a:solidFill>
              </a:rPr>
              <a:t>, </a:t>
            </a:r>
            <a:r>
              <a:rPr lang="en-US" altLang="cs-CZ" sz="1600" dirty="0">
                <a:solidFill>
                  <a:schemeClr val="tx1"/>
                </a:solidFill>
              </a:rPr>
              <a:t>US claims databases (</a:t>
            </a:r>
            <a:r>
              <a:rPr lang="en-US" altLang="cs-CZ" sz="1600" dirty="0" err="1">
                <a:solidFill>
                  <a:schemeClr val="tx1"/>
                </a:solidFill>
              </a:rPr>
              <a:t>MarketScan</a:t>
            </a:r>
            <a:r>
              <a:rPr lang="en-US" altLang="cs-CZ" sz="1600" dirty="0">
                <a:solidFill>
                  <a:schemeClr val="tx1"/>
                </a:solidFill>
              </a:rPr>
              <a:t>, </a:t>
            </a:r>
            <a:r>
              <a:rPr lang="en-US" altLang="cs-CZ" sz="1600" dirty="0" err="1">
                <a:solidFill>
                  <a:schemeClr val="tx1"/>
                </a:solidFill>
              </a:rPr>
              <a:t>PharMetrics</a:t>
            </a:r>
            <a:r>
              <a:rPr lang="en-US" altLang="cs-CZ" sz="1600" dirty="0">
                <a:solidFill>
                  <a:schemeClr val="tx1"/>
                </a:solidFill>
              </a:rPr>
              <a:t>, </a:t>
            </a:r>
            <a:r>
              <a:rPr lang="en-US" altLang="cs-CZ" sz="1600" dirty="0" err="1">
                <a:solidFill>
                  <a:schemeClr val="tx1"/>
                </a:solidFill>
              </a:rPr>
              <a:t>Optum</a:t>
            </a:r>
            <a:r>
              <a:rPr lang="en-US" altLang="cs-CZ" sz="1600" dirty="0">
                <a:solidFill>
                  <a:schemeClr val="tx1"/>
                </a:solidFill>
              </a:rPr>
              <a:t>, and Humana)</a:t>
            </a:r>
            <a:endParaRPr lang="cs-CZ" altLang="cs-CZ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                         70.9 let,  CHA2DS2-VASc </a:t>
            </a:r>
            <a:r>
              <a:rPr lang="cs-CZ" altLang="cs-CZ" sz="1600" dirty="0" err="1">
                <a:solidFill>
                  <a:schemeClr val="tx1"/>
                </a:solidFill>
              </a:rPr>
              <a:t>score</a:t>
            </a:r>
            <a:r>
              <a:rPr lang="cs-CZ" altLang="cs-CZ" sz="1600" dirty="0">
                <a:solidFill>
                  <a:schemeClr val="tx1"/>
                </a:solidFill>
              </a:rPr>
              <a:t> 3.2,  Apixaban 5mg 83%</a:t>
            </a:r>
          </a:p>
        </p:txBody>
      </p:sp>
      <p:sp>
        <p:nvSpPr>
          <p:cNvPr id="5" name="Ovál 4"/>
          <p:cNvSpPr/>
          <p:nvPr/>
        </p:nvSpPr>
        <p:spPr>
          <a:xfrm>
            <a:off x="4140200" y="2518174"/>
            <a:ext cx="647700" cy="20514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019925" y="2516983"/>
            <a:ext cx="647700" cy="20526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271" name="TextovéPole 6"/>
          <p:cNvSpPr txBox="1">
            <a:spLocks noChangeArrowheads="1"/>
          </p:cNvSpPr>
          <p:nvPr/>
        </p:nvSpPr>
        <p:spPr bwMode="auto">
          <a:xfrm>
            <a:off x="323850" y="4735116"/>
            <a:ext cx="7920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chemeClr val="tx1"/>
                </a:solidFill>
              </a:rPr>
              <a:t>Li X et al. </a:t>
            </a:r>
            <a:r>
              <a:rPr lang="en-US" altLang="cs-CZ" sz="800">
                <a:solidFill>
                  <a:schemeClr val="tx1"/>
                </a:solidFill>
              </a:rPr>
              <a:t>Effectiveness and safety of apixaban versus warfarin in non-valvular atrial fibrillation patients</a:t>
            </a:r>
            <a:endParaRPr lang="cs-CZ" altLang="cs-CZ" sz="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800">
                <a:solidFill>
                  <a:schemeClr val="tx1"/>
                </a:solidFill>
              </a:rPr>
              <a:t> in “real-world” clinical practice</a:t>
            </a:r>
            <a:r>
              <a:rPr lang="cs-CZ" altLang="cs-CZ" sz="800">
                <a:solidFill>
                  <a:schemeClr val="tx1"/>
                </a:solidFill>
              </a:rPr>
              <a:t>. Thrombosis and Haemostasis 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599" y="68104"/>
            <a:ext cx="8459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Data z reálné praxe (Real </a:t>
            </a:r>
            <a:r>
              <a:rPr lang="cs-CZ" altLang="cs-CZ" sz="2000" b="1" dirty="0" err="1"/>
              <a:t>World</a:t>
            </a:r>
            <a:r>
              <a:rPr lang="cs-CZ" altLang="cs-CZ" sz="2000" b="1" dirty="0"/>
              <a:t> Data, RWD)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Warfarin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vs</a:t>
            </a:r>
            <a:r>
              <a:rPr lang="cs-CZ" altLang="cs-CZ" sz="2000" b="1" dirty="0"/>
              <a:t> apixaban – CMP/ SE a </a:t>
            </a:r>
            <a:r>
              <a:rPr lang="cs-CZ" altLang="cs-CZ" sz="2000" b="1" dirty="0" smtClean="0"/>
              <a:t>krvácivé komplikace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2808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2"/>
          <p:cNvSpPr txBox="1">
            <a:spLocks noChangeArrowheads="1"/>
          </p:cNvSpPr>
          <p:nvPr/>
        </p:nvSpPr>
        <p:spPr bwMode="auto">
          <a:xfrm>
            <a:off x="257178" y="4620816"/>
            <a:ext cx="7921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chemeClr val="tx1"/>
                </a:solidFill>
              </a:rPr>
              <a:t>Li X et al. </a:t>
            </a:r>
            <a:r>
              <a:rPr lang="en-US" altLang="cs-CZ" sz="800">
                <a:solidFill>
                  <a:schemeClr val="tx1"/>
                </a:solidFill>
              </a:rPr>
              <a:t>Effectiveness and safety of apixaban versus warfarin in non-valvular atrial fibrillation patients</a:t>
            </a:r>
            <a:endParaRPr lang="cs-CZ" altLang="cs-CZ" sz="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800">
                <a:solidFill>
                  <a:schemeClr val="tx1"/>
                </a:solidFill>
              </a:rPr>
              <a:t> in “real-world” clinical practice</a:t>
            </a:r>
            <a:r>
              <a:rPr lang="cs-CZ" altLang="cs-CZ" sz="800">
                <a:solidFill>
                  <a:schemeClr val="tx1"/>
                </a:solidFill>
              </a:rPr>
              <a:t>. Thrombosis and Haemostasis 2017</a:t>
            </a:r>
          </a:p>
        </p:txBody>
      </p:sp>
      <p:sp>
        <p:nvSpPr>
          <p:cNvPr id="12291" name="TextovéPole 5"/>
          <p:cNvSpPr txBox="1">
            <a:spLocks noChangeArrowheads="1"/>
          </p:cNvSpPr>
          <p:nvPr/>
        </p:nvSpPr>
        <p:spPr bwMode="auto">
          <a:xfrm>
            <a:off x="263525" y="4847035"/>
            <a:ext cx="81359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chemeClr val="tx1"/>
                </a:solidFill>
              </a:rPr>
              <a:t>Granger CH, et al. </a:t>
            </a:r>
            <a:r>
              <a:rPr lang="en-US" altLang="cs-CZ" sz="800">
                <a:solidFill>
                  <a:schemeClr val="tx1"/>
                </a:solidFill>
              </a:rPr>
              <a:t>Apixaban versus Warfarin in Patients with Atrial Fibrillation</a:t>
            </a:r>
            <a:r>
              <a:rPr lang="cs-CZ" altLang="cs-CZ" sz="800">
                <a:solidFill>
                  <a:schemeClr val="tx1"/>
                </a:solidFill>
              </a:rPr>
              <a:t>. N Engl J Med 2011; 365:981-992</a:t>
            </a: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7" t="4008"/>
          <a:stretch>
            <a:fillRect/>
          </a:stretch>
        </p:blipFill>
        <p:spPr bwMode="auto">
          <a:xfrm>
            <a:off x="42863" y="1059656"/>
            <a:ext cx="7134225" cy="343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5073654" y="2356247"/>
            <a:ext cx="1766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Warfarin 3,5 %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4916492" y="3267075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Apixaban  2,3 %</a:t>
            </a:r>
          </a:p>
        </p:txBody>
      </p:sp>
      <p:grpSp>
        <p:nvGrpSpPr>
          <p:cNvPr id="12296" name="Group 3"/>
          <p:cNvGrpSpPr>
            <a:grpSpLocks/>
          </p:cNvGrpSpPr>
          <p:nvPr/>
        </p:nvGrpSpPr>
        <p:grpSpPr bwMode="auto">
          <a:xfrm>
            <a:off x="4067180" y="1846662"/>
            <a:ext cx="720725" cy="639365"/>
            <a:chOff x="4067944" y="2461538"/>
            <a:chExt cx="720080" cy="852590"/>
          </a:xfrm>
        </p:grpSpPr>
        <p:sp>
          <p:nvSpPr>
            <p:cNvPr id="3" name="Rectangle 2"/>
            <p:cNvSpPr/>
            <p:nvPr/>
          </p:nvSpPr>
          <p:spPr>
            <a:xfrm>
              <a:off x="4067944" y="2461538"/>
              <a:ext cx="720080" cy="184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67944" y="3129956"/>
              <a:ext cx="720080" cy="184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2297" name="TextBox 6"/>
          <p:cNvSpPr txBox="1">
            <a:spLocks noChangeArrowheads="1"/>
          </p:cNvSpPr>
          <p:nvPr/>
        </p:nvSpPr>
        <p:spPr bwMode="auto">
          <a:xfrm>
            <a:off x="7308850" y="1329931"/>
            <a:ext cx="167798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 RWD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chemeClr val="tx1"/>
                </a:solidFill>
              </a:rPr>
              <a:t>Apixaban</a:t>
            </a:r>
            <a:endParaRPr lang="cs-CZ" altLang="cs-CZ" sz="18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vs.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chemeClr val="tx1"/>
                </a:solidFill>
              </a:rPr>
              <a:t>warfarin</a:t>
            </a:r>
            <a:endParaRPr lang="cs-CZ" altLang="cs-CZ" sz="18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signifikantní snížení incidence CMP/SE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599" y="68104"/>
            <a:ext cx="8459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Data z reálné praxe (Real </a:t>
            </a:r>
            <a:r>
              <a:rPr lang="cs-CZ" altLang="cs-CZ" sz="2000" b="1" dirty="0" err="1"/>
              <a:t>World</a:t>
            </a:r>
            <a:r>
              <a:rPr lang="cs-CZ" altLang="cs-CZ" sz="2000" b="1" dirty="0"/>
              <a:t> Data, RWD)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Warfarin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vs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apixaban</a:t>
            </a:r>
            <a:r>
              <a:rPr lang="cs-CZ" altLang="cs-CZ" sz="2000" b="1" dirty="0"/>
              <a:t> – CMP/SE</a:t>
            </a:r>
            <a:endParaRPr lang="cs-CZ" alt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19493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ovéPole 2"/>
          <p:cNvSpPr txBox="1">
            <a:spLocks noChangeArrowheads="1"/>
          </p:cNvSpPr>
          <p:nvPr/>
        </p:nvSpPr>
        <p:spPr bwMode="auto">
          <a:xfrm>
            <a:off x="257178" y="4620816"/>
            <a:ext cx="7921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 dirty="0" err="1">
                <a:solidFill>
                  <a:schemeClr val="tx1"/>
                </a:solidFill>
              </a:rPr>
              <a:t>Li</a:t>
            </a:r>
            <a:r>
              <a:rPr lang="cs-CZ" altLang="cs-CZ" sz="800" dirty="0">
                <a:solidFill>
                  <a:schemeClr val="tx1"/>
                </a:solidFill>
              </a:rPr>
              <a:t> X et al. </a:t>
            </a:r>
            <a:r>
              <a:rPr lang="en-US" altLang="cs-CZ" sz="800" dirty="0">
                <a:solidFill>
                  <a:schemeClr val="tx1"/>
                </a:solidFill>
              </a:rPr>
              <a:t>Effectiveness and safety of apixaban versus warfarin in non-</a:t>
            </a:r>
            <a:r>
              <a:rPr lang="en-US" altLang="cs-CZ" sz="800" dirty="0" err="1">
                <a:solidFill>
                  <a:schemeClr val="tx1"/>
                </a:solidFill>
              </a:rPr>
              <a:t>valvular</a:t>
            </a:r>
            <a:r>
              <a:rPr lang="en-US" altLang="cs-CZ" sz="800" dirty="0">
                <a:solidFill>
                  <a:schemeClr val="tx1"/>
                </a:solidFill>
              </a:rPr>
              <a:t> atrial fibrillation patients</a:t>
            </a:r>
            <a:endParaRPr lang="cs-CZ" altLang="cs-CZ" sz="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800" dirty="0">
                <a:solidFill>
                  <a:schemeClr val="tx1"/>
                </a:solidFill>
              </a:rPr>
              <a:t> in “real-world” clinical practice</a:t>
            </a:r>
            <a:r>
              <a:rPr lang="cs-CZ" altLang="cs-CZ" sz="800" dirty="0">
                <a:solidFill>
                  <a:schemeClr val="tx1"/>
                </a:solidFill>
              </a:rPr>
              <a:t>. </a:t>
            </a:r>
            <a:r>
              <a:rPr lang="cs-CZ" altLang="cs-CZ" sz="800" dirty="0" err="1">
                <a:solidFill>
                  <a:schemeClr val="tx1"/>
                </a:solidFill>
              </a:rPr>
              <a:t>Thrombosis</a:t>
            </a:r>
            <a:r>
              <a:rPr lang="cs-CZ" altLang="cs-CZ" sz="800" dirty="0">
                <a:solidFill>
                  <a:schemeClr val="tx1"/>
                </a:solidFill>
              </a:rPr>
              <a:t> and </a:t>
            </a:r>
            <a:r>
              <a:rPr lang="cs-CZ" altLang="cs-CZ" sz="800" dirty="0" err="1">
                <a:solidFill>
                  <a:schemeClr val="tx1"/>
                </a:solidFill>
              </a:rPr>
              <a:t>Haemostasis</a:t>
            </a:r>
            <a:r>
              <a:rPr lang="cs-CZ" altLang="cs-CZ" sz="800" dirty="0">
                <a:solidFill>
                  <a:schemeClr val="tx1"/>
                </a:solidFill>
              </a:rPr>
              <a:t> 2017</a:t>
            </a:r>
          </a:p>
        </p:txBody>
      </p:sp>
      <p:sp>
        <p:nvSpPr>
          <p:cNvPr id="14339" name="TextovéPole 5"/>
          <p:cNvSpPr txBox="1">
            <a:spLocks noChangeArrowheads="1"/>
          </p:cNvSpPr>
          <p:nvPr/>
        </p:nvSpPr>
        <p:spPr bwMode="auto">
          <a:xfrm>
            <a:off x="263525" y="4847035"/>
            <a:ext cx="81359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chemeClr val="tx1"/>
                </a:solidFill>
              </a:rPr>
              <a:t>Granger CH, et al. </a:t>
            </a:r>
            <a:r>
              <a:rPr lang="en-US" altLang="cs-CZ" sz="800">
                <a:solidFill>
                  <a:schemeClr val="tx1"/>
                </a:solidFill>
              </a:rPr>
              <a:t>Apixaban versus Warfarin in Patients with Atrial Fibrillation</a:t>
            </a:r>
            <a:r>
              <a:rPr lang="cs-CZ" altLang="cs-CZ" sz="800">
                <a:solidFill>
                  <a:schemeClr val="tx1"/>
                </a:solidFill>
              </a:rPr>
              <a:t>. N Engl J Med 2011; 365:981-992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/>
          <a:stretch>
            <a:fillRect/>
          </a:stretch>
        </p:blipFill>
        <p:spPr bwMode="auto">
          <a:xfrm>
            <a:off x="169863" y="1094185"/>
            <a:ext cx="7181850" cy="342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7308850" y="1329928"/>
            <a:ext cx="16779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 RWD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Apixaban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vs.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warfarin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signifikantní snížení incidence závažného krvácení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5073654" y="1383506"/>
            <a:ext cx="1894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Warfarin 7,47 %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4932367" y="2943225"/>
            <a:ext cx="2069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Apixaban  4,49 %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599" y="68104"/>
            <a:ext cx="8459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Data z reálné praxe (Real </a:t>
            </a:r>
            <a:r>
              <a:rPr lang="cs-CZ" altLang="cs-CZ" sz="2000" b="1" dirty="0" err="1"/>
              <a:t>World</a:t>
            </a:r>
            <a:r>
              <a:rPr lang="cs-CZ" altLang="cs-CZ" sz="2000" b="1" dirty="0"/>
              <a:t> Data, RWD)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Warfarin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vs</a:t>
            </a:r>
            <a:r>
              <a:rPr lang="cs-CZ" altLang="cs-CZ" sz="2000" b="1" dirty="0"/>
              <a:t> apixaban – závažné krvácivé komplikace</a:t>
            </a:r>
          </a:p>
        </p:txBody>
      </p:sp>
    </p:spTree>
    <p:extLst>
      <p:ext uri="{BB962C8B-B14F-4D97-AF65-F5344CB8AC3E}">
        <p14:creationId xmlns:p14="http://schemas.microsoft.com/office/powerpoint/2010/main" val="11850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93" name="Group 1"/>
          <p:cNvGrpSpPr>
            <a:grpSpLocks/>
          </p:cNvGrpSpPr>
          <p:nvPr/>
        </p:nvGrpSpPr>
        <p:grpSpPr bwMode="auto">
          <a:xfrm>
            <a:off x="485776" y="1239443"/>
            <a:ext cx="5859463" cy="3355181"/>
            <a:chOff x="306" y="1041"/>
            <a:chExt cx="3691" cy="2818"/>
          </a:xfrm>
        </p:grpSpPr>
        <p:pic>
          <p:nvPicPr>
            <p:cNvPr id="2385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2" t="9853" r="19211" b="56761"/>
            <a:stretch>
              <a:fillRect/>
            </a:stretch>
          </p:blipFill>
          <p:spPr bwMode="auto">
            <a:xfrm>
              <a:off x="306" y="1086"/>
              <a:ext cx="3686" cy="1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4372" t="9853" r="19211" b="5676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5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" t="51003" r="19109" b="16449"/>
            <a:stretch>
              <a:fillRect/>
            </a:stretch>
          </p:blipFill>
          <p:spPr bwMode="auto">
            <a:xfrm>
              <a:off x="321" y="2583"/>
              <a:ext cx="3676" cy="1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4681" t="51003" r="19109" b="1644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8596" name="Line 4"/>
            <p:cNvSpPr>
              <a:spLocks noChangeShapeType="1"/>
            </p:cNvSpPr>
            <p:nvPr/>
          </p:nvSpPr>
          <p:spPr bwMode="auto">
            <a:xfrm>
              <a:off x="321" y="3807"/>
              <a:ext cx="2105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8597" name="Line 5"/>
            <p:cNvSpPr>
              <a:spLocks noChangeShapeType="1"/>
            </p:cNvSpPr>
            <p:nvPr/>
          </p:nvSpPr>
          <p:spPr bwMode="auto">
            <a:xfrm>
              <a:off x="1227" y="3760"/>
              <a:ext cx="0" cy="9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8598" name="Line 6"/>
            <p:cNvSpPr>
              <a:spLocks noChangeShapeType="1"/>
            </p:cNvSpPr>
            <p:nvPr/>
          </p:nvSpPr>
          <p:spPr bwMode="auto">
            <a:xfrm>
              <a:off x="1494" y="3762"/>
              <a:ext cx="0" cy="9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8599" name="Line 7"/>
            <p:cNvSpPr>
              <a:spLocks noChangeShapeType="1"/>
            </p:cNvSpPr>
            <p:nvPr/>
          </p:nvSpPr>
          <p:spPr bwMode="auto">
            <a:xfrm>
              <a:off x="1781" y="3768"/>
              <a:ext cx="0" cy="9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8600" name="Line 8"/>
            <p:cNvSpPr>
              <a:spLocks noChangeShapeType="1"/>
            </p:cNvSpPr>
            <p:nvPr/>
          </p:nvSpPr>
          <p:spPr bwMode="auto">
            <a:xfrm>
              <a:off x="2047" y="3762"/>
              <a:ext cx="0" cy="9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8601" name="Line 9"/>
            <p:cNvSpPr>
              <a:spLocks noChangeShapeType="1"/>
            </p:cNvSpPr>
            <p:nvPr/>
          </p:nvSpPr>
          <p:spPr bwMode="auto">
            <a:xfrm>
              <a:off x="2321" y="3761"/>
              <a:ext cx="0" cy="9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8602" name="Line 10"/>
            <p:cNvSpPr>
              <a:spLocks noChangeShapeType="1"/>
            </p:cNvSpPr>
            <p:nvPr/>
          </p:nvSpPr>
          <p:spPr bwMode="auto">
            <a:xfrm>
              <a:off x="2321" y="1041"/>
              <a:ext cx="0" cy="2772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8603" name="Group 11"/>
          <p:cNvGrpSpPr>
            <a:grpSpLocks/>
          </p:cNvGrpSpPr>
          <p:nvPr/>
        </p:nvGrpSpPr>
        <p:grpSpPr bwMode="auto">
          <a:xfrm>
            <a:off x="1763713" y="4549376"/>
            <a:ext cx="3562350" cy="542925"/>
            <a:chOff x="1111" y="3813"/>
            <a:chExt cx="2244" cy="456"/>
          </a:xfrm>
        </p:grpSpPr>
        <p:sp>
          <p:nvSpPr>
            <p:cNvPr id="238604" name="Text Box 12"/>
            <p:cNvSpPr txBox="1">
              <a:spLocks noChangeArrowheads="1"/>
            </p:cNvSpPr>
            <p:nvPr/>
          </p:nvSpPr>
          <p:spPr bwMode="auto">
            <a:xfrm>
              <a:off x="1111" y="3813"/>
              <a:ext cx="1303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sz="1100" b="1">
                  <a:solidFill>
                    <a:srgbClr val="000000"/>
                  </a:solidFill>
                  <a:latin typeface="Calibri" pitchFamily="32" charset="0"/>
                </a:rPr>
                <a:t>0,2        0,4        0,6        0,8          1</a:t>
              </a:r>
            </a:p>
          </p:txBody>
        </p:sp>
        <p:cxnSp>
          <p:nvCxnSpPr>
            <p:cNvPr id="238605" name="AutoShape 13"/>
            <p:cNvCxnSpPr>
              <a:cxnSpLocks noChangeShapeType="1"/>
            </p:cNvCxnSpPr>
            <p:nvPr/>
          </p:nvCxnSpPr>
          <p:spPr bwMode="auto">
            <a:xfrm flipH="1">
              <a:off x="1548" y="4055"/>
              <a:ext cx="664" cy="0"/>
            </a:xfrm>
            <a:prstGeom prst="straightConnector1">
              <a:avLst/>
            </a:prstGeom>
            <a:noFill/>
            <a:ln w="38160" cap="sq">
              <a:solidFill>
                <a:srgbClr val="5B9BD5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8606" name="AutoShape 14"/>
            <p:cNvCxnSpPr>
              <a:cxnSpLocks noChangeShapeType="1"/>
            </p:cNvCxnSpPr>
            <p:nvPr/>
          </p:nvCxnSpPr>
          <p:spPr bwMode="auto">
            <a:xfrm>
              <a:off x="2480" y="4029"/>
              <a:ext cx="669" cy="0"/>
            </a:xfrm>
            <a:prstGeom prst="straightConnector1">
              <a:avLst/>
            </a:prstGeom>
            <a:noFill/>
            <a:ln w="38160" cap="sq">
              <a:solidFill>
                <a:srgbClr val="5B9BD5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38607" name="Text Box 15"/>
            <p:cNvSpPr txBox="1">
              <a:spLocks noChangeArrowheads="1"/>
            </p:cNvSpPr>
            <p:nvPr/>
          </p:nvSpPr>
          <p:spPr bwMode="auto">
            <a:xfrm>
              <a:off x="1301" y="4047"/>
              <a:ext cx="945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Calibri" pitchFamily="32" charset="0"/>
                </a:rPr>
                <a:t>ve prospěch </a:t>
              </a:r>
              <a:r>
                <a:rPr lang="cs-CZ" altLang="cs-CZ" sz="1100" dirty="0" err="1">
                  <a:solidFill>
                    <a:srgbClr val="000000"/>
                  </a:solidFill>
                  <a:latin typeface="Calibri" pitchFamily="32" charset="0"/>
                </a:rPr>
                <a:t>apixabanu</a:t>
              </a:r>
              <a:endParaRPr lang="cs-CZ" altLang="cs-CZ" sz="1100" dirty="0">
                <a:solidFill>
                  <a:srgbClr val="000000"/>
                </a:solidFill>
                <a:latin typeface="Calibri" pitchFamily="32" charset="0"/>
              </a:endParaRPr>
            </a:p>
          </p:txBody>
        </p:sp>
        <p:sp>
          <p:nvSpPr>
            <p:cNvPr id="238608" name="Text Box 16"/>
            <p:cNvSpPr txBox="1">
              <a:spLocks noChangeArrowheads="1"/>
            </p:cNvSpPr>
            <p:nvPr/>
          </p:nvSpPr>
          <p:spPr bwMode="auto">
            <a:xfrm>
              <a:off x="2431" y="4031"/>
              <a:ext cx="92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Calibri" pitchFamily="32" charset="0"/>
                </a:rPr>
                <a:t>ve prospěch warfarinu</a:t>
              </a:r>
            </a:p>
          </p:txBody>
        </p:sp>
      </p:grpSp>
      <p:sp>
        <p:nvSpPr>
          <p:cNvPr id="238609" name="Rectangle 17"/>
          <p:cNvSpPr>
            <a:spLocks noChangeArrowheads="1"/>
          </p:cNvSpPr>
          <p:nvPr/>
        </p:nvSpPr>
        <p:spPr bwMode="auto">
          <a:xfrm>
            <a:off x="107950" y="67867"/>
            <a:ext cx="8459788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Calibri" pitchFamily="32" charset="0"/>
              </a:rPr>
              <a:t>Data z reálné praxe (Real </a:t>
            </a:r>
            <a:r>
              <a:rPr lang="cs-CZ" altLang="cs-CZ" sz="2000" b="1" dirty="0" err="1">
                <a:solidFill>
                  <a:srgbClr val="000000"/>
                </a:solidFill>
                <a:latin typeface="Calibri" pitchFamily="32" charset="0"/>
              </a:rPr>
              <a:t>World</a:t>
            </a:r>
            <a:r>
              <a:rPr lang="cs-CZ" altLang="cs-CZ" sz="2000" b="1" dirty="0">
                <a:solidFill>
                  <a:srgbClr val="000000"/>
                </a:solidFill>
                <a:latin typeface="Calibri" pitchFamily="32" charset="0"/>
              </a:rPr>
              <a:t> Data, RWD)</a:t>
            </a:r>
          </a:p>
          <a:p>
            <a:pPr algn="ctr">
              <a:buClrTx/>
              <a:buFontTx/>
              <a:buNone/>
            </a:pPr>
            <a:r>
              <a:rPr lang="cs-CZ" altLang="cs-CZ" sz="2000" b="1" dirty="0" err="1">
                <a:solidFill>
                  <a:srgbClr val="000000"/>
                </a:solidFill>
                <a:latin typeface="Calibri" pitchFamily="32" charset="0"/>
              </a:rPr>
              <a:t>Warfarin</a:t>
            </a:r>
            <a:r>
              <a:rPr lang="cs-CZ" altLang="cs-CZ" sz="2000" b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Calibri" pitchFamily="32" charset="0"/>
              </a:rPr>
              <a:t>vs</a:t>
            </a:r>
            <a:r>
              <a:rPr lang="cs-CZ" altLang="cs-CZ" sz="2000" b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Calibri" pitchFamily="32" charset="0"/>
              </a:rPr>
              <a:t>apixaban</a:t>
            </a:r>
            <a:r>
              <a:rPr lang="cs-CZ" altLang="cs-CZ" sz="2000" b="1" dirty="0">
                <a:solidFill>
                  <a:srgbClr val="000000"/>
                </a:solidFill>
                <a:latin typeface="Calibri" pitchFamily="32" charset="0"/>
              </a:rPr>
              <a:t> – CMP/ SE a krvácivé komplikace</a:t>
            </a:r>
          </a:p>
        </p:txBody>
      </p:sp>
      <p:sp>
        <p:nvSpPr>
          <p:cNvPr id="238610" name="Text Box 18"/>
          <p:cNvSpPr txBox="1">
            <a:spLocks noChangeArrowheads="1"/>
          </p:cNvSpPr>
          <p:nvPr/>
        </p:nvSpPr>
        <p:spPr bwMode="auto">
          <a:xfrm>
            <a:off x="395289" y="906067"/>
            <a:ext cx="185067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Calibri" pitchFamily="32" charset="0"/>
              </a:rPr>
              <a:t>Parametry účinnosti</a:t>
            </a:r>
          </a:p>
        </p:txBody>
      </p:sp>
      <p:sp>
        <p:nvSpPr>
          <p:cNvPr id="238611" name="Text Box 19"/>
          <p:cNvSpPr txBox="1">
            <a:spLocks noChangeArrowheads="1"/>
          </p:cNvSpPr>
          <p:nvPr/>
        </p:nvSpPr>
        <p:spPr bwMode="auto">
          <a:xfrm>
            <a:off x="414339" y="2715817"/>
            <a:ext cx="208913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Calibri" pitchFamily="32" charset="0"/>
              </a:rPr>
              <a:t>Parametry bezpečnosti</a:t>
            </a:r>
          </a:p>
        </p:txBody>
      </p:sp>
      <p:sp>
        <p:nvSpPr>
          <p:cNvPr id="21" name="TextovéPole 2"/>
          <p:cNvSpPr txBox="1">
            <a:spLocks noChangeArrowheads="1"/>
          </p:cNvSpPr>
          <p:nvPr/>
        </p:nvSpPr>
        <p:spPr bwMode="auto">
          <a:xfrm>
            <a:off x="5416550" y="4582863"/>
            <a:ext cx="3727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 dirty="0" err="1">
                <a:solidFill>
                  <a:schemeClr val="tx1"/>
                </a:solidFill>
              </a:rPr>
              <a:t>Li</a:t>
            </a:r>
            <a:r>
              <a:rPr lang="cs-CZ" altLang="cs-CZ" sz="800" dirty="0">
                <a:solidFill>
                  <a:schemeClr val="tx1"/>
                </a:solidFill>
              </a:rPr>
              <a:t> X et al. </a:t>
            </a:r>
            <a:r>
              <a:rPr lang="en-US" altLang="cs-CZ" sz="800" dirty="0">
                <a:solidFill>
                  <a:schemeClr val="tx1"/>
                </a:solidFill>
              </a:rPr>
              <a:t>Effectiveness and safety of apixaban versus warfarin in non-</a:t>
            </a:r>
            <a:r>
              <a:rPr lang="en-US" altLang="cs-CZ" sz="800" dirty="0" err="1">
                <a:solidFill>
                  <a:schemeClr val="tx1"/>
                </a:solidFill>
              </a:rPr>
              <a:t>valvular</a:t>
            </a:r>
            <a:r>
              <a:rPr lang="en-US" altLang="cs-CZ" sz="800" dirty="0">
                <a:solidFill>
                  <a:schemeClr val="tx1"/>
                </a:solidFill>
              </a:rPr>
              <a:t> atrial fibrillation patients</a:t>
            </a:r>
            <a:r>
              <a:rPr lang="cs-CZ" altLang="cs-CZ" sz="800" dirty="0">
                <a:solidFill>
                  <a:schemeClr val="tx1"/>
                </a:solidFill>
              </a:rPr>
              <a:t> </a:t>
            </a:r>
            <a:r>
              <a:rPr lang="en-US" altLang="cs-CZ" sz="800" dirty="0">
                <a:solidFill>
                  <a:schemeClr val="tx1"/>
                </a:solidFill>
              </a:rPr>
              <a:t>in “real-world” clinical practice</a:t>
            </a:r>
            <a:r>
              <a:rPr lang="cs-CZ" altLang="cs-CZ" sz="800" dirty="0">
                <a:solidFill>
                  <a:schemeClr val="tx1"/>
                </a:solidFill>
              </a:rPr>
              <a:t>. </a:t>
            </a:r>
            <a:r>
              <a:rPr lang="cs-CZ" altLang="cs-CZ" sz="800" dirty="0" err="1">
                <a:solidFill>
                  <a:schemeClr val="tx1"/>
                </a:solidFill>
              </a:rPr>
              <a:t>Thrombosis</a:t>
            </a:r>
            <a:r>
              <a:rPr lang="cs-CZ" altLang="cs-CZ" sz="800" dirty="0">
                <a:solidFill>
                  <a:schemeClr val="tx1"/>
                </a:solidFill>
              </a:rPr>
              <a:t> and </a:t>
            </a:r>
            <a:r>
              <a:rPr lang="cs-CZ" altLang="cs-CZ" sz="800" dirty="0" err="1">
                <a:solidFill>
                  <a:schemeClr val="tx1"/>
                </a:solidFill>
              </a:rPr>
              <a:t>Haemostasis</a:t>
            </a:r>
            <a:r>
              <a:rPr lang="cs-CZ" altLang="cs-CZ" sz="800" dirty="0">
                <a:solidFill>
                  <a:schemeClr val="tx1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578105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00" y="1006078"/>
            <a:ext cx="9156700" cy="4137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14023"/>
          <a:stretch>
            <a:fillRect/>
          </a:stretch>
        </p:blipFill>
        <p:spPr bwMode="auto">
          <a:xfrm>
            <a:off x="274638" y="2271713"/>
            <a:ext cx="7216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304112"/>
            <a:ext cx="561022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50000"/>
          <a:stretch>
            <a:fillRect/>
          </a:stretch>
        </p:blipFill>
        <p:spPr bwMode="auto">
          <a:xfrm>
            <a:off x="554040" y="3813573"/>
            <a:ext cx="7108825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7308851" y="4343400"/>
            <a:ext cx="1008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6830" y="4337447"/>
            <a:ext cx="23034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50000"/>
          <a:stretch>
            <a:fillRect/>
          </a:stretch>
        </p:blipFill>
        <p:spPr bwMode="auto">
          <a:xfrm>
            <a:off x="274639" y="1732362"/>
            <a:ext cx="5995987" cy="5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19"/>
          <p:cNvSpPr txBox="1">
            <a:spLocks noChangeArrowheads="1"/>
          </p:cNvSpPr>
          <p:nvPr/>
        </p:nvSpPr>
        <p:spPr bwMode="auto">
          <a:xfrm>
            <a:off x="107950" y="1052513"/>
            <a:ext cx="4737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Redukce CMP/SE ve věkových skupinách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87738" y="1383506"/>
            <a:ext cx="792162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3779838" y="3489722"/>
            <a:ext cx="792162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397" name="TextBox 23"/>
          <p:cNvSpPr txBox="1">
            <a:spLocks noChangeArrowheads="1"/>
          </p:cNvSpPr>
          <p:nvPr/>
        </p:nvSpPr>
        <p:spPr bwMode="auto">
          <a:xfrm>
            <a:off x="107950" y="3320654"/>
            <a:ext cx="6019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Redukce závažného krvácení ve věkových skupinách</a:t>
            </a:r>
          </a:p>
        </p:txBody>
      </p:sp>
      <p:sp>
        <p:nvSpPr>
          <p:cNvPr id="16398" name="TextovéPole 2"/>
          <p:cNvSpPr txBox="1">
            <a:spLocks noChangeArrowheads="1"/>
          </p:cNvSpPr>
          <p:nvPr/>
        </p:nvSpPr>
        <p:spPr bwMode="auto">
          <a:xfrm>
            <a:off x="34925" y="4802981"/>
            <a:ext cx="7921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 dirty="0" err="1">
                <a:solidFill>
                  <a:schemeClr val="tx1"/>
                </a:solidFill>
              </a:rPr>
              <a:t>Li</a:t>
            </a:r>
            <a:r>
              <a:rPr lang="cs-CZ" altLang="cs-CZ" sz="800" dirty="0">
                <a:solidFill>
                  <a:schemeClr val="tx1"/>
                </a:solidFill>
              </a:rPr>
              <a:t> X et al. </a:t>
            </a:r>
            <a:r>
              <a:rPr lang="en-US" altLang="cs-CZ" sz="800" dirty="0">
                <a:solidFill>
                  <a:schemeClr val="tx1"/>
                </a:solidFill>
              </a:rPr>
              <a:t>Effectiveness and safety of apixaban versus warfarin in non-</a:t>
            </a:r>
            <a:r>
              <a:rPr lang="en-US" altLang="cs-CZ" sz="800" dirty="0" err="1">
                <a:solidFill>
                  <a:schemeClr val="tx1"/>
                </a:solidFill>
              </a:rPr>
              <a:t>valvular</a:t>
            </a:r>
            <a:r>
              <a:rPr lang="en-US" altLang="cs-CZ" sz="800" dirty="0">
                <a:solidFill>
                  <a:schemeClr val="tx1"/>
                </a:solidFill>
              </a:rPr>
              <a:t> atrial fibrillation patients</a:t>
            </a:r>
            <a:endParaRPr lang="cs-CZ" altLang="cs-CZ" sz="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800" dirty="0">
                <a:solidFill>
                  <a:schemeClr val="tx1"/>
                </a:solidFill>
              </a:rPr>
              <a:t> in “real-world” clinical practice</a:t>
            </a:r>
            <a:r>
              <a:rPr lang="cs-CZ" altLang="cs-CZ" sz="800" dirty="0">
                <a:solidFill>
                  <a:schemeClr val="tx1"/>
                </a:solidFill>
              </a:rPr>
              <a:t>. </a:t>
            </a:r>
            <a:r>
              <a:rPr lang="cs-CZ" altLang="cs-CZ" sz="800" dirty="0" err="1">
                <a:solidFill>
                  <a:schemeClr val="tx1"/>
                </a:solidFill>
              </a:rPr>
              <a:t>Thrombosis</a:t>
            </a:r>
            <a:r>
              <a:rPr lang="cs-CZ" altLang="cs-CZ" sz="800" dirty="0">
                <a:solidFill>
                  <a:schemeClr val="tx1"/>
                </a:solidFill>
              </a:rPr>
              <a:t> and </a:t>
            </a:r>
            <a:r>
              <a:rPr lang="cs-CZ" altLang="cs-CZ" sz="800" dirty="0" err="1">
                <a:solidFill>
                  <a:schemeClr val="tx1"/>
                </a:solidFill>
              </a:rPr>
              <a:t>Haemostasis</a:t>
            </a:r>
            <a:r>
              <a:rPr lang="cs-CZ" altLang="cs-CZ" sz="800" dirty="0">
                <a:solidFill>
                  <a:schemeClr val="tx1"/>
                </a:solidFill>
              </a:rPr>
              <a:t> 2017</a:t>
            </a:r>
          </a:p>
        </p:txBody>
      </p:sp>
      <p:sp>
        <p:nvSpPr>
          <p:cNvPr id="16399" name="TextBox 16"/>
          <p:cNvSpPr txBox="1">
            <a:spLocks noChangeArrowheads="1"/>
          </p:cNvSpPr>
          <p:nvPr/>
        </p:nvSpPr>
        <p:spPr bwMode="auto">
          <a:xfrm>
            <a:off x="7235826" y="1437087"/>
            <a:ext cx="56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0,226</a:t>
            </a:r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7532689" y="3598071"/>
            <a:ext cx="56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0,181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599" y="68104"/>
            <a:ext cx="8459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Data z reálné praxe (Real </a:t>
            </a:r>
            <a:r>
              <a:rPr lang="cs-CZ" altLang="cs-CZ" sz="2000" b="1" dirty="0" err="1"/>
              <a:t>World</a:t>
            </a:r>
            <a:r>
              <a:rPr lang="cs-CZ" altLang="cs-CZ" sz="2000" b="1" dirty="0"/>
              <a:t> Data, RWD)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Warfarin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vs</a:t>
            </a:r>
            <a:r>
              <a:rPr lang="cs-CZ" altLang="cs-CZ" sz="2000" b="1" dirty="0"/>
              <a:t> apixaban – CMP/ SE a krvácivé komplikace</a:t>
            </a:r>
          </a:p>
        </p:txBody>
      </p:sp>
    </p:spTree>
    <p:extLst>
      <p:ext uri="{BB962C8B-B14F-4D97-AF65-F5344CB8AC3E}">
        <p14:creationId xmlns:p14="http://schemas.microsoft.com/office/powerpoint/2010/main" val="8705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3687"/>
            <a:ext cx="9144000" cy="423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4" name="Straight Connector 23"/>
          <p:cNvCxnSpPr/>
          <p:nvPr/>
        </p:nvCxnSpPr>
        <p:spPr>
          <a:xfrm>
            <a:off x="5076830" y="4427935"/>
            <a:ext cx="23034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19"/>
          <p:cNvSpPr txBox="1">
            <a:spLocks noChangeArrowheads="1"/>
          </p:cNvSpPr>
          <p:nvPr/>
        </p:nvSpPr>
        <p:spPr bwMode="auto">
          <a:xfrm>
            <a:off x="-36509" y="1052513"/>
            <a:ext cx="4813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Redukce CMP/SE dle CHA</a:t>
            </a:r>
            <a:r>
              <a:rPr lang="cs-CZ" altLang="cs-CZ" sz="1800" b="1" baseline="-25000" dirty="0">
                <a:solidFill>
                  <a:schemeClr val="tx1"/>
                </a:solidFill>
              </a:rPr>
              <a:t>2</a:t>
            </a:r>
            <a:r>
              <a:rPr lang="cs-CZ" altLang="cs-CZ" sz="1800" b="1" dirty="0">
                <a:solidFill>
                  <a:schemeClr val="tx1"/>
                </a:solidFill>
              </a:rPr>
              <a:t>DS</a:t>
            </a:r>
            <a:r>
              <a:rPr lang="cs-CZ" altLang="cs-CZ" sz="1800" b="1" baseline="-25000" dirty="0">
                <a:solidFill>
                  <a:schemeClr val="tx1"/>
                </a:solidFill>
              </a:rPr>
              <a:t>2</a:t>
            </a:r>
            <a:r>
              <a:rPr lang="cs-CZ" altLang="cs-CZ" sz="1800" b="1" dirty="0">
                <a:solidFill>
                  <a:schemeClr val="tx1"/>
                </a:solidFill>
              </a:rPr>
              <a:t>VASc skóre</a:t>
            </a:r>
          </a:p>
        </p:txBody>
      </p:sp>
      <p:sp>
        <p:nvSpPr>
          <p:cNvPr id="17414" name="TextBox 23"/>
          <p:cNvSpPr txBox="1">
            <a:spLocks noChangeArrowheads="1"/>
          </p:cNvSpPr>
          <p:nvPr/>
        </p:nvSpPr>
        <p:spPr bwMode="auto">
          <a:xfrm>
            <a:off x="-36513" y="2996806"/>
            <a:ext cx="6095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Redukce závažného krvácení dle CHA</a:t>
            </a:r>
            <a:r>
              <a:rPr lang="cs-CZ" altLang="cs-CZ" sz="1800" b="1" baseline="-25000">
                <a:solidFill>
                  <a:schemeClr val="tx1"/>
                </a:solidFill>
              </a:rPr>
              <a:t>2</a:t>
            </a:r>
            <a:r>
              <a:rPr lang="cs-CZ" altLang="cs-CZ" sz="1800" b="1">
                <a:solidFill>
                  <a:schemeClr val="tx1"/>
                </a:solidFill>
              </a:rPr>
              <a:t>DS</a:t>
            </a:r>
            <a:r>
              <a:rPr lang="cs-CZ" altLang="cs-CZ" sz="1800" b="1" baseline="-25000">
                <a:solidFill>
                  <a:schemeClr val="tx1"/>
                </a:solidFill>
              </a:rPr>
              <a:t>2</a:t>
            </a:r>
            <a:r>
              <a:rPr lang="cs-CZ" altLang="cs-CZ" sz="1800" b="1">
                <a:solidFill>
                  <a:schemeClr val="tx1"/>
                </a:solidFill>
              </a:rPr>
              <a:t>VASc skóre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tx1"/>
              </a:solidFill>
            </a:endParaRPr>
          </a:p>
        </p:txBody>
      </p:sp>
      <p:pic>
        <p:nvPicPr>
          <p:cNvPr id="174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179390" y="1653780"/>
            <a:ext cx="8410575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 b="-2"/>
          <a:stretch>
            <a:fillRect/>
          </a:stretch>
        </p:blipFill>
        <p:spPr bwMode="auto">
          <a:xfrm>
            <a:off x="179388" y="2200276"/>
            <a:ext cx="8467725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79388" y="2457450"/>
            <a:ext cx="504825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17418" name="Group 29"/>
          <p:cNvGrpSpPr>
            <a:grpSpLocks/>
          </p:cNvGrpSpPr>
          <p:nvPr/>
        </p:nvGrpSpPr>
        <p:grpSpPr bwMode="auto">
          <a:xfrm>
            <a:off x="179388" y="3813574"/>
            <a:ext cx="7453312" cy="782240"/>
            <a:chOff x="360139" y="5041378"/>
            <a:chExt cx="7452742" cy="1043510"/>
          </a:xfrm>
        </p:grpSpPr>
        <p:pic>
          <p:nvPicPr>
            <p:cNvPr id="174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" t="50000"/>
            <a:stretch>
              <a:fillRect/>
            </a:stretch>
          </p:blipFill>
          <p:spPr bwMode="auto">
            <a:xfrm>
              <a:off x="360139" y="5041378"/>
              <a:ext cx="7452741" cy="69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8" t="31525" r="14590" b="9708"/>
            <a:stretch>
              <a:fillRect/>
            </a:stretch>
          </p:blipFill>
          <p:spPr bwMode="auto">
            <a:xfrm>
              <a:off x="611981" y="5860983"/>
              <a:ext cx="7200900" cy="22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5" name="Straight Connector 34"/>
          <p:cNvCxnSpPr/>
          <p:nvPr/>
        </p:nvCxnSpPr>
        <p:spPr>
          <a:xfrm>
            <a:off x="3995738" y="4348163"/>
            <a:ext cx="4400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616056"/>
            <a:ext cx="3009900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ovéPole 2"/>
          <p:cNvSpPr txBox="1">
            <a:spLocks noChangeArrowheads="1"/>
          </p:cNvSpPr>
          <p:nvPr/>
        </p:nvSpPr>
        <p:spPr bwMode="auto">
          <a:xfrm>
            <a:off x="107954" y="4839891"/>
            <a:ext cx="7921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chemeClr val="tx1"/>
                </a:solidFill>
              </a:rPr>
              <a:t>Li X et al. </a:t>
            </a:r>
            <a:r>
              <a:rPr lang="en-US" altLang="cs-CZ" sz="800">
                <a:solidFill>
                  <a:schemeClr val="tx1"/>
                </a:solidFill>
              </a:rPr>
              <a:t>Effectiveness and safety of apixaban versus warfarin in non-valvular atrial fibrillation patients</a:t>
            </a:r>
            <a:endParaRPr lang="cs-CZ" altLang="cs-CZ" sz="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800">
                <a:solidFill>
                  <a:schemeClr val="tx1"/>
                </a:solidFill>
              </a:rPr>
              <a:t> in “real-world” clinical practice</a:t>
            </a:r>
            <a:r>
              <a:rPr lang="cs-CZ" altLang="cs-CZ" sz="800">
                <a:solidFill>
                  <a:schemeClr val="tx1"/>
                </a:solidFill>
              </a:rPr>
              <a:t>. Thrombosis and Haemostasis 2017</a:t>
            </a:r>
          </a:p>
        </p:txBody>
      </p:sp>
      <p:sp>
        <p:nvSpPr>
          <p:cNvPr id="17422" name="TextBox 1"/>
          <p:cNvSpPr txBox="1">
            <a:spLocks noChangeArrowheads="1"/>
          </p:cNvSpPr>
          <p:nvPr/>
        </p:nvSpPr>
        <p:spPr bwMode="auto">
          <a:xfrm>
            <a:off x="7235826" y="1437087"/>
            <a:ext cx="56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0,587</a:t>
            </a:r>
          </a:p>
        </p:txBody>
      </p:sp>
      <p:sp>
        <p:nvSpPr>
          <p:cNvPr id="17423" name="TextBox 17"/>
          <p:cNvSpPr txBox="1">
            <a:spLocks noChangeArrowheads="1"/>
          </p:cNvSpPr>
          <p:nvPr/>
        </p:nvSpPr>
        <p:spPr bwMode="auto">
          <a:xfrm>
            <a:off x="7388226" y="3543302"/>
            <a:ext cx="567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0,041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599" y="68104"/>
            <a:ext cx="8459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Data z reálné praxe (Real </a:t>
            </a:r>
            <a:r>
              <a:rPr lang="cs-CZ" altLang="cs-CZ" sz="2000" b="1" dirty="0" err="1"/>
              <a:t>World</a:t>
            </a:r>
            <a:r>
              <a:rPr lang="cs-CZ" altLang="cs-CZ" sz="2000" b="1" dirty="0"/>
              <a:t> Data, RWD)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Warfarin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vs</a:t>
            </a:r>
            <a:r>
              <a:rPr lang="cs-CZ" altLang="cs-CZ" sz="2000" b="1" dirty="0"/>
              <a:t> apixaban – CMP/ SE a krvácivé komplikace</a:t>
            </a:r>
          </a:p>
        </p:txBody>
      </p:sp>
    </p:spTree>
    <p:extLst>
      <p:ext uri="{BB962C8B-B14F-4D97-AF65-F5344CB8AC3E}">
        <p14:creationId xmlns:p14="http://schemas.microsoft.com/office/powerpoint/2010/main" val="27067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123825" y="108653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Proč nejsou naši pacienti léčeni podle </a:t>
            </a:r>
            <a:r>
              <a:rPr lang="cs-CZ" sz="3200" b="1" dirty="0" err="1">
                <a:solidFill>
                  <a:srgbClr val="FF0000"/>
                </a:solidFill>
              </a:rPr>
              <a:t>Guidelines</a:t>
            </a:r>
            <a:r>
              <a:rPr lang="cs-CZ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12652" y="3987210"/>
            <a:ext cx="852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Není dávkování příliš složité?</a:t>
            </a:r>
          </a:p>
        </p:txBody>
      </p:sp>
    </p:spTree>
    <p:extLst>
      <p:ext uri="{BB962C8B-B14F-4D97-AF65-F5344CB8AC3E}">
        <p14:creationId xmlns:p14="http://schemas.microsoft.com/office/powerpoint/2010/main" val="18622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F guidelines slide set v7 final for web unprotected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5" y="1006"/>
            <a:ext cx="9162409" cy="526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AF guidelines slide set v7 final for web unprotected00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552"/>
            <a:ext cx="9144000" cy="447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ámeček 4"/>
          <p:cNvSpPr/>
          <p:nvPr/>
        </p:nvSpPr>
        <p:spPr>
          <a:xfrm>
            <a:off x="5508104" y="4029912"/>
            <a:ext cx="2952328" cy="67529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79515" y="92379"/>
            <a:ext cx="8964487" cy="4476142"/>
            <a:chOff x="4119003" y="1188745"/>
            <a:chExt cx="5447850" cy="2427983"/>
          </a:xfrm>
        </p:grpSpPr>
        <p:sp>
          <p:nvSpPr>
            <p:cNvPr id="46" name="Lekerekített téglalap 68"/>
            <p:cNvSpPr/>
            <p:nvPr/>
          </p:nvSpPr>
          <p:spPr bwMode="auto">
            <a:xfrm>
              <a:off x="5652360" y="3319203"/>
              <a:ext cx="720000" cy="288000"/>
            </a:xfrm>
            <a:prstGeom prst="roundRect">
              <a:avLst/>
            </a:prstGeom>
            <a:solidFill>
              <a:srgbClr val="AC1866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6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2.5 mg 2x denně</a:t>
              </a:r>
            </a:p>
          </p:txBody>
        </p:sp>
        <p:sp>
          <p:nvSpPr>
            <p:cNvPr id="47" name="Lekerekített téglalap 69"/>
            <p:cNvSpPr/>
            <p:nvPr/>
          </p:nvSpPr>
          <p:spPr bwMode="auto">
            <a:xfrm>
              <a:off x="6685819" y="3328728"/>
              <a:ext cx="720000" cy="288000"/>
            </a:xfrm>
            <a:prstGeom prst="roundRect">
              <a:avLst/>
            </a:prstGeom>
            <a:solidFill>
              <a:srgbClr val="AC1866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6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2.5 mg 2x denně</a:t>
              </a:r>
            </a:p>
          </p:txBody>
        </p:sp>
        <p:sp>
          <p:nvSpPr>
            <p:cNvPr id="48" name="Lekerekített téglalap 70"/>
            <p:cNvSpPr/>
            <p:nvPr/>
          </p:nvSpPr>
          <p:spPr bwMode="auto">
            <a:xfrm>
              <a:off x="7684135" y="3328728"/>
              <a:ext cx="720000" cy="288000"/>
            </a:xfrm>
            <a:prstGeom prst="roundRect">
              <a:avLst/>
            </a:prstGeom>
            <a:solidFill>
              <a:srgbClr val="AC1866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6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5 mg 2x denně</a:t>
              </a:r>
            </a:p>
          </p:txBody>
        </p:sp>
        <p:sp>
          <p:nvSpPr>
            <p:cNvPr id="49" name="Rechteck 11"/>
            <p:cNvSpPr>
              <a:spLocks noChangeArrowheads="1"/>
            </p:cNvSpPr>
            <p:nvPr/>
          </p:nvSpPr>
          <p:spPr>
            <a:xfrm>
              <a:off x="4119003" y="1188745"/>
              <a:ext cx="5447850" cy="200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e-DE" smtId="4294967295">
                  <a:effectLst/>
                </a:defRPr>
              </a:defPPr>
              <a:lvl1pPr marL="0" algn="l" defTabSz="457200" rtl="0" eaLnBrk="1" latinLnBrk="0" hangingPunct="1">
                <a:defRPr sz="1800" kern="1200" smtId="4294967295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 smtId="4294967295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 smtId="4294967295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 smtId="4294967295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 smtId="4294967295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 smtId="4294967295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 smtId="4294967295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 smtId="4294967295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cs-CZ" sz="2400" b="1" dirty="0">
                  <a:solidFill>
                    <a:srgbClr val="FFFFFF"/>
                  </a:solidFill>
                  <a:ea typeface="ＭＳ Ｐゴシック" charset="0"/>
                </a:rPr>
                <a:t>Apixaban u fibrilace síní – kdy redukovat dávku</a:t>
              </a:r>
              <a:endParaRPr lang="cs-CZ" sz="2400" b="1" baseline="30000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cxnSp>
          <p:nvCxnSpPr>
            <p:cNvPr id="50" name="Egyenes összekötő 194"/>
            <p:cNvCxnSpPr/>
            <p:nvPr/>
          </p:nvCxnSpPr>
          <p:spPr bwMode="auto">
            <a:xfrm>
              <a:off x="6024585" y="1831181"/>
              <a:ext cx="0" cy="69057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" name="Egyenes összekötő 196"/>
            <p:cNvCxnSpPr/>
            <p:nvPr/>
          </p:nvCxnSpPr>
          <p:spPr bwMode="auto">
            <a:xfrm>
              <a:off x="6024585" y="2078831"/>
              <a:ext cx="0" cy="73819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2" name="Egyenes összekötő 198"/>
            <p:cNvCxnSpPr/>
            <p:nvPr/>
          </p:nvCxnSpPr>
          <p:spPr bwMode="auto">
            <a:xfrm>
              <a:off x="5191125" y="2114550"/>
              <a:ext cx="2400300" cy="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" name="Egyenes összekötő 200"/>
            <p:cNvCxnSpPr/>
            <p:nvPr/>
          </p:nvCxnSpPr>
          <p:spPr bwMode="auto">
            <a:xfrm>
              <a:off x="5198286" y="2107406"/>
              <a:ext cx="0" cy="45244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4" name="Egyenes összekötő 202"/>
            <p:cNvCxnSpPr/>
            <p:nvPr/>
          </p:nvCxnSpPr>
          <p:spPr bwMode="auto">
            <a:xfrm>
              <a:off x="7584261" y="2107406"/>
              <a:ext cx="0" cy="47625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" name="Egyenes összekötő 205"/>
            <p:cNvCxnSpPr/>
            <p:nvPr/>
          </p:nvCxnSpPr>
          <p:spPr bwMode="auto">
            <a:xfrm>
              <a:off x="6024585" y="2328861"/>
              <a:ext cx="0" cy="10080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6" name="Egyenes összekötő 206"/>
            <p:cNvCxnSpPr/>
            <p:nvPr/>
          </p:nvCxnSpPr>
          <p:spPr bwMode="auto">
            <a:xfrm>
              <a:off x="5192735" y="2328861"/>
              <a:ext cx="0" cy="10080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7" name="Egyenes összekötő 207"/>
            <p:cNvCxnSpPr/>
            <p:nvPr/>
          </p:nvCxnSpPr>
          <p:spPr bwMode="auto">
            <a:xfrm>
              <a:off x="6551635" y="2374900"/>
              <a:ext cx="0" cy="720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8" name="Egyenes összekötő 209"/>
            <p:cNvCxnSpPr/>
            <p:nvPr/>
          </p:nvCxnSpPr>
          <p:spPr bwMode="auto">
            <a:xfrm>
              <a:off x="6551635" y="2625725"/>
              <a:ext cx="0" cy="1440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" name="Egyenes összekötő 210"/>
            <p:cNvCxnSpPr/>
            <p:nvPr/>
          </p:nvCxnSpPr>
          <p:spPr bwMode="auto">
            <a:xfrm>
              <a:off x="6551635" y="2946400"/>
              <a:ext cx="0" cy="648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" name="Egyenes összekötő 211"/>
            <p:cNvCxnSpPr/>
            <p:nvPr/>
          </p:nvCxnSpPr>
          <p:spPr bwMode="auto">
            <a:xfrm>
              <a:off x="6556375" y="2384425"/>
              <a:ext cx="2016125" cy="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" name="Egyenes összekötő 215"/>
            <p:cNvCxnSpPr/>
            <p:nvPr/>
          </p:nvCxnSpPr>
          <p:spPr bwMode="auto">
            <a:xfrm>
              <a:off x="8564585" y="2374900"/>
              <a:ext cx="0" cy="720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2" name="Egyenes összekötő 216"/>
            <p:cNvCxnSpPr/>
            <p:nvPr/>
          </p:nvCxnSpPr>
          <p:spPr bwMode="auto">
            <a:xfrm>
              <a:off x="7548585" y="2327275"/>
              <a:ext cx="0" cy="1080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3" name="Egyenes összekötő 217"/>
            <p:cNvCxnSpPr/>
            <p:nvPr/>
          </p:nvCxnSpPr>
          <p:spPr bwMode="auto">
            <a:xfrm>
              <a:off x="7548585" y="2625725"/>
              <a:ext cx="0" cy="1440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4" name="Egyenes összekötő 220"/>
            <p:cNvCxnSpPr/>
            <p:nvPr/>
          </p:nvCxnSpPr>
          <p:spPr bwMode="auto">
            <a:xfrm>
              <a:off x="8564585" y="2705100"/>
              <a:ext cx="0" cy="720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5" name="Egyenes összekötő 221"/>
            <p:cNvCxnSpPr/>
            <p:nvPr/>
          </p:nvCxnSpPr>
          <p:spPr bwMode="auto">
            <a:xfrm>
              <a:off x="7546997" y="2946400"/>
              <a:ext cx="0" cy="648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6" name="Egyenes összekötő 222"/>
            <p:cNvCxnSpPr/>
            <p:nvPr/>
          </p:nvCxnSpPr>
          <p:spPr bwMode="auto">
            <a:xfrm>
              <a:off x="8561410" y="2946400"/>
              <a:ext cx="0" cy="648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7" name="Egyenes összekötő 223"/>
            <p:cNvCxnSpPr/>
            <p:nvPr/>
          </p:nvCxnSpPr>
          <p:spPr bwMode="auto">
            <a:xfrm>
              <a:off x="7056459" y="3250406"/>
              <a:ext cx="0" cy="720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8" name="Egyenes összekötő 225"/>
            <p:cNvCxnSpPr/>
            <p:nvPr/>
          </p:nvCxnSpPr>
          <p:spPr bwMode="auto">
            <a:xfrm>
              <a:off x="8063728" y="3250406"/>
              <a:ext cx="0" cy="720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9" name="Egyenes összekötő 226"/>
            <p:cNvCxnSpPr/>
            <p:nvPr/>
          </p:nvCxnSpPr>
          <p:spPr bwMode="auto">
            <a:xfrm>
              <a:off x="6556375" y="3009900"/>
              <a:ext cx="2004219" cy="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0" name="Egyenes összekötő 227"/>
            <p:cNvCxnSpPr/>
            <p:nvPr/>
          </p:nvCxnSpPr>
          <p:spPr bwMode="auto">
            <a:xfrm>
              <a:off x="7056459" y="3012281"/>
              <a:ext cx="0" cy="720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" name="Egyenes összekötő 228"/>
            <p:cNvCxnSpPr/>
            <p:nvPr/>
          </p:nvCxnSpPr>
          <p:spPr bwMode="auto">
            <a:xfrm>
              <a:off x="8063728" y="3012281"/>
              <a:ext cx="0" cy="72000"/>
            </a:xfrm>
            <a:prstGeom prst="line">
              <a:avLst/>
            </a:prstGeom>
            <a:noFill/>
            <a:ln w="12700" cap="flat" cmpd="sng" algn="ctr">
              <a:solidFill>
                <a:srgbClr val="3F97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3" name="Lekerekített téglalap 53"/>
            <p:cNvSpPr/>
            <p:nvPr/>
          </p:nvSpPr>
          <p:spPr bwMode="auto">
            <a:xfrm>
              <a:off x="5569980" y="1898102"/>
              <a:ext cx="900000" cy="180000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6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Odhad </a:t>
              </a:r>
              <a:r>
                <a:rPr lang="cs-CZ" sz="1600" b="1" kern="0" dirty="0" err="1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CrCl</a:t>
              </a:r>
              <a:endParaRPr lang="cs-CZ" sz="1600" b="1" kern="0" dirty="0">
                <a:solidFill>
                  <a:srgbClr val="EFF5F8">
                    <a:lumMod val="10000"/>
                  </a:srgbClr>
                </a:solidFill>
                <a:latin typeface="Arial"/>
              </a:endParaRPr>
            </a:p>
          </p:txBody>
        </p:sp>
        <p:sp>
          <p:nvSpPr>
            <p:cNvPr id="74" name="Lekerekített téglalap 54"/>
            <p:cNvSpPr/>
            <p:nvPr/>
          </p:nvSpPr>
          <p:spPr bwMode="auto">
            <a:xfrm>
              <a:off x="4824412" y="2150175"/>
              <a:ext cx="720000" cy="180000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6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&lt;15 ml/min</a:t>
              </a:r>
            </a:p>
          </p:txBody>
        </p:sp>
        <p:sp>
          <p:nvSpPr>
            <p:cNvPr id="75" name="Lekerekített téglalap 55"/>
            <p:cNvSpPr/>
            <p:nvPr/>
          </p:nvSpPr>
          <p:spPr bwMode="auto">
            <a:xfrm>
              <a:off x="5652360" y="2150175"/>
              <a:ext cx="817620" cy="180000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6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15–29 ml/min</a:t>
              </a:r>
            </a:p>
          </p:txBody>
        </p:sp>
        <p:sp>
          <p:nvSpPr>
            <p:cNvPr id="76" name="Lekerekített téglalap 56"/>
            <p:cNvSpPr/>
            <p:nvPr/>
          </p:nvSpPr>
          <p:spPr bwMode="auto">
            <a:xfrm>
              <a:off x="7178674" y="2150175"/>
              <a:ext cx="865460" cy="180000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6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≥30 ml/min</a:t>
              </a:r>
            </a:p>
          </p:txBody>
        </p:sp>
        <p:sp>
          <p:nvSpPr>
            <p:cNvPr id="77" name="Lekerekített téglalap 57"/>
            <p:cNvSpPr/>
            <p:nvPr/>
          </p:nvSpPr>
          <p:spPr bwMode="auto">
            <a:xfrm>
              <a:off x="6177823" y="2443434"/>
              <a:ext cx="801577" cy="180000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2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Zkontrolovat věk</a:t>
              </a:r>
            </a:p>
          </p:txBody>
        </p:sp>
        <p:sp>
          <p:nvSpPr>
            <p:cNvPr id="78" name="Lekerekített téglalap 58"/>
            <p:cNvSpPr/>
            <p:nvPr/>
          </p:nvSpPr>
          <p:spPr bwMode="auto">
            <a:xfrm>
              <a:off x="7178674" y="2443434"/>
              <a:ext cx="720000" cy="180000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</a:pPr>
              <a:r>
                <a:rPr lang="cs-CZ" sz="12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Zkontrolovat hmotnost</a:t>
              </a:r>
            </a:p>
          </p:txBody>
        </p:sp>
        <p:sp>
          <p:nvSpPr>
            <p:cNvPr id="79" name="Lekerekített téglalap 59"/>
            <p:cNvSpPr/>
            <p:nvPr/>
          </p:nvSpPr>
          <p:spPr bwMode="auto">
            <a:xfrm>
              <a:off x="8173175" y="2443434"/>
              <a:ext cx="720000" cy="267889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</a:pPr>
              <a:r>
                <a:rPr lang="cs-CZ" sz="12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Zkontrolovat kreatinin v séru</a:t>
              </a:r>
            </a:p>
          </p:txBody>
        </p:sp>
        <p:sp>
          <p:nvSpPr>
            <p:cNvPr id="80" name="Lekerekített téglalap 60"/>
            <p:cNvSpPr/>
            <p:nvPr/>
          </p:nvSpPr>
          <p:spPr bwMode="auto">
            <a:xfrm>
              <a:off x="6184173" y="2768337"/>
              <a:ext cx="720000" cy="180000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4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≥80 </a:t>
              </a:r>
              <a:r>
                <a:rPr lang="cs-CZ" sz="1400" b="1" kern="0" dirty="0" err="1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years</a:t>
              </a:r>
              <a:endParaRPr lang="cs-CZ" sz="1400" b="1" kern="0" dirty="0">
                <a:solidFill>
                  <a:srgbClr val="EFF5F8">
                    <a:lumMod val="10000"/>
                  </a:srgbClr>
                </a:solidFill>
                <a:latin typeface="Arial"/>
              </a:endParaRPr>
            </a:p>
          </p:txBody>
        </p:sp>
        <p:sp>
          <p:nvSpPr>
            <p:cNvPr id="81" name="Lekerekített téglalap 61"/>
            <p:cNvSpPr/>
            <p:nvPr/>
          </p:nvSpPr>
          <p:spPr bwMode="auto">
            <a:xfrm>
              <a:off x="7178674" y="2768337"/>
              <a:ext cx="720000" cy="180000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4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≤60 kg</a:t>
              </a:r>
            </a:p>
          </p:txBody>
        </p:sp>
        <p:sp>
          <p:nvSpPr>
            <p:cNvPr id="82" name="Lekerekített téglalap 64"/>
            <p:cNvSpPr/>
            <p:nvPr/>
          </p:nvSpPr>
          <p:spPr bwMode="auto">
            <a:xfrm>
              <a:off x="8173175" y="2768337"/>
              <a:ext cx="720000" cy="180000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4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≥133 µmol/l</a:t>
              </a:r>
            </a:p>
          </p:txBody>
        </p:sp>
        <p:sp>
          <p:nvSpPr>
            <p:cNvPr id="83" name="Lekerekített téglalap 65"/>
            <p:cNvSpPr/>
            <p:nvPr/>
          </p:nvSpPr>
          <p:spPr bwMode="auto">
            <a:xfrm>
              <a:off x="6685819" y="3065542"/>
              <a:ext cx="720000" cy="180000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6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≥2 faktory</a:t>
              </a:r>
            </a:p>
          </p:txBody>
        </p:sp>
        <p:sp>
          <p:nvSpPr>
            <p:cNvPr id="84" name="Lekerekített téglalap 66"/>
            <p:cNvSpPr/>
            <p:nvPr/>
          </p:nvSpPr>
          <p:spPr bwMode="auto">
            <a:xfrm>
              <a:off x="7684135" y="3065542"/>
              <a:ext cx="720000" cy="180000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6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 ≤1 faktor</a:t>
              </a:r>
            </a:p>
          </p:txBody>
        </p:sp>
        <p:sp>
          <p:nvSpPr>
            <p:cNvPr id="85" name="Lekerekített téglalap 67"/>
            <p:cNvSpPr/>
            <p:nvPr/>
          </p:nvSpPr>
          <p:spPr bwMode="auto">
            <a:xfrm>
              <a:off x="4469086" y="3329516"/>
              <a:ext cx="1128763" cy="200117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1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NEDOPORUČUJE SE</a:t>
              </a:r>
            </a:p>
            <a:p>
              <a:pPr algn="ctr" defTabSz="914400" fontAlgn="base">
                <a:spcAft>
                  <a:spcPct val="0"/>
                </a:spcAft>
                <a:defRPr/>
              </a:pPr>
              <a:endParaRPr lang="cs-CZ" sz="1100" b="1" kern="0" dirty="0">
                <a:solidFill>
                  <a:srgbClr val="EFF5F8">
                    <a:lumMod val="10000"/>
                  </a:srgbClr>
                </a:solidFill>
                <a:latin typeface="Arial"/>
              </a:endParaRPr>
            </a:p>
          </p:txBody>
        </p:sp>
        <p:sp>
          <p:nvSpPr>
            <p:cNvPr id="86" name="Lekerekített téglalap 52"/>
            <p:cNvSpPr/>
            <p:nvPr/>
          </p:nvSpPr>
          <p:spPr bwMode="auto">
            <a:xfrm>
              <a:off x="4687887" y="1654086"/>
              <a:ext cx="2581859" cy="180000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6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Pacient s </a:t>
              </a:r>
              <a:r>
                <a:rPr lang="cs-CZ" sz="1600" b="1" kern="0" dirty="0" err="1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FiS</a:t>
              </a:r>
              <a:r>
                <a:rPr lang="cs-CZ" sz="16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 má rizikový faktor pro CMP</a:t>
              </a:r>
            </a:p>
          </p:txBody>
        </p:sp>
        <p:sp>
          <p:nvSpPr>
            <p:cNvPr id="87" name="Lekerekített téglalap 53"/>
            <p:cNvSpPr/>
            <p:nvPr/>
          </p:nvSpPr>
          <p:spPr bwMode="auto">
            <a:xfrm>
              <a:off x="5570775" y="1898102"/>
              <a:ext cx="900000" cy="180000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3F978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400" fontAlgn="base">
                <a:spcAft>
                  <a:spcPct val="0"/>
                </a:spcAft>
                <a:defRPr/>
              </a:pPr>
              <a:r>
                <a:rPr lang="cs-CZ" sz="1600" b="1" kern="0" dirty="0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Odhad </a:t>
              </a:r>
              <a:r>
                <a:rPr lang="cs-CZ" sz="1600" b="1" kern="0" dirty="0" err="1">
                  <a:solidFill>
                    <a:srgbClr val="EFF5F8">
                      <a:lumMod val="10000"/>
                    </a:srgbClr>
                  </a:solidFill>
                  <a:latin typeface="Arial"/>
                </a:rPr>
                <a:t>CrCl</a:t>
              </a:r>
              <a:endParaRPr lang="cs-CZ" sz="1600" b="1" kern="0" dirty="0">
                <a:solidFill>
                  <a:srgbClr val="EFF5F8">
                    <a:lumMod val="10000"/>
                  </a:srgbClr>
                </a:solidFill>
                <a:latin typeface="Arial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7707191" y="4841639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cs-CZ" sz="1100" dirty="0">
                <a:solidFill>
                  <a:srgbClr val="EFF5F8">
                    <a:lumMod val="10000"/>
                  </a:srgbClr>
                </a:solidFill>
              </a:rPr>
              <a:t>SPC Eliquis</a:t>
            </a:r>
          </a:p>
        </p:txBody>
      </p:sp>
    </p:spTree>
    <p:extLst>
      <p:ext uri="{BB962C8B-B14F-4D97-AF65-F5344CB8AC3E}">
        <p14:creationId xmlns:p14="http://schemas.microsoft.com/office/powerpoint/2010/main" val="5351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87314" y="212651"/>
            <a:ext cx="8678864" cy="914871"/>
          </a:xfrm>
        </p:spPr>
        <p:txBody>
          <a:bodyPr/>
          <a:lstStyle/>
          <a:p>
            <a:r>
              <a:rPr lang="cs-CZ" altLang="cs-CZ" sz="1800" dirty="0">
                <a:solidFill>
                  <a:schemeClr val="tx1"/>
                </a:solidFill>
              </a:rPr>
              <a:t/>
            </a:r>
            <a:br>
              <a:rPr lang="cs-CZ" altLang="cs-CZ" sz="1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rgbClr val="FF0000"/>
                </a:solidFill>
              </a:rPr>
              <a:t>Četnost závažného krvácení u pacientů s jedním vs. žádným kritériem </a:t>
            </a:r>
            <a:br>
              <a:rPr lang="cs-CZ" altLang="cs-CZ" sz="2000" dirty="0">
                <a:solidFill>
                  <a:srgbClr val="FF0000"/>
                </a:solidFill>
              </a:rPr>
            </a:br>
            <a:r>
              <a:rPr lang="cs-CZ" altLang="cs-CZ" sz="2000" dirty="0">
                <a:solidFill>
                  <a:srgbClr val="FF0000"/>
                </a:solidFill>
              </a:rPr>
              <a:t>pro redukci dávky ve studii ARISTOTLE </a:t>
            </a:r>
            <a:endParaRPr lang="en-US" altLang="cs-CZ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788" y="1525191"/>
            <a:ext cx="8107362" cy="2884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cs-CZ" sz="900" dirty="0">
              <a:ln>
                <a:solidFill>
                  <a:srgbClr val="293E6B"/>
                </a:solidFill>
              </a:ln>
              <a:solidFill>
                <a:srgbClr val="808080"/>
              </a:solidFill>
              <a:latin typeface="Arial (Body)"/>
              <a:cs typeface="Arial" pitchFamily="34" charset="0"/>
            </a:endParaRP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5802313" y="4073128"/>
            <a:ext cx="13652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cs-CZ" sz="1100" b="1" dirty="0" err="1">
                <a:solidFill>
                  <a:srgbClr val="808080"/>
                </a:solidFill>
                <a:ea typeface="MS PGothic" pitchFamily="34" charset="-128"/>
              </a:rPr>
              <a:t>Apixaban</a:t>
            </a:r>
            <a:r>
              <a:rPr lang="en-GB" altLang="cs-CZ" sz="1100" b="1" dirty="0">
                <a:solidFill>
                  <a:srgbClr val="808080"/>
                </a:solidFill>
                <a:ea typeface="MS PGothic" pitchFamily="34" charset="-128"/>
              </a:rPr>
              <a:t> </a:t>
            </a:r>
            <a:r>
              <a:rPr lang="cs-CZ" altLang="cs-CZ" sz="1100" b="1" dirty="0">
                <a:solidFill>
                  <a:srgbClr val="808080"/>
                </a:solidFill>
                <a:ea typeface="MS PGothic" pitchFamily="34" charset="-128"/>
              </a:rPr>
              <a:t>lepší</a:t>
            </a:r>
            <a:endParaRPr lang="en-GB" altLang="cs-CZ" sz="1100" b="1" dirty="0">
              <a:solidFill>
                <a:srgbClr val="808080"/>
              </a:solidFill>
              <a:ea typeface="MS PGothic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7250" y="1525191"/>
            <a:ext cx="1193800" cy="2884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cs-CZ" sz="900" dirty="0">
              <a:ln>
                <a:solidFill>
                  <a:srgbClr val="293E6B"/>
                </a:solidFill>
              </a:ln>
              <a:solidFill>
                <a:srgbClr val="293E6B"/>
              </a:solidFill>
              <a:latin typeface="Arial (Body)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4940" y="1607346"/>
            <a:ext cx="992187" cy="226933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0" descr="arist076_forest_05aug2015_slides major ble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8" y="1890715"/>
            <a:ext cx="1997075" cy="2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815263" y="1607345"/>
            <a:ext cx="10502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100" i="1" dirty="0" err="1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rPr>
              <a:t>P</a:t>
            </a:r>
            <a:r>
              <a:rPr lang="en-US" altLang="cs-CZ" sz="1100" baseline="-25000" dirty="0" err="1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rPr>
              <a:t>interaction</a:t>
            </a:r>
            <a:r>
              <a:rPr lang="en-US" altLang="cs-CZ" sz="1100" baseline="-25000" dirty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altLang="cs-CZ" sz="1100" dirty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rPr>
              <a:t>= 0.71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7212018" y="4070748"/>
            <a:ext cx="11890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cs-CZ" sz="1100" b="1" dirty="0">
                <a:solidFill>
                  <a:srgbClr val="808080"/>
                </a:solidFill>
                <a:ea typeface="MS PGothic" pitchFamily="34" charset="-128"/>
              </a:rPr>
              <a:t>Warfarin </a:t>
            </a:r>
            <a:r>
              <a:rPr lang="cs-CZ" altLang="cs-CZ" sz="1100" b="1" dirty="0">
                <a:solidFill>
                  <a:srgbClr val="808080"/>
                </a:solidFill>
                <a:ea typeface="MS PGothic" pitchFamily="34" charset="-128"/>
              </a:rPr>
              <a:t>lepší</a:t>
            </a:r>
            <a:endParaRPr lang="en-GB" altLang="cs-CZ" sz="1100" b="1" dirty="0">
              <a:solidFill>
                <a:srgbClr val="808080"/>
              </a:solidFill>
              <a:ea typeface="MS PGothic" pitchFamily="34" charset="-128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80269"/>
              </p:ext>
            </p:extLst>
          </p:nvPr>
        </p:nvGraphicFramePr>
        <p:xfrm>
          <a:off x="549275" y="1544242"/>
          <a:ext cx="7258051" cy="2316852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2196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4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4514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Podskupina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Apixaban</a:t>
                      </a:r>
                      <a:br>
                        <a:rPr lang="en-GB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(%/</a:t>
                      </a:r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rok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46" marR="91446" marT="34304" marB="343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Warfarin</a:t>
                      </a:r>
                      <a:br>
                        <a:rPr lang="en-GB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(%/</a:t>
                      </a:r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rok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46" marR="91446" marT="34304" marB="343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HR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</a:rPr>
                        <a:t> (95% CI)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/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220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Žádné kritérium redukce dávky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204 (1.8)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279 (2.5)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0.7 (0.6–0.9)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kritérium redukce dávky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102 (3.2)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145 (4.8)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0.7 (0.5–0.9)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514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Kreatinin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≥</a:t>
                      </a:r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133 µmol/l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30 (4.2)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40 (5.8)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0.7 (0.5–1.2)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927">
                <a:tc>
                  <a:txBody>
                    <a:bodyPr/>
                    <a:lstStyle/>
                    <a:p>
                      <a:pPr algn="l"/>
                      <a:r>
                        <a:rPr lang="cs-CZ" sz="1200" b="1" u="none" strike="noStrike" kern="1200" baseline="0" dirty="0">
                          <a:solidFill>
                            <a:schemeClr val="tx1"/>
                          </a:solidFill>
                        </a:rPr>
                        <a:t>Hmotnost</a:t>
                      </a:r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 ≤60 kg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26 (2.3)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44 (4.0)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0.6 (0.4–0.9)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041">
                <a:tc>
                  <a:txBody>
                    <a:bodyPr/>
                    <a:lstStyle/>
                    <a:p>
                      <a:pPr algn="l"/>
                      <a:r>
                        <a:rPr lang="cs-CZ" sz="1200" b="1" u="none" strike="noStrike" kern="1200" baseline="0" dirty="0">
                          <a:solidFill>
                            <a:schemeClr val="tx1"/>
                          </a:solidFill>
                        </a:rPr>
                        <a:t>Věk</a:t>
                      </a:r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 ≥80 </a:t>
                      </a:r>
                      <a:r>
                        <a:rPr lang="cs-CZ" sz="1200" b="1" u="none" strike="noStrike" kern="1200" baseline="0" dirty="0">
                          <a:solidFill>
                            <a:schemeClr val="tx1"/>
                          </a:solidFill>
                        </a:rPr>
                        <a:t>let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46 (3.5)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61 (4.9)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0.7 (0.5–1.1)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34304" marB="34304">
                    <a:lnL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212016" y="1868955"/>
            <a:ext cx="0" cy="2007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08716" y="3848100"/>
            <a:ext cx="1735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331788" y="4827181"/>
            <a:ext cx="228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Alexander et al. 2016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32533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9" t="20924" r="34250" b="13654"/>
          <a:stretch>
            <a:fillRect/>
          </a:stretch>
        </p:blipFill>
        <p:spPr bwMode="auto">
          <a:xfrm>
            <a:off x="1762128" y="695326"/>
            <a:ext cx="5689600" cy="43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Obdélník 3"/>
          <p:cNvSpPr>
            <a:spLocks noChangeArrowheads="1"/>
          </p:cNvSpPr>
          <p:nvPr/>
        </p:nvSpPr>
        <p:spPr bwMode="auto">
          <a:xfrm>
            <a:off x="1403350" y="1006079"/>
            <a:ext cx="633730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chemeClr val="tx1"/>
                </a:solidFill>
              </a:rPr>
              <a:t>5,738 patients treated with a NOAC at 242 ORBIT-AF II 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5867403" y="3489723"/>
            <a:ext cx="1584325" cy="864394"/>
          </a:xfrm>
          <a:prstGeom prst="ellipse">
            <a:avLst/>
          </a:prstGeom>
          <a:noFill/>
          <a:ln w="762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Rectangle 1"/>
          <p:cNvSpPr/>
          <p:nvPr/>
        </p:nvSpPr>
        <p:spPr>
          <a:xfrm>
            <a:off x="419100" y="78255"/>
            <a:ext cx="8486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Důsledky nesprávného dávkování </a:t>
            </a:r>
            <a:r>
              <a:rPr lang="cs-CZ" altLang="cs-CZ" sz="2400" b="1" dirty="0" err="1"/>
              <a:t>NOACs</a:t>
            </a:r>
            <a:r>
              <a:rPr lang="cs-CZ" altLang="cs-CZ" sz="2400" b="1" dirty="0"/>
              <a:t>  (</a:t>
            </a:r>
            <a:r>
              <a:rPr lang="cs-CZ" altLang="cs-CZ" sz="2400" b="1" dirty="0" err="1"/>
              <a:t>off</a:t>
            </a:r>
            <a:r>
              <a:rPr lang="cs-CZ" altLang="cs-CZ" sz="2400" b="1" dirty="0"/>
              <a:t>-label </a:t>
            </a:r>
            <a:r>
              <a:rPr lang="cs-CZ" altLang="cs-CZ" sz="2400" b="1" dirty="0" err="1"/>
              <a:t>dosing</a:t>
            </a:r>
            <a:r>
              <a:rPr lang="cs-CZ" altLang="cs-CZ" sz="2400" b="1" dirty="0"/>
              <a:t>)</a:t>
            </a:r>
            <a:endParaRPr lang="cs-CZ" alt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25496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123825" y="108653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Proč nejsou naši pacienti léčeni podle </a:t>
            </a:r>
            <a:r>
              <a:rPr lang="cs-CZ" sz="3200" b="1" dirty="0" err="1">
                <a:solidFill>
                  <a:srgbClr val="FF0000"/>
                </a:solidFill>
              </a:rPr>
              <a:t>Guidelines</a:t>
            </a:r>
            <a:r>
              <a:rPr lang="cs-CZ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12652" y="3987210"/>
            <a:ext cx="852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Není možno většinu pacientů dobře </a:t>
            </a:r>
            <a:r>
              <a:rPr lang="cs-CZ" sz="2800" b="1" dirty="0" err="1">
                <a:solidFill>
                  <a:srgbClr val="FF0000"/>
                </a:solidFill>
              </a:rPr>
              <a:t>odléčit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warfarinem</a:t>
            </a:r>
            <a:r>
              <a:rPr lang="cs-CZ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38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43559"/>
            <a:ext cx="8459787" cy="37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8067" name="Rectangle 2"/>
          <p:cNvSpPr>
            <a:spLocks/>
          </p:cNvSpPr>
          <p:nvPr/>
        </p:nvSpPr>
        <p:spPr bwMode="auto">
          <a:xfrm>
            <a:off x="1331914" y="3436144"/>
            <a:ext cx="3455987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5" tIns="0" rIns="0" bIns="0" anchor="ctr"/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6108 pa</a:t>
            </a:r>
            <a:r>
              <a:rPr lang="cs-CZ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cientů s nevalvulární fibrilací síní</a:t>
            </a:r>
            <a:endParaRPr lang="en-US" altLang="cs-CZ" sz="1400" b="1">
              <a:solidFill>
                <a:srgbClr val="0070C0"/>
              </a:solidFill>
              <a:latin typeface="Times New Roman" pitchFamily="18" charset="0"/>
              <a:cs typeface="Times" pitchFamily="18" charset="0"/>
              <a:sym typeface="Times" pitchFamily="18" charset="0"/>
            </a:endParaRPr>
          </a:p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• 2</a:t>
            </a:r>
            <a:r>
              <a:rPr lang="cs-CZ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 </a:t>
            </a:r>
            <a:r>
              <a:rPr lang="en-US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235 (36</a:t>
            </a:r>
            <a:r>
              <a:rPr lang="cs-CZ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,</a:t>
            </a:r>
            <a:r>
              <a:rPr lang="en-US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6%) </a:t>
            </a:r>
            <a:r>
              <a:rPr lang="cs-CZ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s</a:t>
            </a:r>
            <a:r>
              <a:rPr lang="en-US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 ≥ 5 INR</a:t>
            </a:r>
            <a:r>
              <a:rPr lang="cs-CZ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 měření</a:t>
            </a:r>
            <a:endParaRPr lang="en-US" altLang="cs-CZ" sz="1400" b="1">
              <a:solidFill>
                <a:srgbClr val="0070C0"/>
              </a:solidFill>
              <a:latin typeface="Times New Roman" pitchFamily="18" charset="0"/>
              <a:cs typeface="Times" pitchFamily="18" charset="0"/>
              <a:sym typeface="Times" pitchFamily="18" charset="0"/>
            </a:endParaRPr>
          </a:p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•  486 (21</a:t>
            </a:r>
            <a:r>
              <a:rPr lang="cs-CZ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,</a:t>
            </a:r>
            <a:r>
              <a:rPr lang="en-US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7%) CHADS</a:t>
            </a:r>
            <a:r>
              <a:rPr lang="en-US" altLang="cs-CZ" sz="1300" b="1" baseline="-25000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2</a:t>
            </a:r>
            <a:r>
              <a:rPr lang="en-US" altLang="cs-CZ" sz="13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 </a:t>
            </a:r>
            <a:r>
              <a:rPr lang="en-US" altLang="cs-CZ" sz="1400" b="1">
                <a:solidFill>
                  <a:srgbClr val="0070C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score ≥2</a:t>
            </a:r>
          </a:p>
        </p:txBody>
      </p:sp>
      <p:sp>
        <p:nvSpPr>
          <p:cNvPr id="88068" name="Rectangle 3"/>
          <p:cNvSpPr>
            <a:spLocks/>
          </p:cNvSpPr>
          <p:nvPr/>
        </p:nvSpPr>
        <p:spPr bwMode="auto">
          <a:xfrm>
            <a:off x="274639" y="4992693"/>
            <a:ext cx="868838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5" tIns="0" rIns="0" bIns="0" anchor="ctr"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900" b="1">
                <a:latin typeface="Times New Roman" pitchFamily="18" charset="0"/>
                <a:cs typeface="Times" pitchFamily="18" charset="0"/>
                <a:sym typeface="Times" pitchFamily="18" charset="0"/>
              </a:rPr>
              <a:t>Morgan CL</a:t>
            </a:r>
            <a:r>
              <a:rPr lang="cs-CZ" altLang="cs-CZ" sz="900" b="1">
                <a:latin typeface="Times New Roman" pitchFamily="18" charset="0"/>
                <a:cs typeface="Times" pitchFamily="18" charset="0"/>
                <a:sym typeface="Times" pitchFamily="18" charset="0"/>
              </a:rPr>
              <a:t>.</a:t>
            </a:r>
            <a:r>
              <a:rPr lang="en-US" altLang="cs-CZ" sz="900" b="1">
                <a:latin typeface="Times New Roman" pitchFamily="18" charset="0"/>
                <a:cs typeface="Times" pitchFamily="18" charset="0"/>
                <a:sym typeface="Times" pitchFamily="18" charset="0"/>
              </a:rPr>
              <a:t>Thrombosis Research</a:t>
            </a:r>
            <a:r>
              <a:rPr lang="cs-CZ" altLang="cs-CZ" sz="900" b="1">
                <a:latin typeface="Times New Roman" pitchFamily="18" charset="0"/>
                <a:cs typeface="Times" pitchFamily="18" charset="0"/>
                <a:sym typeface="Times" pitchFamily="18" charset="0"/>
              </a:rPr>
              <a:t> </a:t>
            </a:r>
            <a:r>
              <a:rPr lang="en-US" altLang="cs-CZ" sz="900" b="1">
                <a:latin typeface="Times New Roman" pitchFamily="18" charset="0"/>
                <a:cs typeface="Times" pitchFamily="18" charset="0"/>
                <a:sym typeface="Times" pitchFamily="18" charset="0"/>
              </a:rPr>
              <a:t>2009</a:t>
            </a:r>
            <a:r>
              <a:rPr lang="cs-CZ" altLang="cs-CZ" sz="900" b="1">
                <a:latin typeface="Times New Roman" pitchFamily="18" charset="0"/>
                <a:cs typeface="Times" pitchFamily="18" charset="0"/>
                <a:sym typeface="Times" pitchFamily="18" charset="0"/>
              </a:rPr>
              <a:t>; </a:t>
            </a:r>
            <a:r>
              <a:rPr lang="en-US" altLang="cs-CZ" sz="900" b="1">
                <a:latin typeface="Times New Roman" pitchFamily="18" charset="0"/>
                <a:cs typeface="Times" pitchFamily="18" charset="0"/>
                <a:sym typeface="Times" pitchFamily="18" charset="0"/>
              </a:rPr>
              <a:t>124: 37-41,</a:t>
            </a:r>
            <a:r>
              <a:rPr lang="cs-CZ" altLang="cs-CZ" sz="900" b="1">
                <a:latin typeface="Times New Roman" pitchFamily="18" charset="0"/>
                <a:cs typeface="Times" pitchFamily="18" charset="0"/>
                <a:sym typeface="Times" pitchFamily="18" charset="0"/>
              </a:rPr>
              <a:t> * Doporučený postup FS - Cor et Vasa 2011;53(Suppl 1): 27-52</a:t>
            </a:r>
            <a:r>
              <a:rPr lang="en-US" altLang="cs-CZ" sz="900" b="1">
                <a:latin typeface="Times New Roman" pitchFamily="18" charset="0"/>
                <a:cs typeface="Times" pitchFamily="18" charset="0"/>
                <a:sym typeface="Times" pitchFamily="18" charset="0"/>
              </a:rPr>
              <a:t> </a:t>
            </a:r>
          </a:p>
        </p:txBody>
      </p:sp>
      <p:sp>
        <p:nvSpPr>
          <p:cNvPr id="88069" name="Rectangle 4"/>
          <p:cNvSpPr>
            <a:spLocks/>
          </p:cNvSpPr>
          <p:nvPr/>
        </p:nvSpPr>
        <p:spPr bwMode="auto">
          <a:xfrm>
            <a:off x="4885113" y="769770"/>
            <a:ext cx="3404439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995" tIns="0" rIns="40640" bIns="0" anchor="ctr">
            <a:spAutoFit/>
          </a:bodyPr>
          <a:lstStyle>
            <a:lvl1pPr marL="39688"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b="1">
                <a:solidFill>
                  <a:schemeClr val="accent2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Čas v terapeutickém rozmezí INR </a:t>
            </a:r>
            <a:r>
              <a:rPr lang="en-US" altLang="cs-CZ" sz="1400" b="1">
                <a:solidFill>
                  <a:schemeClr val="accent2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2</a:t>
            </a:r>
            <a:r>
              <a:rPr lang="cs-CZ" altLang="cs-CZ" sz="1400" b="1">
                <a:solidFill>
                  <a:schemeClr val="accent2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,</a:t>
            </a:r>
            <a:r>
              <a:rPr lang="en-US" altLang="cs-CZ" sz="1400" b="1">
                <a:solidFill>
                  <a:schemeClr val="accent2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0-3</a:t>
            </a:r>
            <a:r>
              <a:rPr lang="cs-CZ" altLang="cs-CZ" sz="1400" b="1">
                <a:solidFill>
                  <a:schemeClr val="accent2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,</a:t>
            </a:r>
            <a:r>
              <a:rPr lang="en-US" altLang="cs-CZ" sz="1400" b="1">
                <a:solidFill>
                  <a:schemeClr val="accent2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0)</a:t>
            </a:r>
          </a:p>
        </p:txBody>
      </p:sp>
      <p:sp>
        <p:nvSpPr>
          <p:cNvPr id="88070" name="Rectangle 6"/>
          <p:cNvSpPr>
            <a:spLocks/>
          </p:cNvSpPr>
          <p:nvPr/>
        </p:nvSpPr>
        <p:spPr bwMode="auto">
          <a:xfrm>
            <a:off x="144464" y="87474"/>
            <a:ext cx="8999537" cy="70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107995" tIns="0" rIns="40640" bIns="0" anchor="ctr"/>
          <a:lstStyle>
            <a:lvl1pPr marL="39688"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b="1" dirty="0" smtClean="0">
                <a:solidFill>
                  <a:srgbClr val="FF000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Prognostický  </a:t>
            </a:r>
            <a:r>
              <a:rPr lang="cs-CZ" altLang="cs-CZ" b="1" dirty="0">
                <a:solidFill>
                  <a:srgbClr val="FF0000"/>
                </a:solidFill>
                <a:latin typeface="Times New Roman" pitchFamily="18" charset="0"/>
                <a:cs typeface="Times" pitchFamily="18" charset="0"/>
                <a:sym typeface="Times" pitchFamily="18" charset="0"/>
              </a:rPr>
              <a:t>význam dlouhodobého dosažení adekvátní kontroly INR</a:t>
            </a:r>
            <a:endParaRPr lang="en-US" altLang="cs-CZ" b="1" dirty="0">
              <a:solidFill>
                <a:srgbClr val="FF0000"/>
              </a:solidFill>
              <a:latin typeface="Times New Roman" pitchFamily="18" charset="0"/>
              <a:cs typeface="Times" pitchFamily="18" charset="0"/>
              <a:sym typeface="Times" pitchFamily="18" charset="0"/>
            </a:endParaRPr>
          </a:p>
        </p:txBody>
      </p:sp>
      <p:sp>
        <p:nvSpPr>
          <p:cNvPr id="88071" name="TextovéPole 29"/>
          <p:cNvSpPr txBox="1">
            <a:spLocks noChangeArrowheads="1"/>
          </p:cNvSpPr>
          <p:nvPr/>
        </p:nvSpPr>
        <p:spPr bwMode="auto">
          <a:xfrm>
            <a:off x="1331914" y="4354117"/>
            <a:ext cx="781208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b="1">
                <a:latin typeface="Times New Roman" pitchFamily="18" charset="0"/>
                <a:ea typeface="MS PGothic" pitchFamily="34" charset="-128"/>
              </a:rPr>
              <a:t>                                                       Přežití po CMP (dny)</a:t>
            </a:r>
          </a:p>
        </p:txBody>
      </p:sp>
      <p:sp>
        <p:nvSpPr>
          <p:cNvPr id="88072" name="TextovéPole 19"/>
          <p:cNvSpPr txBox="1">
            <a:spLocks noChangeArrowheads="1"/>
          </p:cNvSpPr>
          <p:nvPr/>
        </p:nvSpPr>
        <p:spPr bwMode="auto">
          <a:xfrm rot="-5400000">
            <a:off x="-367308" y="2272636"/>
            <a:ext cx="1544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b="1">
                <a:latin typeface="Times New Roman" pitchFamily="18" charset="0"/>
                <a:ea typeface="MS PGothic" pitchFamily="34" charset="-128"/>
              </a:rPr>
              <a:t>Kumulativní přežití</a:t>
            </a:r>
          </a:p>
        </p:txBody>
      </p:sp>
      <p:sp>
        <p:nvSpPr>
          <p:cNvPr id="88073" name="Rectangle 6"/>
          <p:cNvSpPr>
            <a:spLocks/>
          </p:cNvSpPr>
          <p:nvPr/>
        </p:nvSpPr>
        <p:spPr bwMode="auto">
          <a:xfrm rot="10800000" flipV="1">
            <a:off x="5580063" y="3003947"/>
            <a:ext cx="2087562" cy="9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5" tIns="0" rIns="40640" bIns="0" anchor="ctr"/>
          <a:lstStyle>
            <a:lvl1pPr marL="39688"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cs-CZ" sz="1600" b="1">
              <a:solidFill>
                <a:srgbClr val="FF0000"/>
              </a:solidFill>
              <a:latin typeface="Times New Roman" pitchFamily="18" charset="0"/>
              <a:cs typeface="Times" pitchFamily="18" charset="0"/>
              <a:sym typeface="Times" pitchFamily="18" charset="0"/>
            </a:endParaRP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6372225" y="1707654"/>
            <a:ext cx="151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B050"/>
                </a:solidFill>
                <a:latin typeface="Times New Roman" pitchFamily="18" charset="0"/>
              </a:rPr>
              <a:t>Profit</a:t>
            </a:r>
          </a:p>
        </p:txBody>
      </p:sp>
      <p:sp>
        <p:nvSpPr>
          <p:cNvPr id="15" name="Obousměrná svislá šipka 14"/>
          <p:cNvSpPr>
            <a:spLocks noChangeArrowheads="1"/>
          </p:cNvSpPr>
          <p:nvPr/>
        </p:nvSpPr>
        <p:spPr bwMode="auto">
          <a:xfrm>
            <a:off x="5724525" y="3219450"/>
            <a:ext cx="484188" cy="540544"/>
          </a:xfrm>
          <a:prstGeom prst="upDownArrow">
            <a:avLst>
              <a:gd name="adj1" fmla="val 50000"/>
              <a:gd name="adj2" fmla="val 5009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2400" b="1">
              <a:latin typeface="Times New Roman" pitchFamily="18" charset="0"/>
            </a:endParaRPr>
          </a:p>
        </p:txBody>
      </p:sp>
      <p:sp>
        <p:nvSpPr>
          <p:cNvPr id="16" name="Obousměrná svislá šipka 15"/>
          <p:cNvSpPr>
            <a:spLocks noChangeArrowheads="1"/>
          </p:cNvSpPr>
          <p:nvPr/>
        </p:nvSpPr>
        <p:spPr bwMode="auto">
          <a:xfrm>
            <a:off x="5795964" y="1491854"/>
            <a:ext cx="484187" cy="809625"/>
          </a:xfrm>
          <a:prstGeom prst="upDownArrow">
            <a:avLst>
              <a:gd name="adj1" fmla="val 50000"/>
              <a:gd name="adj2" fmla="val 50019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2400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Obousměrná svislá šipka 16"/>
          <p:cNvSpPr>
            <a:spLocks noChangeArrowheads="1"/>
          </p:cNvSpPr>
          <p:nvPr/>
        </p:nvSpPr>
        <p:spPr bwMode="auto">
          <a:xfrm>
            <a:off x="5890420" y="2589972"/>
            <a:ext cx="265906" cy="302329"/>
          </a:xfrm>
          <a:prstGeom prst="upDownArrow">
            <a:avLst>
              <a:gd name="adj1" fmla="val 50000"/>
              <a:gd name="adj2" fmla="val 50104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2400" b="1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auto">
          <a:xfrm flipH="1">
            <a:off x="6156326" y="2463404"/>
            <a:ext cx="2987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C000"/>
                </a:solidFill>
                <a:latin typeface="Times New Roman" pitchFamily="18" charset="0"/>
              </a:rPr>
              <a:t>Pracně dosažený </a:t>
            </a:r>
            <a:r>
              <a:rPr lang="cs-CZ" altLang="cs-CZ" sz="2400" b="1" dirty="0" err="1">
                <a:solidFill>
                  <a:srgbClr val="FFC000"/>
                </a:solidFill>
                <a:latin typeface="Times New Roman" pitchFamily="18" charset="0"/>
              </a:rPr>
              <a:t>neprofit</a:t>
            </a:r>
            <a:endParaRPr lang="cs-CZ" altLang="cs-CZ" sz="24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5940426" y="3368279"/>
            <a:ext cx="2735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itchFamily="18" charset="0"/>
              </a:rPr>
              <a:t>Více škody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itchFamily="18" charset="0"/>
              </a:rPr>
              <a:t>než užitku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870508" y="2892301"/>
            <a:ext cx="1077757" cy="369332"/>
          </a:xfrm>
          <a:prstGeom prst="rect">
            <a:avLst/>
          </a:prstGeom>
          <a:solidFill>
            <a:schemeClr val="bg1"/>
          </a:solidFill>
          <a:ln w="34925"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Bez léčby</a:t>
            </a:r>
          </a:p>
        </p:txBody>
      </p:sp>
      <p:sp>
        <p:nvSpPr>
          <p:cNvPr id="21" name="Obousměrná svislá šipka 20"/>
          <p:cNvSpPr>
            <a:spLocks noChangeArrowheads="1"/>
          </p:cNvSpPr>
          <p:nvPr/>
        </p:nvSpPr>
        <p:spPr bwMode="auto">
          <a:xfrm>
            <a:off x="8690599" y="1113589"/>
            <a:ext cx="147277" cy="216024"/>
          </a:xfrm>
          <a:prstGeom prst="upDownArrow">
            <a:avLst>
              <a:gd name="adj1" fmla="val 50000"/>
              <a:gd name="adj2" fmla="val 50104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2400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2" name="Obousměrná svislá šipka 21"/>
          <p:cNvSpPr>
            <a:spLocks noChangeArrowheads="1"/>
          </p:cNvSpPr>
          <p:nvPr/>
        </p:nvSpPr>
        <p:spPr bwMode="auto">
          <a:xfrm>
            <a:off x="8690599" y="1599642"/>
            <a:ext cx="147277" cy="216024"/>
          </a:xfrm>
          <a:prstGeom prst="upDownArrow">
            <a:avLst>
              <a:gd name="adj1" fmla="val 50000"/>
              <a:gd name="adj2" fmla="val 5010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2400" b="1">
              <a:latin typeface="Times New Roman" pitchFamily="18" charset="0"/>
            </a:endParaRPr>
          </a:p>
        </p:txBody>
      </p:sp>
      <p:sp>
        <p:nvSpPr>
          <p:cNvPr id="23" name="Obousměrná svislá šipka 22"/>
          <p:cNvSpPr>
            <a:spLocks noChangeArrowheads="1"/>
          </p:cNvSpPr>
          <p:nvPr/>
        </p:nvSpPr>
        <p:spPr bwMode="auto">
          <a:xfrm>
            <a:off x="8675689" y="1352820"/>
            <a:ext cx="147277" cy="204947"/>
          </a:xfrm>
          <a:prstGeom prst="upDownArrow">
            <a:avLst>
              <a:gd name="adj1" fmla="val 50000"/>
              <a:gd name="adj2" fmla="val 50104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2400" b="1">
              <a:solidFill>
                <a:srgbClr val="FFC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 idx="4294967295"/>
          </p:nvPr>
        </p:nvSpPr>
        <p:spPr>
          <a:xfrm>
            <a:off x="381116" y="-53642"/>
            <a:ext cx="8323262" cy="102338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ARISTOTLE - p</a:t>
            </a:r>
            <a:r>
              <a:rPr lang="en-GB" sz="3200" b="1" dirty="0">
                <a:solidFill>
                  <a:srgbClr val="FF0000"/>
                </a:solidFill>
              </a:rPr>
              <a:t>rim</a:t>
            </a:r>
            <a:r>
              <a:rPr lang="cs-CZ" sz="3200" b="1" dirty="0">
                <a:solidFill>
                  <a:srgbClr val="FF0000"/>
                </a:solidFill>
              </a:rPr>
              <a:t>á</a:t>
            </a:r>
            <a:r>
              <a:rPr lang="en-GB" sz="3200" b="1" dirty="0">
                <a:solidFill>
                  <a:srgbClr val="FF0000"/>
                </a:solidFill>
              </a:rPr>
              <a:t>r</a:t>
            </a:r>
            <a:r>
              <a:rPr lang="cs-CZ" sz="3200" b="1" dirty="0">
                <a:solidFill>
                  <a:srgbClr val="FF0000"/>
                </a:solidFill>
              </a:rPr>
              <a:t>ní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ukazatel bezpečnosti :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závažná krvácení v závislosti na TTR</a:t>
            </a:r>
            <a:endParaRPr lang="en-GB" sz="2800" dirty="0">
              <a:solidFill>
                <a:srgbClr val="FFFF00"/>
              </a:solidFill>
            </a:endParaRPr>
          </a:p>
        </p:txBody>
      </p:sp>
      <p:grpSp>
        <p:nvGrpSpPr>
          <p:cNvPr id="100354" name="Group 83"/>
          <p:cNvGrpSpPr>
            <a:grpSpLocks/>
          </p:cNvGrpSpPr>
          <p:nvPr/>
        </p:nvGrpSpPr>
        <p:grpSpPr bwMode="auto">
          <a:xfrm>
            <a:off x="33339" y="2300287"/>
            <a:ext cx="3811095" cy="562213"/>
            <a:chOff x="33938" y="3067439"/>
            <a:chExt cx="3811198" cy="748989"/>
          </a:xfrm>
        </p:grpSpPr>
        <p:sp>
          <p:nvSpPr>
            <p:cNvPr id="100529" name="TextBox 84"/>
            <p:cNvSpPr txBox="1">
              <a:spLocks noChangeArrowheads="1"/>
            </p:cNvSpPr>
            <p:nvPr/>
          </p:nvSpPr>
          <p:spPr bwMode="auto">
            <a:xfrm>
              <a:off x="33938" y="3067439"/>
              <a:ext cx="90443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FFFFFF"/>
                  </a:solidFill>
                </a:rPr>
                <a:t>No. of subjects </a:t>
              </a:r>
              <a:br>
                <a:rPr lang="en-GB" sz="900">
                  <a:solidFill>
                    <a:srgbClr val="FFFFFF"/>
                  </a:solidFill>
                </a:rPr>
              </a:br>
              <a:r>
                <a:rPr lang="en-GB" sz="900">
                  <a:solidFill>
                    <a:srgbClr val="FFFFFF"/>
                  </a:solidFill>
                </a:rPr>
                <a:t>at risk</a:t>
              </a:r>
            </a:p>
          </p:txBody>
        </p:sp>
        <p:sp>
          <p:nvSpPr>
            <p:cNvPr id="100530" name="TextBox 85"/>
            <p:cNvSpPr txBox="1">
              <a:spLocks noChangeArrowheads="1"/>
            </p:cNvSpPr>
            <p:nvPr/>
          </p:nvSpPr>
          <p:spPr bwMode="auto">
            <a:xfrm>
              <a:off x="33938" y="3324398"/>
              <a:ext cx="620700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Apixaban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FFFF00"/>
                  </a:solidFill>
                </a:rPr>
                <a:t>Warfarin</a:t>
              </a:r>
            </a:p>
          </p:txBody>
        </p:sp>
        <p:sp>
          <p:nvSpPr>
            <p:cNvPr id="100531" name="TextBox 86"/>
            <p:cNvSpPr txBox="1">
              <a:spLocks noChangeArrowheads="1"/>
            </p:cNvSpPr>
            <p:nvPr/>
          </p:nvSpPr>
          <p:spPr bwMode="auto">
            <a:xfrm>
              <a:off x="761247" y="3324398"/>
              <a:ext cx="41550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2232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2245</a:t>
              </a:r>
            </a:p>
          </p:txBody>
        </p:sp>
        <p:sp>
          <p:nvSpPr>
            <p:cNvPr id="100532" name="TextBox 87"/>
            <p:cNvSpPr txBox="1">
              <a:spLocks noChangeArrowheads="1"/>
            </p:cNvSpPr>
            <p:nvPr/>
          </p:nvSpPr>
          <p:spPr bwMode="auto">
            <a:xfrm>
              <a:off x="1675671" y="3324398"/>
              <a:ext cx="41550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1857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1832</a:t>
              </a:r>
            </a:p>
          </p:txBody>
        </p:sp>
        <p:sp>
          <p:nvSpPr>
            <p:cNvPr id="100533" name="TextBox 88"/>
            <p:cNvSpPr txBox="1">
              <a:spLocks noChangeArrowheads="1"/>
            </p:cNvSpPr>
            <p:nvPr/>
          </p:nvSpPr>
          <p:spPr bwMode="auto">
            <a:xfrm>
              <a:off x="2582159" y="3324398"/>
              <a:ext cx="41550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1093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1037</a:t>
              </a:r>
            </a:p>
          </p:txBody>
        </p:sp>
        <p:sp>
          <p:nvSpPr>
            <p:cNvPr id="100534" name="TextBox 89"/>
            <p:cNvSpPr txBox="1">
              <a:spLocks noChangeArrowheads="1"/>
            </p:cNvSpPr>
            <p:nvPr/>
          </p:nvSpPr>
          <p:spPr bwMode="auto">
            <a:xfrm>
              <a:off x="3487336" y="3324398"/>
              <a:ext cx="357800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324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308</a:t>
              </a:r>
            </a:p>
          </p:txBody>
        </p:sp>
      </p:grpSp>
      <p:grpSp>
        <p:nvGrpSpPr>
          <p:cNvPr id="100355" name="Group 90"/>
          <p:cNvGrpSpPr>
            <a:grpSpLocks/>
          </p:cNvGrpSpPr>
          <p:nvPr/>
        </p:nvGrpSpPr>
        <p:grpSpPr bwMode="auto">
          <a:xfrm>
            <a:off x="4645026" y="2300286"/>
            <a:ext cx="3811095" cy="562398"/>
            <a:chOff x="4268022" y="3067439"/>
            <a:chExt cx="3811198" cy="749236"/>
          </a:xfrm>
        </p:grpSpPr>
        <p:sp>
          <p:nvSpPr>
            <p:cNvPr id="100523" name="TextBox 91"/>
            <p:cNvSpPr txBox="1">
              <a:spLocks noChangeArrowheads="1"/>
            </p:cNvSpPr>
            <p:nvPr/>
          </p:nvSpPr>
          <p:spPr bwMode="auto">
            <a:xfrm>
              <a:off x="4268022" y="3067439"/>
              <a:ext cx="90443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FFFFFF"/>
                  </a:solidFill>
                </a:rPr>
                <a:t>No. of subjects </a:t>
              </a:r>
              <a:br>
                <a:rPr lang="en-GB" sz="900">
                  <a:solidFill>
                    <a:srgbClr val="FFFFFF"/>
                  </a:solidFill>
                </a:rPr>
              </a:br>
              <a:r>
                <a:rPr lang="en-GB" sz="900">
                  <a:solidFill>
                    <a:srgbClr val="FFFFFF"/>
                  </a:solidFill>
                </a:rPr>
                <a:t>at risk</a:t>
              </a:r>
            </a:p>
          </p:txBody>
        </p:sp>
        <p:sp>
          <p:nvSpPr>
            <p:cNvPr id="100524" name="TextBox 92"/>
            <p:cNvSpPr txBox="1">
              <a:spLocks noChangeArrowheads="1"/>
            </p:cNvSpPr>
            <p:nvPr/>
          </p:nvSpPr>
          <p:spPr bwMode="auto">
            <a:xfrm>
              <a:off x="4268022" y="3324398"/>
              <a:ext cx="620700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Apixaban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FFFF00"/>
                  </a:solidFill>
                </a:rPr>
                <a:t>Warfarin</a:t>
              </a:r>
            </a:p>
          </p:txBody>
        </p:sp>
        <p:sp>
          <p:nvSpPr>
            <p:cNvPr id="100525" name="TextBox 93"/>
            <p:cNvSpPr txBox="1">
              <a:spLocks noChangeArrowheads="1"/>
            </p:cNvSpPr>
            <p:nvPr/>
          </p:nvSpPr>
          <p:spPr bwMode="auto">
            <a:xfrm>
              <a:off x="4995331" y="3324398"/>
              <a:ext cx="41550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2284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2261</a:t>
              </a:r>
            </a:p>
          </p:txBody>
        </p:sp>
        <p:sp>
          <p:nvSpPr>
            <p:cNvPr id="100526" name="TextBox 94"/>
            <p:cNvSpPr txBox="1">
              <a:spLocks noChangeArrowheads="1"/>
            </p:cNvSpPr>
            <p:nvPr/>
          </p:nvSpPr>
          <p:spPr bwMode="auto">
            <a:xfrm>
              <a:off x="5909297" y="3324645"/>
              <a:ext cx="41550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FFFF"/>
                  </a:solidFill>
                </a:rPr>
                <a:t>1947</a:t>
              </a:r>
              <a:br>
                <a:rPr lang="en-GB" sz="900" dirty="0">
                  <a:solidFill>
                    <a:srgbClr val="00FFFF"/>
                  </a:solidFill>
                </a:rPr>
              </a:br>
              <a:r>
                <a:rPr lang="en-GB" sz="900" dirty="0">
                  <a:solidFill>
                    <a:srgbClr val="FFFF00"/>
                  </a:solidFill>
                </a:rPr>
                <a:t>1864</a:t>
              </a:r>
            </a:p>
          </p:txBody>
        </p:sp>
        <p:sp>
          <p:nvSpPr>
            <p:cNvPr id="100527" name="TextBox 95"/>
            <p:cNvSpPr txBox="1">
              <a:spLocks noChangeArrowheads="1"/>
            </p:cNvSpPr>
            <p:nvPr/>
          </p:nvSpPr>
          <p:spPr bwMode="auto">
            <a:xfrm>
              <a:off x="6816243" y="3324398"/>
              <a:ext cx="41550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1224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1177</a:t>
              </a:r>
            </a:p>
          </p:txBody>
        </p:sp>
        <p:sp>
          <p:nvSpPr>
            <p:cNvPr id="100528" name="TextBox 96"/>
            <p:cNvSpPr txBox="1">
              <a:spLocks noChangeArrowheads="1"/>
            </p:cNvSpPr>
            <p:nvPr/>
          </p:nvSpPr>
          <p:spPr bwMode="auto">
            <a:xfrm>
              <a:off x="7721420" y="3324398"/>
              <a:ext cx="357800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403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411</a:t>
              </a:r>
            </a:p>
          </p:txBody>
        </p:sp>
      </p:grpSp>
      <p:grpSp>
        <p:nvGrpSpPr>
          <p:cNvPr id="100356" name="Group 133"/>
          <p:cNvGrpSpPr>
            <a:grpSpLocks/>
          </p:cNvGrpSpPr>
          <p:nvPr/>
        </p:nvGrpSpPr>
        <p:grpSpPr bwMode="auto">
          <a:xfrm>
            <a:off x="33339" y="4285059"/>
            <a:ext cx="3811095" cy="562213"/>
            <a:chOff x="33938" y="3067439"/>
            <a:chExt cx="3811198" cy="748989"/>
          </a:xfrm>
        </p:grpSpPr>
        <p:sp>
          <p:nvSpPr>
            <p:cNvPr id="100517" name="TextBox 134"/>
            <p:cNvSpPr txBox="1">
              <a:spLocks noChangeArrowheads="1"/>
            </p:cNvSpPr>
            <p:nvPr/>
          </p:nvSpPr>
          <p:spPr bwMode="auto">
            <a:xfrm>
              <a:off x="33938" y="3067439"/>
              <a:ext cx="90443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FFFFFF"/>
                  </a:solidFill>
                </a:rPr>
                <a:t>No. of subjects </a:t>
              </a:r>
              <a:br>
                <a:rPr lang="en-GB" sz="900">
                  <a:solidFill>
                    <a:srgbClr val="FFFFFF"/>
                  </a:solidFill>
                </a:rPr>
              </a:br>
              <a:r>
                <a:rPr lang="en-GB" sz="900">
                  <a:solidFill>
                    <a:srgbClr val="FFFFFF"/>
                  </a:solidFill>
                </a:rPr>
                <a:t>at risk</a:t>
              </a:r>
            </a:p>
          </p:txBody>
        </p:sp>
        <p:sp>
          <p:nvSpPr>
            <p:cNvPr id="100518" name="TextBox 135"/>
            <p:cNvSpPr txBox="1">
              <a:spLocks noChangeArrowheads="1"/>
            </p:cNvSpPr>
            <p:nvPr/>
          </p:nvSpPr>
          <p:spPr bwMode="auto">
            <a:xfrm>
              <a:off x="33938" y="3324398"/>
              <a:ext cx="620700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Apixaban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FFFF00"/>
                  </a:solidFill>
                </a:rPr>
                <a:t>Warfarin</a:t>
              </a:r>
            </a:p>
          </p:txBody>
        </p:sp>
        <p:sp>
          <p:nvSpPr>
            <p:cNvPr id="100519" name="TextBox 136"/>
            <p:cNvSpPr txBox="1">
              <a:spLocks noChangeArrowheads="1"/>
            </p:cNvSpPr>
            <p:nvPr/>
          </p:nvSpPr>
          <p:spPr bwMode="auto">
            <a:xfrm>
              <a:off x="761247" y="3324398"/>
              <a:ext cx="41550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2290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2292</a:t>
              </a:r>
            </a:p>
          </p:txBody>
        </p:sp>
        <p:sp>
          <p:nvSpPr>
            <p:cNvPr id="100520" name="TextBox 137"/>
            <p:cNvSpPr txBox="1">
              <a:spLocks noChangeArrowheads="1"/>
            </p:cNvSpPr>
            <p:nvPr/>
          </p:nvSpPr>
          <p:spPr bwMode="auto">
            <a:xfrm>
              <a:off x="1675671" y="3324398"/>
              <a:ext cx="41550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1934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1870</a:t>
              </a:r>
            </a:p>
          </p:txBody>
        </p:sp>
        <p:sp>
          <p:nvSpPr>
            <p:cNvPr id="100521" name="TextBox 138"/>
            <p:cNvSpPr txBox="1">
              <a:spLocks noChangeArrowheads="1"/>
            </p:cNvSpPr>
            <p:nvPr/>
          </p:nvSpPr>
          <p:spPr bwMode="auto">
            <a:xfrm>
              <a:off x="2582159" y="3324398"/>
              <a:ext cx="41550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1116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1075</a:t>
              </a:r>
            </a:p>
          </p:txBody>
        </p:sp>
        <p:sp>
          <p:nvSpPr>
            <p:cNvPr id="100522" name="TextBox 139"/>
            <p:cNvSpPr txBox="1">
              <a:spLocks noChangeArrowheads="1"/>
            </p:cNvSpPr>
            <p:nvPr/>
          </p:nvSpPr>
          <p:spPr bwMode="auto">
            <a:xfrm>
              <a:off x="3487336" y="3324398"/>
              <a:ext cx="357800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364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357</a:t>
              </a:r>
            </a:p>
          </p:txBody>
        </p:sp>
      </p:grpSp>
      <p:grpSp>
        <p:nvGrpSpPr>
          <p:cNvPr id="100357" name="Group 140"/>
          <p:cNvGrpSpPr>
            <a:grpSpLocks/>
          </p:cNvGrpSpPr>
          <p:nvPr/>
        </p:nvGrpSpPr>
        <p:grpSpPr bwMode="auto">
          <a:xfrm>
            <a:off x="4645026" y="4285059"/>
            <a:ext cx="3811095" cy="562213"/>
            <a:chOff x="4268022" y="3067439"/>
            <a:chExt cx="3811198" cy="748989"/>
          </a:xfrm>
        </p:grpSpPr>
        <p:sp>
          <p:nvSpPr>
            <p:cNvPr id="100511" name="TextBox 141"/>
            <p:cNvSpPr txBox="1">
              <a:spLocks noChangeArrowheads="1"/>
            </p:cNvSpPr>
            <p:nvPr/>
          </p:nvSpPr>
          <p:spPr bwMode="auto">
            <a:xfrm>
              <a:off x="4268022" y="3067439"/>
              <a:ext cx="90443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FFFFFF"/>
                  </a:solidFill>
                </a:rPr>
                <a:t>No. of subjects </a:t>
              </a:r>
              <a:br>
                <a:rPr lang="en-GB" sz="900">
                  <a:solidFill>
                    <a:srgbClr val="FFFFFF"/>
                  </a:solidFill>
                </a:rPr>
              </a:br>
              <a:r>
                <a:rPr lang="en-GB" sz="900">
                  <a:solidFill>
                    <a:srgbClr val="FFFFFF"/>
                  </a:solidFill>
                </a:rPr>
                <a:t>at risk</a:t>
              </a:r>
            </a:p>
          </p:txBody>
        </p:sp>
        <p:sp>
          <p:nvSpPr>
            <p:cNvPr id="100512" name="TextBox 142"/>
            <p:cNvSpPr txBox="1">
              <a:spLocks noChangeArrowheads="1"/>
            </p:cNvSpPr>
            <p:nvPr/>
          </p:nvSpPr>
          <p:spPr bwMode="auto">
            <a:xfrm>
              <a:off x="4268022" y="3324398"/>
              <a:ext cx="620700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Apixaban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FFFF00"/>
                  </a:solidFill>
                </a:rPr>
                <a:t>Warfarin</a:t>
              </a:r>
            </a:p>
          </p:txBody>
        </p:sp>
        <p:sp>
          <p:nvSpPr>
            <p:cNvPr id="100513" name="TextBox 143"/>
            <p:cNvSpPr txBox="1">
              <a:spLocks noChangeArrowheads="1"/>
            </p:cNvSpPr>
            <p:nvPr/>
          </p:nvSpPr>
          <p:spPr bwMode="auto">
            <a:xfrm>
              <a:off x="4995331" y="3324398"/>
              <a:ext cx="41550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2282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2254</a:t>
              </a:r>
            </a:p>
          </p:txBody>
        </p:sp>
        <p:sp>
          <p:nvSpPr>
            <p:cNvPr id="100514" name="TextBox 144"/>
            <p:cNvSpPr txBox="1">
              <a:spLocks noChangeArrowheads="1"/>
            </p:cNvSpPr>
            <p:nvPr/>
          </p:nvSpPr>
          <p:spPr bwMode="auto">
            <a:xfrm>
              <a:off x="5909755" y="3324398"/>
              <a:ext cx="41550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1979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1959</a:t>
              </a:r>
            </a:p>
          </p:txBody>
        </p:sp>
        <p:sp>
          <p:nvSpPr>
            <p:cNvPr id="100515" name="TextBox 145"/>
            <p:cNvSpPr txBox="1">
              <a:spLocks noChangeArrowheads="1"/>
            </p:cNvSpPr>
            <p:nvPr/>
          </p:nvSpPr>
          <p:spPr bwMode="auto">
            <a:xfrm>
              <a:off x="6816243" y="3324398"/>
              <a:ext cx="415509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1215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1207</a:t>
              </a:r>
            </a:p>
          </p:txBody>
        </p:sp>
        <p:sp>
          <p:nvSpPr>
            <p:cNvPr id="100516" name="TextBox 146"/>
            <p:cNvSpPr txBox="1">
              <a:spLocks noChangeArrowheads="1"/>
            </p:cNvSpPr>
            <p:nvPr/>
          </p:nvSpPr>
          <p:spPr bwMode="auto">
            <a:xfrm>
              <a:off x="7721420" y="3324398"/>
              <a:ext cx="357800" cy="49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FFFF"/>
                  </a:solidFill>
                </a:rPr>
                <a:t>424</a:t>
              </a:r>
              <a:br>
                <a:rPr lang="en-GB" sz="900">
                  <a:solidFill>
                    <a:srgbClr val="00FFFF"/>
                  </a:solidFill>
                </a:rPr>
              </a:br>
              <a:r>
                <a:rPr lang="en-GB" sz="900">
                  <a:solidFill>
                    <a:srgbClr val="FFFF00"/>
                  </a:solidFill>
                </a:rPr>
                <a:t>415</a:t>
              </a:r>
            </a:p>
          </p:txBody>
        </p:sp>
      </p:grpSp>
      <p:grpSp>
        <p:nvGrpSpPr>
          <p:cNvPr id="100358" name="Group 2"/>
          <p:cNvGrpSpPr>
            <a:grpSpLocks/>
          </p:cNvGrpSpPr>
          <p:nvPr/>
        </p:nvGrpSpPr>
        <p:grpSpPr bwMode="auto">
          <a:xfrm>
            <a:off x="552462" y="715891"/>
            <a:ext cx="3298752" cy="1805539"/>
            <a:chOff x="552332" y="954028"/>
            <a:chExt cx="3298425" cy="2407925"/>
          </a:xfrm>
        </p:grpSpPr>
        <p:sp>
          <p:nvSpPr>
            <p:cNvPr id="100474" name="TextBox 26"/>
            <p:cNvSpPr txBox="1">
              <a:spLocks noChangeArrowheads="1"/>
            </p:cNvSpPr>
            <p:nvPr/>
          </p:nvSpPr>
          <p:spPr bwMode="auto">
            <a:xfrm>
              <a:off x="668792" y="1066334"/>
              <a:ext cx="316081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100475" name="TextBox 27"/>
            <p:cNvSpPr txBox="1">
              <a:spLocks noChangeArrowheads="1"/>
            </p:cNvSpPr>
            <p:nvPr/>
          </p:nvSpPr>
          <p:spPr bwMode="auto">
            <a:xfrm>
              <a:off x="734510" y="1235881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9</a:t>
              </a:r>
            </a:p>
          </p:txBody>
        </p:sp>
        <p:sp>
          <p:nvSpPr>
            <p:cNvPr id="100476" name="TextBox 28"/>
            <p:cNvSpPr txBox="1">
              <a:spLocks noChangeArrowheads="1"/>
            </p:cNvSpPr>
            <p:nvPr/>
          </p:nvSpPr>
          <p:spPr bwMode="auto">
            <a:xfrm>
              <a:off x="734510" y="1410070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00477" name="TextBox 29"/>
            <p:cNvSpPr txBox="1">
              <a:spLocks noChangeArrowheads="1"/>
            </p:cNvSpPr>
            <p:nvPr/>
          </p:nvSpPr>
          <p:spPr bwMode="auto">
            <a:xfrm>
              <a:off x="734510" y="1577471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100478" name="TextBox 30"/>
            <p:cNvSpPr txBox="1">
              <a:spLocks noChangeArrowheads="1"/>
            </p:cNvSpPr>
            <p:nvPr/>
          </p:nvSpPr>
          <p:spPr bwMode="auto">
            <a:xfrm>
              <a:off x="734510" y="1749396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00479" name="TextBox 31"/>
            <p:cNvSpPr txBox="1">
              <a:spLocks noChangeArrowheads="1"/>
            </p:cNvSpPr>
            <p:nvPr/>
          </p:nvSpPr>
          <p:spPr bwMode="auto">
            <a:xfrm>
              <a:off x="734510" y="1927574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00480" name="TextBox 8"/>
            <p:cNvSpPr txBox="1">
              <a:spLocks noChangeArrowheads="1"/>
            </p:cNvSpPr>
            <p:nvPr/>
          </p:nvSpPr>
          <p:spPr bwMode="auto">
            <a:xfrm>
              <a:off x="1436400" y="1145726"/>
              <a:ext cx="1800187" cy="369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>
                  <a:solidFill>
                    <a:srgbClr val="FFFFFF"/>
                  </a:solidFill>
                </a:rPr>
                <a:t>Predicted cTTR 24</a:t>
              </a:r>
              <a:r>
                <a:rPr lang="cs-CZ" sz="1200" b="1">
                  <a:solidFill>
                    <a:srgbClr val="FFFFFF"/>
                  </a:solidFill>
                </a:rPr>
                <a:t>,</a:t>
              </a:r>
              <a:r>
                <a:rPr lang="en-GB" sz="1200" b="1">
                  <a:solidFill>
                    <a:srgbClr val="FFFFFF"/>
                  </a:solidFill>
                </a:rPr>
                <a:t>3–60.5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76141" y="1174308"/>
              <a:ext cx="0" cy="1719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6141" y="2893957"/>
              <a:ext cx="27222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76141" y="2893957"/>
              <a:ext cx="0" cy="36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82513" y="2893957"/>
              <a:ext cx="0" cy="36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90473" y="2893957"/>
              <a:ext cx="0" cy="36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92084" y="2893957"/>
              <a:ext cx="0" cy="36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953124" y="2875702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953124" y="2710565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953124" y="2539077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953124" y="2367588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953124" y="2194512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953124" y="2023023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953124" y="1848359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953124" y="1676871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953124" y="1508558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953124" y="1333894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953124" y="1162405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498" name="TextBox 32"/>
            <p:cNvSpPr txBox="1">
              <a:spLocks noChangeArrowheads="1"/>
            </p:cNvSpPr>
            <p:nvPr/>
          </p:nvSpPr>
          <p:spPr bwMode="auto">
            <a:xfrm>
              <a:off x="734510" y="2096589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00499" name="TextBox 33"/>
            <p:cNvSpPr txBox="1">
              <a:spLocks noChangeArrowheads="1"/>
            </p:cNvSpPr>
            <p:nvPr/>
          </p:nvSpPr>
          <p:spPr bwMode="auto">
            <a:xfrm>
              <a:off x="734510" y="2268516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100500" name="TextBox 34"/>
            <p:cNvSpPr txBox="1">
              <a:spLocks noChangeArrowheads="1"/>
            </p:cNvSpPr>
            <p:nvPr/>
          </p:nvSpPr>
          <p:spPr bwMode="auto">
            <a:xfrm>
              <a:off x="734510" y="2440441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00501" name="TextBox 35"/>
            <p:cNvSpPr txBox="1">
              <a:spLocks noChangeArrowheads="1"/>
            </p:cNvSpPr>
            <p:nvPr/>
          </p:nvSpPr>
          <p:spPr bwMode="auto">
            <a:xfrm>
              <a:off x="734510" y="2612367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00502" name="TextBox 36"/>
            <p:cNvSpPr txBox="1">
              <a:spLocks noChangeArrowheads="1"/>
            </p:cNvSpPr>
            <p:nvPr/>
          </p:nvSpPr>
          <p:spPr bwMode="auto">
            <a:xfrm>
              <a:off x="734510" y="2777507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00503" name="TextBox 37"/>
            <p:cNvSpPr txBox="1">
              <a:spLocks noChangeArrowheads="1"/>
            </p:cNvSpPr>
            <p:nvPr/>
          </p:nvSpPr>
          <p:spPr bwMode="auto">
            <a:xfrm>
              <a:off x="850648" y="2874780"/>
              <a:ext cx="250365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00504" name="TextBox 38"/>
            <p:cNvSpPr txBox="1">
              <a:spLocks noChangeArrowheads="1"/>
            </p:cNvSpPr>
            <p:nvPr/>
          </p:nvSpPr>
          <p:spPr bwMode="auto">
            <a:xfrm>
              <a:off x="1724929" y="2874780"/>
              <a:ext cx="316081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100505" name="TextBox 39"/>
            <p:cNvSpPr txBox="1">
              <a:spLocks noChangeArrowheads="1"/>
            </p:cNvSpPr>
            <p:nvPr/>
          </p:nvSpPr>
          <p:spPr bwMode="auto">
            <a:xfrm>
              <a:off x="2632062" y="2874780"/>
              <a:ext cx="316081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00506" name="TextBox 40"/>
            <p:cNvSpPr txBox="1">
              <a:spLocks noChangeArrowheads="1"/>
            </p:cNvSpPr>
            <p:nvPr/>
          </p:nvSpPr>
          <p:spPr bwMode="auto">
            <a:xfrm>
              <a:off x="3534676" y="2874780"/>
              <a:ext cx="316081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30</a:t>
              </a:r>
            </a:p>
          </p:txBody>
        </p:sp>
        <p:sp>
          <p:nvSpPr>
            <p:cNvPr id="100507" name="TextBox 41"/>
            <p:cNvSpPr txBox="1">
              <a:spLocks noChangeArrowheads="1"/>
            </p:cNvSpPr>
            <p:nvPr/>
          </p:nvSpPr>
          <p:spPr bwMode="auto">
            <a:xfrm rot="16200000">
              <a:off x="-415070" y="1921430"/>
              <a:ext cx="2181001" cy="24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Event rate of primary safety</a:t>
              </a:r>
            </a:p>
          </p:txBody>
        </p:sp>
        <p:sp>
          <p:nvSpPr>
            <p:cNvPr id="100508" name="TextBox 44"/>
            <p:cNvSpPr txBox="1">
              <a:spLocks noChangeArrowheads="1"/>
            </p:cNvSpPr>
            <p:nvPr/>
          </p:nvSpPr>
          <p:spPr bwMode="auto">
            <a:xfrm>
              <a:off x="1386701" y="3033585"/>
              <a:ext cx="1864428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Time to primary safety (months)</a:t>
              </a:r>
            </a:p>
          </p:txBody>
        </p:sp>
        <p:sp>
          <p:nvSpPr>
            <p:cNvPr id="100509" name="Freeform 3"/>
            <p:cNvSpPr>
              <a:spLocks/>
            </p:cNvSpPr>
            <p:nvPr/>
          </p:nvSpPr>
          <p:spPr bwMode="auto">
            <a:xfrm>
              <a:off x="995189" y="1807863"/>
              <a:ext cx="2688959" cy="1073391"/>
            </a:xfrm>
            <a:custGeom>
              <a:avLst/>
              <a:gdLst>
                <a:gd name="T0" fmla="*/ 0 w 2688432"/>
                <a:gd name="T1" fmla="*/ 0 h 1073944"/>
                <a:gd name="T2" fmla="*/ 2688432 w 2688432"/>
                <a:gd name="T3" fmla="*/ 1073944 h 1073944"/>
              </a:gdLst>
              <a:ahLst/>
              <a:cxnLst>
                <a:cxn ang="0">
                  <a:pos x="2688432" y="52387"/>
                </a:cxn>
                <a:cxn ang="0">
                  <a:pos x="2597944" y="97631"/>
                </a:cxn>
                <a:cxn ang="0">
                  <a:pos x="2471738" y="130969"/>
                </a:cxn>
                <a:cxn ang="0">
                  <a:pos x="2352676" y="154781"/>
                </a:cxn>
                <a:cxn ang="0">
                  <a:pos x="2338388" y="195262"/>
                </a:cxn>
                <a:cxn ang="0">
                  <a:pos x="2081213" y="216694"/>
                </a:cxn>
                <a:cxn ang="0">
                  <a:pos x="1978819" y="233362"/>
                </a:cxn>
                <a:cxn ang="0">
                  <a:pos x="1847851" y="252412"/>
                </a:cxn>
                <a:cxn ang="0">
                  <a:pos x="1769269" y="264319"/>
                </a:cxn>
                <a:cxn ang="0">
                  <a:pos x="1681163" y="278606"/>
                </a:cxn>
                <a:cxn ang="0">
                  <a:pos x="1659732" y="297656"/>
                </a:cxn>
                <a:cxn ang="0">
                  <a:pos x="1547813" y="309562"/>
                </a:cxn>
                <a:cxn ang="0">
                  <a:pos x="1447801" y="321469"/>
                </a:cxn>
                <a:cxn ang="0">
                  <a:pos x="1314451" y="328612"/>
                </a:cxn>
                <a:cxn ang="0">
                  <a:pos x="1243013" y="335756"/>
                </a:cxn>
                <a:cxn ang="0">
                  <a:pos x="1219201" y="371475"/>
                </a:cxn>
                <a:cxn ang="0">
                  <a:pos x="1190626" y="388144"/>
                </a:cxn>
                <a:cxn ang="0">
                  <a:pos x="1147763" y="397669"/>
                </a:cxn>
                <a:cxn ang="0">
                  <a:pos x="1081088" y="414337"/>
                </a:cxn>
                <a:cxn ang="0">
                  <a:pos x="1031082" y="428625"/>
                </a:cxn>
                <a:cxn ang="0">
                  <a:pos x="1021557" y="440531"/>
                </a:cxn>
                <a:cxn ang="0">
                  <a:pos x="969169" y="464344"/>
                </a:cxn>
                <a:cxn ang="0">
                  <a:pos x="940594" y="483394"/>
                </a:cxn>
                <a:cxn ang="0">
                  <a:pos x="912019" y="502444"/>
                </a:cxn>
                <a:cxn ang="0">
                  <a:pos x="883444" y="533400"/>
                </a:cxn>
                <a:cxn ang="0">
                  <a:pos x="871538" y="545306"/>
                </a:cxn>
                <a:cxn ang="0">
                  <a:pos x="800101" y="566737"/>
                </a:cxn>
                <a:cxn ang="0">
                  <a:pos x="785813" y="583406"/>
                </a:cxn>
                <a:cxn ang="0">
                  <a:pos x="750094" y="600075"/>
                </a:cxn>
                <a:cxn ang="0">
                  <a:pos x="676276" y="621506"/>
                </a:cxn>
                <a:cxn ang="0">
                  <a:pos x="661988" y="645319"/>
                </a:cxn>
                <a:cxn ang="0">
                  <a:pos x="621507" y="669131"/>
                </a:cxn>
                <a:cxn ang="0">
                  <a:pos x="590551" y="681037"/>
                </a:cxn>
                <a:cxn ang="0">
                  <a:pos x="559594" y="690562"/>
                </a:cxn>
                <a:cxn ang="0">
                  <a:pos x="478632" y="716756"/>
                </a:cxn>
                <a:cxn ang="0">
                  <a:pos x="423863" y="747712"/>
                </a:cxn>
                <a:cxn ang="0">
                  <a:pos x="404813" y="771525"/>
                </a:cxn>
                <a:cxn ang="0">
                  <a:pos x="404813" y="835819"/>
                </a:cxn>
                <a:cxn ang="0">
                  <a:pos x="345282" y="850106"/>
                </a:cxn>
                <a:cxn ang="0">
                  <a:pos x="321469" y="873919"/>
                </a:cxn>
                <a:cxn ang="0">
                  <a:pos x="307182" y="892969"/>
                </a:cxn>
                <a:cxn ang="0">
                  <a:pos x="259557" y="902494"/>
                </a:cxn>
                <a:cxn ang="0">
                  <a:pos x="221457" y="919162"/>
                </a:cxn>
                <a:cxn ang="0">
                  <a:pos x="176213" y="952500"/>
                </a:cxn>
                <a:cxn ang="0">
                  <a:pos x="145257" y="997744"/>
                </a:cxn>
                <a:cxn ang="0">
                  <a:pos x="95251" y="1016794"/>
                </a:cxn>
                <a:cxn ang="0">
                  <a:pos x="71438" y="1042987"/>
                </a:cxn>
                <a:cxn ang="0">
                  <a:pos x="0" y="1073944"/>
                </a:cxn>
              </a:cxnLst>
              <a:rect l="T0" t="T1" r="T2" b="T3"/>
              <a:pathLst>
                <a:path w="2688432" h="1073944">
                  <a:moveTo>
                    <a:pt x="2688432" y="0"/>
                  </a:moveTo>
                  <a:lnTo>
                    <a:pt x="2688432" y="52387"/>
                  </a:lnTo>
                  <a:lnTo>
                    <a:pt x="2597944" y="52387"/>
                  </a:lnTo>
                  <a:lnTo>
                    <a:pt x="2597944" y="97631"/>
                  </a:lnTo>
                  <a:lnTo>
                    <a:pt x="2471738" y="97631"/>
                  </a:lnTo>
                  <a:lnTo>
                    <a:pt x="2471738" y="130969"/>
                  </a:lnTo>
                  <a:lnTo>
                    <a:pt x="2352676" y="130969"/>
                  </a:lnTo>
                  <a:lnTo>
                    <a:pt x="2352676" y="154781"/>
                  </a:lnTo>
                  <a:lnTo>
                    <a:pt x="2338388" y="154781"/>
                  </a:lnTo>
                  <a:lnTo>
                    <a:pt x="2338388" y="195262"/>
                  </a:lnTo>
                  <a:lnTo>
                    <a:pt x="2081213" y="195262"/>
                  </a:lnTo>
                  <a:lnTo>
                    <a:pt x="2081213" y="216694"/>
                  </a:lnTo>
                  <a:lnTo>
                    <a:pt x="1978819" y="216694"/>
                  </a:lnTo>
                  <a:lnTo>
                    <a:pt x="1978819" y="233362"/>
                  </a:lnTo>
                  <a:lnTo>
                    <a:pt x="1847851" y="233362"/>
                  </a:lnTo>
                  <a:lnTo>
                    <a:pt x="1847851" y="252412"/>
                  </a:lnTo>
                  <a:lnTo>
                    <a:pt x="1769269" y="252412"/>
                  </a:lnTo>
                  <a:lnTo>
                    <a:pt x="1769269" y="264319"/>
                  </a:lnTo>
                  <a:lnTo>
                    <a:pt x="1681163" y="264319"/>
                  </a:lnTo>
                  <a:lnTo>
                    <a:pt x="1681163" y="278606"/>
                  </a:lnTo>
                  <a:lnTo>
                    <a:pt x="1659732" y="278606"/>
                  </a:lnTo>
                  <a:lnTo>
                    <a:pt x="1659732" y="297656"/>
                  </a:lnTo>
                  <a:lnTo>
                    <a:pt x="1547813" y="297656"/>
                  </a:lnTo>
                  <a:lnTo>
                    <a:pt x="1547813" y="309562"/>
                  </a:lnTo>
                  <a:lnTo>
                    <a:pt x="1447801" y="309562"/>
                  </a:lnTo>
                  <a:lnTo>
                    <a:pt x="1447801" y="321469"/>
                  </a:lnTo>
                  <a:lnTo>
                    <a:pt x="1321594" y="321469"/>
                  </a:lnTo>
                  <a:lnTo>
                    <a:pt x="1314451" y="328612"/>
                  </a:lnTo>
                  <a:lnTo>
                    <a:pt x="1250157" y="328612"/>
                  </a:lnTo>
                  <a:lnTo>
                    <a:pt x="1243013" y="335756"/>
                  </a:lnTo>
                  <a:lnTo>
                    <a:pt x="1219201" y="335756"/>
                  </a:lnTo>
                  <a:lnTo>
                    <a:pt x="1219201" y="371475"/>
                  </a:lnTo>
                  <a:lnTo>
                    <a:pt x="1190626" y="371475"/>
                  </a:lnTo>
                  <a:lnTo>
                    <a:pt x="1190626" y="388144"/>
                  </a:lnTo>
                  <a:lnTo>
                    <a:pt x="1147763" y="388144"/>
                  </a:lnTo>
                  <a:lnTo>
                    <a:pt x="1147763" y="397669"/>
                  </a:lnTo>
                  <a:lnTo>
                    <a:pt x="1147763" y="414337"/>
                  </a:lnTo>
                  <a:lnTo>
                    <a:pt x="1081088" y="414337"/>
                  </a:lnTo>
                  <a:lnTo>
                    <a:pt x="1081088" y="428625"/>
                  </a:lnTo>
                  <a:lnTo>
                    <a:pt x="1031082" y="428625"/>
                  </a:lnTo>
                  <a:lnTo>
                    <a:pt x="1031082" y="440531"/>
                  </a:lnTo>
                  <a:lnTo>
                    <a:pt x="1021557" y="440531"/>
                  </a:lnTo>
                  <a:lnTo>
                    <a:pt x="1021557" y="464344"/>
                  </a:lnTo>
                  <a:lnTo>
                    <a:pt x="969169" y="464344"/>
                  </a:lnTo>
                  <a:lnTo>
                    <a:pt x="969169" y="483394"/>
                  </a:lnTo>
                  <a:lnTo>
                    <a:pt x="940594" y="483394"/>
                  </a:lnTo>
                  <a:lnTo>
                    <a:pt x="940594" y="502444"/>
                  </a:lnTo>
                  <a:lnTo>
                    <a:pt x="912019" y="502444"/>
                  </a:lnTo>
                  <a:lnTo>
                    <a:pt x="912019" y="533400"/>
                  </a:lnTo>
                  <a:lnTo>
                    <a:pt x="883444" y="533400"/>
                  </a:lnTo>
                  <a:lnTo>
                    <a:pt x="883444" y="545306"/>
                  </a:lnTo>
                  <a:lnTo>
                    <a:pt x="871538" y="545306"/>
                  </a:lnTo>
                  <a:lnTo>
                    <a:pt x="871538" y="566737"/>
                  </a:lnTo>
                  <a:lnTo>
                    <a:pt x="800101" y="566737"/>
                  </a:lnTo>
                  <a:lnTo>
                    <a:pt x="800101" y="583406"/>
                  </a:lnTo>
                  <a:lnTo>
                    <a:pt x="785813" y="583406"/>
                  </a:lnTo>
                  <a:lnTo>
                    <a:pt x="785813" y="600075"/>
                  </a:lnTo>
                  <a:lnTo>
                    <a:pt x="750094" y="600075"/>
                  </a:lnTo>
                  <a:lnTo>
                    <a:pt x="750094" y="621506"/>
                  </a:lnTo>
                  <a:lnTo>
                    <a:pt x="676276" y="621506"/>
                  </a:lnTo>
                  <a:lnTo>
                    <a:pt x="676276" y="645319"/>
                  </a:lnTo>
                  <a:lnTo>
                    <a:pt x="661988" y="645319"/>
                  </a:lnTo>
                  <a:lnTo>
                    <a:pt x="661988" y="669131"/>
                  </a:lnTo>
                  <a:lnTo>
                    <a:pt x="621507" y="669131"/>
                  </a:lnTo>
                  <a:lnTo>
                    <a:pt x="621507" y="681037"/>
                  </a:lnTo>
                  <a:lnTo>
                    <a:pt x="590551" y="681037"/>
                  </a:lnTo>
                  <a:lnTo>
                    <a:pt x="590551" y="690562"/>
                  </a:lnTo>
                  <a:lnTo>
                    <a:pt x="559594" y="690562"/>
                  </a:lnTo>
                  <a:lnTo>
                    <a:pt x="559594" y="716756"/>
                  </a:lnTo>
                  <a:lnTo>
                    <a:pt x="478632" y="716756"/>
                  </a:lnTo>
                  <a:lnTo>
                    <a:pt x="478632" y="747712"/>
                  </a:lnTo>
                  <a:lnTo>
                    <a:pt x="423863" y="747712"/>
                  </a:lnTo>
                  <a:lnTo>
                    <a:pt x="423863" y="771525"/>
                  </a:lnTo>
                  <a:lnTo>
                    <a:pt x="404813" y="771525"/>
                  </a:lnTo>
                  <a:lnTo>
                    <a:pt x="404813" y="795337"/>
                  </a:lnTo>
                  <a:lnTo>
                    <a:pt x="404813" y="835819"/>
                  </a:lnTo>
                  <a:lnTo>
                    <a:pt x="345282" y="835819"/>
                  </a:lnTo>
                  <a:lnTo>
                    <a:pt x="345282" y="850106"/>
                  </a:lnTo>
                  <a:lnTo>
                    <a:pt x="321469" y="850106"/>
                  </a:lnTo>
                  <a:lnTo>
                    <a:pt x="321469" y="873919"/>
                  </a:lnTo>
                  <a:lnTo>
                    <a:pt x="307182" y="873919"/>
                  </a:lnTo>
                  <a:lnTo>
                    <a:pt x="307182" y="892969"/>
                  </a:lnTo>
                  <a:lnTo>
                    <a:pt x="269082" y="892969"/>
                  </a:lnTo>
                  <a:lnTo>
                    <a:pt x="259557" y="902494"/>
                  </a:lnTo>
                  <a:lnTo>
                    <a:pt x="242889" y="919162"/>
                  </a:lnTo>
                  <a:lnTo>
                    <a:pt x="221457" y="919162"/>
                  </a:lnTo>
                  <a:lnTo>
                    <a:pt x="221457" y="952500"/>
                  </a:lnTo>
                  <a:lnTo>
                    <a:pt x="176213" y="952500"/>
                  </a:lnTo>
                  <a:lnTo>
                    <a:pt x="145257" y="952500"/>
                  </a:lnTo>
                  <a:lnTo>
                    <a:pt x="145257" y="997744"/>
                  </a:lnTo>
                  <a:lnTo>
                    <a:pt x="95251" y="997744"/>
                  </a:lnTo>
                  <a:lnTo>
                    <a:pt x="95251" y="1016794"/>
                  </a:lnTo>
                  <a:lnTo>
                    <a:pt x="71438" y="1016794"/>
                  </a:lnTo>
                  <a:lnTo>
                    <a:pt x="71438" y="1042987"/>
                  </a:lnTo>
                  <a:lnTo>
                    <a:pt x="30957" y="1042987"/>
                  </a:lnTo>
                  <a:lnTo>
                    <a:pt x="0" y="1073944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0510" name="Freeform 4"/>
            <p:cNvSpPr>
              <a:spLocks/>
            </p:cNvSpPr>
            <p:nvPr/>
          </p:nvSpPr>
          <p:spPr bwMode="auto">
            <a:xfrm>
              <a:off x="1028523" y="2365200"/>
              <a:ext cx="2650863" cy="514465"/>
            </a:xfrm>
            <a:custGeom>
              <a:avLst/>
              <a:gdLst>
                <a:gd name="T0" fmla="*/ 0 w 2650331"/>
                <a:gd name="T1" fmla="*/ 0 h 514350"/>
                <a:gd name="T2" fmla="*/ 2650331 w 2650331"/>
                <a:gd name="T3" fmla="*/ 514350 h 514350"/>
              </a:gdLst>
              <a:ahLst/>
              <a:cxnLst>
                <a:cxn ang="0">
                  <a:pos x="2650331" y="0"/>
                </a:cxn>
                <a:cxn ang="0">
                  <a:pos x="2440781" y="0"/>
                </a:cxn>
                <a:cxn ang="0">
                  <a:pos x="2440781" y="26194"/>
                </a:cxn>
                <a:cxn ang="0">
                  <a:pos x="2424113" y="26194"/>
                </a:cxn>
                <a:cxn ang="0">
                  <a:pos x="2424113" y="61913"/>
                </a:cxn>
                <a:cxn ang="0">
                  <a:pos x="2024063" y="61913"/>
                </a:cxn>
                <a:cxn ang="0">
                  <a:pos x="2024063" y="88107"/>
                </a:cxn>
                <a:cxn ang="0">
                  <a:pos x="1878806" y="88107"/>
                </a:cxn>
                <a:cxn ang="0">
                  <a:pos x="1878806" y="107157"/>
                </a:cxn>
                <a:cxn ang="0">
                  <a:pos x="1850231" y="107157"/>
                </a:cxn>
                <a:cxn ang="0">
                  <a:pos x="1850231" y="121444"/>
                </a:cxn>
                <a:cxn ang="0">
                  <a:pos x="1647825" y="121444"/>
                </a:cxn>
                <a:cxn ang="0">
                  <a:pos x="1647825" y="138113"/>
                </a:cxn>
                <a:cxn ang="0">
                  <a:pos x="1600200" y="138113"/>
                </a:cxn>
                <a:cxn ang="0">
                  <a:pos x="1600200" y="161925"/>
                </a:cxn>
                <a:cxn ang="0">
                  <a:pos x="1550194" y="161925"/>
                </a:cxn>
                <a:cxn ang="0">
                  <a:pos x="1550194" y="176213"/>
                </a:cxn>
                <a:cxn ang="0">
                  <a:pos x="1328738" y="176213"/>
                </a:cxn>
                <a:cxn ang="0">
                  <a:pos x="1328738" y="192882"/>
                </a:cxn>
                <a:cxn ang="0">
                  <a:pos x="1295400" y="192882"/>
                </a:cxn>
                <a:cxn ang="0">
                  <a:pos x="1295400" y="200025"/>
                </a:cxn>
                <a:cxn ang="0">
                  <a:pos x="1214438" y="200025"/>
                </a:cxn>
                <a:cxn ang="0">
                  <a:pos x="1214438" y="219075"/>
                </a:cxn>
                <a:cxn ang="0">
                  <a:pos x="1178719" y="219075"/>
                </a:cxn>
                <a:cxn ang="0">
                  <a:pos x="1178719" y="226219"/>
                </a:cxn>
                <a:cxn ang="0">
                  <a:pos x="1157288" y="226219"/>
                </a:cxn>
                <a:cxn ang="0">
                  <a:pos x="1157288" y="238125"/>
                </a:cxn>
                <a:cxn ang="0">
                  <a:pos x="1007269" y="238125"/>
                </a:cxn>
                <a:cxn ang="0">
                  <a:pos x="1000125" y="245269"/>
                </a:cxn>
                <a:cxn ang="0">
                  <a:pos x="988219" y="245269"/>
                </a:cxn>
                <a:cxn ang="0">
                  <a:pos x="988219" y="259557"/>
                </a:cxn>
                <a:cxn ang="0">
                  <a:pos x="959644" y="259557"/>
                </a:cxn>
                <a:cxn ang="0">
                  <a:pos x="950119" y="269082"/>
                </a:cxn>
                <a:cxn ang="0">
                  <a:pos x="838200" y="269082"/>
                </a:cxn>
                <a:cxn ang="0">
                  <a:pos x="802481" y="269082"/>
                </a:cxn>
                <a:cxn ang="0">
                  <a:pos x="802481" y="297657"/>
                </a:cxn>
                <a:cxn ang="0">
                  <a:pos x="735806" y="297657"/>
                </a:cxn>
                <a:cxn ang="0">
                  <a:pos x="735806" y="319088"/>
                </a:cxn>
                <a:cxn ang="0">
                  <a:pos x="550069" y="319088"/>
                </a:cxn>
                <a:cxn ang="0">
                  <a:pos x="550069" y="330994"/>
                </a:cxn>
                <a:cxn ang="0">
                  <a:pos x="514350" y="330994"/>
                </a:cxn>
                <a:cxn ang="0">
                  <a:pos x="514350" y="350044"/>
                </a:cxn>
                <a:cxn ang="0">
                  <a:pos x="485775" y="350044"/>
                </a:cxn>
                <a:cxn ang="0">
                  <a:pos x="485775" y="357188"/>
                </a:cxn>
                <a:cxn ang="0">
                  <a:pos x="457200" y="357188"/>
                </a:cxn>
                <a:cxn ang="0">
                  <a:pos x="457200" y="371475"/>
                </a:cxn>
                <a:cxn ang="0">
                  <a:pos x="371475" y="371475"/>
                </a:cxn>
                <a:cxn ang="0">
                  <a:pos x="371475" y="383382"/>
                </a:cxn>
                <a:cxn ang="0">
                  <a:pos x="271463" y="383382"/>
                </a:cxn>
                <a:cxn ang="0">
                  <a:pos x="266700" y="388145"/>
                </a:cxn>
                <a:cxn ang="0">
                  <a:pos x="180975" y="388145"/>
                </a:cxn>
                <a:cxn ang="0">
                  <a:pos x="161926" y="407194"/>
                </a:cxn>
                <a:cxn ang="0">
                  <a:pos x="150019" y="419101"/>
                </a:cxn>
                <a:cxn ang="0">
                  <a:pos x="121444" y="419101"/>
                </a:cxn>
                <a:cxn ang="0">
                  <a:pos x="121444" y="438150"/>
                </a:cxn>
                <a:cxn ang="0">
                  <a:pos x="90488" y="438150"/>
                </a:cxn>
                <a:cxn ang="0">
                  <a:pos x="90488" y="457200"/>
                </a:cxn>
                <a:cxn ang="0">
                  <a:pos x="73819" y="457200"/>
                </a:cxn>
                <a:cxn ang="0">
                  <a:pos x="73819" y="481013"/>
                </a:cxn>
                <a:cxn ang="0">
                  <a:pos x="45244" y="481013"/>
                </a:cxn>
                <a:cxn ang="0">
                  <a:pos x="28575" y="497682"/>
                </a:cxn>
                <a:cxn ang="0">
                  <a:pos x="11907" y="514350"/>
                </a:cxn>
                <a:cxn ang="0">
                  <a:pos x="0" y="514350"/>
                </a:cxn>
              </a:cxnLst>
              <a:rect l="T0" t="T1" r="T2" b="T3"/>
              <a:pathLst>
                <a:path w="2650331" h="514350">
                  <a:moveTo>
                    <a:pt x="2650331" y="0"/>
                  </a:moveTo>
                  <a:lnTo>
                    <a:pt x="2440781" y="0"/>
                  </a:lnTo>
                  <a:lnTo>
                    <a:pt x="2440781" y="26194"/>
                  </a:lnTo>
                  <a:lnTo>
                    <a:pt x="2424113" y="26194"/>
                  </a:lnTo>
                  <a:lnTo>
                    <a:pt x="2424113" y="61913"/>
                  </a:lnTo>
                  <a:lnTo>
                    <a:pt x="2024063" y="61913"/>
                  </a:lnTo>
                  <a:lnTo>
                    <a:pt x="2024063" y="88107"/>
                  </a:lnTo>
                  <a:lnTo>
                    <a:pt x="1878806" y="88107"/>
                  </a:lnTo>
                  <a:lnTo>
                    <a:pt x="1878806" y="107157"/>
                  </a:lnTo>
                  <a:lnTo>
                    <a:pt x="1850231" y="107157"/>
                  </a:lnTo>
                  <a:lnTo>
                    <a:pt x="1850231" y="121444"/>
                  </a:lnTo>
                  <a:lnTo>
                    <a:pt x="1647825" y="121444"/>
                  </a:lnTo>
                  <a:lnTo>
                    <a:pt x="1647825" y="138113"/>
                  </a:lnTo>
                  <a:lnTo>
                    <a:pt x="1600200" y="138113"/>
                  </a:lnTo>
                  <a:lnTo>
                    <a:pt x="1600200" y="161925"/>
                  </a:lnTo>
                  <a:lnTo>
                    <a:pt x="1550194" y="161925"/>
                  </a:lnTo>
                  <a:lnTo>
                    <a:pt x="1550194" y="176213"/>
                  </a:lnTo>
                  <a:lnTo>
                    <a:pt x="1328738" y="176213"/>
                  </a:lnTo>
                  <a:lnTo>
                    <a:pt x="1328738" y="192882"/>
                  </a:lnTo>
                  <a:lnTo>
                    <a:pt x="1295400" y="192882"/>
                  </a:lnTo>
                  <a:lnTo>
                    <a:pt x="1295400" y="200025"/>
                  </a:lnTo>
                  <a:lnTo>
                    <a:pt x="1214438" y="200025"/>
                  </a:lnTo>
                  <a:lnTo>
                    <a:pt x="1214438" y="219075"/>
                  </a:lnTo>
                  <a:lnTo>
                    <a:pt x="1178719" y="219075"/>
                  </a:lnTo>
                  <a:lnTo>
                    <a:pt x="1178719" y="226219"/>
                  </a:lnTo>
                  <a:lnTo>
                    <a:pt x="1157288" y="226219"/>
                  </a:lnTo>
                  <a:lnTo>
                    <a:pt x="1157288" y="238125"/>
                  </a:lnTo>
                  <a:lnTo>
                    <a:pt x="1007269" y="238125"/>
                  </a:lnTo>
                  <a:lnTo>
                    <a:pt x="1000125" y="245269"/>
                  </a:lnTo>
                  <a:lnTo>
                    <a:pt x="988219" y="245269"/>
                  </a:lnTo>
                  <a:lnTo>
                    <a:pt x="988219" y="259557"/>
                  </a:lnTo>
                  <a:lnTo>
                    <a:pt x="959644" y="259557"/>
                  </a:lnTo>
                  <a:lnTo>
                    <a:pt x="950119" y="269082"/>
                  </a:lnTo>
                  <a:lnTo>
                    <a:pt x="838200" y="269082"/>
                  </a:lnTo>
                  <a:lnTo>
                    <a:pt x="802481" y="269082"/>
                  </a:lnTo>
                  <a:lnTo>
                    <a:pt x="802481" y="297657"/>
                  </a:lnTo>
                  <a:lnTo>
                    <a:pt x="735806" y="297657"/>
                  </a:lnTo>
                  <a:lnTo>
                    <a:pt x="735806" y="319088"/>
                  </a:lnTo>
                  <a:lnTo>
                    <a:pt x="550069" y="319088"/>
                  </a:lnTo>
                  <a:lnTo>
                    <a:pt x="550069" y="330994"/>
                  </a:lnTo>
                  <a:lnTo>
                    <a:pt x="514350" y="330994"/>
                  </a:lnTo>
                  <a:lnTo>
                    <a:pt x="514350" y="350044"/>
                  </a:lnTo>
                  <a:lnTo>
                    <a:pt x="485775" y="350044"/>
                  </a:lnTo>
                  <a:lnTo>
                    <a:pt x="485775" y="357188"/>
                  </a:lnTo>
                  <a:lnTo>
                    <a:pt x="457200" y="357188"/>
                  </a:lnTo>
                  <a:lnTo>
                    <a:pt x="457200" y="371475"/>
                  </a:lnTo>
                  <a:lnTo>
                    <a:pt x="371475" y="371475"/>
                  </a:lnTo>
                  <a:lnTo>
                    <a:pt x="371475" y="383382"/>
                  </a:lnTo>
                  <a:lnTo>
                    <a:pt x="271463" y="383382"/>
                  </a:lnTo>
                  <a:lnTo>
                    <a:pt x="266700" y="388145"/>
                  </a:lnTo>
                  <a:lnTo>
                    <a:pt x="180975" y="388145"/>
                  </a:lnTo>
                  <a:lnTo>
                    <a:pt x="161926" y="407194"/>
                  </a:lnTo>
                  <a:lnTo>
                    <a:pt x="150019" y="419101"/>
                  </a:lnTo>
                  <a:lnTo>
                    <a:pt x="121444" y="419101"/>
                  </a:lnTo>
                  <a:lnTo>
                    <a:pt x="121444" y="438150"/>
                  </a:lnTo>
                  <a:lnTo>
                    <a:pt x="90488" y="438150"/>
                  </a:lnTo>
                  <a:lnTo>
                    <a:pt x="90488" y="457200"/>
                  </a:lnTo>
                  <a:lnTo>
                    <a:pt x="73819" y="457200"/>
                  </a:lnTo>
                  <a:lnTo>
                    <a:pt x="73819" y="481013"/>
                  </a:lnTo>
                  <a:lnTo>
                    <a:pt x="45244" y="481013"/>
                  </a:lnTo>
                  <a:lnTo>
                    <a:pt x="28575" y="497682"/>
                  </a:lnTo>
                  <a:lnTo>
                    <a:pt x="11907" y="514350"/>
                  </a:lnTo>
                  <a:lnTo>
                    <a:pt x="0" y="514350"/>
                  </a:lnTo>
                </a:path>
              </a:pathLst>
            </a:custGeom>
            <a:noFill/>
            <a:ln w="38100" cap="flat" cmpd="sng" algn="ctr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grpSp>
        <p:nvGrpSpPr>
          <p:cNvPr id="100359" name="Group 5"/>
          <p:cNvGrpSpPr>
            <a:grpSpLocks/>
          </p:cNvGrpSpPr>
          <p:nvPr/>
        </p:nvGrpSpPr>
        <p:grpSpPr bwMode="auto">
          <a:xfrm>
            <a:off x="5151452" y="715891"/>
            <a:ext cx="3298751" cy="1805539"/>
            <a:chOff x="5151714" y="954028"/>
            <a:chExt cx="3298425" cy="2407925"/>
          </a:xfrm>
        </p:grpSpPr>
        <p:sp>
          <p:nvSpPr>
            <p:cNvPr id="100437" name="TextBox 46"/>
            <p:cNvSpPr txBox="1">
              <a:spLocks noChangeArrowheads="1"/>
            </p:cNvSpPr>
            <p:nvPr/>
          </p:nvSpPr>
          <p:spPr bwMode="auto">
            <a:xfrm>
              <a:off x="5450031" y="2874780"/>
              <a:ext cx="250365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00438" name="TextBox 47"/>
            <p:cNvSpPr txBox="1">
              <a:spLocks noChangeArrowheads="1"/>
            </p:cNvSpPr>
            <p:nvPr/>
          </p:nvSpPr>
          <p:spPr bwMode="auto">
            <a:xfrm>
              <a:off x="6324310" y="2874780"/>
              <a:ext cx="316081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100439" name="TextBox 48"/>
            <p:cNvSpPr txBox="1">
              <a:spLocks noChangeArrowheads="1"/>
            </p:cNvSpPr>
            <p:nvPr/>
          </p:nvSpPr>
          <p:spPr bwMode="auto">
            <a:xfrm>
              <a:off x="7231445" y="2874780"/>
              <a:ext cx="316081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00440" name="TextBox 49"/>
            <p:cNvSpPr txBox="1">
              <a:spLocks noChangeArrowheads="1"/>
            </p:cNvSpPr>
            <p:nvPr/>
          </p:nvSpPr>
          <p:spPr bwMode="auto">
            <a:xfrm>
              <a:off x="8134058" y="2874780"/>
              <a:ext cx="316081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30</a:t>
              </a:r>
            </a:p>
          </p:txBody>
        </p:sp>
        <p:sp>
          <p:nvSpPr>
            <p:cNvPr id="100441" name="TextBox 50"/>
            <p:cNvSpPr txBox="1">
              <a:spLocks noChangeArrowheads="1"/>
            </p:cNvSpPr>
            <p:nvPr/>
          </p:nvSpPr>
          <p:spPr bwMode="auto">
            <a:xfrm>
              <a:off x="5333892" y="1749396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00442" name="TextBox 51"/>
            <p:cNvSpPr txBox="1">
              <a:spLocks noChangeArrowheads="1"/>
            </p:cNvSpPr>
            <p:nvPr/>
          </p:nvSpPr>
          <p:spPr bwMode="auto">
            <a:xfrm>
              <a:off x="5333892" y="1927574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00443" name="TextBox 52"/>
            <p:cNvSpPr txBox="1">
              <a:spLocks noChangeArrowheads="1"/>
            </p:cNvSpPr>
            <p:nvPr/>
          </p:nvSpPr>
          <p:spPr bwMode="auto">
            <a:xfrm>
              <a:off x="5333892" y="2096589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00444" name="TextBox 53"/>
            <p:cNvSpPr txBox="1">
              <a:spLocks noChangeArrowheads="1"/>
            </p:cNvSpPr>
            <p:nvPr/>
          </p:nvSpPr>
          <p:spPr bwMode="auto">
            <a:xfrm>
              <a:off x="5268174" y="1066334"/>
              <a:ext cx="316081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100445" name="TextBox 54"/>
            <p:cNvSpPr txBox="1">
              <a:spLocks noChangeArrowheads="1"/>
            </p:cNvSpPr>
            <p:nvPr/>
          </p:nvSpPr>
          <p:spPr bwMode="auto">
            <a:xfrm>
              <a:off x="5333892" y="1235881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9</a:t>
              </a:r>
            </a:p>
          </p:txBody>
        </p:sp>
        <p:sp>
          <p:nvSpPr>
            <p:cNvPr id="100446" name="TextBox 55"/>
            <p:cNvSpPr txBox="1">
              <a:spLocks noChangeArrowheads="1"/>
            </p:cNvSpPr>
            <p:nvPr/>
          </p:nvSpPr>
          <p:spPr bwMode="auto">
            <a:xfrm>
              <a:off x="5333892" y="1410070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00447" name="TextBox 56"/>
            <p:cNvSpPr txBox="1">
              <a:spLocks noChangeArrowheads="1"/>
            </p:cNvSpPr>
            <p:nvPr/>
          </p:nvSpPr>
          <p:spPr bwMode="auto">
            <a:xfrm>
              <a:off x="5333892" y="1577471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100448" name="TextBox 57"/>
            <p:cNvSpPr txBox="1">
              <a:spLocks noChangeArrowheads="1"/>
            </p:cNvSpPr>
            <p:nvPr/>
          </p:nvSpPr>
          <p:spPr bwMode="auto">
            <a:xfrm>
              <a:off x="5333892" y="2268516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100449" name="TextBox 58"/>
            <p:cNvSpPr txBox="1">
              <a:spLocks noChangeArrowheads="1"/>
            </p:cNvSpPr>
            <p:nvPr/>
          </p:nvSpPr>
          <p:spPr bwMode="auto">
            <a:xfrm>
              <a:off x="5333892" y="2440441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00450" name="TextBox 59"/>
            <p:cNvSpPr txBox="1">
              <a:spLocks noChangeArrowheads="1"/>
            </p:cNvSpPr>
            <p:nvPr/>
          </p:nvSpPr>
          <p:spPr bwMode="auto">
            <a:xfrm>
              <a:off x="5333892" y="2612367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00451" name="TextBox 60"/>
            <p:cNvSpPr txBox="1">
              <a:spLocks noChangeArrowheads="1"/>
            </p:cNvSpPr>
            <p:nvPr/>
          </p:nvSpPr>
          <p:spPr bwMode="auto">
            <a:xfrm>
              <a:off x="5333892" y="2777507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0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5575522" y="1174308"/>
              <a:ext cx="0" cy="1719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575522" y="2893957"/>
              <a:ext cx="27222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575522" y="2893957"/>
              <a:ext cx="0" cy="36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481896" y="2893957"/>
              <a:ext cx="0" cy="36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389856" y="2893957"/>
              <a:ext cx="0" cy="36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291467" y="2893957"/>
              <a:ext cx="0" cy="36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5552506" y="2875701"/>
              <a:ext cx="0" cy="3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5552506" y="2710564"/>
              <a:ext cx="0" cy="3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5552506" y="2539076"/>
              <a:ext cx="0" cy="3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5552506" y="2367587"/>
              <a:ext cx="0" cy="3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5552506" y="2194511"/>
              <a:ext cx="0" cy="3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5552506" y="2023022"/>
              <a:ext cx="0" cy="3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552506" y="1848358"/>
              <a:ext cx="0" cy="3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5552506" y="1676870"/>
              <a:ext cx="0" cy="3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52506" y="1508557"/>
              <a:ext cx="0" cy="3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5552506" y="1333893"/>
              <a:ext cx="0" cy="3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5552506" y="1162404"/>
              <a:ext cx="0" cy="3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469" name="TextBox 78"/>
            <p:cNvSpPr txBox="1">
              <a:spLocks noChangeArrowheads="1"/>
            </p:cNvSpPr>
            <p:nvPr/>
          </p:nvSpPr>
          <p:spPr bwMode="auto">
            <a:xfrm rot="16200000">
              <a:off x="4184312" y="1921430"/>
              <a:ext cx="2181001" cy="24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Event rate of primary safety</a:t>
              </a:r>
            </a:p>
          </p:txBody>
        </p:sp>
        <p:sp>
          <p:nvSpPr>
            <p:cNvPr id="100470" name="TextBox 81"/>
            <p:cNvSpPr txBox="1">
              <a:spLocks noChangeArrowheads="1"/>
            </p:cNvSpPr>
            <p:nvPr/>
          </p:nvSpPr>
          <p:spPr bwMode="auto">
            <a:xfrm>
              <a:off x="6004436" y="3033585"/>
              <a:ext cx="1864429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Time to primary safety (months)</a:t>
              </a:r>
            </a:p>
          </p:txBody>
        </p:sp>
        <p:sp>
          <p:nvSpPr>
            <p:cNvPr id="100471" name="TextBox 82"/>
            <p:cNvSpPr txBox="1">
              <a:spLocks noChangeArrowheads="1"/>
            </p:cNvSpPr>
            <p:nvPr/>
          </p:nvSpPr>
          <p:spPr bwMode="auto">
            <a:xfrm>
              <a:off x="6069918" y="1145727"/>
              <a:ext cx="1798583" cy="369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>
                  <a:solidFill>
                    <a:srgbClr val="FFFFFF"/>
                  </a:solidFill>
                </a:rPr>
                <a:t>Predicted cTTR 60</a:t>
              </a:r>
              <a:r>
                <a:rPr lang="cs-CZ" sz="1200" b="1">
                  <a:solidFill>
                    <a:srgbClr val="FFFFFF"/>
                  </a:solidFill>
                </a:rPr>
                <a:t>,</a:t>
              </a:r>
              <a:r>
                <a:rPr lang="en-GB" sz="1200" b="1">
                  <a:solidFill>
                    <a:srgbClr val="FFFFFF"/>
                  </a:solidFill>
                </a:rPr>
                <a:t>6–66</a:t>
              </a:r>
              <a:r>
                <a:rPr lang="cs-CZ" sz="1200" b="1">
                  <a:solidFill>
                    <a:srgbClr val="FFFFFF"/>
                  </a:solidFill>
                </a:rPr>
                <a:t>,</a:t>
              </a:r>
              <a:r>
                <a:rPr lang="en-GB" sz="1200" b="1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100472" name="Freeform 6"/>
            <p:cNvSpPr>
              <a:spLocks/>
            </p:cNvSpPr>
            <p:nvPr/>
          </p:nvSpPr>
          <p:spPr bwMode="auto">
            <a:xfrm>
              <a:off x="5615206" y="1666543"/>
              <a:ext cx="2652450" cy="1213122"/>
            </a:xfrm>
            <a:custGeom>
              <a:avLst/>
              <a:gdLst>
                <a:gd name="T0" fmla="*/ 0 w 2652712"/>
                <a:gd name="T1" fmla="*/ 0 h 1212056"/>
                <a:gd name="T2" fmla="*/ 2652712 w 2652712"/>
                <a:gd name="T3" fmla="*/ 1212056 h 1212056"/>
              </a:gdLst>
              <a:ahLst/>
              <a:cxnLst>
                <a:cxn ang="0">
                  <a:pos x="2621755" y="4763"/>
                </a:cxn>
                <a:cxn ang="0">
                  <a:pos x="2552700" y="71438"/>
                </a:cxn>
                <a:cxn ang="0">
                  <a:pos x="2374106" y="95250"/>
                </a:cxn>
                <a:cxn ang="0">
                  <a:pos x="2243137" y="128588"/>
                </a:cxn>
                <a:cxn ang="0">
                  <a:pos x="2224087" y="145256"/>
                </a:cxn>
                <a:cxn ang="0">
                  <a:pos x="2128837" y="171450"/>
                </a:cxn>
                <a:cxn ang="0">
                  <a:pos x="2078831" y="192881"/>
                </a:cxn>
                <a:cxn ang="0">
                  <a:pos x="2043112" y="214313"/>
                </a:cxn>
                <a:cxn ang="0">
                  <a:pos x="1997868" y="233363"/>
                </a:cxn>
                <a:cxn ang="0">
                  <a:pos x="1952625" y="252413"/>
                </a:cxn>
                <a:cxn ang="0">
                  <a:pos x="1924050" y="283369"/>
                </a:cxn>
                <a:cxn ang="0">
                  <a:pos x="1900237" y="300038"/>
                </a:cxn>
                <a:cxn ang="0">
                  <a:pos x="1843087" y="328613"/>
                </a:cxn>
                <a:cxn ang="0">
                  <a:pos x="1809750" y="350044"/>
                </a:cxn>
                <a:cxn ang="0">
                  <a:pos x="1776412" y="373856"/>
                </a:cxn>
                <a:cxn ang="0">
                  <a:pos x="1681162" y="383381"/>
                </a:cxn>
                <a:cxn ang="0">
                  <a:pos x="1664493" y="400050"/>
                </a:cxn>
                <a:cxn ang="0">
                  <a:pos x="1638300" y="416719"/>
                </a:cxn>
                <a:cxn ang="0">
                  <a:pos x="1576387" y="421482"/>
                </a:cxn>
                <a:cxn ang="0">
                  <a:pos x="1540668" y="440531"/>
                </a:cxn>
                <a:cxn ang="0">
                  <a:pos x="1466850" y="464344"/>
                </a:cxn>
                <a:cxn ang="0">
                  <a:pos x="1426368" y="476250"/>
                </a:cxn>
                <a:cxn ang="0">
                  <a:pos x="1397793" y="485775"/>
                </a:cxn>
                <a:cxn ang="0">
                  <a:pos x="1366837" y="509588"/>
                </a:cxn>
                <a:cxn ang="0">
                  <a:pos x="1304925" y="519113"/>
                </a:cxn>
                <a:cxn ang="0">
                  <a:pos x="1271587" y="542925"/>
                </a:cxn>
                <a:cxn ang="0">
                  <a:pos x="1240631" y="554831"/>
                </a:cxn>
                <a:cxn ang="0">
                  <a:pos x="1223962" y="578644"/>
                </a:cxn>
                <a:cxn ang="0">
                  <a:pos x="1185862" y="588169"/>
                </a:cxn>
                <a:cxn ang="0">
                  <a:pos x="1085850" y="600075"/>
                </a:cxn>
                <a:cxn ang="0">
                  <a:pos x="1014412" y="609600"/>
                </a:cxn>
                <a:cxn ang="0">
                  <a:pos x="990600" y="614362"/>
                </a:cxn>
                <a:cxn ang="0">
                  <a:pos x="969168" y="628650"/>
                </a:cxn>
                <a:cxn ang="0">
                  <a:pos x="902493" y="652463"/>
                </a:cxn>
                <a:cxn ang="0">
                  <a:pos x="795337" y="661988"/>
                </a:cxn>
                <a:cxn ang="0">
                  <a:pos x="762000" y="671513"/>
                </a:cxn>
                <a:cxn ang="0">
                  <a:pos x="747712" y="685800"/>
                </a:cxn>
                <a:cxn ang="0">
                  <a:pos x="740568" y="697706"/>
                </a:cxn>
                <a:cxn ang="0">
                  <a:pos x="702468" y="707231"/>
                </a:cxn>
                <a:cxn ang="0">
                  <a:pos x="673893" y="723900"/>
                </a:cxn>
                <a:cxn ang="0">
                  <a:pos x="652462" y="733425"/>
                </a:cxn>
                <a:cxn ang="0">
                  <a:pos x="604837" y="759619"/>
                </a:cxn>
                <a:cxn ang="0">
                  <a:pos x="552450" y="788194"/>
                </a:cxn>
                <a:cxn ang="0">
                  <a:pos x="507206" y="814388"/>
                </a:cxn>
                <a:cxn ang="0">
                  <a:pos x="485775" y="835819"/>
                </a:cxn>
                <a:cxn ang="0">
                  <a:pos x="471487" y="852488"/>
                </a:cxn>
                <a:cxn ang="0">
                  <a:pos x="416718" y="864394"/>
                </a:cxn>
                <a:cxn ang="0">
                  <a:pos x="397668" y="885825"/>
                </a:cxn>
                <a:cxn ang="0">
                  <a:pos x="381000" y="902494"/>
                </a:cxn>
                <a:cxn ang="0">
                  <a:pos x="340518" y="921544"/>
                </a:cxn>
                <a:cxn ang="0">
                  <a:pos x="328612" y="933450"/>
                </a:cxn>
                <a:cxn ang="0">
                  <a:pos x="266700" y="950119"/>
                </a:cxn>
                <a:cxn ang="0">
                  <a:pos x="226218" y="966788"/>
                </a:cxn>
                <a:cxn ang="0">
                  <a:pos x="207168" y="983456"/>
                </a:cxn>
                <a:cxn ang="0">
                  <a:pos x="169068" y="1014413"/>
                </a:cxn>
                <a:cxn ang="0">
                  <a:pos x="126206" y="1045369"/>
                </a:cxn>
                <a:cxn ang="0">
                  <a:pos x="111918" y="1066800"/>
                </a:cxn>
                <a:cxn ang="0">
                  <a:pos x="85725" y="1102519"/>
                </a:cxn>
                <a:cxn ang="0">
                  <a:pos x="73818" y="1135856"/>
                </a:cxn>
                <a:cxn ang="0">
                  <a:pos x="19050" y="1157288"/>
                </a:cxn>
                <a:cxn ang="0">
                  <a:pos x="0" y="1188244"/>
                </a:cxn>
              </a:cxnLst>
              <a:rect l="T0" t="T1" r="T2" b="T3"/>
              <a:pathLst>
                <a:path w="2652712" h="1212056">
                  <a:moveTo>
                    <a:pt x="2652712" y="0"/>
                  </a:moveTo>
                  <a:lnTo>
                    <a:pt x="2621755" y="4763"/>
                  </a:lnTo>
                  <a:lnTo>
                    <a:pt x="2621755" y="71438"/>
                  </a:lnTo>
                  <a:lnTo>
                    <a:pt x="2552700" y="71438"/>
                  </a:lnTo>
                  <a:lnTo>
                    <a:pt x="2552700" y="95250"/>
                  </a:lnTo>
                  <a:lnTo>
                    <a:pt x="2374106" y="95250"/>
                  </a:lnTo>
                  <a:lnTo>
                    <a:pt x="2374106" y="128588"/>
                  </a:lnTo>
                  <a:lnTo>
                    <a:pt x="2243137" y="128588"/>
                  </a:lnTo>
                  <a:lnTo>
                    <a:pt x="2243137" y="145256"/>
                  </a:lnTo>
                  <a:lnTo>
                    <a:pt x="2224087" y="145256"/>
                  </a:lnTo>
                  <a:lnTo>
                    <a:pt x="2224087" y="171450"/>
                  </a:lnTo>
                  <a:lnTo>
                    <a:pt x="2128837" y="171450"/>
                  </a:lnTo>
                  <a:lnTo>
                    <a:pt x="2128837" y="192881"/>
                  </a:lnTo>
                  <a:lnTo>
                    <a:pt x="2078831" y="192881"/>
                  </a:lnTo>
                  <a:lnTo>
                    <a:pt x="2078831" y="214313"/>
                  </a:lnTo>
                  <a:lnTo>
                    <a:pt x="2043112" y="214313"/>
                  </a:lnTo>
                  <a:lnTo>
                    <a:pt x="2043112" y="233363"/>
                  </a:lnTo>
                  <a:lnTo>
                    <a:pt x="1997868" y="233363"/>
                  </a:lnTo>
                  <a:lnTo>
                    <a:pt x="1997868" y="252413"/>
                  </a:lnTo>
                  <a:lnTo>
                    <a:pt x="1952625" y="252413"/>
                  </a:lnTo>
                  <a:lnTo>
                    <a:pt x="1952625" y="283369"/>
                  </a:lnTo>
                  <a:lnTo>
                    <a:pt x="1924050" y="283369"/>
                  </a:lnTo>
                  <a:lnTo>
                    <a:pt x="1924050" y="300038"/>
                  </a:lnTo>
                  <a:lnTo>
                    <a:pt x="1900237" y="300038"/>
                  </a:lnTo>
                  <a:lnTo>
                    <a:pt x="1900237" y="328613"/>
                  </a:lnTo>
                  <a:lnTo>
                    <a:pt x="1843087" y="328613"/>
                  </a:lnTo>
                  <a:lnTo>
                    <a:pt x="1843087" y="350044"/>
                  </a:lnTo>
                  <a:lnTo>
                    <a:pt x="1809750" y="350044"/>
                  </a:lnTo>
                  <a:lnTo>
                    <a:pt x="1809750" y="373856"/>
                  </a:lnTo>
                  <a:lnTo>
                    <a:pt x="1776412" y="373856"/>
                  </a:lnTo>
                  <a:lnTo>
                    <a:pt x="1776412" y="383381"/>
                  </a:lnTo>
                  <a:lnTo>
                    <a:pt x="1681162" y="383381"/>
                  </a:lnTo>
                  <a:lnTo>
                    <a:pt x="1681162" y="400050"/>
                  </a:lnTo>
                  <a:lnTo>
                    <a:pt x="1664493" y="400050"/>
                  </a:lnTo>
                  <a:lnTo>
                    <a:pt x="1664493" y="416719"/>
                  </a:lnTo>
                  <a:lnTo>
                    <a:pt x="1638300" y="416719"/>
                  </a:lnTo>
                  <a:lnTo>
                    <a:pt x="1633537" y="421482"/>
                  </a:lnTo>
                  <a:lnTo>
                    <a:pt x="1576387" y="421482"/>
                  </a:lnTo>
                  <a:lnTo>
                    <a:pt x="1576387" y="440531"/>
                  </a:lnTo>
                  <a:lnTo>
                    <a:pt x="1540668" y="440531"/>
                  </a:lnTo>
                  <a:lnTo>
                    <a:pt x="1540668" y="464344"/>
                  </a:lnTo>
                  <a:lnTo>
                    <a:pt x="1466850" y="464344"/>
                  </a:lnTo>
                  <a:lnTo>
                    <a:pt x="1466850" y="476250"/>
                  </a:lnTo>
                  <a:lnTo>
                    <a:pt x="1426368" y="476250"/>
                  </a:lnTo>
                  <a:lnTo>
                    <a:pt x="1426368" y="485775"/>
                  </a:lnTo>
                  <a:lnTo>
                    <a:pt x="1397793" y="485775"/>
                  </a:lnTo>
                  <a:lnTo>
                    <a:pt x="1397793" y="509588"/>
                  </a:lnTo>
                  <a:lnTo>
                    <a:pt x="1366837" y="509588"/>
                  </a:lnTo>
                  <a:lnTo>
                    <a:pt x="1366837" y="519113"/>
                  </a:lnTo>
                  <a:lnTo>
                    <a:pt x="1304925" y="519113"/>
                  </a:lnTo>
                  <a:lnTo>
                    <a:pt x="1304925" y="542925"/>
                  </a:lnTo>
                  <a:lnTo>
                    <a:pt x="1271587" y="542925"/>
                  </a:lnTo>
                  <a:lnTo>
                    <a:pt x="1271587" y="554831"/>
                  </a:lnTo>
                  <a:lnTo>
                    <a:pt x="1240631" y="554831"/>
                  </a:lnTo>
                  <a:lnTo>
                    <a:pt x="1240631" y="578644"/>
                  </a:lnTo>
                  <a:lnTo>
                    <a:pt x="1223962" y="578644"/>
                  </a:lnTo>
                  <a:lnTo>
                    <a:pt x="1223962" y="588169"/>
                  </a:lnTo>
                  <a:lnTo>
                    <a:pt x="1185862" y="588169"/>
                  </a:lnTo>
                  <a:lnTo>
                    <a:pt x="1185862" y="600075"/>
                  </a:lnTo>
                  <a:lnTo>
                    <a:pt x="1085850" y="600075"/>
                  </a:lnTo>
                  <a:lnTo>
                    <a:pt x="1085850" y="609600"/>
                  </a:lnTo>
                  <a:lnTo>
                    <a:pt x="1014412" y="609600"/>
                  </a:lnTo>
                  <a:lnTo>
                    <a:pt x="1009650" y="614362"/>
                  </a:lnTo>
                  <a:lnTo>
                    <a:pt x="990600" y="614362"/>
                  </a:lnTo>
                  <a:lnTo>
                    <a:pt x="990600" y="628650"/>
                  </a:lnTo>
                  <a:lnTo>
                    <a:pt x="969168" y="628650"/>
                  </a:lnTo>
                  <a:lnTo>
                    <a:pt x="969168" y="652463"/>
                  </a:lnTo>
                  <a:lnTo>
                    <a:pt x="902493" y="652463"/>
                  </a:lnTo>
                  <a:lnTo>
                    <a:pt x="902493" y="661988"/>
                  </a:lnTo>
                  <a:lnTo>
                    <a:pt x="795337" y="661988"/>
                  </a:lnTo>
                  <a:lnTo>
                    <a:pt x="795337" y="671513"/>
                  </a:lnTo>
                  <a:lnTo>
                    <a:pt x="762000" y="671513"/>
                  </a:lnTo>
                  <a:lnTo>
                    <a:pt x="762000" y="685800"/>
                  </a:lnTo>
                  <a:lnTo>
                    <a:pt x="747712" y="685800"/>
                  </a:lnTo>
                  <a:lnTo>
                    <a:pt x="747712" y="697706"/>
                  </a:lnTo>
                  <a:lnTo>
                    <a:pt x="740568" y="697706"/>
                  </a:lnTo>
                  <a:lnTo>
                    <a:pt x="740568" y="707231"/>
                  </a:lnTo>
                  <a:lnTo>
                    <a:pt x="702468" y="707231"/>
                  </a:lnTo>
                  <a:lnTo>
                    <a:pt x="702468" y="723900"/>
                  </a:lnTo>
                  <a:lnTo>
                    <a:pt x="673893" y="723900"/>
                  </a:lnTo>
                  <a:lnTo>
                    <a:pt x="673893" y="733425"/>
                  </a:lnTo>
                  <a:lnTo>
                    <a:pt x="652462" y="733425"/>
                  </a:lnTo>
                  <a:lnTo>
                    <a:pt x="652462" y="759619"/>
                  </a:lnTo>
                  <a:lnTo>
                    <a:pt x="604837" y="759619"/>
                  </a:lnTo>
                  <a:lnTo>
                    <a:pt x="604837" y="788194"/>
                  </a:lnTo>
                  <a:lnTo>
                    <a:pt x="552450" y="788194"/>
                  </a:lnTo>
                  <a:lnTo>
                    <a:pt x="552450" y="814388"/>
                  </a:lnTo>
                  <a:lnTo>
                    <a:pt x="507206" y="814388"/>
                  </a:lnTo>
                  <a:lnTo>
                    <a:pt x="507206" y="835819"/>
                  </a:lnTo>
                  <a:lnTo>
                    <a:pt x="485775" y="835819"/>
                  </a:lnTo>
                  <a:lnTo>
                    <a:pt x="485775" y="852488"/>
                  </a:lnTo>
                  <a:lnTo>
                    <a:pt x="471487" y="852488"/>
                  </a:lnTo>
                  <a:lnTo>
                    <a:pt x="471487" y="864394"/>
                  </a:lnTo>
                  <a:lnTo>
                    <a:pt x="416718" y="864394"/>
                  </a:lnTo>
                  <a:lnTo>
                    <a:pt x="416718" y="885825"/>
                  </a:lnTo>
                  <a:lnTo>
                    <a:pt x="397668" y="885825"/>
                  </a:lnTo>
                  <a:lnTo>
                    <a:pt x="397668" y="902494"/>
                  </a:lnTo>
                  <a:lnTo>
                    <a:pt x="381000" y="902494"/>
                  </a:lnTo>
                  <a:lnTo>
                    <a:pt x="381000" y="921544"/>
                  </a:lnTo>
                  <a:lnTo>
                    <a:pt x="340518" y="921544"/>
                  </a:lnTo>
                  <a:lnTo>
                    <a:pt x="340518" y="933450"/>
                  </a:lnTo>
                  <a:lnTo>
                    <a:pt x="328612" y="933450"/>
                  </a:lnTo>
                  <a:lnTo>
                    <a:pt x="328612" y="950119"/>
                  </a:lnTo>
                  <a:lnTo>
                    <a:pt x="266700" y="950119"/>
                  </a:lnTo>
                  <a:lnTo>
                    <a:pt x="266700" y="966788"/>
                  </a:lnTo>
                  <a:lnTo>
                    <a:pt x="226218" y="966788"/>
                  </a:lnTo>
                  <a:lnTo>
                    <a:pt x="226218" y="983456"/>
                  </a:lnTo>
                  <a:lnTo>
                    <a:pt x="207168" y="983456"/>
                  </a:lnTo>
                  <a:lnTo>
                    <a:pt x="207168" y="1014413"/>
                  </a:lnTo>
                  <a:lnTo>
                    <a:pt x="169068" y="1014413"/>
                  </a:lnTo>
                  <a:lnTo>
                    <a:pt x="169068" y="1045369"/>
                  </a:lnTo>
                  <a:lnTo>
                    <a:pt x="126206" y="1045369"/>
                  </a:lnTo>
                  <a:lnTo>
                    <a:pt x="126206" y="1066800"/>
                  </a:lnTo>
                  <a:lnTo>
                    <a:pt x="111918" y="1066800"/>
                  </a:lnTo>
                  <a:lnTo>
                    <a:pt x="111918" y="1102519"/>
                  </a:lnTo>
                  <a:lnTo>
                    <a:pt x="85725" y="1102519"/>
                  </a:lnTo>
                  <a:lnTo>
                    <a:pt x="85725" y="1135856"/>
                  </a:lnTo>
                  <a:lnTo>
                    <a:pt x="73818" y="1135856"/>
                  </a:lnTo>
                  <a:lnTo>
                    <a:pt x="73818" y="1157288"/>
                  </a:lnTo>
                  <a:lnTo>
                    <a:pt x="19050" y="1157288"/>
                  </a:lnTo>
                  <a:lnTo>
                    <a:pt x="19050" y="1188244"/>
                  </a:lnTo>
                  <a:lnTo>
                    <a:pt x="0" y="1188244"/>
                  </a:lnTo>
                  <a:lnTo>
                    <a:pt x="0" y="1212056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0473" name="Freeform 2048"/>
            <p:cNvSpPr>
              <a:spLocks/>
            </p:cNvSpPr>
            <p:nvPr/>
          </p:nvSpPr>
          <p:spPr bwMode="auto">
            <a:xfrm>
              <a:off x="5639016" y="2028575"/>
              <a:ext cx="2631815" cy="855855"/>
            </a:xfrm>
            <a:custGeom>
              <a:avLst/>
              <a:gdLst>
                <a:gd name="T0" fmla="*/ 0 w 2631281"/>
                <a:gd name="T1" fmla="*/ 0 h 854869"/>
                <a:gd name="T2" fmla="*/ 2631281 w 2631281"/>
                <a:gd name="T3" fmla="*/ 854869 h 854869"/>
              </a:gdLst>
              <a:ahLst/>
              <a:cxnLst>
                <a:cxn ang="0">
                  <a:pos x="2507456" y="0"/>
                </a:cxn>
                <a:cxn ang="0">
                  <a:pos x="2493169" y="28575"/>
                </a:cxn>
                <a:cxn ang="0">
                  <a:pos x="2295525" y="61913"/>
                </a:cxn>
                <a:cxn ang="0">
                  <a:pos x="2271713" y="80963"/>
                </a:cxn>
                <a:cxn ang="0">
                  <a:pos x="2264569" y="104775"/>
                </a:cxn>
                <a:cxn ang="0">
                  <a:pos x="2243138" y="142875"/>
                </a:cxn>
                <a:cxn ang="0">
                  <a:pos x="2147888" y="152400"/>
                </a:cxn>
                <a:cxn ang="0">
                  <a:pos x="2109788" y="176213"/>
                </a:cxn>
                <a:cxn ang="0">
                  <a:pos x="1997869" y="214313"/>
                </a:cxn>
                <a:cxn ang="0">
                  <a:pos x="1983581" y="228600"/>
                </a:cxn>
                <a:cxn ang="0">
                  <a:pos x="1874044" y="252413"/>
                </a:cxn>
                <a:cxn ang="0">
                  <a:pos x="1859756" y="264319"/>
                </a:cxn>
                <a:cxn ang="0">
                  <a:pos x="1783556" y="285750"/>
                </a:cxn>
                <a:cxn ang="0">
                  <a:pos x="1724025" y="295275"/>
                </a:cxn>
                <a:cxn ang="0">
                  <a:pos x="1695450" y="309563"/>
                </a:cxn>
                <a:cxn ang="0">
                  <a:pos x="1652588" y="338138"/>
                </a:cxn>
                <a:cxn ang="0">
                  <a:pos x="1626394" y="354806"/>
                </a:cxn>
                <a:cxn ang="0">
                  <a:pos x="1571625" y="376238"/>
                </a:cxn>
                <a:cxn ang="0">
                  <a:pos x="1535906" y="385763"/>
                </a:cxn>
                <a:cxn ang="0">
                  <a:pos x="1481138" y="397669"/>
                </a:cxn>
                <a:cxn ang="0">
                  <a:pos x="1419225" y="407194"/>
                </a:cxn>
                <a:cxn ang="0">
                  <a:pos x="1371600" y="419100"/>
                </a:cxn>
                <a:cxn ang="0">
                  <a:pos x="1297781" y="431006"/>
                </a:cxn>
                <a:cxn ang="0">
                  <a:pos x="1262063" y="447675"/>
                </a:cxn>
                <a:cxn ang="0">
                  <a:pos x="1138238" y="457200"/>
                </a:cxn>
                <a:cxn ang="0">
                  <a:pos x="1097756" y="473869"/>
                </a:cxn>
                <a:cxn ang="0">
                  <a:pos x="1052513" y="478631"/>
                </a:cxn>
                <a:cxn ang="0">
                  <a:pos x="1042988" y="500063"/>
                </a:cxn>
                <a:cxn ang="0">
                  <a:pos x="1023938" y="519113"/>
                </a:cxn>
                <a:cxn ang="0">
                  <a:pos x="973931" y="531019"/>
                </a:cxn>
                <a:cxn ang="0">
                  <a:pos x="912019" y="550069"/>
                </a:cxn>
                <a:cxn ang="0">
                  <a:pos x="845344" y="561975"/>
                </a:cxn>
                <a:cxn ang="0">
                  <a:pos x="792956" y="576263"/>
                </a:cxn>
                <a:cxn ang="0">
                  <a:pos x="731044" y="581025"/>
                </a:cxn>
                <a:cxn ang="0">
                  <a:pos x="700088" y="592931"/>
                </a:cxn>
                <a:cxn ang="0">
                  <a:pos x="578644" y="604838"/>
                </a:cxn>
                <a:cxn ang="0">
                  <a:pos x="552450" y="623888"/>
                </a:cxn>
                <a:cxn ang="0">
                  <a:pos x="540544" y="650081"/>
                </a:cxn>
                <a:cxn ang="0">
                  <a:pos x="488156" y="666750"/>
                </a:cxn>
                <a:cxn ang="0">
                  <a:pos x="461963" y="685800"/>
                </a:cxn>
                <a:cxn ang="0">
                  <a:pos x="409575" y="704850"/>
                </a:cxn>
                <a:cxn ang="0">
                  <a:pos x="333375" y="719137"/>
                </a:cxn>
                <a:cxn ang="0">
                  <a:pos x="292894" y="723899"/>
                </a:cxn>
                <a:cxn ang="0">
                  <a:pos x="273844" y="747713"/>
                </a:cxn>
                <a:cxn ang="0">
                  <a:pos x="204788" y="764381"/>
                </a:cxn>
                <a:cxn ang="0">
                  <a:pos x="180975" y="771525"/>
                </a:cxn>
                <a:cxn ang="0">
                  <a:pos x="135731" y="795338"/>
                </a:cxn>
                <a:cxn ang="0">
                  <a:pos x="114300" y="812006"/>
                </a:cxn>
                <a:cxn ang="0">
                  <a:pos x="83344" y="828675"/>
                </a:cxn>
                <a:cxn ang="0">
                  <a:pos x="42863" y="845344"/>
                </a:cxn>
                <a:cxn ang="0">
                  <a:pos x="0" y="854869"/>
                </a:cxn>
              </a:cxnLst>
              <a:rect l="T0" t="T1" r="T2" b="T3"/>
              <a:pathLst>
                <a:path w="2631281" h="854869">
                  <a:moveTo>
                    <a:pt x="2631281" y="0"/>
                  </a:moveTo>
                  <a:lnTo>
                    <a:pt x="2507456" y="0"/>
                  </a:lnTo>
                  <a:lnTo>
                    <a:pt x="2507456" y="28575"/>
                  </a:lnTo>
                  <a:lnTo>
                    <a:pt x="2493169" y="28575"/>
                  </a:lnTo>
                  <a:lnTo>
                    <a:pt x="2493169" y="61913"/>
                  </a:lnTo>
                  <a:lnTo>
                    <a:pt x="2295525" y="61913"/>
                  </a:lnTo>
                  <a:lnTo>
                    <a:pt x="2295525" y="80963"/>
                  </a:lnTo>
                  <a:lnTo>
                    <a:pt x="2271713" y="80963"/>
                  </a:lnTo>
                  <a:lnTo>
                    <a:pt x="2271713" y="104775"/>
                  </a:lnTo>
                  <a:lnTo>
                    <a:pt x="2264569" y="104775"/>
                  </a:lnTo>
                  <a:lnTo>
                    <a:pt x="2264569" y="142875"/>
                  </a:lnTo>
                  <a:lnTo>
                    <a:pt x="2243138" y="142875"/>
                  </a:lnTo>
                  <a:lnTo>
                    <a:pt x="2243138" y="152400"/>
                  </a:lnTo>
                  <a:lnTo>
                    <a:pt x="2147888" y="152400"/>
                  </a:lnTo>
                  <a:lnTo>
                    <a:pt x="2147888" y="176213"/>
                  </a:lnTo>
                  <a:lnTo>
                    <a:pt x="2109788" y="176213"/>
                  </a:lnTo>
                  <a:lnTo>
                    <a:pt x="2109788" y="214313"/>
                  </a:lnTo>
                  <a:lnTo>
                    <a:pt x="1997869" y="214313"/>
                  </a:lnTo>
                  <a:lnTo>
                    <a:pt x="1997869" y="228600"/>
                  </a:lnTo>
                  <a:lnTo>
                    <a:pt x="1983581" y="228600"/>
                  </a:lnTo>
                  <a:lnTo>
                    <a:pt x="1983581" y="252413"/>
                  </a:lnTo>
                  <a:lnTo>
                    <a:pt x="1874044" y="252413"/>
                  </a:lnTo>
                  <a:lnTo>
                    <a:pt x="1874044" y="264319"/>
                  </a:lnTo>
                  <a:lnTo>
                    <a:pt x="1859756" y="264319"/>
                  </a:lnTo>
                  <a:lnTo>
                    <a:pt x="1859756" y="285750"/>
                  </a:lnTo>
                  <a:lnTo>
                    <a:pt x="1783556" y="285750"/>
                  </a:lnTo>
                  <a:lnTo>
                    <a:pt x="1774031" y="295275"/>
                  </a:lnTo>
                  <a:lnTo>
                    <a:pt x="1724025" y="295275"/>
                  </a:lnTo>
                  <a:lnTo>
                    <a:pt x="1724025" y="309563"/>
                  </a:lnTo>
                  <a:lnTo>
                    <a:pt x="1695450" y="309563"/>
                  </a:lnTo>
                  <a:lnTo>
                    <a:pt x="1695450" y="338138"/>
                  </a:lnTo>
                  <a:lnTo>
                    <a:pt x="1652588" y="338138"/>
                  </a:lnTo>
                  <a:lnTo>
                    <a:pt x="1652588" y="354806"/>
                  </a:lnTo>
                  <a:lnTo>
                    <a:pt x="1626394" y="354806"/>
                  </a:lnTo>
                  <a:lnTo>
                    <a:pt x="1626394" y="376238"/>
                  </a:lnTo>
                  <a:lnTo>
                    <a:pt x="1571625" y="376238"/>
                  </a:lnTo>
                  <a:lnTo>
                    <a:pt x="1571625" y="385763"/>
                  </a:lnTo>
                  <a:lnTo>
                    <a:pt x="1535906" y="385763"/>
                  </a:lnTo>
                  <a:lnTo>
                    <a:pt x="1535906" y="397669"/>
                  </a:lnTo>
                  <a:lnTo>
                    <a:pt x="1481138" y="397669"/>
                  </a:lnTo>
                  <a:lnTo>
                    <a:pt x="1481138" y="407194"/>
                  </a:lnTo>
                  <a:lnTo>
                    <a:pt x="1419225" y="407194"/>
                  </a:lnTo>
                  <a:lnTo>
                    <a:pt x="1419225" y="419100"/>
                  </a:lnTo>
                  <a:lnTo>
                    <a:pt x="1371600" y="419100"/>
                  </a:lnTo>
                  <a:lnTo>
                    <a:pt x="1371600" y="431006"/>
                  </a:lnTo>
                  <a:lnTo>
                    <a:pt x="1297781" y="431006"/>
                  </a:lnTo>
                  <a:lnTo>
                    <a:pt x="1297781" y="447675"/>
                  </a:lnTo>
                  <a:lnTo>
                    <a:pt x="1262063" y="447675"/>
                  </a:lnTo>
                  <a:lnTo>
                    <a:pt x="1262063" y="457200"/>
                  </a:lnTo>
                  <a:lnTo>
                    <a:pt x="1138238" y="457200"/>
                  </a:lnTo>
                  <a:lnTo>
                    <a:pt x="1138238" y="473869"/>
                  </a:lnTo>
                  <a:lnTo>
                    <a:pt x="1097756" y="473869"/>
                  </a:lnTo>
                  <a:lnTo>
                    <a:pt x="1092994" y="478631"/>
                  </a:lnTo>
                  <a:lnTo>
                    <a:pt x="1052513" y="478631"/>
                  </a:lnTo>
                  <a:lnTo>
                    <a:pt x="1052513" y="500063"/>
                  </a:lnTo>
                  <a:lnTo>
                    <a:pt x="1042988" y="500063"/>
                  </a:lnTo>
                  <a:lnTo>
                    <a:pt x="1042988" y="519113"/>
                  </a:lnTo>
                  <a:lnTo>
                    <a:pt x="1023938" y="519113"/>
                  </a:lnTo>
                  <a:lnTo>
                    <a:pt x="1023938" y="531019"/>
                  </a:lnTo>
                  <a:lnTo>
                    <a:pt x="973931" y="531019"/>
                  </a:lnTo>
                  <a:lnTo>
                    <a:pt x="973931" y="550069"/>
                  </a:lnTo>
                  <a:lnTo>
                    <a:pt x="912019" y="550069"/>
                  </a:lnTo>
                  <a:lnTo>
                    <a:pt x="912019" y="561975"/>
                  </a:lnTo>
                  <a:lnTo>
                    <a:pt x="845344" y="561975"/>
                  </a:lnTo>
                  <a:lnTo>
                    <a:pt x="845344" y="576263"/>
                  </a:lnTo>
                  <a:lnTo>
                    <a:pt x="792956" y="576263"/>
                  </a:lnTo>
                  <a:lnTo>
                    <a:pt x="788194" y="581025"/>
                  </a:lnTo>
                  <a:lnTo>
                    <a:pt x="731044" y="581025"/>
                  </a:lnTo>
                  <a:lnTo>
                    <a:pt x="731044" y="592931"/>
                  </a:lnTo>
                  <a:lnTo>
                    <a:pt x="700088" y="592931"/>
                  </a:lnTo>
                  <a:lnTo>
                    <a:pt x="700088" y="604838"/>
                  </a:lnTo>
                  <a:lnTo>
                    <a:pt x="578644" y="604838"/>
                  </a:lnTo>
                  <a:lnTo>
                    <a:pt x="578644" y="623888"/>
                  </a:lnTo>
                  <a:lnTo>
                    <a:pt x="552450" y="623888"/>
                  </a:lnTo>
                  <a:lnTo>
                    <a:pt x="552450" y="650081"/>
                  </a:lnTo>
                  <a:lnTo>
                    <a:pt x="540544" y="650081"/>
                  </a:lnTo>
                  <a:lnTo>
                    <a:pt x="540544" y="666750"/>
                  </a:lnTo>
                  <a:lnTo>
                    <a:pt x="488156" y="666750"/>
                  </a:lnTo>
                  <a:lnTo>
                    <a:pt x="488156" y="685800"/>
                  </a:lnTo>
                  <a:lnTo>
                    <a:pt x="461963" y="685800"/>
                  </a:lnTo>
                  <a:lnTo>
                    <a:pt x="461963" y="704850"/>
                  </a:lnTo>
                  <a:lnTo>
                    <a:pt x="409575" y="704850"/>
                  </a:lnTo>
                  <a:lnTo>
                    <a:pt x="395288" y="719137"/>
                  </a:lnTo>
                  <a:lnTo>
                    <a:pt x="333375" y="719137"/>
                  </a:lnTo>
                  <a:lnTo>
                    <a:pt x="328613" y="723899"/>
                  </a:lnTo>
                  <a:lnTo>
                    <a:pt x="292894" y="723899"/>
                  </a:lnTo>
                  <a:lnTo>
                    <a:pt x="292894" y="747713"/>
                  </a:lnTo>
                  <a:lnTo>
                    <a:pt x="273844" y="747713"/>
                  </a:lnTo>
                  <a:lnTo>
                    <a:pt x="273844" y="764381"/>
                  </a:lnTo>
                  <a:lnTo>
                    <a:pt x="204788" y="764381"/>
                  </a:lnTo>
                  <a:lnTo>
                    <a:pt x="204788" y="771525"/>
                  </a:lnTo>
                  <a:lnTo>
                    <a:pt x="180975" y="771525"/>
                  </a:lnTo>
                  <a:lnTo>
                    <a:pt x="180975" y="795338"/>
                  </a:lnTo>
                  <a:lnTo>
                    <a:pt x="135731" y="795338"/>
                  </a:lnTo>
                  <a:lnTo>
                    <a:pt x="135731" y="812006"/>
                  </a:lnTo>
                  <a:lnTo>
                    <a:pt x="114300" y="812006"/>
                  </a:lnTo>
                  <a:lnTo>
                    <a:pt x="114300" y="828675"/>
                  </a:lnTo>
                  <a:lnTo>
                    <a:pt x="83344" y="828675"/>
                  </a:lnTo>
                  <a:lnTo>
                    <a:pt x="83344" y="845344"/>
                  </a:lnTo>
                  <a:lnTo>
                    <a:pt x="42863" y="845344"/>
                  </a:lnTo>
                  <a:lnTo>
                    <a:pt x="33338" y="854869"/>
                  </a:lnTo>
                  <a:lnTo>
                    <a:pt x="0" y="854869"/>
                  </a:lnTo>
                </a:path>
              </a:pathLst>
            </a:custGeom>
            <a:noFill/>
            <a:ln w="38100" cap="flat" cmpd="sng" algn="ctr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grpSp>
        <p:nvGrpSpPr>
          <p:cNvPr id="100360" name="Group 43"/>
          <p:cNvGrpSpPr>
            <a:grpSpLocks/>
          </p:cNvGrpSpPr>
          <p:nvPr/>
        </p:nvGrpSpPr>
        <p:grpSpPr bwMode="auto">
          <a:xfrm>
            <a:off x="5097233" y="2766140"/>
            <a:ext cx="3298752" cy="1805539"/>
            <a:chOff x="5153608" y="3725003"/>
            <a:chExt cx="3298425" cy="2407925"/>
          </a:xfrm>
        </p:grpSpPr>
        <p:sp>
          <p:nvSpPr>
            <p:cNvPr id="100400" name="TextBox 148"/>
            <p:cNvSpPr txBox="1">
              <a:spLocks noChangeArrowheads="1"/>
            </p:cNvSpPr>
            <p:nvPr/>
          </p:nvSpPr>
          <p:spPr bwMode="auto">
            <a:xfrm>
              <a:off x="5451924" y="5645755"/>
              <a:ext cx="250365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00401" name="TextBox 149"/>
            <p:cNvSpPr txBox="1">
              <a:spLocks noChangeArrowheads="1"/>
            </p:cNvSpPr>
            <p:nvPr/>
          </p:nvSpPr>
          <p:spPr bwMode="auto">
            <a:xfrm>
              <a:off x="6326205" y="5645755"/>
              <a:ext cx="316081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100402" name="TextBox 150"/>
            <p:cNvSpPr txBox="1">
              <a:spLocks noChangeArrowheads="1"/>
            </p:cNvSpPr>
            <p:nvPr/>
          </p:nvSpPr>
          <p:spPr bwMode="auto">
            <a:xfrm>
              <a:off x="7233338" y="5645755"/>
              <a:ext cx="316081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00403" name="TextBox 151"/>
            <p:cNvSpPr txBox="1">
              <a:spLocks noChangeArrowheads="1"/>
            </p:cNvSpPr>
            <p:nvPr/>
          </p:nvSpPr>
          <p:spPr bwMode="auto">
            <a:xfrm>
              <a:off x="8135952" y="5645755"/>
              <a:ext cx="316081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30</a:t>
              </a:r>
            </a:p>
          </p:txBody>
        </p:sp>
        <p:sp>
          <p:nvSpPr>
            <p:cNvPr id="100404" name="TextBox 152"/>
            <p:cNvSpPr txBox="1">
              <a:spLocks noChangeArrowheads="1"/>
            </p:cNvSpPr>
            <p:nvPr/>
          </p:nvSpPr>
          <p:spPr bwMode="auto">
            <a:xfrm>
              <a:off x="5270068" y="3837309"/>
              <a:ext cx="316081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100405" name="TextBox 153"/>
            <p:cNvSpPr txBox="1">
              <a:spLocks noChangeArrowheads="1"/>
            </p:cNvSpPr>
            <p:nvPr/>
          </p:nvSpPr>
          <p:spPr bwMode="auto">
            <a:xfrm>
              <a:off x="5335786" y="4006856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9</a:t>
              </a:r>
            </a:p>
          </p:txBody>
        </p:sp>
        <p:sp>
          <p:nvSpPr>
            <p:cNvPr id="100406" name="TextBox 154"/>
            <p:cNvSpPr txBox="1">
              <a:spLocks noChangeArrowheads="1"/>
            </p:cNvSpPr>
            <p:nvPr/>
          </p:nvSpPr>
          <p:spPr bwMode="auto">
            <a:xfrm>
              <a:off x="5335786" y="4181045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00407" name="TextBox 155"/>
            <p:cNvSpPr txBox="1">
              <a:spLocks noChangeArrowheads="1"/>
            </p:cNvSpPr>
            <p:nvPr/>
          </p:nvSpPr>
          <p:spPr bwMode="auto">
            <a:xfrm>
              <a:off x="5335786" y="4348446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100408" name="TextBox 156"/>
            <p:cNvSpPr txBox="1">
              <a:spLocks noChangeArrowheads="1"/>
            </p:cNvSpPr>
            <p:nvPr/>
          </p:nvSpPr>
          <p:spPr bwMode="auto">
            <a:xfrm>
              <a:off x="5335786" y="4520371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00409" name="TextBox 157"/>
            <p:cNvSpPr txBox="1">
              <a:spLocks noChangeArrowheads="1"/>
            </p:cNvSpPr>
            <p:nvPr/>
          </p:nvSpPr>
          <p:spPr bwMode="auto">
            <a:xfrm>
              <a:off x="5335786" y="4698549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00410" name="TextBox 158"/>
            <p:cNvSpPr txBox="1">
              <a:spLocks noChangeArrowheads="1"/>
            </p:cNvSpPr>
            <p:nvPr/>
          </p:nvSpPr>
          <p:spPr bwMode="auto">
            <a:xfrm>
              <a:off x="5335786" y="4867564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00411" name="TextBox 159"/>
            <p:cNvSpPr txBox="1">
              <a:spLocks noChangeArrowheads="1"/>
            </p:cNvSpPr>
            <p:nvPr/>
          </p:nvSpPr>
          <p:spPr bwMode="auto">
            <a:xfrm>
              <a:off x="5335786" y="5039491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100412" name="TextBox 160"/>
            <p:cNvSpPr txBox="1">
              <a:spLocks noChangeArrowheads="1"/>
            </p:cNvSpPr>
            <p:nvPr/>
          </p:nvSpPr>
          <p:spPr bwMode="auto">
            <a:xfrm>
              <a:off x="5335786" y="5211416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00413" name="TextBox 161"/>
            <p:cNvSpPr txBox="1">
              <a:spLocks noChangeArrowheads="1"/>
            </p:cNvSpPr>
            <p:nvPr/>
          </p:nvSpPr>
          <p:spPr bwMode="auto">
            <a:xfrm>
              <a:off x="5335786" y="5383342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00414" name="TextBox 162"/>
            <p:cNvSpPr txBox="1">
              <a:spLocks noChangeArrowheads="1"/>
            </p:cNvSpPr>
            <p:nvPr/>
          </p:nvSpPr>
          <p:spPr bwMode="auto">
            <a:xfrm>
              <a:off x="5335786" y="5548482"/>
              <a:ext cx="250364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00415" name="TextBox 163"/>
            <p:cNvSpPr txBox="1">
              <a:spLocks noChangeArrowheads="1"/>
            </p:cNvSpPr>
            <p:nvPr/>
          </p:nvSpPr>
          <p:spPr bwMode="auto">
            <a:xfrm>
              <a:off x="6038478" y="3916701"/>
              <a:ext cx="1798583" cy="369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FF0000"/>
                  </a:solidFill>
                </a:rPr>
                <a:t>Predicted </a:t>
              </a:r>
              <a:r>
                <a:rPr lang="en-GB" sz="1200" b="1" dirty="0" err="1">
                  <a:solidFill>
                    <a:srgbClr val="FF0000"/>
                  </a:solidFill>
                </a:rPr>
                <a:t>cTTR</a:t>
              </a:r>
              <a:r>
                <a:rPr lang="en-GB" sz="1200" b="1" dirty="0">
                  <a:solidFill>
                    <a:srgbClr val="FF0000"/>
                  </a:solidFill>
                </a:rPr>
                <a:t> 71</a:t>
              </a:r>
              <a:r>
                <a:rPr lang="cs-CZ" sz="1200" b="1" dirty="0">
                  <a:solidFill>
                    <a:srgbClr val="FF0000"/>
                  </a:solidFill>
                </a:rPr>
                <a:t>,</a:t>
              </a:r>
              <a:r>
                <a:rPr lang="en-GB" sz="1200" b="1" dirty="0">
                  <a:solidFill>
                    <a:srgbClr val="FF0000"/>
                  </a:solidFill>
                </a:rPr>
                <a:t>2–83</a:t>
              </a:r>
              <a:r>
                <a:rPr lang="cs-CZ" sz="1200" b="1" dirty="0">
                  <a:solidFill>
                    <a:srgbClr val="FF0000"/>
                  </a:solidFill>
                </a:rPr>
                <a:t>,</a:t>
              </a:r>
              <a:r>
                <a:rPr lang="en-GB" sz="1200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>
              <a:off x="5577417" y="3945283"/>
              <a:ext cx="0" cy="17196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5577417" y="5664931"/>
              <a:ext cx="27222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5577417" y="5664931"/>
              <a:ext cx="0" cy="365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6483789" y="5664931"/>
              <a:ext cx="0" cy="365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7391749" y="5664931"/>
              <a:ext cx="0" cy="365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8293360" y="5664931"/>
              <a:ext cx="0" cy="365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5554400" y="5646676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5554400" y="5481539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554400" y="5310051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>
              <a:off x="5554400" y="5138562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5554400" y="4965487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5554400" y="4793998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>
              <a:off x="5554400" y="4619334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5554400" y="4447846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>
              <a:off x="5554400" y="4279533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>
              <a:off x="5554400" y="4104869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5554400" y="3933380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433" name="TextBox 181"/>
            <p:cNvSpPr txBox="1">
              <a:spLocks noChangeArrowheads="1"/>
            </p:cNvSpPr>
            <p:nvPr/>
          </p:nvSpPr>
          <p:spPr bwMode="auto">
            <a:xfrm rot="16200000">
              <a:off x="4186206" y="4692405"/>
              <a:ext cx="2181001" cy="24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Event rate of primary safety</a:t>
              </a:r>
            </a:p>
          </p:txBody>
        </p:sp>
        <p:sp>
          <p:nvSpPr>
            <p:cNvPr id="100434" name="TextBox 182"/>
            <p:cNvSpPr txBox="1">
              <a:spLocks noChangeArrowheads="1"/>
            </p:cNvSpPr>
            <p:nvPr/>
          </p:nvSpPr>
          <p:spPr bwMode="auto">
            <a:xfrm>
              <a:off x="5987977" y="5804560"/>
              <a:ext cx="1864428" cy="32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Time to primary safety (months)</a:t>
              </a:r>
            </a:p>
          </p:txBody>
        </p:sp>
        <p:sp>
          <p:nvSpPr>
            <p:cNvPr id="100435" name="Freeform 2049"/>
            <p:cNvSpPr>
              <a:spLocks/>
            </p:cNvSpPr>
            <p:nvPr/>
          </p:nvSpPr>
          <p:spPr bwMode="auto">
            <a:xfrm>
              <a:off x="5615513" y="4678873"/>
              <a:ext cx="2685784" cy="984471"/>
            </a:xfrm>
            <a:custGeom>
              <a:avLst/>
              <a:gdLst>
                <a:gd name="T0" fmla="*/ 0 w 2686050"/>
                <a:gd name="T1" fmla="*/ 0 h 983457"/>
                <a:gd name="T2" fmla="*/ 2686050 w 2686050"/>
                <a:gd name="T3" fmla="*/ 983457 h 983457"/>
              </a:gdLst>
              <a:ahLst/>
              <a:cxnLst>
                <a:cxn ang="0">
                  <a:pos x="2671762" y="1"/>
                </a:cxn>
                <a:cxn ang="0">
                  <a:pos x="2464593" y="35719"/>
                </a:cxn>
                <a:cxn ang="0">
                  <a:pos x="2409825" y="64294"/>
                </a:cxn>
                <a:cxn ang="0">
                  <a:pos x="2178843" y="88107"/>
                </a:cxn>
                <a:cxn ang="0">
                  <a:pos x="2112168" y="107157"/>
                </a:cxn>
                <a:cxn ang="0">
                  <a:pos x="2093118" y="123825"/>
                </a:cxn>
                <a:cxn ang="0">
                  <a:pos x="2014537" y="145257"/>
                </a:cxn>
                <a:cxn ang="0">
                  <a:pos x="1985962" y="159544"/>
                </a:cxn>
                <a:cxn ang="0">
                  <a:pos x="1852612" y="176213"/>
                </a:cxn>
                <a:cxn ang="0">
                  <a:pos x="1833562" y="192882"/>
                </a:cxn>
                <a:cxn ang="0">
                  <a:pos x="1800225" y="219075"/>
                </a:cxn>
                <a:cxn ang="0">
                  <a:pos x="1757362" y="230982"/>
                </a:cxn>
                <a:cxn ang="0">
                  <a:pos x="1728787" y="254794"/>
                </a:cxn>
                <a:cxn ang="0">
                  <a:pos x="1695450" y="278607"/>
                </a:cxn>
                <a:cxn ang="0">
                  <a:pos x="1654968" y="307182"/>
                </a:cxn>
                <a:cxn ang="0">
                  <a:pos x="1576387" y="311944"/>
                </a:cxn>
                <a:cxn ang="0">
                  <a:pos x="1483518" y="326232"/>
                </a:cxn>
                <a:cxn ang="0">
                  <a:pos x="1457325" y="335757"/>
                </a:cxn>
                <a:cxn ang="0">
                  <a:pos x="1416843" y="347663"/>
                </a:cxn>
                <a:cxn ang="0">
                  <a:pos x="1388268" y="392907"/>
                </a:cxn>
                <a:cxn ang="0">
                  <a:pos x="1352550" y="409575"/>
                </a:cxn>
                <a:cxn ang="0">
                  <a:pos x="1326356" y="421482"/>
                </a:cxn>
                <a:cxn ang="0">
                  <a:pos x="1293018" y="433388"/>
                </a:cxn>
                <a:cxn ang="0">
                  <a:pos x="1259681" y="450057"/>
                </a:cxn>
                <a:cxn ang="0">
                  <a:pos x="1162050" y="461963"/>
                </a:cxn>
                <a:cxn ang="0">
                  <a:pos x="1112043" y="471488"/>
                </a:cxn>
                <a:cxn ang="0">
                  <a:pos x="1095375" y="488157"/>
                </a:cxn>
                <a:cxn ang="0">
                  <a:pos x="1071562" y="514350"/>
                </a:cxn>
                <a:cxn ang="0">
                  <a:pos x="1050131" y="531019"/>
                </a:cxn>
                <a:cxn ang="0">
                  <a:pos x="1016793" y="550069"/>
                </a:cxn>
                <a:cxn ang="0">
                  <a:pos x="988218" y="559594"/>
                </a:cxn>
                <a:cxn ang="0">
                  <a:pos x="888206" y="566738"/>
                </a:cxn>
                <a:cxn ang="0">
                  <a:pos x="828675" y="590550"/>
                </a:cxn>
                <a:cxn ang="0">
                  <a:pos x="812006" y="602457"/>
                </a:cxn>
                <a:cxn ang="0">
                  <a:pos x="771525" y="614363"/>
                </a:cxn>
                <a:cxn ang="0">
                  <a:pos x="738187" y="623888"/>
                </a:cxn>
                <a:cxn ang="0">
                  <a:pos x="716756" y="638175"/>
                </a:cxn>
                <a:cxn ang="0">
                  <a:pos x="704850" y="652463"/>
                </a:cxn>
                <a:cxn ang="0">
                  <a:pos x="690562" y="669132"/>
                </a:cxn>
                <a:cxn ang="0">
                  <a:pos x="664368" y="695325"/>
                </a:cxn>
                <a:cxn ang="0">
                  <a:pos x="628650" y="709613"/>
                </a:cxn>
                <a:cxn ang="0">
                  <a:pos x="547687" y="716757"/>
                </a:cxn>
                <a:cxn ang="0">
                  <a:pos x="528637" y="738188"/>
                </a:cxn>
                <a:cxn ang="0">
                  <a:pos x="478631" y="747713"/>
                </a:cxn>
                <a:cxn ang="0">
                  <a:pos x="390525" y="771525"/>
                </a:cxn>
                <a:cxn ang="0">
                  <a:pos x="342900" y="800100"/>
                </a:cxn>
                <a:cxn ang="0">
                  <a:pos x="309562" y="819150"/>
                </a:cxn>
                <a:cxn ang="0">
                  <a:pos x="269081" y="854869"/>
                </a:cxn>
                <a:cxn ang="0">
                  <a:pos x="250031" y="876300"/>
                </a:cxn>
                <a:cxn ang="0">
                  <a:pos x="154781" y="909638"/>
                </a:cxn>
                <a:cxn ang="0">
                  <a:pos x="138112" y="919163"/>
                </a:cxn>
                <a:cxn ang="0">
                  <a:pos x="100012" y="942975"/>
                </a:cxn>
                <a:cxn ang="0">
                  <a:pos x="0" y="966788"/>
                </a:cxn>
              </a:cxnLst>
              <a:rect l="T0" t="T1" r="T2" b="T3"/>
              <a:pathLst>
                <a:path w="2686050" h="983457">
                  <a:moveTo>
                    <a:pt x="2686050" y="0"/>
                  </a:moveTo>
                  <a:lnTo>
                    <a:pt x="2671762" y="1"/>
                  </a:lnTo>
                  <a:lnTo>
                    <a:pt x="2671762" y="35719"/>
                  </a:lnTo>
                  <a:lnTo>
                    <a:pt x="2464593" y="35719"/>
                  </a:lnTo>
                  <a:lnTo>
                    <a:pt x="2464593" y="64294"/>
                  </a:lnTo>
                  <a:lnTo>
                    <a:pt x="2409825" y="64294"/>
                  </a:lnTo>
                  <a:lnTo>
                    <a:pt x="2409825" y="88107"/>
                  </a:lnTo>
                  <a:lnTo>
                    <a:pt x="2178843" y="88107"/>
                  </a:lnTo>
                  <a:lnTo>
                    <a:pt x="2178843" y="107157"/>
                  </a:lnTo>
                  <a:lnTo>
                    <a:pt x="2112168" y="107157"/>
                  </a:lnTo>
                  <a:lnTo>
                    <a:pt x="2112168" y="123825"/>
                  </a:lnTo>
                  <a:lnTo>
                    <a:pt x="2093118" y="123825"/>
                  </a:lnTo>
                  <a:lnTo>
                    <a:pt x="2093118" y="145257"/>
                  </a:lnTo>
                  <a:lnTo>
                    <a:pt x="2014537" y="145257"/>
                  </a:lnTo>
                  <a:lnTo>
                    <a:pt x="2014537" y="159544"/>
                  </a:lnTo>
                  <a:lnTo>
                    <a:pt x="1985962" y="159544"/>
                  </a:lnTo>
                  <a:lnTo>
                    <a:pt x="1985962" y="176213"/>
                  </a:lnTo>
                  <a:lnTo>
                    <a:pt x="1852612" y="176213"/>
                  </a:lnTo>
                  <a:lnTo>
                    <a:pt x="1852612" y="192882"/>
                  </a:lnTo>
                  <a:lnTo>
                    <a:pt x="1833562" y="192882"/>
                  </a:lnTo>
                  <a:lnTo>
                    <a:pt x="1833562" y="219075"/>
                  </a:lnTo>
                  <a:lnTo>
                    <a:pt x="1800225" y="219075"/>
                  </a:lnTo>
                  <a:lnTo>
                    <a:pt x="1800225" y="230982"/>
                  </a:lnTo>
                  <a:lnTo>
                    <a:pt x="1757362" y="230982"/>
                  </a:lnTo>
                  <a:lnTo>
                    <a:pt x="1757362" y="254794"/>
                  </a:lnTo>
                  <a:lnTo>
                    <a:pt x="1728787" y="254794"/>
                  </a:lnTo>
                  <a:lnTo>
                    <a:pt x="1728787" y="278607"/>
                  </a:lnTo>
                  <a:lnTo>
                    <a:pt x="1695450" y="278607"/>
                  </a:lnTo>
                  <a:lnTo>
                    <a:pt x="1695450" y="307182"/>
                  </a:lnTo>
                  <a:lnTo>
                    <a:pt x="1654968" y="307182"/>
                  </a:lnTo>
                  <a:lnTo>
                    <a:pt x="1650206" y="311944"/>
                  </a:lnTo>
                  <a:lnTo>
                    <a:pt x="1576387" y="311944"/>
                  </a:lnTo>
                  <a:lnTo>
                    <a:pt x="1576387" y="326232"/>
                  </a:lnTo>
                  <a:lnTo>
                    <a:pt x="1483518" y="326232"/>
                  </a:lnTo>
                  <a:lnTo>
                    <a:pt x="1483518" y="335757"/>
                  </a:lnTo>
                  <a:lnTo>
                    <a:pt x="1457325" y="335757"/>
                  </a:lnTo>
                  <a:lnTo>
                    <a:pt x="1457325" y="347663"/>
                  </a:lnTo>
                  <a:lnTo>
                    <a:pt x="1416843" y="347663"/>
                  </a:lnTo>
                  <a:lnTo>
                    <a:pt x="1416843" y="392907"/>
                  </a:lnTo>
                  <a:lnTo>
                    <a:pt x="1388268" y="392907"/>
                  </a:lnTo>
                  <a:lnTo>
                    <a:pt x="1388268" y="409575"/>
                  </a:lnTo>
                  <a:lnTo>
                    <a:pt x="1352550" y="409575"/>
                  </a:lnTo>
                  <a:lnTo>
                    <a:pt x="1352550" y="421482"/>
                  </a:lnTo>
                  <a:lnTo>
                    <a:pt x="1326356" y="421482"/>
                  </a:lnTo>
                  <a:lnTo>
                    <a:pt x="1326356" y="433388"/>
                  </a:lnTo>
                  <a:lnTo>
                    <a:pt x="1293018" y="433388"/>
                  </a:lnTo>
                  <a:lnTo>
                    <a:pt x="1293018" y="450057"/>
                  </a:lnTo>
                  <a:lnTo>
                    <a:pt x="1259681" y="450057"/>
                  </a:lnTo>
                  <a:lnTo>
                    <a:pt x="1259681" y="461963"/>
                  </a:lnTo>
                  <a:lnTo>
                    <a:pt x="1162050" y="461963"/>
                  </a:lnTo>
                  <a:lnTo>
                    <a:pt x="1152525" y="471488"/>
                  </a:lnTo>
                  <a:lnTo>
                    <a:pt x="1112043" y="471488"/>
                  </a:lnTo>
                  <a:lnTo>
                    <a:pt x="1112043" y="488157"/>
                  </a:lnTo>
                  <a:lnTo>
                    <a:pt x="1095375" y="488157"/>
                  </a:lnTo>
                  <a:lnTo>
                    <a:pt x="1095375" y="514350"/>
                  </a:lnTo>
                  <a:lnTo>
                    <a:pt x="1071562" y="514350"/>
                  </a:lnTo>
                  <a:lnTo>
                    <a:pt x="1071562" y="531019"/>
                  </a:lnTo>
                  <a:lnTo>
                    <a:pt x="1050131" y="531019"/>
                  </a:lnTo>
                  <a:lnTo>
                    <a:pt x="1050131" y="550069"/>
                  </a:lnTo>
                  <a:lnTo>
                    <a:pt x="1016793" y="550069"/>
                  </a:lnTo>
                  <a:lnTo>
                    <a:pt x="1016793" y="559594"/>
                  </a:lnTo>
                  <a:lnTo>
                    <a:pt x="988218" y="559594"/>
                  </a:lnTo>
                  <a:lnTo>
                    <a:pt x="988218" y="566738"/>
                  </a:lnTo>
                  <a:lnTo>
                    <a:pt x="888206" y="566738"/>
                  </a:lnTo>
                  <a:lnTo>
                    <a:pt x="888206" y="590550"/>
                  </a:lnTo>
                  <a:lnTo>
                    <a:pt x="828675" y="590550"/>
                  </a:lnTo>
                  <a:lnTo>
                    <a:pt x="828675" y="602457"/>
                  </a:lnTo>
                  <a:lnTo>
                    <a:pt x="812006" y="602457"/>
                  </a:lnTo>
                  <a:lnTo>
                    <a:pt x="812006" y="614363"/>
                  </a:lnTo>
                  <a:lnTo>
                    <a:pt x="771525" y="614363"/>
                  </a:lnTo>
                  <a:lnTo>
                    <a:pt x="771525" y="623888"/>
                  </a:lnTo>
                  <a:lnTo>
                    <a:pt x="738187" y="623888"/>
                  </a:lnTo>
                  <a:lnTo>
                    <a:pt x="738187" y="638175"/>
                  </a:lnTo>
                  <a:lnTo>
                    <a:pt x="716756" y="638175"/>
                  </a:lnTo>
                  <a:lnTo>
                    <a:pt x="716756" y="652463"/>
                  </a:lnTo>
                  <a:lnTo>
                    <a:pt x="704850" y="652463"/>
                  </a:lnTo>
                  <a:lnTo>
                    <a:pt x="704850" y="669132"/>
                  </a:lnTo>
                  <a:lnTo>
                    <a:pt x="690562" y="669132"/>
                  </a:lnTo>
                  <a:lnTo>
                    <a:pt x="690562" y="695325"/>
                  </a:lnTo>
                  <a:lnTo>
                    <a:pt x="664368" y="695325"/>
                  </a:lnTo>
                  <a:lnTo>
                    <a:pt x="664368" y="709613"/>
                  </a:lnTo>
                  <a:lnTo>
                    <a:pt x="628650" y="709613"/>
                  </a:lnTo>
                  <a:lnTo>
                    <a:pt x="628650" y="716757"/>
                  </a:lnTo>
                  <a:lnTo>
                    <a:pt x="547687" y="716757"/>
                  </a:lnTo>
                  <a:lnTo>
                    <a:pt x="547687" y="738188"/>
                  </a:lnTo>
                  <a:lnTo>
                    <a:pt x="528637" y="738188"/>
                  </a:lnTo>
                  <a:lnTo>
                    <a:pt x="528637" y="747713"/>
                  </a:lnTo>
                  <a:lnTo>
                    <a:pt x="478631" y="747713"/>
                  </a:lnTo>
                  <a:lnTo>
                    <a:pt x="478631" y="771525"/>
                  </a:lnTo>
                  <a:lnTo>
                    <a:pt x="390525" y="771525"/>
                  </a:lnTo>
                  <a:lnTo>
                    <a:pt x="390525" y="800100"/>
                  </a:lnTo>
                  <a:lnTo>
                    <a:pt x="342900" y="800100"/>
                  </a:lnTo>
                  <a:lnTo>
                    <a:pt x="342900" y="819150"/>
                  </a:lnTo>
                  <a:lnTo>
                    <a:pt x="309562" y="819150"/>
                  </a:lnTo>
                  <a:lnTo>
                    <a:pt x="309562" y="854869"/>
                  </a:lnTo>
                  <a:lnTo>
                    <a:pt x="269081" y="854869"/>
                  </a:lnTo>
                  <a:lnTo>
                    <a:pt x="269081" y="876300"/>
                  </a:lnTo>
                  <a:lnTo>
                    <a:pt x="250031" y="876300"/>
                  </a:lnTo>
                  <a:lnTo>
                    <a:pt x="250031" y="909638"/>
                  </a:lnTo>
                  <a:lnTo>
                    <a:pt x="154781" y="909638"/>
                  </a:lnTo>
                  <a:lnTo>
                    <a:pt x="154781" y="919163"/>
                  </a:lnTo>
                  <a:lnTo>
                    <a:pt x="138112" y="919163"/>
                  </a:lnTo>
                  <a:lnTo>
                    <a:pt x="138112" y="942975"/>
                  </a:lnTo>
                  <a:lnTo>
                    <a:pt x="100012" y="942975"/>
                  </a:lnTo>
                  <a:lnTo>
                    <a:pt x="100012" y="966788"/>
                  </a:lnTo>
                  <a:lnTo>
                    <a:pt x="0" y="966788"/>
                  </a:lnTo>
                  <a:lnTo>
                    <a:pt x="0" y="983457"/>
                  </a:lnTo>
                </a:path>
              </a:pathLst>
            </a:custGeom>
            <a:noFill/>
            <a:ln w="38100" cap="flat" cmpd="sng" algn="ctr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0436" name="Freeform 2050"/>
            <p:cNvSpPr>
              <a:spLocks/>
            </p:cNvSpPr>
            <p:nvPr/>
          </p:nvSpPr>
          <p:spPr bwMode="auto">
            <a:xfrm>
              <a:off x="5634561" y="4283496"/>
              <a:ext cx="2666736" cy="1362380"/>
            </a:xfrm>
            <a:custGeom>
              <a:avLst/>
              <a:gdLst>
                <a:gd name="T0" fmla="*/ 0 w 2667000"/>
                <a:gd name="T1" fmla="*/ 0 h 1362075"/>
                <a:gd name="T2" fmla="*/ 2667000 w 2667000"/>
                <a:gd name="T3" fmla="*/ 1362075 h 1362075"/>
              </a:gdLst>
              <a:ahLst/>
              <a:cxnLst>
                <a:cxn ang="0">
                  <a:pos x="2562225" y="0"/>
                </a:cxn>
                <a:cxn ang="0">
                  <a:pos x="2531268" y="38100"/>
                </a:cxn>
                <a:cxn ang="0">
                  <a:pos x="2474118" y="71437"/>
                </a:cxn>
                <a:cxn ang="0">
                  <a:pos x="2440781" y="97631"/>
                </a:cxn>
                <a:cxn ang="0">
                  <a:pos x="2357437" y="119062"/>
                </a:cxn>
                <a:cxn ang="0">
                  <a:pos x="2326481" y="195262"/>
                </a:cxn>
                <a:cxn ang="0">
                  <a:pos x="2312193" y="221456"/>
                </a:cxn>
                <a:cxn ang="0">
                  <a:pos x="2302668" y="245269"/>
                </a:cxn>
                <a:cxn ang="0">
                  <a:pos x="2238375" y="269081"/>
                </a:cxn>
                <a:cxn ang="0">
                  <a:pos x="2012156" y="307181"/>
                </a:cxn>
                <a:cxn ang="0">
                  <a:pos x="1997868" y="330994"/>
                </a:cxn>
                <a:cxn ang="0">
                  <a:pos x="1962150" y="350044"/>
                </a:cxn>
                <a:cxn ang="0">
                  <a:pos x="1943100" y="364331"/>
                </a:cxn>
                <a:cxn ang="0">
                  <a:pos x="1905000" y="381000"/>
                </a:cxn>
                <a:cxn ang="0">
                  <a:pos x="1897856" y="397669"/>
                </a:cxn>
                <a:cxn ang="0">
                  <a:pos x="1883568" y="423862"/>
                </a:cxn>
                <a:cxn ang="0">
                  <a:pos x="1812131" y="440531"/>
                </a:cxn>
                <a:cxn ang="0">
                  <a:pos x="1776412" y="459581"/>
                </a:cxn>
                <a:cxn ang="0">
                  <a:pos x="1724025" y="495300"/>
                </a:cxn>
                <a:cxn ang="0">
                  <a:pos x="1702593" y="502444"/>
                </a:cxn>
                <a:cxn ang="0">
                  <a:pos x="1674018" y="528637"/>
                </a:cxn>
                <a:cxn ang="0">
                  <a:pos x="1650206" y="547687"/>
                </a:cxn>
                <a:cxn ang="0">
                  <a:pos x="1633537" y="573881"/>
                </a:cxn>
                <a:cxn ang="0">
                  <a:pos x="1559718" y="583406"/>
                </a:cxn>
                <a:cxn ang="0">
                  <a:pos x="1514475" y="604837"/>
                </a:cxn>
                <a:cxn ang="0">
                  <a:pos x="1466850" y="616744"/>
                </a:cxn>
                <a:cxn ang="0">
                  <a:pos x="1435893" y="628650"/>
                </a:cxn>
                <a:cxn ang="0">
                  <a:pos x="1404937" y="652462"/>
                </a:cxn>
                <a:cxn ang="0">
                  <a:pos x="1373981" y="666750"/>
                </a:cxn>
                <a:cxn ang="0">
                  <a:pos x="1331118" y="685800"/>
                </a:cxn>
                <a:cxn ang="0">
                  <a:pos x="1297781" y="707231"/>
                </a:cxn>
                <a:cxn ang="0">
                  <a:pos x="1254918" y="733425"/>
                </a:cxn>
                <a:cxn ang="0">
                  <a:pos x="1233487" y="745331"/>
                </a:cxn>
                <a:cxn ang="0">
                  <a:pos x="1188243" y="759619"/>
                </a:cxn>
                <a:cxn ang="0">
                  <a:pos x="1166812" y="773906"/>
                </a:cxn>
                <a:cxn ang="0">
                  <a:pos x="1128712" y="795337"/>
                </a:cxn>
                <a:cxn ang="0">
                  <a:pos x="1092993" y="814387"/>
                </a:cxn>
                <a:cxn ang="0">
                  <a:pos x="1047750" y="823912"/>
                </a:cxn>
                <a:cxn ang="0">
                  <a:pos x="983456" y="840581"/>
                </a:cxn>
                <a:cxn ang="0">
                  <a:pos x="957262" y="857250"/>
                </a:cxn>
                <a:cxn ang="0">
                  <a:pos x="857250" y="881062"/>
                </a:cxn>
                <a:cxn ang="0">
                  <a:pos x="847725" y="895350"/>
                </a:cxn>
                <a:cxn ang="0">
                  <a:pos x="781050" y="912019"/>
                </a:cxn>
                <a:cxn ang="0">
                  <a:pos x="735806" y="921544"/>
                </a:cxn>
                <a:cxn ang="0">
                  <a:pos x="711993" y="942975"/>
                </a:cxn>
                <a:cxn ang="0">
                  <a:pos x="645318" y="971550"/>
                </a:cxn>
                <a:cxn ang="0">
                  <a:pos x="559593" y="1026319"/>
                </a:cxn>
                <a:cxn ang="0">
                  <a:pos x="507206" y="1090612"/>
                </a:cxn>
                <a:cxn ang="0">
                  <a:pos x="476250" y="1102518"/>
                </a:cxn>
                <a:cxn ang="0">
                  <a:pos x="431006" y="1126331"/>
                </a:cxn>
                <a:cxn ang="0">
                  <a:pos x="361950" y="1143000"/>
                </a:cxn>
                <a:cxn ang="0">
                  <a:pos x="276225" y="1152525"/>
                </a:cxn>
                <a:cxn ang="0">
                  <a:pos x="240506" y="1164431"/>
                </a:cxn>
                <a:cxn ang="0">
                  <a:pos x="207168" y="1176337"/>
                </a:cxn>
                <a:cxn ang="0">
                  <a:pos x="195262" y="1197769"/>
                </a:cxn>
                <a:cxn ang="0">
                  <a:pos x="171450" y="1212056"/>
                </a:cxn>
                <a:cxn ang="0">
                  <a:pos x="147637" y="1245394"/>
                </a:cxn>
                <a:cxn ang="0">
                  <a:pos x="95250" y="1269206"/>
                </a:cxn>
                <a:cxn ang="0">
                  <a:pos x="73818" y="1293019"/>
                </a:cxn>
                <a:cxn ang="0">
                  <a:pos x="30956" y="1321594"/>
                </a:cxn>
                <a:cxn ang="0">
                  <a:pos x="0" y="1362075"/>
                </a:cxn>
              </a:cxnLst>
              <a:rect l="T0" t="T1" r="T2" b="T3"/>
              <a:pathLst>
                <a:path w="2667000" h="1362075">
                  <a:moveTo>
                    <a:pt x="2667000" y="0"/>
                  </a:moveTo>
                  <a:lnTo>
                    <a:pt x="2562225" y="0"/>
                  </a:lnTo>
                  <a:lnTo>
                    <a:pt x="2562225" y="38100"/>
                  </a:lnTo>
                  <a:lnTo>
                    <a:pt x="2531268" y="38100"/>
                  </a:lnTo>
                  <a:lnTo>
                    <a:pt x="2531268" y="71437"/>
                  </a:lnTo>
                  <a:lnTo>
                    <a:pt x="2474118" y="71437"/>
                  </a:lnTo>
                  <a:lnTo>
                    <a:pt x="2474118" y="97631"/>
                  </a:lnTo>
                  <a:lnTo>
                    <a:pt x="2440781" y="97631"/>
                  </a:lnTo>
                  <a:lnTo>
                    <a:pt x="2440781" y="119062"/>
                  </a:lnTo>
                  <a:lnTo>
                    <a:pt x="2357437" y="119062"/>
                  </a:lnTo>
                  <a:lnTo>
                    <a:pt x="2357437" y="195262"/>
                  </a:lnTo>
                  <a:lnTo>
                    <a:pt x="2326481" y="195262"/>
                  </a:lnTo>
                  <a:lnTo>
                    <a:pt x="2326481" y="221456"/>
                  </a:lnTo>
                  <a:lnTo>
                    <a:pt x="2312193" y="221456"/>
                  </a:lnTo>
                  <a:lnTo>
                    <a:pt x="2312193" y="245269"/>
                  </a:lnTo>
                  <a:lnTo>
                    <a:pt x="2302668" y="245269"/>
                  </a:lnTo>
                  <a:lnTo>
                    <a:pt x="2302668" y="269081"/>
                  </a:lnTo>
                  <a:lnTo>
                    <a:pt x="2238375" y="269081"/>
                  </a:lnTo>
                  <a:lnTo>
                    <a:pt x="2238375" y="307181"/>
                  </a:lnTo>
                  <a:lnTo>
                    <a:pt x="2012156" y="307181"/>
                  </a:lnTo>
                  <a:lnTo>
                    <a:pt x="2012156" y="330994"/>
                  </a:lnTo>
                  <a:lnTo>
                    <a:pt x="1997868" y="330994"/>
                  </a:lnTo>
                  <a:lnTo>
                    <a:pt x="1997868" y="350044"/>
                  </a:lnTo>
                  <a:lnTo>
                    <a:pt x="1962150" y="350044"/>
                  </a:lnTo>
                  <a:lnTo>
                    <a:pt x="1962150" y="364331"/>
                  </a:lnTo>
                  <a:lnTo>
                    <a:pt x="1943100" y="364331"/>
                  </a:lnTo>
                  <a:lnTo>
                    <a:pt x="1943100" y="381000"/>
                  </a:lnTo>
                  <a:lnTo>
                    <a:pt x="1905000" y="381000"/>
                  </a:lnTo>
                  <a:lnTo>
                    <a:pt x="1905000" y="397669"/>
                  </a:lnTo>
                  <a:lnTo>
                    <a:pt x="1897856" y="397669"/>
                  </a:lnTo>
                  <a:lnTo>
                    <a:pt x="1897856" y="423862"/>
                  </a:lnTo>
                  <a:lnTo>
                    <a:pt x="1883568" y="423862"/>
                  </a:lnTo>
                  <a:lnTo>
                    <a:pt x="1883568" y="440531"/>
                  </a:lnTo>
                  <a:lnTo>
                    <a:pt x="1812131" y="440531"/>
                  </a:lnTo>
                  <a:lnTo>
                    <a:pt x="1812131" y="459581"/>
                  </a:lnTo>
                  <a:lnTo>
                    <a:pt x="1776412" y="459581"/>
                  </a:lnTo>
                  <a:lnTo>
                    <a:pt x="1724025" y="459581"/>
                  </a:lnTo>
                  <a:lnTo>
                    <a:pt x="1724025" y="495300"/>
                  </a:lnTo>
                  <a:lnTo>
                    <a:pt x="1709737" y="495300"/>
                  </a:lnTo>
                  <a:lnTo>
                    <a:pt x="1702593" y="502444"/>
                  </a:lnTo>
                  <a:lnTo>
                    <a:pt x="1674018" y="502444"/>
                  </a:lnTo>
                  <a:lnTo>
                    <a:pt x="1674018" y="528637"/>
                  </a:lnTo>
                  <a:lnTo>
                    <a:pt x="1650206" y="528637"/>
                  </a:lnTo>
                  <a:lnTo>
                    <a:pt x="1650206" y="547687"/>
                  </a:lnTo>
                  <a:lnTo>
                    <a:pt x="1633537" y="547687"/>
                  </a:lnTo>
                  <a:lnTo>
                    <a:pt x="1633537" y="573881"/>
                  </a:lnTo>
                  <a:lnTo>
                    <a:pt x="1559718" y="573881"/>
                  </a:lnTo>
                  <a:lnTo>
                    <a:pt x="1559718" y="583406"/>
                  </a:lnTo>
                  <a:lnTo>
                    <a:pt x="1514475" y="583406"/>
                  </a:lnTo>
                  <a:lnTo>
                    <a:pt x="1514475" y="604837"/>
                  </a:lnTo>
                  <a:lnTo>
                    <a:pt x="1466850" y="604837"/>
                  </a:lnTo>
                  <a:lnTo>
                    <a:pt x="1466850" y="616744"/>
                  </a:lnTo>
                  <a:lnTo>
                    <a:pt x="1435893" y="616744"/>
                  </a:lnTo>
                  <a:lnTo>
                    <a:pt x="1435893" y="628650"/>
                  </a:lnTo>
                  <a:lnTo>
                    <a:pt x="1404937" y="628650"/>
                  </a:lnTo>
                  <a:lnTo>
                    <a:pt x="1404937" y="652462"/>
                  </a:lnTo>
                  <a:lnTo>
                    <a:pt x="1373981" y="652462"/>
                  </a:lnTo>
                  <a:lnTo>
                    <a:pt x="1373981" y="666750"/>
                  </a:lnTo>
                  <a:lnTo>
                    <a:pt x="1331118" y="666750"/>
                  </a:lnTo>
                  <a:lnTo>
                    <a:pt x="1331118" y="685800"/>
                  </a:lnTo>
                  <a:lnTo>
                    <a:pt x="1297781" y="685800"/>
                  </a:lnTo>
                  <a:lnTo>
                    <a:pt x="1297781" y="707231"/>
                  </a:lnTo>
                  <a:lnTo>
                    <a:pt x="1254918" y="707231"/>
                  </a:lnTo>
                  <a:lnTo>
                    <a:pt x="1254918" y="733425"/>
                  </a:lnTo>
                  <a:lnTo>
                    <a:pt x="1233487" y="733425"/>
                  </a:lnTo>
                  <a:lnTo>
                    <a:pt x="1233487" y="745331"/>
                  </a:lnTo>
                  <a:lnTo>
                    <a:pt x="1188243" y="745331"/>
                  </a:lnTo>
                  <a:lnTo>
                    <a:pt x="1188243" y="759619"/>
                  </a:lnTo>
                  <a:lnTo>
                    <a:pt x="1166812" y="759619"/>
                  </a:lnTo>
                  <a:lnTo>
                    <a:pt x="1166812" y="773906"/>
                  </a:lnTo>
                  <a:lnTo>
                    <a:pt x="1128712" y="773906"/>
                  </a:lnTo>
                  <a:lnTo>
                    <a:pt x="1128712" y="795337"/>
                  </a:lnTo>
                  <a:lnTo>
                    <a:pt x="1092993" y="795337"/>
                  </a:lnTo>
                  <a:lnTo>
                    <a:pt x="1092993" y="814387"/>
                  </a:lnTo>
                  <a:lnTo>
                    <a:pt x="1047750" y="814387"/>
                  </a:lnTo>
                  <a:lnTo>
                    <a:pt x="1047750" y="823912"/>
                  </a:lnTo>
                  <a:lnTo>
                    <a:pt x="1000125" y="823912"/>
                  </a:lnTo>
                  <a:lnTo>
                    <a:pt x="983456" y="840581"/>
                  </a:lnTo>
                  <a:lnTo>
                    <a:pt x="983456" y="857250"/>
                  </a:lnTo>
                  <a:lnTo>
                    <a:pt x="957262" y="857250"/>
                  </a:lnTo>
                  <a:lnTo>
                    <a:pt x="957262" y="881062"/>
                  </a:lnTo>
                  <a:lnTo>
                    <a:pt x="857250" y="881062"/>
                  </a:lnTo>
                  <a:lnTo>
                    <a:pt x="857250" y="895350"/>
                  </a:lnTo>
                  <a:lnTo>
                    <a:pt x="847725" y="895350"/>
                  </a:lnTo>
                  <a:lnTo>
                    <a:pt x="847725" y="912019"/>
                  </a:lnTo>
                  <a:lnTo>
                    <a:pt x="781050" y="912019"/>
                  </a:lnTo>
                  <a:lnTo>
                    <a:pt x="781050" y="921544"/>
                  </a:lnTo>
                  <a:lnTo>
                    <a:pt x="735806" y="921544"/>
                  </a:lnTo>
                  <a:lnTo>
                    <a:pt x="735806" y="942975"/>
                  </a:lnTo>
                  <a:lnTo>
                    <a:pt x="711993" y="942975"/>
                  </a:lnTo>
                  <a:lnTo>
                    <a:pt x="711993" y="971550"/>
                  </a:lnTo>
                  <a:lnTo>
                    <a:pt x="645318" y="971550"/>
                  </a:lnTo>
                  <a:lnTo>
                    <a:pt x="645318" y="1026319"/>
                  </a:lnTo>
                  <a:lnTo>
                    <a:pt x="559593" y="1026319"/>
                  </a:lnTo>
                  <a:lnTo>
                    <a:pt x="559593" y="1090612"/>
                  </a:lnTo>
                  <a:lnTo>
                    <a:pt x="507206" y="1090612"/>
                  </a:lnTo>
                  <a:lnTo>
                    <a:pt x="495300" y="1102518"/>
                  </a:lnTo>
                  <a:lnTo>
                    <a:pt x="476250" y="1102518"/>
                  </a:lnTo>
                  <a:lnTo>
                    <a:pt x="476250" y="1126331"/>
                  </a:lnTo>
                  <a:lnTo>
                    <a:pt x="431006" y="1126331"/>
                  </a:lnTo>
                  <a:lnTo>
                    <a:pt x="431006" y="1143000"/>
                  </a:lnTo>
                  <a:lnTo>
                    <a:pt x="361950" y="1143000"/>
                  </a:lnTo>
                  <a:lnTo>
                    <a:pt x="352425" y="1152525"/>
                  </a:lnTo>
                  <a:lnTo>
                    <a:pt x="276225" y="1152525"/>
                  </a:lnTo>
                  <a:lnTo>
                    <a:pt x="276225" y="1164431"/>
                  </a:lnTo>
                  <a:lnTo>
                    <a:pt x="240506" y="1164431"/>
                  </a:lnTo>
                  <a:lnTo>
                    <a:pt x="240506" y="1176337"/>
                  </a:lnTo>
                  <a:lnTo>
                    <a:pt x="207168" y="1176337"/>
                  </a:lnTo>
                  <a:lnTo>
                    <a:pt x="207168" y="1197769"/>
                  </a:lnTo>
                  <a:lnTo>
                    <a:pt x="195262" y="1197769"/>
                  </a:lnTo>
                  <a:lnTo>
                    <a:pt x="195262" y="1212056"/>
                  </a:lnTo>
                  <a:lnTo>
                    <a:pt x="171450" y="1212056"/>
                  </a:lnTo>
                  <a:lnTo>
                    <a:pt x="147637" y="1212056"/>
                  </a:lnTo>
                  <a:lnTo>
                    <a:pt x="147637" y="1245394"/>
                  </a:lnTo>
                  <a:lnTo>
                    <a:pt x="95250" y="1245394"/>
                  </a:lnTo>
                  <a:lnTo>
                    <a:pt x="95250" y="1269206"/>
                  </a:lnTo>
                  <a:lnTo>
                    <a:pt x="73818" y="1269206"/>
                  </a:lnTo>
                  <a:lnTo>
                    <a:pt x="73818" y="1293019"/>
                  </a:lnTo>
                  <a:lnTo>
                    <a:pt x="30956" y="1293019"/>
                  </a:lnTo>
                  <a:lnTo>
                    <a:pt x="30956" y="1321594"/>
                  </a:lnTo>
                  <a:lnTo>
                    <a:pt x="0" y="1321594"/>
                  </a:lnTo>
                  <a:lnTo>
                    <a:pt x="0" y="1362075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grpSp>
        <p:nvGrpSpPr>
          <p:cNvPr id="100361" name="Group 42"/>
          <p:cNvGrpSpPr>
            <a:grpSpLocks/>
          </p:cNvGrpSpPr>
          <p:nvPr/>
        </p:nvGrpSpPr>
        <p:grpSpPr bwMode="auto">
          <a:xfrm>
            <a:off x="553164" y="2657147"/>
            <a:ext cx="3298050" cy="1806267"/>
            <a:chOff x="553033" y="3725802"/>
            <a:chExt cx="3297724" cy="2407170"/>
          </a:xfrm>
        </p:grpSpPr>
        <p:sp>
          <p:nvSpPr>
            <p:cNvPr id="100363" name="TextBox 98"/>
            <p:cNvSpPr txBox="1">
              <a:spLocks noChangeArrowheads="1"/>
            </p:cNvSpPr>
            <p:nvPr/>
          </p:nvSpPr>
          <p:spPr bwMode="auto">
            <a:xfrm>
              <a:off x="850649" y="5645755"/>
              <a:ext cx="250365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00364" name="TextBox 99"/>
            <p:cNvSpPr txBox="1">
              <a:spLocks noChangeArrowheads="1"/>
            </p:cNvSpPr>
            <p:nvPr/>
          </p:nvSpPr>
          <p:spPr bwMode="auto">
            <a:xfrm>
              <a:off x="1724928" y="5645755"/>
              <a:ext cx="316081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100365" name="TextBox 100"/>
            <p:cNvSpPr txBox="1">
              <a:spLocks noChangeArrowheads="1"/>
            </p:cNvSpPr>
            <p:nvPr/>
          </p:nvSpPr>
          <p:spPr bwMode="auto">
            <a:xfrm>
              <a:off x="2632063" y="5645755"/>
              <a:ext cx="316081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00366" name="TextBox 101"/>
            <p:cNvSpPr txBox="1">
              <a:spLocks noChangeArrowheads="1"/>
            </p:cNvSpPr>
            <p:nvPr/>
          </p:nvSpPr>
          <p:spPr bwMode="auto">
            <a:xfrm>
              <a:off x="3534676" y="5645755"/>
              <a:ext cx="316081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30</a:t>
              </a:r>
            </a:p>
          </p:txBody>
        </p:sp>
        <p:sp>
          <p:nvSpPr>
            <p:cNvPr id="100367" name="TextBox 102"/>
            <p:cNvSpPr txBox="1">
              <a:spLocks noChangeArrowheads="1"/>
            </p:cNvSpPr>
            <p:nvPr/>
          </p:nvSpPr>
          <p:spPr bwMode="auto">
            <a:xfrm>
              <a:off x="669584" y="3837309"/>
              <a:ext cx="316081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100368" name="TextBox 103"/>
            <p:cNvSpPr txBox="1">
              <a:spLocks noChangeArrowheads="1"/>
            </p:cNvSpPr>
            <p:nvPr/>
          </p:nvSpPr>
          <p:spPr bwMode="auto">
            <a:xfrm>
              <a:off x="734509" y="4006856"/>
              <a:ext cx="250364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9</a:t>
              </a:r>
            </a:p>
          </p:txBody>
        </p:sp>
        <p:sp>
          <p:nvSpPr>
            <p:cNvPr id="100369" name="TextBox 104"/>
            <p:cNvSpPr txBox="1">
              <a:spLocks noChangeArrowheads="1"/>
            </p:cNvSpPr>
            <p:nvPr/>
          </p:nvSpPr>
          <p:spPr bwMode="auto">
            <a:xfrm>
              <a:off x="734509" y="4181045"/>
              <a:ext cx="250364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00370" name="TextBox 105"/>
            <p:cNvSpPr txBox="1">
              <a:spLocks noChangeArrowheads="1"/>
            </p:cNvSpPr>
            <p:nvPr/>
          </p:nvSpPr>
          <p:spPr bwMode="auto">
            <a:xfrm>
              <a:off x="734509" y="4348446"/>
              <a:ext cx="250364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100371" name="TextBox 106"/>
            <p:cNvSpPr txBox="1">
              <a:spLocks noChangeArrowheads="1"/>
            </p:cNvSpPr>
            <p:nvPr/>
          </p:nvSpPr>
          <p:spPr bwMode="auto">
            <a:xfrm>
              <a:off x="735300" y="4519597"/>
              <a:ext cx="250364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00372" name="TextBox 107"/>
            <p:cNvSpPr txBox="1">
              <a:spLocks noChangeArrowheads="1"/>
            </p:cNvSpPr>
            <p:nvPr/>
          </p:nvSpPr>
          <p:spPr bwMode="auto">
            <a:xfrm>
              <a:off x="734509" y="4698550"/>
              <a:ext cx="250364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00373" name="TextBox 108"/>
            <p:cNvSpPr txBox="1">
              <a:spLocks noChangeArrowheads="1"/>
            </p:cNvSpPr>
            <p:nvPr/>
          </p:nvSpPr>
          <p:spPr bwMode="auto">
            <a:xfrm>
              <a:off x="734509" y="4867564"/>
              <a:ext cx="250364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00374" name="TextBox 109"/>
            <p:cNvSpPr txBox="1">
              <a:spLocks noChangeArrowheads="1"/>
            </p:cNvSpPr>
            <p:nvPr/>
          </p:nvSpPr>
          <p:spPr bwMode="auto">
            <a:xfrm>
              <a:off x="734509" y="5039490"/>
              <a:ext cx="250364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100375" name="TextBox 110"/>
            <p:cNvSpPr txBox="1">
              <a:spLocks noChangeArrowheads="1"/>
            </p:cNvSpPr>
            <p:nvPr/>
          </p:nvSpPr>
          <p:spPr bwMode="auto">
            <a:xfrm>
              <a:off x="734509" y="5211415"/>
              <a:ext cx="250364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00376" name="TextBox 111"/>
            <p:cNvSpPr txBox="1">
              <a:spLocks noChangeArrowheads="1"/>
            </p:cNvSpPr>
            <p:nvPr/>
          </p:nvSpPr>
          <p:spPr bwMode="auto">
            <a:xfrm>
              <a:off x="735300" y="5382772"/>
              <a:ext cx="250364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00377" name="TextBox 112"/>
            <p:cNvSpPr txBox="1">
              <a:spLocks noChangeArrowheads="1"/>
            </p:cNvSpPr>
            <p:nvPr/>
          </p:nvSpPr>
          <p:spPr bwMode="auto">
            <a:xfrm>
              <a:off x="735300" y="5547790"/>
              <a:ext cx="250364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00378" name="TextBox 113"/>
            <p:cNvSpPr txBox="1">
              <a:spLocks noChangeArrowheads="1"/>
            </p:cNvSpPr>
            <p:nvPr/>
          </p:nvSpPr>
          <p:spPr bwMode="auto">
            <a:xfrm>
              <a:off x="1437202" y="3916645"/>
              <a:ext cx="1798583" cy="36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FF0000"/>
                  </a:solidFill>
                </a:rPr>
                <a:t>Predicted </a:t>
              </a:r>
              <a:r>
                <a:rPr lang="en-GB" sz="1200" b="1" dirty="0" err="1">
                  <a:solidFill>
                    <a:srgbClr val="FF0000"/>
                  </a:solidFill>
                </a:rPr>
                <a:t>cTTR</a:t>
              </a:r>
              <a:r>
                <a:rPr lang="en-GB" sz="1200" b="1" dirty="0">
                  <a:solidFill>
                    <a:srgbClr val="FF0000"/>
                  </a:solidFill>
                </a:rPr>
                <a:t> 66</a:t>
              </a:r>
              <a:r>
                <a:rPr lang="cs-CZ" sz="1200" b="1" dirty="0">
                  <a:solidFill>
                    <a:srgbClr val="FF0000"/>
                  </a:solidFill>
                </a:rPr>
                <a:t>,</a:t>
              </a:r>
              <a:r>
                <a:rPr lang="en-GB" sz="1200" b="1" dirty="0">
                  <a:solidFill>
                    <a:srgbClr val="FF0000"/>
                  </a:solidFill>
                </a:rPr>
                <a:t>4–71</a:t>
              </a:r>
              <a:r>
                <a:rPr lang="cs-CZ" sz="1200" b="1" dirty="0">
                  <a:solidFill>
                    <a:srgbClr val="FF0000"/>
                  </a:solidFill>
                </a:rPr>
                <a:t>,</a:t>
              </a:r>
              <a:r>
                <a:rPr lang="en-GB" sz="1200" b="1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976140" y="3945206"/>
              <a:ext cx="0" cy="17200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76140" y="5665207"/>
              <a:ext cx="27222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976140" y="5665207"/>
              <a:ext cx="0" cy="364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882513" y="5665207"/>
              <a:ext cx="0" cy="364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790473" y="5665207"/>
              <a:ext cx="0" cy="364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692084" y="5665207"/>
              <a:ext cx="0" cy="364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953124" y="5646953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953124" y="5481935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>
              <a:off x="953124" y="5310569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953124" y="5137617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953124" y="4966252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953124" y="4793299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953124" y="4618760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953124" y="4447395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953124" y="4279203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953124" y="4106251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953124" y="3933298"/>
              <a:ext cx="0" cy="36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396" name="TextBox 131"/>
            <p:cNvSpPr txBox="1">
              <a:spLocks noChangeArrowheads="1"/>
            </p:cNvSpPr>
            <p:nvPr/>
          </p:nvSpPr>
          <p:spPr bwMode="auto">
            <a:xfrm rot="16200000">
              <a:off x="-413587" y="4692422"/>
              <a:ext cx="2179437" cy="24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Event rate of primary safety</a:t>
              </a:r>
            </a:p>
          </p:txBody>
        </p:sp>
        <p:sp>
          <p:nvSpPr>
            <p:cNvPr id="100397" name="TextBox 132"/>
            <p:cNvSpPr txBox="1">
              <a:spLocks noChangeArrowheads="1"/>
            </p:cNvSpPr>
            <p:nvPr/>
          </p:nvSpPr>
          <p:spPr bwMode="auto">
            <a:xfrm>
              <a:off x="1386819" y="5804839"/>
              <a:ext cx="1864429" cy="3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>
                  <a:solidFill>
                    <a:srgbClr val="FFFFFF"/>
                  </a:solidFill>
                </a:rPr>
                <a:t>Time to primary safety (months)</a:t>
              </a:r>
            </a:p>
          </p:txBody>
        </p:sp>
        <p:sp>
          <p:nvSpPr>
            <p:cNvPr id="100398" name="Freeform 2054"/>
            <p:cNvSpPr>
              <a:spLocks/>
            </p:cNvSpPr>
            <p:nvPr/>
          </p:nvSpPr>
          <p:spPr bwMode="auto">
            <a:xfrm>
              <a:off x="1014237" y="4495797"/>
              <a:ext cx="2669911" cy="1156716"/>
            </a:xfrm>
            <a:custGeom>
              <a:avLst/>
              <a:gdLst>
                <a:gd name="T0" fmla="*/ 0 w 2669381"/>
                <a:gd name="T1" fmla="*/ 0 h 1157288"/>
                <a:gd name="T2" fmla="*/ 2669381 w 2669381"/>
                <a:gd name="T3" fmla="*/ 1157288 h 1157288"/>
              </a:gdLst>
              <a:ahLst/>
              <a:cxnLst>
                <a:cxn ang="0">
                  <a:pos x="2409825" y="0"/>
                </a:cxn>
                <a:cxn ang="0">
                  <a:pos x="2319337" y="28575"/>
                </a:cxn>
                <a:cxn ang="0">
                  <a:pos x="2274093" y="57150"/>
                </a:cxn>
                <a:cxn ang="0">
                  <a:pos x="2266950" y="83344"/>
                </a:cxn>
                <a:cxn ang="0">
                  <a:pos x="2228850" y="116681"/>
                </a:cxn>
                <a:cxn ang="0">
                  <a:pos x="2095500" y="138113"/>
                </a:cxn>
                <a:cxn ang="0">
                  <a:pos x="2019300" y="164306"/>
                </a:cxn>
                <a:cxn ang="0">
                  <a:pos x="1981200" y="197644"/>
                </a:cxn>
                <a:cxn ang="0">
                  <a:pos x="1938337" y="223838"/>
                </a:cxn>
                <a:cxn ang="0">
                  <a:pos x="1824037" y="233363"/>
                </a:cxn>
                <a:cxn ang="0">
                  <a:pos x="1809750" y="257175"/>
                </a:cxn>
                <a:cxn ang="0">
                  <a:pos x="1788318" y="269081"/>
                </a:cxn>
                <a:cxn ang="0">
                  <a:pos x="1774031" y="290513"/>
                </a:cxn>
                <a:cxn ang="0">
                  <a:pos x="1735931" y="304800"/>
                </a:cxn>
                <a:cxn ang="0">
                  <a:pos x="1669256" y="314325"/>
                </a:cxn>
                <a:cxn ang="0">
                  <a:pos x="1652587" y="326231"/>
                </a:cxn>
                <a:cxn ang="0">
                  <a:pos x="1638300" y="345281"/>
                </a:cxn>
                <a:cxn ang="0">
                  <a:pos x="1583531" y="357188"/>
                </a:cxn>
                <a:cxn ang="0">
                  <a:pos x="1571625" y="373856"/>
                </a:cxn>
                <a:cxn ang="0">
                  <a:pos x="1557337" y="392906"/>
                </a:cxn>
                <a:cxn ang="0">
                  <a:pos x="1509712" y="407194"/>
                </a:cxn>
                <a:cxn ang="0">
                  <a:pos x="1471612" y="421481"/>
                </a:cxn>
                <a:cxn ang="0">
                  <a:pos x="1431131" y="435769"/>
                </a:cxn>
                <a:cxn ang="0">
                  <a:pos x="1378743" y="445294"/>
                </a:cxn>
                <a:cxn ang="0">
                  <a:pos x="1366837" y="454819"/>
                </a:cxn>
                <a:cxn ang="0">
                  <a:pos x="1319212" y="466725"/>
                </a:cxn>
                <a:cxn ang="0">
                  <a:pos x="1285875" y="485775"/>
                </a:cxn>
                <a:cxn ang="0">
                  <a:pos x="1247775" y="497682"/>
                </a:cxn>
                <a:cxn ang="0">
                  <a:pos x="1223962" y="509588"/>
                </a:cxn>
                <a:cxn ang="0">
                  <a:pos x="1173956" y="538163"/>
                </a:cxn>
                <a:cxn ang="0">
                  <a:pos x="1150143" y="559594"/>
                </a:cxn>
                <a:cxn ang="0">
                  <a:pos x="1090612" y="583406"/>
                </a:cxn>
                <a:cxn ang="0">
                  <a:pos x="1090612" y="600075"/>
                </a:cxn>
                <a:cxn ang="0">
                  <a:pos x="1023937" y="628650"/>
                </a:cxn>
                <a:cxn ang="0">
                  <a:pos x="988218" y="640556"/>
                </a:cxn>
                <a:cxn ang="0">
                  <a:pos x="966787" y="647700"/>
                </a:cxn>
                <a:cxn ang="0">
                  <a:pos x="933450" y="657225"/>
                </a:cxn>
                <a:cxn ang="0">
                  <a:pos x="895350" y="683419"/>
                </a:cxn>
                <a:cxn ang="0">
                  <a:pos x="878681" y="702469"/>
                </a:cxn>
                <a:cxn ang="0">
                  <a:pos x="795337" y="733425"/>
                </a:cxn>
                <a:cxn ang="0">
                  <a:pos x="764381" y="762000"/>
                </a:cxn>
                <a:cxn ang="0">
                  <a:pos x="671512" y="773906"/>
                </a:cxn>
                <a:cxn ang="0">
                  <a:pos x="654843" y="792956"/>
                </a:cxn>
                <a:cxn ang="0">
                  <a:pos x="642937" y="807244"/>
                </a:cxn>
                <a:cxn ang="0">
                  <a:pos x="607218" y="828675"/>
                </a:cxn>
                <a:cxn ang="0">
                  <a:pos x="590550" y="842963"/>
                </a:cxn>
                <a:cxn ang="0">
                  <a:pos x="569118" y="859631"/>
                </a:cxn>
                <a:cxn ang="0">
                  <a:pos x="535781" y="866775"/>
                </a:cxn>
                <a:cxn ang="0">
                  <a:pos x="507206" y="892969"/>
                </a:cxn>
                <a:cxn ang="0">
                  <a:pos x="488156" y="916781"/>
                </a:cxn>
                <a:cxn ang="0">
                  <a:pos x="392906" y="935831"/>
                </a:cxn>
                <a:cxn ang="0">
                  <a:pos x="361950" y="952500"/>
                </a:cxn>
                <a:cxn ang="0">
                  <a:pos x="326231" y="971550"/>
                </a:cxn>
                <a:cxn ang="0">
                  <a:pos x="295275" y="992981"/>
                </a:cxn>
                <a:cxn ang="0">
                  <a:pos x="230981" y="1031081"/>
                </a:cxn>
                <a:cxn ang="0">
                  <a:pos x="176212" y="1069181"/>
                </a:cxn>
                <a:cxn ang="0">
                  <a:pos x="104775" y="1104900"/>
                </a:cxn>
                <a:cxn ang="0">
                  <a:pos x="76200" y="1133475"/>
                </a:cxn>
                <a:cxn ang="0">
                  <a:pos x="47625" y="1154906"/>
                </a:cxn>
                <a:cxn ang="0">
                  <a:pos x="0" y="1157288"/>
                </a:cxn>
              </a:cxnLst>
              <a:rect l="T0" t="T1" r="T2" b="T3"/>
              <a:pathLst>
                <a:path w="2669381" h="1157288">
                  <a:moveTo>
                    <a:pt x="2669381" y="0"/>
                  </a:moveTo>
                  <a:lnTo>
                    <a:pt x="2409825" y="0"/>
                  </a:lnTo>
                  <a:lnTo>
                    <a:pt x="2409825" y="28575"/>
                  </a:lnTo>
                  <a:lnTo>
                    <a:pt x="2319337" y="28575"/>
                  </a:lnTo>
                  <a:lnTo>
                    <a:pt x="2319337" y="57150"/>
                  </a:lnTo>
                  <a:lnTo>
                    <a:pt x="2274093" y="57150"/>
                  </a:lnTo>
                  <a:lnTo>
                    <a:pt x="2274093" y="83344"/>
                  </a:lnTo>
                  <a:lnTo>
                    <a:pt x="2266950" y="83344"/>
                  </a:lnTo>
                  <a:lnTo>
                    <a:pt x="2266950" y="116681"/>
                  </a:lnTo>
                  <a:lnTo>
                    <a:pt x="2228850" y="116681"/>
                  </a:lnTo>
                  <a:lnTo>
                    <a:pt x="2228850" y="138113"/>
                  </a:lnTo>
                  <a:lnTo>
                    <a:pt x="2095500" y="138113"/>
                  </a:lnTo>
                  <a:lnTo>
                    <a:pt x="2095500" y="164306"/>
                  </a:lnTo>
                  <a:lnTo>
                    <a:pt x="2019300" y="164306"/>
                  </a:lnTo>
                  <a:lnTo>
                    <a:pt x="2019300" y="197644"/>
                  </a:lnTo>
                  <a:lnTo>
                    <a:pt x="1981200" y="197644"/>
                  </a:lnTo>
                  <a:lnTo>
                    <a:pt x="1981200" y="223838"/>
                  </a:lnTo>
                  <a:lnTo>
                    <a:pt x="1938337" y="223838"/>
                  </a:lnTo>
                  <a:lnTo>
                    <a:pt x="1938337" y="233363"/>
                  </a:lnTo>
                  <a:lnTo>
                    <a:pt x="1824037" y="233363"/>
                  </a:lnTo>
                  <a:lnTo>
                    <a:pt x="1824037" y="257175"/>
                  </a:lnTo>
                  <a:lnTo>
                    <a:pt x="1809750" y="257175"/>
                  </a:lnTo>
                  <a:lnTo>
                    <a:pt x="1809750" y="269081"/>
                  </a:lnTo>
                  <a:lnTo>
                    <a:pt x="1788318" y="269081"/>
                  </a:lnTo>
                  <a:lnTo>
                    <a:pt x="1788318" y="290513"/>
                  </a:lnTo>
                  <a:lnTo>
                    <a:pt x="1774031" y="290513"/>
                  </a:lnTo>
                  <a:lnTo>
                    <a:pt x="1774031" y="304800"/>
                  </a:lnTo>
                  <a:lnTo>
                    <a:pt x="1735931" y="304800"/>
                  </a:lnTo>
                  <a:lnTo>
                    <a:pt x="1735931" y="314325"/>
                  </a:lnTo>
                  <a:lnTo>
                    <a:pt x="1669256" y="314325"/>
                  </a:lnTo>
                  <a:lnTo>
                    <a:pt x="1669256" y="326231"/>
                  </a:lnTo>
                  <a:lnTo>
                    <a:pt x="1652587" y="326231"/>
                  </a:lnTo>
                  <a:lnTo>
                    <a:pt x="1652587" y="345281"/>
                  </a:lnTo>
                  <a:lnTo>
                    <a:pt x="1638300" y="345281"/>
                  </a:lnTo>
                  <a:lnTo>
                    <a:pt x="1638300" y="357188"/>
                  </a:lnTo>
                  <a:lnTo>
                    <a:pt x="1583531" y="357188"/>
                  </a:lnTo>
                  <a:lnTo>
                    <a:pt x="1583531" y="373856"/>
                  </a:lnTo>
                  <a:lnTo>
                    <a:pt x="1571625" y="373856"/>
                  </a:lnTo>
                  <a:lnTo>
                    <a:pt x="1571625" y="392906"/>
                  </a:lnTo>
                  <a:lnTo>
                    <a:pt x="1557337" y="392906"/>
                  </a:lnTo>
                  <a:lnTo>
                    <a:pt x="1557337" y="407194"/>
                  </a:lnTo>
                  <a:lnTo>
                    <a:pt x="1509712" y="407194"/>
                  </a:lnTo>
                  <a:lnTo>
                    <a:pt x="1509712" y="421481"/>
                  </a:lnTo>
                  <a:lnTo>
                    <a:pt x="1471612" y="421481"/>
                  </a:lnTo>
                  <a:lnTo>
                    <a:pt x="1471612" y="435769"/>
                  </a:lnTo>
                  <a:lnTo>
                    <a:pt x="1431131" y="435769"/>
                  </a:lnTo>
                  <a:lnTo>
                    <a:pt x="1431131" y="445294"/>
                  </a:lnTo>
                  <a:lnTo>
                    <a:pt x="1378743" y="445294"/>
                  </a:lnTo>
                  <a:lnTo>
                    <a:pt x="1378743" y="454819"/>
                  </a:lnTo>
                  <a:lnTo>
                    <a:pt x="1366837" y="454819"/>
                  </a:lnTo>
                  <a:lnTo>
                    <a:pt x="1366837" y="466725"/>
                  </a:lnTo>
                  <a:lnTo>
                    <a:pt x="1319212" y="466725"/>
                  </a:lnTo>
                  <a:lnTo>
                    <a:pt x="1319212" y="485775"/>
                  </a:lnTo>
                  <a:lnTo>
                    <a:pt x="1285875" y="485775"/>
                  </a:lnTo>
                  <a:lnTo>
                    <a:pt x="1273968" y="497682"/>
                  </a:lnTo>
                  <a:lnTo>
                    <a:pt x="1247775" y="497682"/>
                  </a:lnTo>
                  <a:lnTo>
                    <a:pt x="1247775" y="509588"/>
                  </a:lnTo>
                  <a:lnTo>
                    <a:pt x="1223962" y="509588"/>
                  </a:lnTo>
                  <a:lnTo>
                    <a:pt x="1223962" y="538163"/>
                  </a:lnTo>
                  <a:lnTo>
                    <a:pt x="1173956" y="538163"/>
                  </a:lnTo>
                  <a:lnTo>
                    <a:pt x="1173956" y="559594"/>
                  </a:lnTo>
                  <a:lnTo>
                    <a:pt x="1150143" y="559594"/>
                  </a:lnTo>
                  <a:lnTo>
                    <a:pt x="1150143" y="583406"/>
                  </a:lnTo>
                  <a:lnTo>
                    <a:pt x="1090612" y="583406"/>
                  </a:lnTo>
                  <a:lnTo>
                    <a:pt x="1090612" y="597694"/>
                  </a:lnTo>
                  <a:lnTo>
                    <a:pt x="1090612" y="600075"/>
                  </a:lnTo>
                  <a:lnTo>
                    <a:pt x="1023937" y="600075"/>
                  </a:lnTo>
                  <a:lnTo>
                    <a:pt x="1023937" y="628650"/>
                  </a:lnTo>
                  <a:lnTo>
                    <a:pt x="988218" y="628650"/>
                  </a:lnTo>
                  <a:lnTo>
                    <a:pt x="988218" y="640556"/>
                  </a:lnTo>
                  <a:lnTo>
                    <a:pt x="966787" y="640556"/>
                  </a:lnTo>
                  <a:lnTo>
                    <a:pt x="966787" y="647700"/>
                  </a:lnTo>
                  <a:lnTo>
                    <a:pt x="933450" y="647700"/>
                  </a:lnTo>
                  <a:lnTo>
                    <a:pt x="933450" y="657225"/>
                  </a:lnTo>
                  <a:lnTo>
                    <a:pt x="895350" y="657225"/>
                  </a:lnTo>
                  <a:lnTo>
                    <a:pt x="895350" y="683419"/>
                  </a:lnTo>
                  <a:lnTo>
                    <a:pt x="878681" y="683419"/>
                  </a:lnTo>
                  <a:lnTo>
                    <a:pt x="878681" y="702469"/>
                  </a:lnTo>
                  <a:lnTo>
                    <a:pt x="795337" y="702469"/>
                  </a:lnTo>
                  <a:lnTo>
                    <a:pt x="795337" y="733425"/>
                  </a:lnTo>
                  <a:lnTo>
                    <a:pt x="764381" y="733425"/>
                  </a:lnTo>
                  <a:lnTo>
                    <a:pt x="764381" y="762000"/>
                  </a:lnTo>
                  <a:lnTo>
                    <a:pt x="671512" y="762000"/>
                  </a:lnTo>
                  <a:lnTo>
                    <a:pt x="671512" y="773906"/>
                  </a:lnTo>
                  <a:lnTo>
                    <a:pt x="654843" y="773906"/>
                  </a:lnTo>
                  <a:lnTo>
                    <a:pt x="654843" y="792956"/>
                  </a:lnTo>
                  <a:lnTo>
                    <a:pt x="642937" y="792956"/>
                  </a:lnTo>
                  <a:lnTo>
                    <a:pt x="642937" y="807244"/>
                  </a:lnTo>
                  <a:lnTo>
                    <a:pt x="607218" y="807244"/>
                  </a:lnTo>
                  <a:lnTo>
                    <a:pt x="607218" y="828675"/>
                  </a:lnTo>
                  <a:lnTo>
                    <a:pt x="590550" y="828675"/>
                  </a:lnTo>
                  <a:lnTo>
                    <a:pt x="590550" y="842963"/>
                  </a:lnTo>
                  <a:lnTo>
                    <a:pt x="569118" y="842963"/>
                  </a:lnTo>
                  <a:lnTo>
                    <a:pt x="569118" y="859631"/>
                  </a:lnTo>
                  <a:lnTo>
                    <a:pt x="542925" y="859631"/>
                  </a:lnTo>
                  <a:lnTo>
                    <a:pt x="535781" y="866775"/>
                  </a:lnTo>
                  <a:lnTo>
                    <a:pt x="507206" y="866775"/>
                  </a:lnTo>
                  <a:lnTo>
                    <a:pt x="507206" y="892969"/>
                  </a:lnTo>
                  <a:lnTo>
                    <a:pt x="488156" y="892969"/>
                  </a:lnTo>
                  <a:lnTo>
                    <a:pt x="488156" y="916781"/>
                  </a:lnTo>
                  <a:lnTo>
                    <a:pt x="392906" y="916781"/>
                  </a:lnTo>
                  <a:lnTo>
                    <a:pt x="392906" y="935831"/>
                  </a:lnTo>
                  <a:lnTo>
                    <a:pt x="361950" y="935831"/>
                  </a:lnTo>
                  <a:lnTo>
                    <a:pt x="361950" y="952500"/>
                  </a:lnTo>
                  <a:lnTo>
                    <a:pt x="326231" y="952500"/>
                  </a:lnTo>
                  <a:lnTo>
                    <a:pt x="326231" y="971550"/>
                  </a:lnTo>
                  <a:lnTo>
                    <a:pt x="295275" y="971550"/>
                  </a:lnTo>
                  <a:lnTo>
                    <a:pt x="295275" y="992981"/>
                  </a:lnTo>
                  <a:lnTo>
                    <a:pt x="230981" y="992981"/>
                  </a:lnTo>
                  <a:lnTo>
                    <a:pt x="230981" y="1031081"/>
                  </a:lnTo>
                  <a:lnTo>
                    <a:pt x="176212" y="1031081"/>
                  </a:lnTo>
                  <a:lnTo>
                    <a:pt x="176212" y="1069181"/>
                  </a:lnTo>
                  <a:lnTo>
                    <a:pt x="104775" y="1069181"/>
                  </a:lnTo>
                  <a:lnTo>
                    <a:pt x="104775" y="1104900"/>
                  </a:lnTo>
                  <a:lnTo>
                    <a:pt x="76200" y="1104900"/>
                  </a:lnTo>
                  <a:lnTo>
                    <a:pt x="76200" y="1133475"/>
                  </a:lnTo>
                  <a:lnTo>
                    <a:pt x="47625" y="1133475"/>
                  </a:lnTo>
                  <a:lnTo>
                    <a:pt x="47625" y="1154906"/>
                  </a:lnTo>
                  <a:cubicBezTo>
                    <a:pt x="47228" y="1158081"/>
                    <a:pt x="7639" y="1153021"/>
                    <a:pt x="7143" y="1152525"/>
                  </a:cubicBezTo>
                  <a:cubicBezTo>
                    <a:pt x="-794" y="1152922"/>
                    <a:pt x="1488" y="1156296"/>
                    <a:pt x="0" y="1157288"/>
                  </a:cubicBez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0399" name="Freeform 2051"/>
            <p:cNvSpPr>
              <a:spLocks/>
            </p:cNvSpPr>
            <p:nvPr/>
          </p:nvSpPr>
          <p:spPr bwMode="auto">
            <a:xfrm>
              <a:off x="990427" y="4689377"/>
              <a:ext cx="2700071" cy="971071"/>
            </a:xfrm>
            <a:custGeom>
              <a:avLst/>
              <a:gdLst>
                <a:gd name="T0" fmla="*/ 0 w 2700338"/>
                <a:gd name="T1" fmla="*/ 0 h 971550"/>
                <a:gd name="T2" fmla="*/ 2700338 w 2700338"/>
                <a:gd name="T3" fmla="*/ 971550 h 971550"/>
              </a:gdLst>
              <a:ahLst/>
              <a:cxnLst>
                <a:cxn ang="0">
                  <a:pos x="2357438" y="0"/>
                </a:cxn>
                <a:cxn ang="0">
                  <a:pos x="2209800" y="30957"/>
                </a:cxn>
                <a:cxn ang="0">
                  <a:pos x="2145506" y="57150"/>
                </a:cxn>
                <a:cxn ang="0">
                  <a:pos x="2083594" y="76200"/>
                </a:cxn>
                <a:cxn ang="0">
                  <a:pos x="2078831" y="100013"/>
                </a:cxn>
                <a:cxn ang="0">
                  <a:pos x="2038350" y="126207"/>
                </a:cxn>
                <a:cxn ang="0">
                  <a:pos x="2012156" y="145257"/>
                </a:cxn>
                <a:cxn ang="0">
                  <a:pos x="1966913" y="176213"/>
                </a:cxn>
                <a:cxn ang="0">
                  <a:pos x="1859756" y="214313"/>
                </a:cxn>
                <a:cxn ang="0">
                  <a:pos x="1838325" y="228600"/>
                </a:cxn>
                <a:cxn ang="0">
                  <a:pos x="1762125" y="257175"/>
                </a:cxn>
                <a:cxn ang="0">
                  <a:pos x="1731169" y="271463"/>
                </a:cxn>
                <a:cxn ang="0">
                  <a:pos x="1681163" y="288132"/>
                </a:cxn>
                <a:cxn ang="0">
                  <a:pos x="1612106" y="300038"/>
                </a:cxn>
                <a:cxn ang="0">
                  <a:pos x="1566863" y="311944"/>
                </a:cxn>
                <a:cxn ang="0">
                  <a:pos x="1557338" y="345282"/>
                </a:cxn>
                <a:cxn ang="0">
                  <a:pos x="1502569" y="361950"/>
                </a:cxn>
                <a:cxn ang="0">
                  <a:pos x="1435894" y="373857"/>
                </a:cxn>
                <a:cxn ang="0">
                  <a:pos x="1409700" y="385763"/>
                </a:cxn>
                <a:cxn ang="0">
                  <a:pos x="1364456" y="402432"/>
                </a:cxn>
                <a:cxn ang="0">
                  <a:pos x="1323975" y="414338"/>
                </a:cxn>
                <a:cxn ang="0">
                  <a:pos x="1247775" y="445294"/>
                </a:cxn>
                <a:cxn ang="0">
                  <a:pos x="1159669" y="454819"/>
                </a:cxn>
                <a:cxn ang="0">
                  <a:pos x="1076325" y="466725"/>
                </a:cxn>
                <a:cxn ang="0">
                  <a:pos x="1045369" y="488157"/>
                </a:cxn>
                <a:cxn ang="0">
                  <a:pos x="1019175" y="500063"/>
                </a:cxn>
                <a:cxn ang="0">
                  <a:pos x="985838" y="516732"/>
                </a:cxn>
                <a:cxn ang="0">
                  <a:pos x="959644" y="540544"/>
                </a:cxn>
                <a:cxn ang="0">
                  <a:pos x="904875" y="564357"/>
                </a:cxn>
                <a:cxn ang="0">
                  <a:pos x="852488" y="583407"/>
                </a:cxn>
                <a:cxn ang="0">
                  <a:pos x="797719" y="590550"/>
                </a:cxn>
                <a:cxn ang="0">
                  <a:pos x="773906" y="604838"/>
                </a:cxn>
                <a:cxn ang="0">
                  <a:pos x="745331" y="619125"/>
                </a:cxn>
                <a:cxn ang="0">
                  <a:pos x="719138" y="652463"/>
                </a:cxn>
                <a:cxn ang="0">
                  <a:pos x="650081" y="659607"/>
                </a:cxn>
                <a:cxn ang="0">
                  <a:pos x="628650" y="673894"/>
                </a:cxn>
                <a:cxn ang="0">
                  <a:pos x="581025" y="685800"/>
                </a:cxn>
                <a:cxn ang="0">
                  <a:pos x="554831" y="695325"/>
                </a:cxn>
                <a:cxn ang="0">
                  <a:pos x="495300" y="716757"/>
                </a:cxn>
                <a:cxn ang="0">
                  <a:pos x="442913" y="731044"/>
                </a:cxn>
                <a:cxn ang="0">
                  <a:pos x="402431" y="757238"/>
                </a:cxn>
                <a:cxn ang="0">
                  <a:pos x="366713" y="764382"/>
                </a:cxn>
                <a:cxn ang="0">
                  <a:pos x="335756" y="783432"/>
                </a:cxn>
                <a:cxn ang="0">
                  <a:pos x="307181" y="809625"/>
                </a:cxn>
                <a:cxn ang="0">
                  <a:pos x="273844" y="831057"/>
                </a:cxn>
                <a:cxn ang="0">
                  <a:pos x="235744" y="866775"/>
                </a:cxn>
                <a:cxn ang="0">
                  <a:pos x="185738" y="892969"/>
                </a:cxn>
                <a:cxn ang="0">
                  <a:pos x="102394" y="928688"/>
                </a:cxn>
                <a:cxn ang="0">
                  <a:pos x="61913" y="940594"/>
                </a:cxn>
                <a:cxn ang="0">
                  <a:pos x="0" y="971550"/>
                </a:cxn>
              </a:cxnLst>
              <a:rect l="T0" t="T1" r="T2" b="T3"/>
              <a:pathLst>
                <a:path w="2700338" h="971550">
                  <a:moveTo>
                    <a:pt x="2700338" y="0"/>
                  </a:moveTo>
                  <a:lnTo>
                    <a:pt x="2357438" y="0"/>
                  </a:lnTo>
                  <a:lnTo>
                    <a:pt x="2357438" y="30957"/>
                  </a:lnTo>
                  <a:lnTo>
                    <a:pt x="2209800" y="30957"/>
                  </a:lnTo>
                  <a:lnTo>
                    <a:pt x="2209800" y="57150"/>
                  </a:lnTo>
                  <a:lnTo>
                    <a:pt x="2145506" y="57150"/>
                  </a:lnTo>
                  <a:lnTo>
                    <a:pt x="2145506" y="76200"/>
                  </a:lnTo>
                  <a:lnTo>
                    <a:pt x="2083594" y="76200"/>
                  </a:lnTo>
                  <a:lnTo>
                    <a:pt x="2083594" y="100013"/>
                  </a:lnTo>
                  <a:lnTo>
                    <a:pt x="2078831" y="100013"/>
                  </a:lnTo>
                  <a:lnTo>
                    <a:pt x="2078831" y="126207"/>
                  </a:lnTo>
                  <a:lnTo>
                    <a:pt x="2038350" y="126207"/>
                  </a:lnTo>
                  <a:lnTo>
                    <a:pt x="2038350" y="145257"/>
                  </a:lnTo>
                  <a:lnTo>
                    <a:pt x="2012156" y="145257"/>
                  </a:lnTo>
                  <a:lnTo>
                    <a:pt x="2012156" y="176213"/>
                  </a:lnTo>
                  <a:lnTo>
                    <a:pt x="1966913" y="176213"/>
                  </a:lnTo>
                  <a:lnTo>
                    <a:pt x="1966913" y="214313"/>
                  </a:lnTo>
                  <a:lnTo>
                    <a:pt x="1859756" y="214313"/>
                  </a:lnTo>
                  <a:lnTo>
                    <a:pt x="1859756" y="228600"/>
                  </a:lnTo>
                  <a:lnTo>
                    <a:pt x="1838325" y="228600"/>
                  </a:lnTo>
                  <a:lnTo>
                    <a:pt x="1838325" y="257175"/>
                  </a:lnTo>
                  <a:lnTo>
                    <a:pt x="1762125" y="257175"/>
                  </a:lnTo>
                  <a:lnTo>
                    <a:pt x="1762125" y="271463"/>
                  </a:lnTo>
                  <a:lnTo>
                    <a:pt x="1731169" y="271463"/>
                  </a:lnTo>
                  <a:lnTo>
                    <a:pt x="1731169" y="288132"/>
                  </a:lnTo>
                  <a:lnTo>
                    <a:pt x="1681163" y="288132"/>
                  </a:lnTo>
                  <a:lnTo>
                    <a:pt x="1681163" y="300038"/>
                  </a:lnTo>
                  <a:lnTo>
                    <a:pt x="1612106" y="300038"/>
                  </a:lnTo>
                  <a:lnTo>
                    <a:pt x="1612106" y="311944"/>
                  </a:lnTo>
                  <a:lnTo>
                    <a:pt x="1566863" y="311944"/>
                  </a:lnTo>
                  <a:lnTo>
                    <a:pt x="1557338" y="321469"/>
                  </a:lnTo>
                  <a:lnTo>
                    <a:pt x="1557338" y="345282"/>
                  </a:lnTo>
                  <a:lnTo>
                    <a:pt x="1557338" y="361950"/>
                  </a:lnTo>
                  <a:lnTo>
                    <a:pt x="1502569" y="361950"/>
                  </a:lnTo>
                  <a:lnTo>
                    <a:pt x="1502569" y="373857"/>
                  </a:lnTo>
                  <a:lnTo>
                    <a:pt x="1435894" y="373857"/>
                  </a:lnTo>
                  <a:lnTo>
                    <a:pt x="1423988" y="385763"/>
                  </a:lnTo>
                  <a:lnTo>
                    <a:pt x="1409700" y="385763"/>
                  </a:lnTo>
                  <a:lnTo>
                    <a:pt x="1409700" y="402432"/>
                  </a:lnTo>
                  <a:lnTo>
                    <a:pt x="1364456" y="402432"/>
                  </a:lnTo>
                  <a:lnTo>
                    <a:pt x="1364456" y="414338"/>
                  </a:lnTo>
                  <a:lnTo>
                    <a:pt x="1323975" y="414338"/>
                  </a:lnTo>
                  <a:lnTo>
                    <a:pt x="1323975" y="445294"/>
                  </a:lnTo>
                  <a:lnTo>
                    <a:pt x="1247775" y="445294"/>
                  </a:lnTo>
                  <a:lnTo>
                    <a:pt x="1247775" y="454819"/>
                  </a:lnTo>
                  <a:lnTo>
                    <a:pt x="1159669" y="454819"/>
                  </a:lnTo>
                  <a:lnTo>
                    <a:pt x="1159669" y="466725"/>
                  </a:lnTo>
                  <a:lnTo>
                    <a:pt x="1076325" y="466725"/>
                  </a:lnTo>
                  <a:lnTo>
                    <a:pt x="1076325" y="488157"/>
                  </a:lnTo>
                  <a:lnTo>
                    <a:pt x="1045369" y="488157"/>
                  </a:lnTo>
                  <a:lnTo>
                    <a:pt x="1045369" y="500063"/>
                  </a:lnTo>
                  <a:lnTo>
                    <a:pt x="1019175" y="500063"/>
                  </a:lnTo>
                  <a:lnTo>
                    <a:pt x="1019175" y="516732"/>
                  </a:lnTo>
                  <a:lnTo>
                    <a:pt x="985838" y="516732"/>
                  </a:lnTo>
                  <a:lnTo>
                    <a:pt x="985838" y="540544"/>
                  </a:lnTo>
                  <a:lnTo>
                    <a:pt x="959644" y="540544"/>
                  </a:lnTo>
                  <a:lnTo>
                    <a:pt x="959644" y="564357"/>
                  </a:lnTo>
                  <a:lnTo>
                    <a:pt x="904875" y="564357"/>
                  </a:lnTo>
                  <a:lnTo>
                    <a:pt x="904875" y="583407"/>
                  </a:lnTo>
                  <a:lnTo>
                    <a:pt x="852488" y="583407"/>
                  </a:lnTo>
                  <a:lnTo>
                    <a:pt x="852488" y="590550"/>
                  </a:lnTo>
                  <a:lnTo>
                    <a:pt x="797719" y="590550"/>
                  </a:lnTo>
                  <a:lnTo>
                    <a:pt x="797719" y="604838"/>
                  </a:lnTo>
                  <a:lnTo>
                    <a:pt x="773906" y="604838"/>
                  </a:lnTo>
                  <a:lnTo>
                    <a:pt x="773906" y="619125"/>
                  </a:lnTo>
                  <a:lnTo>
                    <a:pt x="745331" y="619125"/>
                  </a:lnTo>
                  <a:lnTo>
                    <a:pt x="745331" y="652463"/>
                  </a:lnTo>
                  <a:lnTo>
                    <a:pt x="719138" y="652463"/>
                  </a:lnTo>
                  <a:lnTo>
                    <a:pt x="719138" y="659607"/>
                  </a:lnTo>
                  <a:lnTo>
                    <a:pt x="650081" y="659607"/>
                  </a:lnTo>
                  <a:lnTo>
                    <a:pt x="650081" y="673894"/>
                  </a:lnTo>
                  <a:lnTo>
                    <a:pt x="628650" y="673894"/>
                  </a:lnTo>
                  <a:lnTo>
                    <a:pt x="628650" y="685800"/>
                  </a:lnTo>
                  <a:lnTo>
                    <a:pt x="581025" y="685800"/>
                  </a:lnTo>
                  <a:lnTo>
                    <a:pt x="571500" y="695325"/>
                  </a:lnTo>
                  <a:lnTo>
                    <a:pt x="554831" y="695325"/>
                  </a:lnTo>
                  <a:lnTo>
                    <a:pt x="554831" y="716757"/>
                  </a:lnTo>
                  <a:lnTo>
                    <a:pt x="495300" y="716757"/>
                  </a:lnTo>
                  <a:lnTo>
                    <a:pt x="481013" y="731044"/>
                  </a:lnTo>
                  <a:lnTo>
                    <a:pt x="442913" y="731044"/>
                  </a:lnTo>
                  <a:lnTo>
                    <a:pt x="442913" y="757238"/>
                  </a:lnTo>
                  <a:lnTo>
                    <a:pt x="402431" y="757238"/>
                  </a:lnTo>
                  <a:lnTo>
                    <a:pt x="402431" y="764382"/>
                  </a:lnTo>
                  <a:lnTo>
                    <a:pt x="366713" y="764382"/>
                  </a:lnTo>
                  <a:lnTo>
                    <a:pt x="366713" y="783432"/>
                  </a:lnTo>
                  <a:lnTo>
                    <a:pt x="335756" y="783432"/>
                  </a:lnTo>
                  <a:lnTo>
                    <a:pt x="335756" y="809625"/>
                  </a:lnTo>
                  <a:lnTo>
                    <a:pt x="307181" y="809625"/>
                  </a:lnTo>
                  <a:lnTo>
                    <a:pt x="307181" y="831057"/>
                  </a:lnTo>
                  <a:lnTo>
                    <a:pt x="273844" y="831057"/>
                  </a:lnTo>
                  <a:lnTo>
                    <a:pt x="235744" y="831057"/>
                  </a:lnTo>
                  <a:lnTo>
                    <a:pt x="235744" y="866775"/>
                  </a:lnTo>
                  <a:lnTo>
                    <a:pt x="185738" y="866775"/>
                  </a:lnTo>
                  <a:lnTo>
                    <a:pt x="185738" y="892969"/>
                  </a:lnTo>
                  <a:lnTo>
                    <a:pt x="102394" y="892969"/>
                  </a:lnTo>
                  <a:lnTo>
                    <a:pt x="102394" y="928688"/>
                  </a:lnTo>
                  <a:lnTo>
                    <a:pt x="61913" y="928688"/>
                  </a:lnTo>
                  <a:lnTo>
                    <a:pt x="61913" y="940594"/>
                  </a:lnTo>
                  <a:lnTo>
                    <a:pt x="0" y="940594"/>
                  </a:lnTo>
                  <a:lnTo>
                    <a:pt x="0" y="971550"/>
                  </a:lnTo>
                </a:path>
              </a:pathLst>
            </a:custGeom>
            <a:noFill/>
            <a:ln w="38100" cap="flat" cmpd="sng" algn="ctr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100362" name="Text Box 5"/>
          <p:cNvSpPr txBox="1">
            <a:spLocks noChangeArrowheads="1"/>
          </p:cNvSpPr>
          <p:nvPr/>
        </p:nvSpPr>
        <p:spPr bwMode="auto">
          <a:xfrm>
            <a:off x="4524376" y="4800695"/>
            <a:ext cx="4378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i="1" dirty="0" err="1"/>
              <a:t>Wallentin</a:t>
            </a:r>
            <a:r>
              <a:rPr lang="en-GB" sz="1400" b="1" i="1" dirty="0"/>
              <a:t> L et al. Circulation 2013; 127: 2166-2176</a:t>
            </a:r>
            <a:r>
              <a:rPr lang="en-GB" sz="1400" i="1" dirty="0"/>
              <a:t> </a:t>
            </a:r>
            <a:endParaRPr lang="en-US" sz="1000" i="1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874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123825" y="108653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Proč nejsou naši pacienti léčeni podle </a:t>
            </a:r>
            <a:r>
              <a:rPr lang="cs-CZ" sz="3200" b="1" dirty="0" err="1">
                <a:solidFill>
                  <a:srgbClr val="FF0000"/>
                </a:solidFill>
              </a:rPr>
              <a:t>Guidelines</a:t>
            </a:r>
            <a:r>
              <a:rPr lang="cs-CZ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12652" y="3987210"/>
            <a:ext cx="8521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Jsou problémem pro vyšší používání NOAC úhradové podmínky ?</a:t>
            </a:r>
          </a:p>
        </p:txBody>
      </p:sp>
    </p:spTree>
    <p:extLst>
      <p:ext uri="{BB962C8B-B14F-4D97-AF65-F5344CB8AC3E}">
        <p14:creationId xmlns:p14="http://schemas.microsoft.com/office/powerpoint/2010/main" val="4962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16" y="0"/>
            <a:ext cx="8629347" cy="54499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sz="3200" dirty="0">
                <a:solidFill>
                  <a:srgbClr val="FF0000"/>
                </a:solidFill>
              </a:rPr>
              <a:t>Podmínky úhrady </a:t>
            </a:r>
            <a:r>
              <a:rPr lang="cs-CZ" sz="3200" dirty="0" err="1">
                <a:solidFill>
                  <a:srgbClr val="FF0000"/>
                </a:solidFill>
              </a:rPr>
              <a:t>NOACs</a:t>
            </a:r>
            <a:r>
              <a:rPr lang="cs-CZ" sz="3200" dirty="0">
                <a:solidFill>
                  <a:srgbClr val="FF0000"/>
                </a:solidFill>
              </a:rPr>
              <a:t>  </a:t>
            </a:r>
            <a:br>
              <a:rPr lang="cs-CZ" sz="3200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Prevence CMP u pacientů s NVFS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299788" y="978195"/>
            <a:ext cx="8563475" cy="5170011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E/INT, NEU, KAR, ANG, HEM, GER</a:t>
            </a:r>
          </a:p>
          <a:p>
            <a:pPr marL="0" indent="0">
              <a:buNone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1. Přípravek předepisuje internista, neurolog, kardiolog a </a:t>
            </a:r>
            <a:r>
              <a:rPr lang="cs-CZ" sz="2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angiolog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hematolog  či geriatr v prevenci cévní mozkové příhody a systémové embolie u dospělých pacientů s nevalvulární fibrilací síní indikovaných k antikoagulační léčbě při kontraindikaci </a:t>
            </a:r>
            <a:r>
              <a:rPr lang="cs-CZ" sz="2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warfarinu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tj.: </a:t>
            </a:r>
          </a:p>
          <a:p>
            <a:pPr lvl="1" eaLnBrk="1" hangingPunct="1"/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nemožnost pravidelných kontrol INR</a:t>
            </a:r>
          </a:p>
          <a:p>
            <a:pPr lvl="1" eaLnBrk="1" hangingPunct="1"/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nežádoucí účinky při léčbě </a:t>
            </a:r>
            <a:r>
              <a:rPr lang="cs-CZ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warfarinem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nemožnost udržet INR v terapeutickém rozmezí 2,0 - 3,0; tzn. 2 ze 6 měření nejsou v terapeutickém rozmezí,</a:t>
            </a:r>
          </a:p>
          <a:p>
            <a:pPr lvl="1" eaLnBrk="1" hangingPunct="1"/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rezistence na </a:t>
            </a:r>
            <a:r>
              <a:rPr lang="cs-CZ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tj. nutnost denní dávky &gt; 10 mg</a:t>
            </a:r>
          </a:p>
          <a:p>
            <a:pPr eaLnBrk="1" hangingPunct="1"/>
            <a:r>
              <a:rPr lang="cs-CZ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</a:t>
            </a:r>
          </a:p>
          <a:p>
            <a:pPr marL="457200" lvl="1" indent="0" eaLnBrk="1" hangingPunct="1">
              <a:buNone/>
            </a:pPr>
            <a:endParaRPr lang="cs-CZ" sz="1800" dirty="0">
              <a:solidFill>
                <a:srgbClr val="006699"/>
              </a:solidFill>
            </a:endParaRPr>
          </a:p>
          <a:p>
            <a:pPr eaLnBrk="1" hangingPunct="1"/>
            <a:endParaRPr 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279" y="8916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 err="1">
                <a:solidFill>
                  <a:srgbClr val="FF0000"/>
                </a:solidFill>
              </a:rPr>
              <a:t>Eliquis</a:t>
            </a:r>
            <a:r>
              <a:rPr lang="cs-CZ" sz="3200" dirty="0">
                <a:solidFill>
                  <a:srgbClr val="FF0000"/>
                </a:solidFill>
              </a:rPr>
              <a:t> -podmínky úhrady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FF0000"/>
                </a:solidFill>
              </a:rPr>
              <a:t>– prevence CMP u pacientů s NVFS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13588"/>
            <a:ext cx="8445624" cy="388843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</a:t>
            </a:r>
          </a:p>
          <a:p>
            <a:pPr lvl="1" eaLnBrk="1" hangingPunct="1"/>
            <a:r>
              <a:rPr lang="cs-CZ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v sekundární prevenci (tj. po CMP, TIA nebo systémové embolii)</a:t>
            </a:r>
          </a:p>
          <a:p>
            <a:pPr marL="393192" lvl="1" indent="0" eaLnBrk="1" hangingPunct="1">
              <a:buNone/>
            </a:pPr>
            <a:endParaRPr lang="cs-CZ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v primární prevenci za předpokladu přítomnosti </a:t>
            </a:r>
            <a:r>
              <a:rPr lang="cs-CZ" sz="1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jednoho </a:t>
            </a:r>
            <a:r>
              <a:rPr lang="cs-CZ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více </a:t>
            </a:r>
            <a:r>
              <a:rPr lang="cs-CZ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následujících rizikových faktorů: Symptomatické srdeční selhání (tř. NYHA ≥ II),  věk nad (nebo rovno) 75 let, diabetes </a:t>
            </a:r>
            <a:r>
              <a:rPr lang="cs-CZ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mellitus</a:t>
            </a:r>
            <a:r>
              <a:rPr lang="cs-CZ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nebo hypertenze.</a:t>
            </a:r>
          </a:p>
          <a:p>
            <a:pPr marL="393192" lvl="1" indent="0">
              <a:buNone/>
            </a:pPr>
            <a:endParaRPr lang="cs-CZ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sz="1800" dirty="0">
              <a:solidFill>
                <a:srgbClr val="006699"/>
              </a:solidFill>
            </a:endParaRPr>
          </a:p>
          <a:p>
            <a:pPr eaLnBrk="1" hangingPunct="1"/>
            <a:endParaRPr 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4791" y="233917"/>
            <a:ext cx="8019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 pilíře, na nichž úhrada stojí</a:t>
            </a:r>
            <a:endParaRPr lang="cs-CZ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media.novinky.cz/330/143305-original1-p2gm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8712968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568" y="3921900"/>
            <a:ext cx="385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INDIKACE ANTIKOAGULACE: 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PREVENCE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PREVENCE + RF</a:t>
            </a:r>
          </a:p>
        </p:txBody>
      </p:sp>
      <p:sp>
        <p:nvSpPr>
          <p:cNvPr id="6" name="TextovéPole 5"/>
          <p:cNvSpPr txBox="1"/>
          <p:nvPr/>
        </p:nvSpPr>
        <p:spPr>
          <a:xfrm flipH="1">
            <a:off x="4688396" y="4029911"/>
            <a:ext cx="377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„KONTRAINDIKACE WARFARINU“</a:t>
            </a:r>
          </a:p>
        </p:txBody>
      </p:sp>
    </p:spTree>
    <p:extLst>
      <p:ext uri="{BB962C8B-B14F-4D97-AF65-F5344CB8AC3E}">
        <p14:creationId xmlns:p14="http://schemas.microsoft.com/office/powerpoint/2010/main" val="4529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ovéPole 2"/>
          <p:cNvSpPr txBox="1">
            <a:spLocks noChangeArrowheads="1"/>
          </p:cNvSpPr>
          <p:nvPr/>
        </p:nvSpPr>
        <p:spPr bwMode="auto">
          <a:xfrm>
            <a:off x="107950" y="4839892"/>
            <a:ext cx="5111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chemeClr val="tx1"/>
                </a:solidFill>
                <a:hlinkClick r:id="rId3"/>
              </a:rPr>
              <a:t>Camm et al, </a:t>
            </a:r>
            <a:r>
              <a:rPr lang="en-US" altLang="cs-CZ" sz="1000">
                <a:solidFill>
                  <a:schemeClr val="tx1"/>
                </a:solidFill>
                <a:hlinkClick r:id="rId3"/>
              </a:rPr>
              <a:t>Heart. 2017 Feb 15; 103(4): 307–314. </a:t>
            </a:r>
            <a:endParaRPr lang="cs-CZ" altLang="cs-CZ" sz="1000">
              <a:solidFill>
                <a:schemeClr val="tx1"/>
              </a:solidFill>
            </a:endParaRPr>
          </a:p>
        </p:txBody>
      </p:sp>
      <p:sp>
        <p:nvSpPr>
          <p:cNvPr id="24579" name="TextovéPole 3"/>
          <p:cNvSpPr txBox="1">
            <a:spLocks noChangeArrowheads="1"/>
          </p:cNvSpPr>
          <p:nvPr/>
        </p:nvSpPr>
        <p:spPr bwMode="auto">
          <a:xfrm>
            <a:off x="687388" y="842963"/>
            <a:ext cx="81375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600" dirty="0">
                <a:solidFill>
                  <a:schemeClr val="tx1"/>
                </a:solidFill>
              </a:rPr>
              <a:t>39 670 p</a:t>
            </a:r>
            <a:r>
              <a:rPr lang="cs-CZ" altLang="cs-CZ" sz="1600" dirty="0" err="1">
                <a:solidFill>
                  <a:schemeClr val="tx1"/>
                </a:solidFill>
              </a:rPr>
              <a:t>ts</a:t>
            </a:r>
            <a:r>
              <a:rPr lang="en-US" altLang="cs-CZ" sz="1600" dirty="0">
                <a:solidFill>
                  <a:schemeClr val="tx1"/>
                </a:solidFill>
              </a:rPr>
              <a:t> in four sequential cohorts in the Global Anticoagulant Registry in the FIELD-Atrial Fibrillation (</a:t>
            </a:r>
            <a:r>
              <a:rPr lang="en-US" altLang="cs-CZ" sz="1800" b="1" dirty="0">
                <a:solidFill>
                  <a:srgbClr val="C00000"/>
                </a:solidFill>
              </a:rPr>
              <a:t>GARFIELD-AF</a:t>
            </a:r>
            <a:r>
              <a:rPr lang="en-US" altLang="cs-CZ" sz="1600" dirty="0">
                <a:solidFill>
                  <a:schemeClr val="tx1"/>
                </a:solidFill>
              </a:rPr>
              <a:t>)</a:t>
            </a:r>
            <a:endParaRPr lang="cs-CZ" altLang="cs-CZ" sz="1600" dirty="0">
              <a:solidFill>
                <a:schemeClr val="tx1"/>
              </a:solidFill>
            </a:endParaRPr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9692" r="3337" b="2380"/>
          <a:stretch>
            <a:fillRect/>
          </a:stretch>
        </p:blipFill>
        <p:spPr bwMode="auto">
          <a:xfrm>
            <a:off x="755650" y="1398985"/>
            <a:ext cx="7143750" cy="33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5"/>
          <p:cNvSpPr/>
          <p:nvPr/>
        </p:nvSpPr>
        <p:spPr>
          <a:xfrm>
            <a:off x="7162800" y="2302670"/>
            <a:ext cx="433388" cy="701279"/>
          </a:xfrm>
          <a:prstGeom prst="upDownArrow">
            <a:avLst/>
          </a:prstGeom>
          <a:solidFill>
            <a:srgbClr val="E8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ousměrná svislá šipka 7"/>
          <p:cNvSpPr/>
          <p:nvPr/>
        </p:nvSpPr>
        <p:spPr>
          <a:xfrm>
            <a:off x="4240213" y="2532460"/>
            <a:ext cx="360362" cy="71438"/>
          </a:xfrm>
          <a:prstGeom prst="upDownArrow">
            <a:avLst/>
          </a:prstGeom>
          <a:solidFill>
            <a:srgbClr val="E8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55650" y="192024"/>
            <a:ext cx="2353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REALITA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23497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Pilíře, na nichž úhrada stojí</a:t>
            </a:r>
            <a:endParaRPr lang="cs-CZ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media.novinky.cz/330/143305-original1-p2gm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184"/>
          <a:stretch/>
        </p:blipFill>
        <p:spPr bwMode="auto">
          <a:xfrm>
            <a:off x="179512" y="1275606"/>
            <a:ext cx="4356484" cy="227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77243" y="3732200"/>
            <a:ext cx="385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INDIKACE ANTIKOAGULACE: 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PREVENCE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PREVENCE + RF</a:t>
            </a:r>
          </a:p>
        </p:txBody>
      </p:sp>
      <p:sp>
        <p:nvSpPr>
          <p:cNvPr id="2" name="Obdélník 1"/>
          <p:cNvSpPr/>
          <p:nvPr/>
        </p:nvSpPr>
        <p:spPr>
          <a:xfrm>
            <a:off x="4535996" y="1094073"/>
            <a:ext cx="43564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Eliquis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hrazen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AutoNum type="romanUcPeriod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sekundární prevenci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(tj. po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cévní mozkové příhodě, tranzitorní ischemické atace, nebo systémové embolizaci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primární prevenci</a:t>
            </a:r>
          </a:p>
          <a:p>
            <a:pPr lvl="1"/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předpokladu přítomnosti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jednoho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více z následujících rizikových faktorů: Symptomatické srdeční selhání (tř. NYHA ≥ II),  věk nad (nebo rovno) 75 let, diabetes </a:t>
            </a:r>
            <a:r>
              <a:rPr lang="cs-CZ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mellitus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nebo hypertenze.</a:t>
            </a:r>
          </a:p>
        </p:txBody>
      </p:sp>
    </p:spTree>
    <p:extLst>
      <p:ext uri="{BB962C8B-B14F-4D97-AF65-F5344CB8AC3E}">
        <p14:creationId xmlns:p14="http://schemas.microsoft.com/office/powerpoint/2010/main" val="25798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96121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Pilíře, na nichž úhrada stojí</a:t>
            </a:r>
            <a:endParaRPr lang="cs-CZ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media.novinky.cz/330/143305-original1-p2gm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2"/>
          <a:stretch/>
        </p:blipFill>
        <p:spPr bwMode="auto">
          <a:xfrm>
            <a:off x="6335162" y="1275606"/>
            <a:ext cx="2413303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flipH="1">
            <a:off x="6012160" y="4025155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„KONTRAINDIKACE WARFARINU“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7504" y="1437625"/>
            <a:ext cx="5904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ELIQUIS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je hrazen …….. u ……indikovaných k antikoagulační léčbě při kontraindikaci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warfarinu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 tj.:</a:t>
            </a:r>
          </a:p>
          <a:p>
            <a:pPr marL="342900" indent="-342900">
              <a:buAutoNum type="alphaLcParenR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nemožnost pravidelných kontrol INR</a:t>
            </a:r>
          </a:p>
          <a:p>
            <a:pPr marL="342900" indent="-342900">
              <a:buAutoNum type="alphaLcParenR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nežádoucí účinky při léčbě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warfarinem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nemožnost udržet INR v terapeutickém rozmezí 2,0 - 3,0; tzn. 2 ze 6 měření nejsou v uvedeném terapeutickém rozmezí</a:t>
            </a:r>
          </a:p>
          <a:p>
            <a:pPr marL="342900" indent="-342900">
              <a:buAutoNum type="alphaLcParenR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rezistence na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warfarin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 tj. nutnost podávat denní dávku více než 10 mg</a:t>
            </a:r>
          </a:p>
        </p:txBody>
      </p:sp>
    </p:spTree>
    <p:extLst>
      <p:ext uri="{BB962C8B-B14F-4D97-AF65-F5344CB8AC3E}">
        <p14:creationId xmlns:p14="http://schemas.microsoft.com/office/powerpoint/2010/main" val="33465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3" descr="aristotle TTR v jednotlivých zemích Wallentin circulation 20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25235" r="27950" b="22627"/>
          <a:stretch>
            <a:fillRect/>
          </a:stretch>
        </p:blipFill>
        <p:spPr bwMode="auto">
          <a:xfrm>
            <a:off x="611190" y="844154"/>
            <a:ext cx="8137525" cy="323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ovéPole 4"/>
          <p:cNvSpPr txBox="1">
            <a:spLocks noChangeArrowheads="1"/>
          </p:cNvSpPr>
          <p:nvPr/>
        </p:nvSpPr>
        <p:spPr bwMode="auto">
          <a:xfrm>
            <a:off x="539753" y="4786313"/>
            <a:ext cx="56880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tx1"/>
                </a:solidFill>
              </a:rPr>
              <a:t>Wallentin et al, Circulation 2013, ARISTOTLE trial</a:t>
            </a:r>
            <a:endParaRPr lang="en-US" altLang="cs-CZ" sz="90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643440" y="681039"/>
            <a:ext cx="288925" cy="38885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9" name="TextovéPole 1"/>
          <p:cNvSpPr txBox="1">
            <a:spLocks noChangeArrowheads="1"/>
          </p:cNvSpPr>
          <p:nvPr/>
        </p:nvSpPr>
        <p:spPr bwMode="auto">
          <a:xfrm>
            <a:off x="265814" y="4083844"/>
            <a:ext cx="4221125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000" b="1" i="1" dirty="0" err="1">
                <a:solidFill>
                  <a:schemeClr val="tx1"/>
                </a:solidFill>
                <a:latin typeface="+mn-lt"/>
              </a:rPr>
              <a:t>Median</a:t>
            </a:r>
            <a:r>
              <a:rPr lang="cs-CZ" altLang="cs-CZ" sz="2000" b="1" i="1" dirty="0">
                <a:solidFill>
                  <a:schemeClr val="tx1"/>
                </a:solidFill>
                <a:latin typeface="+mn-lt"/>
              </a:rPr>
              <a:t> TTR ve studii  ARISTOTLE  66% </a:t>
            </a:r>
          </a:p>
        </p:txBody>
      </p:sp>
      <p:sp>
        <p:nvSpPr>
          <p:cNvPr id="9" name="Elipsa 4"/>
          <p:cNvSpPr/>
          <p:nvPr/>
        </p:nvSpPr>
        <p:spPr>
          <a:xfrm>
            <a:off x="6300791" y="722711"/>
            <a:ext cx="288925" cy="38885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93946" y="177284"/>
            <a:ext cx="4070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/>
              <a:t>Dávkujeme správně VKA ?</a:t>
            </a:r>
            <a:endParaRPr lang="cs-CZ" altLang="cs-CZ" sz="3200" b="1" u="sng" dirty="0"/>
          </a:p>
        </p:txBody>
      </p:sp>
    </p:spTree>
    <p:extLst>
      <p:ext uri="{BB962C8B-B14F-4D97-AF65-F5344CB8AC3E}">
        <p14:creationId xmlns:p14="http://schemas.microsoft.com/office/powerpoint/2010/main" val="340319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105027"/>
            <a:ext cx="7239000" cy="2032397"/>
          </a:xfrm>
        </p:spPr>
      </p:pic>
      <p:sp>
        <p:nvSpPr>
          <p:cNvPr id="22531" name="TextovéPole 4"/>
          <p:cNvSpPr txBox="1">
            <a:spLocks noChangeArrowheads="1"/>
          </p:cNvSpPr>
          <p:nvPr/>
        </p:nvSpPr>
        <p:spPr bwMode="auto">
          <a:xfrm>
            <a:off x="457200" y="4731545"/>
            <a:ext cx="4546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u="sng">
                <a:solidFill>
                  <a:schemeClr val="tx1"/>
                </a:solidFill>
                <a:hlinkClick r:id="rId3"/>
              </a:rPr>
              <a:t>Haas S et al, PLoS One. 2016; 11(10): e0164076</a:t>
            </a:r>
            <a:r>
              <a:rPr lang="cs-CZ" altLang="cs-CZ" sz="1000">
                <a:solidFill>
                  <a:schemeClr val="tx1"/>
                </a:solidFill>
                <a:hlinkClick r:id="rId3"/>
              </a:rPr>
              <a:t>. </a:t>
            </a:r>
            <a:endParaRPr lang="cs-CZ" altLang="cs-CZ" sz="1000">
              <a:solidFill>
                <a:schemeClr val="tx1"/>
              </a:solidFill>
            </a:endParaRPr>
          </a:p>
        </p:txBody>
      </p:sp>
      <p:sp>
        <p:nvSpPr>
          <p:cNvPr id="22532" name="TextovéPole 5"/>
          <p:cNvSpPr txBox="1">
            <a:spLocks noChangeArrowheads="1"/>
          </p:cNvSpPr>
          <p:nvPr/>
        </p:nvSpPr>
        <p:spPr bwMode="auto">
          <a:xfrm>
            <a:off x="911226" y="0"/>
            <a:ext cx="7405688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Jaké INR dosahujeme v reálné praxi 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GARFIELD AF registr  TTR 55%</a:t>
            </a:r>
          </a:p>
        </p:txBody>
      </p:sp>
    </p:spTree>
    <p:extLst>
      <p:ext uri="{BB962C8B-B14F-4D97-AF65-F5344CB8AC3E}">
        <p14:creationId xmlns:p14="http://schemas.microsoft.com/office/powerpoint/2010/main" val="16181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cs-CZ" sz="36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95157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1500" b="1" dirty="0">
                <a:solidFill>
                  <a:srgbClr val="FF0000"/>
                </a:solidFill>
              </a:rPr>
              <a:t>KI = 1 - PZ/PP</a:t>
            </a:r>
          </a:p>
        </p:txBody>
      </p:sp>
    </p:spTree>
    <p:extLst>
      <p:ext uri="{BB962C8B-B14F-4D97-AF65-F5344CB8AC3E}">
        <p14:creationId xmlns:p14="http://schemas.microsoft.com/office/powerpoint/2010/main" val="15858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cs-CZ" sz="36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95157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1500" b="1" dirty="0">
                <a:solidFill>
                  <a:srgbClr val="FF0000"/>
                </a:solidFill>
              </a:rPr>
              <a:t>KI = 1 - PZ/PP</a:t>
            </a:r>
          </a:p>
          <a:p>
            <a:pPr marL="0" indent="0">
              <a:buNone/>
            </a:pPr>
            <a:r>
              <a:rPr lang="cs-CZ" sz="6600" b="1" dirty="0">
                <a:solidFill>
                  <a:srgbClr val="FF0000"/>
                </a:solidFill>
              </a:rPr>
              <a:t>KI = (1 – PZ/PP) x 100 %</a:t>
            </a:r>
          </a:p>
        </p:txBody>
      </p:sp>
    </p:spTree>
    <p:extLst>
      <p:ext uri="{BB962C8B-B14F-4D97-AF65-F5344CB8AC3E}">
        <p14:creationId xmlns:p14="http://schemas.microsoft.com/office/powerpoint/2010/main" val="40340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rgbClr val="FF0000"/>
                </a:solidFill>
              </a:rPr>
              <a:t>KI</a:t>
            </a:r>
            <a:r>
              <a:rPr lang="cs-CZ" sz="3600" b="1" dirty="0"/>
              <a:t> koeficient </a:t>
            </a:r>
            <a:r>
              <a:rPr lang="cs-CZ" sz="3600" b="1" dirty="0" err="1"/>
              <a:t>inerce</a:t>
            </a:r>
            <a:endParaRPr lang="cs-CZ" sz="36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51571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 (</a:t>
            </a:r>
            <a:r>
              <a:rPr lang="cs-CZ" b="1" dirty="0" err="1"/>
              <a:t>Inerce</a:t>
            </a:r>
            <a:r>
              <a:rPr lang="cs-CZ" b="1" dirty="0"/>
              <a:t>  - setrvačnost, netečnost, opak lability)</a:t>
            </a:r>
          </a:p>
        </p:txBody>
      </p:sp>
    </p:spTree>
    <p:extLst>
      <p:ext uri="{BB962C8B-B14F-4D97-AF65-F5344CB8AC3E}">
        <p14:creationId xmlns:p14="http://schemas.microsoft.com/office/powerpoint/2010/main" val="27953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cs-CZ" sz="36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951571"/>
            <a:ext cx="8640960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11500" b="1" dirty="0">
                <a:solidFill>
                  <a:srgbClr val="FF0000"/>
                </a:solidFill>
              </a:rPr>
              <a:t>KI = 1 - PZ/PP</a:t>
            </a:r>
          </a:p>
          <a:p>
            <a:pPr marL="0" indent="0">
              <a:buNone/>
            </a:pPr>
            <a:r>
              <a:rPr lang="cs-CZ" sz="6600" b="1" dirty="0">
                <a:solidFill>
                  <a:srgbClr val="FF0000"/>
                </a:solidFill>
              </a:rPr>
              <a:t>KI = (1 – PZ/PP) x 100 %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KI     k</a:t>
            </a:r>
            <a:r>
              <a:rPr lang="cs-CZ" b="1" dirty="0"/>
              <a:t>oeficient </a:t>
            </a:r>
            <a:r>
              <a:rPr lang="cs-CZ" b="1" dirty="0" err="1"/>
              <a:t>inerce</a:t>
            </a:r>
            <a:endParaRPr lang="cs-CZ" b="1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PZ    p</a:t>
            </a:r>
            <a:r>
              <a:rPr lang="cs-CZ" b="1" dirty="0"/>
              <a:t>očet uskutečněných </a:t>
            </a:r>
            <a:r>
              <a:rPr lang="cs-CZ" b="1" dirty="0">
                <a:solidFill>
                  <a:srgbClr val="FF0000"/>
                </a:solidFill>
              </a:rPr>
              <a:t>z</a:t>
            </a:r>
            <a:r>
              <a:rPr lang="cs-CZ" b="1" dirty="0"/>
              <a:t>měn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PP</a:t>
            </a:r>
            <a:r>
              <a:rPr lang="cs-CZ" b="1" dirty="0"/>
              <a:t>    </a:t>
            </a:r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/>
              <a:t>očet </a:t>
            </a:r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/>
              <a:t>říležitostí změnu provést</a:t>
            </a:r>
          </a:p>
        </p:txBody>
      </p:sp>
    </p:spTree>
    <p:extLst>
      <p:ext uri="{BB962C8B-B14F-4D97-AF65-F5344CB8AC3E}">
        <p14:creationId xmlns:p14="http://schemas.microsoft.com/office/powerpoint/2010/main" val="34262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cs-CZ" sz="36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79513" y="249492"/>
            <a:ext cx="8936943" cy="46985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8000" b="1" dirty="0">
                <a:solidFill>
                  <a:srgbClr val="FF0000"/>
                </a:solidFill>
              </a:rPr>
              <a:t>KI = 1 - PZ/PP</a:t>
            </a:r>
          </a:p>
          <a:p>
            <a:pPr marL="0" indent="0">
              <a:buNone/>
            </a:pPr>
            <a:r>
              <a:rPr lang="cs-CZ" sz="4800" b="1" dirty="0">
                <a:solidFill>
                  <a:srgbClr val="FF0000"/>
                </a:solidFill>
              </a:rPr>
              <a:t>KI = (1 – PZ/PP) x 100 %</a:t>
            </a:r>
          </a:p>
          <a:p>
            <a:pPr marL="0" indent="0">
              <a:buNone/>
            </a:pPr>
            <a:r>
              <a:rPr lang="cs-CZ" sz="4800" b="1" dirty="0">
                <a:solidFill>
                  <a:srgbClr val="00B050"/>
                </a:solidFill>
              </a:rPr>
              <a:t>PP = 10</a:t>
            </a:r>
          </a:p>
          <a:p>
            <a:pPr marL="0" indent="0">
              <a:buNone/>
            </a:pPr>
            <a:r>
              <a:rPr lang="cs-CZ" sz="4800" b="1" dirty="0">
                <a:solidFill>
                  <a:srgbClr val="00B050"/>
                </a:solidFill>
              </a:rPr>
              <a:t>PZ = 8</a:t>
            </a:r>
          </a:p>
          <a:p>
            <a:pPr marL="0" indent="0">
              <a:buNone/>
            </a:pPr>
            <a:r>
              <a:rPr lang="cs-CZ" sz="8000" b="1" dirty="0">
                <a:solidFill>
                  <a:srgbClr val="FF0000"/>
                </a:solidFill>
              </a:rPr>
              <a:t>KI = </a:t>
            </a:r>
            <a:r>
              <a:rPr lang="cs-CZ" sz="8000" b="1" dirty="0" smtClean="0">
                <a:solidFill>
                  <a:srgbClr val="FF0000"/>
                </a:solidFill>
              </a:rPr>
              <a:t>1 </a:t>
            </a:r>
            <a:r>
              <a:rPr lang="cs-CZ" sz="8000" b="1" dirty="0">
                <a:solidFill>
                  <a:srgbClr val="FF0000"/>
                </a:solidFill>
              </a:rPr>
              <a:t>– 8/10 = 0,2</a:t>
            </a:r>
          </a:p>
          <a:p>
            <a:pPr marL="0" indent="0">
              <a:buNone/>
            </a:pPr>
            <a:r>
              <a:rPr lang="cs-CZ" sz="4800" b="1" dirty="0">
                <a:solidFill>
                  <a:srgbClr val="FF0000"/>
                </a:solidFill>
              </a:rPr>
              <a:t>KI = (</a:t>
            </a:r>
            <a:r>
              <a:rPr lang="cs-CZ" sz="4800" b="1" dirty="0" smtClean="0">
                <a:solidFill>
                  <a:srgbClr val="FF0000"/>
                </a:solidFill>
              </a:rPr>
              <a:t>1 </a:t>
            </a:r>
            <a:r>
              <a:rPr lang="cs-CZ" sz="4800" b="1" dirty="0">
                <a:solidFill>
                  <a:srgbClr val="FF0000"/>
                </a:solidFill>
              </a:rPr>
              <a:t>– 8/10) x 100 % = 20 %</a:t>
            </a:r>
          </a:p>
          <a:p>
            <a:pPr marL="0" indent="0">
              <a:buNone/>
            </a:pPr>
            <a:r>
              <a:rPr lang="cs-CZ" sz="4800" b="1" dirty="0">
                <a:solidFill>
                  <a:srgbClr val="00B050"/>
                </a:solidFill>
              </a:rPr>
              <a:t>Se značným úsilím dosažitelný cíl</a:t>
            </a:r>
          </a:p>
          <a:p>
            <a:pPr marL="0" indent="0">
              <a:buNone/>
            </a:pPr>
            <a:endParaRPr lang="cs-CZ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7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cs-CZ" sz="36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79513" y="249492"/>
            <a:ext cx="8936943" cy="46985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7800" b="1" dirty="0">
                <a:solidFill>
                  <a:srgbClr val="FF0000"/>
                </a:solidFill>
              </a:rPr>
              <a:t>KI = 1 - PZ/PP</a:t>
            </a:r>
          </a:p>
          <a:p>
            <a:pPr marL="0" indent="0">
              <a:buNone/>
            </a:pPr>
            <a:r>
              <a:rPr lang="cs-CZ" sz="4300" b="1" dirty="0">
                <a:solidFill>
                  <a:srgbClr val="FF0000"/>
                </a:solidFill>
              </a:rPr>
              <a:t>KI = (1 – PZ/PP) x 100 %</a:t>
            </a:r>
          </a:p>
          <a:p>
            <a:pPr marL="0" indent="0">
              <a:buNone/>
            </a:pPr>
            <a:r>
              <a:rPr lang="cs-CZ" sz="4300" b="1" dirty="0">
                <a:solidFill>
                  <a:srgbClr val="00B050"/>
                </a:solidFill>
              </a:rPr>
              <a:t>PP = 10</a:t>
            </a:r>
          </a:p>
          <a:p>
            <a:pPr marL="0" indent="0">
              <a:buNone/>
            </a:pPr>
            <a:r>
              <a:rPr lang="cs-CZ" sz="4300" b="1" dirty="0">
                <a:solidFill>
                  <a:srgbClr val="00B050"/>
                </a:solidFill>
              </a:rPr>
              <a:t>PZ = 2</a:t>
            </a:r>
          </a:p>
          <a:p>
            <a:pPr marL="0" indent="0">
              <a:buNone/>
            </a:pPr>
            <a:r>
              <a:rPr lang="cs-CZ" sz="7800" b="1" dirty="0">
                <a:solidFill>
                  <a:srgbClr val="FF0000"/>
                </a:solidFill>
              </a:rPr>
              <a:t>KI = 1 – 2/10 = 0,8</a:t>
            </a:r>
          </a:p>
          <a:p>
            <a:pPr marL="0" indent="0">
              <a:buNone/>
            </a:pPr>
            <a:r>
              <a:rPr lang="cs-CZ" sz="4300" b="1" dirty="0">
                <a:solidFill>
                  <a:srgbClr val="FF0000"/>
                </a:solidFill>
              </a:rPr>
              <a:t>KI = (1 – 2/10) x 100 % = 80 %</a:t>
            </a:r>
          </a:p>
          <a:p>
            <a:pPr marL="0" indent="0">
              <a:buNone/>
            </a:pPr>
            <a:r>
              <a:rPr lang="cs-CZ" sz="4300" b="1" dirty="0" smtClean="0">
                <a:solidFill>
                  <a:srgbClr val="00B050"/>
                </a:solidFill>
              </a:rPr>
              <a:t>Častá (vynucená?) realita</a:t>
            </a:r>
            <a:endParaRPr lang="cs-CZ" sz="43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4" y="224115"/>
            <a:ext cx="8335106" cy="410878"/>
          </a:xfrm>
        </p:spPr>
        <p:txBody>
          <a:bodyPr/>
          <a:lstStyle/>
          <a:p>
            <a:r>
              <a:rPr lang="en-GB" dirty="0"/>
              <a:t>Clinical recommendations in secondary stroke prevention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4711280"/>
            <a:ext cx="5910007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0" rIns="108000" bIns="108000" anchor="b">
            <a:spAutoFit/>
          </a:bodyPr>
          <a:lstStyle/>
          <a:p>
            <a:pPr marL="0" marR="0" lvl="0" indent="0" algn="l" defTabSz="115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OAC, oral anticoagulation; NOAC, non-vitamin K antagonist oral anticoagulant; VKA, vitamin K antagonist</a:t>
            </a:r>
          </a:p>
          <a:p>
            <a:pPr marL="0" marR="0" lvl="0" indent="0" algn="l" defTabSz="115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1. </a:t>
            </a:r>
            <a:r>
              <a:rPr kumimoji="0" lang="en-GB" sz="9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Kirchhof</a:t>
            </a:r>
            <a:r>
              <a:rPr kumimoji="0" lang="en-GB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 P et al. </a:t>
            </a:r>
            <a:r>
              <a:rPr kumimoji="0" lang="en-GB" sz="9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Eur</a:t>
            </a:r>
            <a:r>
              <a:rPr kumimoji="0" lang="en-GB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J </a:t>
            </a:r>
            <a:r>
              <a:rPr kumimoji="0" lang="en-GB" sz="9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Cardiothorac</a:t>
            </a:r>
            <a:r>
              <a:rPr kumimoji="0" lang="en-GB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Surg. 2016;50:e1–e88rol; 2. </a:t>
            </a:r>
            <a:r>
              <a:rPr kumimoji="0" lang="fr-FR" sz="9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Heidbuchel</a:t>
            </a:r>
            <a:r>
              <a:rPr kumimoji="0" lang="fr-FR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et al. </a:t>
            </a:r>
            <a:r>
              <a:rPr kumimoji="0" lang="fr-FR" sz="9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Europace</a:t>
            </a:r>
            <a:r>
              <a:rPr kumimoji="0" lang="fr-FR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2015;17:1467–1507</a:t>
            </a:r>
            <a:r>
              <a:rPr kumimoji="0" lang="en-US" sz="9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.</a:t>
            </a:r>
            <a:endParaRPr kumimoji="0" lang="fr-FR" sz="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404" y="3830753"/>
            <a:ext cx="852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  <a:sym typeface="Wingdings" panose="05000000000000000000" pitchFamily="2" charset="2"/>
              </a:rPr>
              <a:t>Aspirin has no place in secondary stroke prevention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351406" y="1724767"/>
          <a:ext cx="8335395" cy="1352792"/>
        </p:xfrm>
        <a:graphic>
          <a:graphicData uri="http://schemas.openxmlformats.org/drawingml/2006/table">
            <a:tbl>
              <a:tblPr firstRow="1" bandRow="1"/>
              <a:tblGrid>
                <a:gridCol w="5381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6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69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2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500" dirty="0"/>
                        <a:t>Recommendations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4A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/>
                        <a:t>Class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4A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/>
                        <a:t>Level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44A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NZ" sz="1400" dirty="0"/>
                        <a:t>NOACs are recommended in preference</a:t>
                      </a:r>
                      <a:r>
                        <a:rPr lang="en-NZ" sz="1400" baseline="0" dirty="0"/>
                        <a:t> to VKAs or aspirin in AF patients with a previous stroke</a:t>
                      </a:r>
                      <a:endParaRPr lang="en-GB" sz="1400" baseline="30000" dirty="0">
                        <a:sym typeface="Wingdings" panose="05000000000000000000" pitchFamily="2" charset="2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4A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2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b="1" dirty="0"/>
                        <a:t>1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4A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4AA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75204" y="872278"/>
            <a:ext cx="2347926" cy="606509"/>
            <a:chOff x="275204" y="1163034"/>
            <a:chExt cx="2347926" cy="808679"/>
          </a:xfrm>
        </p:grpSpPr>
        <p:grpSp>
          <p:nvGrpSpPr>
            <p:cNvPr id="23" name="Group 22"/>
            <p:cNvGrpSpPr/>
            <p:nvPr/>
          </p:nvGrpSpPr>
          <p:grpSpPr>
            <a:xfrm>
              <a:off x="275204" y="1163034"/>
              <a:ext cx="2186001" cy="808679"/>
              <a:chOff x="1265635" y="3557414"/>
              <a:chExt cx="3181350" cy="1115790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73" t="28464" r="65878" b="41040"/>
              <a:stretch/>
            </p:blipFill>
            <p:spPr bwMode="auto">
              <a:xfrm>
                <a:off x="1265635" y="3557414"/>
                <a:ext cx="1179909" cy="1115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678" t="25500" r="11768" b="60977"/>
              <a:stretch>
                <a:fillRect/>
              </a:stretch>
            </p:blipFill>
            <p:spPr bwMode="auto">
              <a:xfrm>
                <a:off x="2232422" y="3821907"/>
                <a:ext cx="2214563" cy="603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2337380" y="1395093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D6103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1405" y="3405292"/>
            <a:ext cx="2582296" cy="383846"/>
            <a:chOff x="351404" y="3336563"/>
            <a:chExt cx="3147736" cy="58950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r="1691" b="22805"/>
            <a:stretch/>
          </p:blipFill>
          <p:spPr>
            <a:xfrm>
              <a:off x="351404" y="3336563"/>
              <a:ext cx="3077306" cy="58950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213390" y="3499795"/>
              <a:ext cx="285750" cy="425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D6103F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3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rgbClr val="FF0000"/>
                </a:solidFill>
              </a:rPr>
              <a:t>KI</a:t>
            </a:r>
            <a:r>
              <a:rPr lang="cs-CZ" sz="3600" b="1" dirty="0"/>
              <a:t> koeficient </a:t>
            </a:r>
            <a:r>
              <a:rPr lang="cs-CZ" sz="3600" b="1" dirty="0" err="1"/>
              <a:t>inerce</a:t>
            </a:r>
            <a:endParaRPr lang="cs-CZ" sz="36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79512" y="951570"/>
            <a:ext cx="8712968" cy="38344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 (</a:t>
            </a:r>
            <a:r>
              <a:rPr lang="cs-CZ" b="1" dirty="0" err="1"/>
              <a:t>Inerce</a:t>
            </a:r>
            <a:r>
              <a:rPr lang="cs-CZ" b="1" dirty="0"/>
              <a:t>  - setrvačnost, netečnost, opak lability)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5800" b="1" dirty="0" err="1">
                <a:solidFill>
                  <a:srgbClr val="FF0000"/>
                </a:solidFill>
              </a:rPr>
              <a:t>Inerce</a:t>
            </a:r>
            <a:r>
              <a:rPr lang="cs-CZ" sz="5800" b="1" dirty="0">
                <a:solidFill>
                  <a:srgbClr val="FF0000"/>
                </a:solidFill>
              </a:rPr>
              <a:t> při antikoagulační léčbě </a:t>
            </a:r>
          </a:p>
          <a:p>
            <a:pPr marL="0" indent="0" algn="ctr">
              <a:buNone/>
            </a:pPr>
            <a:r>
              <a:rPr lang="cs-CZ" sz="5800" b="1" dirty="0">
                <a:solidFill>
                  <a:srgbClr val="FF0000"/>
                </a:solidFill>
              </a:rPr>
              <a:t>= </a:t>
            </a:r>
          </a:p>
          <a:p>
            <a:pPr marL="0" indent="0" algn="ctr">
              <a:buNone/>
            </a:pPr>
            <a:r>
              <a:rPr lang="cs-CZ" sz="5800" b="1" dirty="0" smtClean="0">
                <a:solidFill>
                  <a:srgbClr val="FF0000"/>
                </a:solidFill>
              </a:rPr>
              <a:t>neschopnost</a:t>
            </a:r>
            <a:endParaRPr lang="cs-CZ" sz="5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5800" b="1" dirty="0">
                <a:solidFill>
                  <a:srgbClr val="FF0000"/>
                </a:solidFill>
              </a:rPr>
              <a:t>chránit pacient před CMP</a:t>
            </a:r>
            <a:endParaRPr lang="cs-CZ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4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123825" y="108653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Proč nejsou naši pacienti léčeni podle </a:t>
            </a:r>
            <a:r>
              <a:rPr lang="cs-CZ" sz="3200" b="1" dirty="0" err="1">
                <a:solidFill>
                  <a:srgbClr val="FF0000"/>
                </a:solidFill>
              </a:rPr>
              <a:t>Guidelines</a:t>
            </a:r>
            <a:r>
              <a:rPr lang="cs-CZ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12652" y="3987210"/>
            <a:ext cx="8521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Nemůže vést úplné následování doporučených postupů k uplatnění likvidačních regulačních srážek? </a:t>
            </a:r>
          </a:p>
        </p:txBody>
      </p:sp>
    </p:spTree>
    <p:extLst>
      <p:ext uri="{BB962C8B-B14F-4D97-AF65-F5344CB8AC3E}">
        <p14:creationId xmlns:p14="http://schemas.microsoft.com/office/powerpoint/2010/main" val="2068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91" y="0"/>
            <a:ext cx="9144000" cy="466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ámeček 6"/>
          <p:cNvSpPr/>
          <p:nvPr/>
        </p:nvSpPr>
        <p:spPr>
          <a:xfrm>
            <a:off x="0" y="4299045"/>
            <a:ext cx="8120418" cy="51861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09"/>
            <a:ext cx="9144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4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09"/>
            <a:ext cx="9144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 flipV="1">
            <a:off x="532263" y="545911"/>
            <a:ext cx="8447964" cy="13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32263" y="878010"/>
            <a:ext cx="16923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827361" y="1162335"/>
            <a:ext cx="4883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5145206" y="1476233"/>
            <a:ext cx="3698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532263" y="1803780"/>
            <a:ext cx="211199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1378424" y="2417928"/>
            <a:ext cx="7601803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532263" y="2761397"/>
            <a:ext cx="8311486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532263" y="3129886"/>
            <a:ext cx="8311486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532263" y="3457433"/>
            <a:ext cx="42337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7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68739" y="259308"/>
            <a:ext cx="7820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Možné scénáře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Referenční období 2016                               Hodnocené období 2018</a:t>
            </a:r>
          </a:p>
          <a:p>
            <a:endParaRPr lang="cs-CZ" b="1" dirty="0"/>
          </a:p>
          <a:p>
            <a:r>
              <a:rPr lang="cs-CZ" b="1" dirty="0"/>
              <a:t>2000 pacientů			   2000 pacientů</a:t>
            </a:r>
          </a:p>
          <a:p>
            <a:r>
              <a:rPr lang="cs-CZ" b="1" dirty="0"/>
              <a:t>Předepsáno celkem za 4 000 000 Kč         Předepsáno celkem za 4 400 000 Kč</a:t>
            </a:r>
          </a:p>
          <a:p>
            <a:r>
              <a:rPr lang="cs-CZ" b="1" dirty="0"/>
              <a:t>Na 1 pojištěnce 2000 Kč                              Na 1 pojištěnce 2200 Kč</a:t>
            </a:r>
          </a:p>
          <a:p>
            <a:r>
              <a:rPr lang="cs-CZ" dirty="0">
                <a:solidFill>
                  <a:srgbClr val="FF0000"/>
                </a:solidFill>
              </a:rPr>
              <a:t>				   překročeno o 10%, tedy 20 x 0,5%</a:t>
            </a:r>
          </a:p>
          <a:p>
            <a:r>
              <a:rPr lang="cs-CZ" dirty="0">
                <a:solidFill>
                  <a:srgbClr val="FF0000"/>
                </a:solidFill>
              </a:rPr>
              <a:t>				   navržená srážka  bez limitace</a:t>
            </a:r>
          </a:p>
          <a:p>
            <a:r>
              <a:rPr lang="cs-CZ" dirty="0">
                <a:solidFill>
                  <a:srgbClr val="FF0000"/>
                </a:solidFill>
              </a:rPr>
              <a:t>					20 x 2,5% x200 x 2000  Kč		Maximální srážka 40% z překročení – 160 000 Kč		</a:t>
            </a:r>
          </a:p>
        </p:txBody>
      </p:sp>
    </p:spTree>
    <p:extLst>
      <p:ext uri="{BB962C8B-B14F-4D97-AF65-F5344CB8AC3E}">
        <p14:creationId xmlns:p14="http://schemas.microsoft.com/office/powerpoint/2010/main" val="35733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4752001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68739" y="259308"/>
            <a:ext cx="7820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SRÁŽKYV </a:t>
            </a:r>
            <a:r>
              <a:rPr lang="cs-CZ" dirty="0">
                <a:solidFill>
                  <a:srgbClr val="FF0000"/>
                </a:solidFill>
              </a:rPr>
              <a:t>ZÁVISLOSTI NA NAVÝŠENÍ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dirty="0" smtClean="0"/>
              <a:t>Počet </a:t>
            </a:r>
            <a:r>
              <a:rPr lang="cs-CZ" dirty="0"/>
              <a:t>pacientů 2 </a:t>
            </a:r>
            <a:r>
              <a:rPr lang="cs-CZ" dirty="0" smtClean="0"/>
              <a:t>000 trvale</a:t>
            </a:r>
            <a:endParaRPr lang="cs-CZ" dirty="0"/>
          </a:p>
          <a:p>
            <a:r>
              <a:rPr lang="cs-CZ" dirty="0"/>
              <a:t>Průměrná preskripce na pacienta 2 000 </a:t>
            </a:r>
            <a:r>
              <a:rPr lang="cs-CZ" dirty="0" smtClean="0"/>
              <a:t>Kč v referenčním období</a:t>
            </a:r>
            <a:endParaRPr lang="cs-CZ" dirty="0"/>
          </a:p>
          <a:p>
            <a:r>
              <a:rPr lang="cs-CZ" dirty="0"/>
              <a:t>Roční preskripce 4 000 000 </a:t>
            </a:r>
            <a:r>
              <a:rPr lang="cs-CZ" dirty="0" smtClean="0"/>
              <a:t>Kč v referenčním období</a:t>
            </a:r>
            <a:r>
              <a:rPr lang="cs-CZ" dirty="0">
                <a:solidFill>
                  <a:srgbClr val="FF0000"/>
                </a:solidFill>
              </a:rPr>
              <a:t>	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05F6B7E6-03BF-46EA-8EF0-0EA6831AB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367149"/>
              </p:ext>
            </p:extLst>
          </p:nvPr>
        </p:nvGraphicFramePr>
        <p:xfrm>
          <a:off x="757451" y="2013634"/>
          <a:ext cx="6735170" cy="2558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349">
                  <a:extLst>
                    <a:ext uri="{9D8B030D-6E8A-4147-A177-3AD203B41FA5}">
                      <a16:colId xmlns:a16="http://schemas.microsoft.com/office/drawing/2014/main" xmlns="" val="3688251646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xmlns="" val="3187545228"/>
                    </a:ext>
                  </a:extLst>
                </a:gridCol>
                <a:gridCol w="1248770">
                  <a:extLst>
                    <a:ext uri="{9D8B030D-6E8A-4147-A177-3AD203B41FA5}">
                      <a16:colId xmlns:a16="http://schemas.microsoft.com/office/drawing/2014/main" xmlns="" val="1239586568"/>
                    </a:ext>
                  </a:extLst>
                </a:gridCol>
                <a:gridCol w="1119116">
                  <a:extLst>
                    <a:ext uri="{9D8B030D-6E8A-4147-A177-3AD203B41FA5}">
                      <a16:colId xmlns:a16="http://schemas.microsoft.com/office/drawing/2014/main" xmlns="" val="2805402443"/>
                    </a:ext>
                  </a:extLst>
                </a:gridCol>
                <a:gridCol w="1037230">
                  <a:extLst>
                    <a:ext uri="{9D8B030D-6E8A-4147-A177-3AD203B41FA5}">
                      <a16:colId xmlns:a16="http://schemas.microsoft.com/office/drawing/2014/main" xmlns="" val="3783799541"/>
                    </a:ext>
                  </a:extLst>
                </a:gridCol>
                <a:gridCol w="1098645">
                  <a:extLst>
                    <a:ext uri="{9D8B030D-6E8A-4147-A177-3AD203B41FA5}">
                      <a16:colId xmlns:a16="http://schemas.microsoft.com/office/drawing/2014/main" xmlns="" val="2178988976"/>
                    </a:ext>
                  </a:extLst>
                </a:gridCol>
              </a:tblGrid>
              <a:tr h="7526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preskripce v hodnoceném roce v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překročení celkového objemu v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průměrná preskripce na pacienta v Kč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navýšení v %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srážka - </a:t>
                      </a:r>
                      <a:r>
                        <a:rPr lang="cs-CZ" sz="1200" b="1" u="none" strike="noStrike" dirty="0" err="1">
                          <a:effectLst/>
                        </a:rPr>
                        <a:t>proceto</a:t>
                      </a:r>
                      <a:r>
                        <a:rPr lang="cs-CZ" sz="1200" b="1" u="none" strike="noStrike" dirty="0">
                          <a:effectLst/>
                        </a:rPr>
                        <a:t> z překročení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srážka v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ctr"/>
                </a:tc>
                <a:extLst>
                  <a:ext uri="{0D108BD9-81ED-4DB2-BD59-A6C34878D82A}">
                    <a16:rowId xmlns:a16="http://schemas.microsoft.com/office/drawing/2014/main" xmlns="" val="2052730833"/>
                  </a:ext>
                </a:extLst>
              </a:tr>
              <a:tr h="25804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4 000 000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2 </a:t>
                      </a:r>
                      <a:r>
                        <a:rPr lang="cs-CZ" sz="1200" u="none" strike="noStrike" dirty="0">
                          <a:effectLst/>
                        </a:rPr>
                        <a:t>000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0 %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extLst>
                  <a:ext uri="{0D108BD9-81ED-4DB2-BD59-A6C34878D82A}">
                    <a16:rowId xmlns:a16="http://schemas.microsoft.com/office/drawing/2014/main" xmlns="" val="166262159"/>
                  </a:ext>
                </a:extLst>
              </a:tr>
              <a:tr h="25804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4 020 000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+20 </a:t>
                      </a:r>
                      <a:r>
                        <a:rPr lang="cs-CZ" sz="1200" u="none" strike="noStrike" dirty="0">
                          <a:effectLst/>
                        </a:rPr>
                        <a:t>000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2 </a:t>
                      </a:r>
                      <a:r>
                        <a:rPr lang="cs-CZ" sz="1200" u="none" strike="noStrike" dirty="0">
                          <a:effectLst/>
                        </a:rPr>
                        <a:t>010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+ 0,5 %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2,5 %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500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extLst>
                  <a:ext uri="{0D108BD9-81ED-4DB2-BD59-A6C34878D82A}">
                    <a16:rowId xmlns:a16="http://schemas.microsoft.com/office/drawing/2014/main" xmlns="" val="1540924113"/>
                  </a:ext>
                </a:extLst>
              </a:tr>
              <a:tr h="25804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4 040 000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+40 </a:t>
                      </a:r>
                      <a:r>
                        <a:rPr lang="cs-CZ" sz="1200" u="none" strike="noStrike" dirty="0">
                          <a:effectLst/>
                        </a:rPr>
                        <a:t>000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2 </a:t>
                      </a:r>
                      <a:r>
                        <a:rPr lang="cs-CZ" sz="1200" u="none" strike="noStrike" dirty="0">
                          <a:effectLst/>
                        </a:rPr>
                        <a:t>020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+ </a:t>
                      </a:r>
                      <a:r>
                        <a:rPr lang="cs-CZ" sz="1200" u="none" strike="noStrike" dirty="0" smtClean="0">
                          <a:effectLst/>
                        </a:rPr>
                        <a:t>1,0 </a:t>
                      </a:r>
                      <a:r>
                        <a:rPr lang="cs-CZ" sz="1200" u="none" strike="noStrike" dirty="0">
                          <a:effectLst/>
                        </a:rPr>
                        <a:t>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5 %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1 000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extLst>
                  <a:ext uri="{0D108BD9-81ED-4DB2-BD59-A6C34878D82A}">
                    <a16:rowId xmlns:a16="http://schemas.microsoft.com/office/drawing/2014/main" xmlns="" val="2148291349"/>
                  </a:ext>
                </a:extLst>
              </a:tr>
              <a:tr h="25804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4 060 000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+60 </a:t>
                      </a:r>
                      <a:r>
                        <a:rPr lang="cs-CZ" sz="1200" u="none" strike="noStrike" dirty="0">
                          <a:effectLst/>
                        </a:rPr>
                        <a:t>000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2 </a:t>
                      </a:r>
                      <a:r>
                        <a:rPr lang="cs-CZ" sz="1200" u="none" strike="noStrike" dirty="0">
                          <a:effectLst/>
                        </a:rPr>
                        <a:t>030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+ 1,5 %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7,5 %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4 500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extLst>
                  <a:ext uri="{0D108BD9-81ED-4DB2-BD59-A6C34878D82A}">
                    <a16:rowId xmlns:a16="http://schemas.microsoft.com/office/drawing/2014/main" xmlns="" val="3965009911"/>
                  </a:ext>
                </a:extLst>
              </a:tr>
              <a:tr h="25804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4 080 000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+80 </a:t>
                      </a:r>
                      <a:r>
                        <a:rPr lang="cs-CZ" sz="1200" u="none" strike="noStrike" dirty="0">
                          <a:effectLst/>
                        </a:rPr>
                        <a:t>000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2 </a:t>
                      </a:r>
                      <a:r>
                        <a:rPr lang="cs-CZ" sz="1200" u="none" strike="noStrike" dirty="0">
                          <a:effectLst/>
                        </a:rPr>
                        <a:t>040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+ </a:t>
                      </a:r>
                      <a:r>
                        <a:rPr lang="cs-CZ" sz="1200" u="none" strike="noStrike" dirty="0" smtClean="0">
                          <a:effectLst/>
                        </a:rPr>
                        <a:t>2,0 </a:t>
                      </a:r>
                      <a:r>
                        <a:rPr lang="cs-CZ" sz="1200" u="none" strike="noStrike" dirty="0">
                          <a:effectLst/>
                        </a:rPr>
                        <a:t>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10 %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8 000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extLst>
                  <a:ext uri="{0D108BD9-81ED-4DB2-BD59-A6C34878D82A}">
                    <a16:rowId xmlns:a16="http://schemas.microsoft.com/office/drawing/2014/main" xmlns="" val="3242172428"/>
                  </a:ext>
                </a:extLst>
              </a:tr>
              <a:tr h="25804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4 160 000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+160 </a:t>
                      </a:r>
                      <a:r>
                        <a:rPr lang="cs-CZ" sz="1200" u="none" strike="noStrike" dirty="0">
                          <a:effectLst/>
                        </a:rPr>
                        <a:t>000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2 </a:t>
                      </a:r>
                      <a:r>
                        <a:rPr lang="cs-CZ" sz="1200" u="none" strike="noStrike" dirty="0">
                          <a:effectLst/>
                        </a:rPr>
                        <a:t>080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+ </a:t>
                      </a:r>
                      <a:r>
                        <a:rPr lang="cs-CZ" sz="1200" u="none" strike="noStrike" dirty="0" smtClean="0">
                          <a:effectLst/>
                        </a:rPr>
                        <a:t>4,0 </a:t>
                      </a:r>
                      <a:r>
                        <a:rPr lang="cs-CZ" sz="1200" u="none" strike="noStrike" dirty="0">
                          <a:effectLst/>
                        </a:rPr>
                        <a:t>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20 %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32 000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extLst>
                  <a:ext uri="{0D108BD9-81ED-4DB2-BD59-A6C34878D82A}">
                    <a16:rowId xmlns:a16="http://schemas.microsoft.com/office/drawing/2014/main" xmlns="" val="3925588594"/>
                  </a:ext>
                </a:extLst>
              </a:tr>
              <a:tr h="25804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4 320 000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 smtClean="0">
                          <a:effectLst/>
                        </a:rPr>
                        <a:t>+320 </a:t>
                      </a:r>
                      <a:r>
                        <a:rPr lang="cs-CZ" sz="1200" u="none" strike="noStrike" dirty="0">
                          <a:effectLst/>
                        </a:rPr>
                        <a:t>000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2 160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+ </a:t>
                      </a:r>
                      <a:r>
                        <a:rPr lang="cs-CZ" sz="1200" u="none" strike="noStrike" dirty="0" smtClean="0">
                          <a:effectLst/>
                        </a:rPr>
                        <a:t>8,0 </a:t>
                      </a:r>
                      <a:r>
                        <a:rPr lang="cs-CZ" sz="1200" u="none" strike="noStrike" dirty="0">
                          <a:effectLst/>
                        </a:rPr>
                        <a:t>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40 %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128 000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54088" marT="6010" marB="0" anchor="ctr"/>
                </a:tc>
                <a:extLst>
                  <a:ext uri="{0D108BD9-81ED-4DB2-BD59-A6C34878D82A}">
                    <a16:rowId xmlns:a16="http://schemas.microsoft.com/office/drawing/2014/main" xmlns="" val="743919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6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68739" y="259308"/>
            <a:ext cx="7820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Možná řešení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Zaplatit  </a:t>
            </a:r>
          </a:p>
          <a:p>
            <a:r>
              <a:rPr lang="cs-CZ" b="1" dirty="0"/>
              <a:t>Opravné prostředky</a:t>
            </a:r>
          </a:p>
          <a:p>
            <a:r>
              <a:rPr lang="cs-CZ" b="1" dirty="0">
                <a:solidFill>
                  <a:srgbClr val="FF0000"/>
                </a:solidFill>
              </a:rPr>
              <a:t>Preventivní prostředky -  práce s počtem URČ</a:t>
            </a:r>
          </a:p>
          <a:p>
            <a:r>
              <a:rPr lang="cs-CZ" b="1" dirty="0">
                <a:solidFill>
                  <a:srgbClr val="FF0000"/>
                </a:solidFill>
              </a:rPr>
              <a:t>		        - práce s preskripcí v závěru roku </a:t>
            </a:r>
          </a:p>
          <a:p>
            <a:r>
              <a:rPr lang="cs-CZ" b="1" dirty="0">
                <a:solidFill>
                  <a:srgbClr val="FF0000"/>
                </a:solidFill>
              </a:rPr>
              <a:t>			( varianta neuplatnění regulace)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 smtClean="0"/>
              <a:t>DATA VZP: </a:t>
            </a:r>
            <a:r>
              <a:rPr lang="cs-CZ" sz="2000" dirty="0" smtClean="0"/>
              <a:t>Rozložení </a:t>
            </a:r>
            <a:r>
              <a:rPr lang="cs-CZ" sz="2000" dirty="0"/>
              <a:t>léčeb se v primární a sekundární prevenci (dg. I48) příliš neliší (rok 2015)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C528D56-5A46-437F-B079-E7207EDB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8" y="4515966"/>
            <a:ext cx="8627914" cy="280648"/>
          </a:xfrm>
          <a:prstGeom prst="rect">
            <a:avLst/>
          </a:prstGeom>
        </p:spPr>
      </p:pic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xmlns="" id="{CD521D84-C7BE-489F-B079-99E3CE9302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0675" y="811336"/>
            <a:ext cx="4114800" cy="480060"/>
          </a:xfrm>
        </p:spPr>
        <p:txBody>
          <a:bodyPr/>
          <a:lstStyle/>
          <a:p>
            <a:r>
              <a:rPr lang="cs-CZ" dirty="0"/>
              <a:t>Primární prevence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xmlns="" id="{D91706A1-6AD9-49F0-865C-360010EA518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63440" y="811336"/>
            <a:ext cx="4114800" cy="480060"/>
          </a:xfrm>
        </p:spPr>
        <p:txBody>
          <a:bodyPr/>
          <a:lstStyle/>
          <a:p>
            <a:r>
              <a:rPr lang="cs-CZ" dirty="0"/>
              <a:t>Sekundární prevence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400"/>
            <a:endParaRPr lang="cs-CZ" dirty="0">
              <a:solidFill>
                <a:srgbClr val="064B8D"/>
              </a:solidFill>
            </a:endParaRPr>
          </a:p>
        </p:txBody>
      </p:sp>
      <p:graphicFrame>
        <p:nvGraphicFramePr>
          <p:cNvPr id="15" name="Zástupný symbol pro obsah 14">
            <a:extLst>
              <a:ext uri="{FF2B5EF4-FFF2-40B4-BE49-F238E27FC236}">
                <a16:creationId xmlns:a16="http://schemas.microsoft.com/office/drawing/2014/main" xmlns="" id="{072435FC-5120-4364-9607-F8C90269D5AF}"/>
              </a:ext>
            </a:extLst>
          </p:cNvPr>
          <p:cNvGraphicFramePr>
            <a:graphicFrameLocks noGrp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1941986978"/>
              </p:ext>
            </p:extLst>
          </p:nvPr>
        </p:nvGraphicFramePr>
        <p:xfrm>
          <a:off x="320675" y="1437625"/>
          <a:ext cx="4114800" cy="298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Zástupný symbol pro obsah 16">
            <a:extLst>
              <a:ext uri="{FF2B5EF4-FFF2-40B4-BE49-F238E27FC236}">
                <a16:creationId xmlns:a16="http://schemas.microsoft.com/office/drawing/2014/main" xmlns="" id="{ABF536D8-03B5-4D50-AECF-0DC0A5CA7898}"/>
              </a:ext>
            </a:extLst>
          </p:cNvPr>
          <p:cNvGraphicFramePr>
            <a:graphicFrameLocks noGrp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1549478241"/>
              </p:ext>
            </p:extLst>
          </p:nvPr>
        </p:nvGraphicFramePr>
        <p:xfrm>
          <a:off x="4668843" y="1437625"/>
          <a:ext cx="4110037" cy="298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32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 smtClean="0"/>
              <a:t>Data </a:t>
            </a:r>
            <a:r>
              <a:rPr lang="cs-CZ" sz="2000" b="1" dirty="0" err="1" smtClean="0"/>
              <a:t>VZP:</a:t>
            </a:r>
            <a:r>
              <a:rPr lang="cs-CZ" sz="2000" dirty="0" err="1" smtClean="0"/>
              <a:t>Rozložení</a:t>
            </a:r>
            <a:r>
              <a:rPr lang="cs-CZ" sz="2000" dirty="0" smtClean="0"/>
              <a:t> </a:t>
            </a:r>
            <a:r>
              <a:rPr lang="cs-CZ" sz="2000" dirty="0"/>
              <a:t>léčeb se v primární a sekundární prevenci (dg. I48) příliš neliší (rok 2015)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C528D56-5A46-437F-B079-E7207EDB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8" y="4515966"/>
            <a:ext cx="8627914" cy="280648"/>
          </a:xfrm>
          <a:prstGeom prst="rect">
            <a:avLst/>
          </a:prstGeom>
        </p:spPr>
      </p:pic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xmlns="" id="{CD521D84-C7BE-489F-B079-99E3CE9302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0675" y="811336"/>
            <a:ext cx="4114800" cy="480060"/>
          </a:xfrm>
        </p:spPr>
        <p:txBody>
          <a:bodyPr/>
          <a:lstStyle/>
          <a:p>
            <a:r>
              <a:rPr lang="cs-CZ" dirty="0"/>
              <a:t>Primární prevence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xmlns="" id="{D91706A1-6AD9-49F0-865C-360010EA518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63440" y="811336"/>
            <a:ext cx="4114800" cy="480060"/>
          </a:xfrm>
        </p:spPr>
        <p:txBody>
          <a:bodyPr/>
          <a:lstStyle/>
          <a:p>
            <a:r>
              <a:rPr lang="cs-CZ" dirty="0"/>
              <a:t>Sekundární prevence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400"/>
            <a:endParaRPr lang="cs-CZ" dirty="0">
              <a:solidFill>
                <a:srgbClr val="064B8D"/>
              </a:solidFill>
            </a:endParaRPr>
          </a:p>
        </p:txBody>
      </p:sp>
      <p:graphicFrame>
        <p:nvGraphicFramePr>
          <p:cNvPr id="16" name="Zástupný symbol pro obsah 15">
            <a:extLst>
              <a:ext uri="{FF2B5EF4-FFF2-40B4-BE49-F238E27FC236}">
                <a16:creationId xmlns:a16="http://schemas.microsoft.com/office/drawing/2014/main" xmlns="" id="{802C0B97-911E-4D2B-9FC6-927CE57A5B1D}"/>
              </a:ext>
            </a:extLst>
          </p:cNvPr>
          <p:cNvGraphicFramePr>
            <a:graphicFrameLocks noGrp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1594232940"/>
              </p:ext>
            </p:extLst>
          </p:nvPr>
        </p:nvGraphicFramePr>
        <p:xfrm>
          <a:off x="320675" y="1437625"/>
          <a:ext cx="4114800" cy="298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Zástupný symbol pro obsah 16">
            <a:extLst>
              <a:ext uri="{FF2B5EF4-FFF2-40B4-BE49-F238E27FC236}">
                <a16:creationId xmlns:a16="http://schemas.microsoft.com/office/drawing/2014/main" xmlns="" id="{C937BF98-6E1C-4C16-896A-E60FA21E9F86}"/>
              </a:ext>
            </a:extLst>
          </p:cNvPr>
          <p:cNvGraphicFramePr>
            <a:graphicFrameLocks noGrp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3900381490"/>
              </p:ext>
            </p:extLst>
          </p:nvPr>
        </p:nvGraphicFramePr>
        <p:xfrm>
          <a:off x="4668843" y="1437625"/>
          <a:ext cx="4110037" cy="298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259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123825" y="108653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Proč nejsou naši pacienti léčeni podle </a:t>
            </a:r>
            <a:r>
              <a:rPr lang="cs-CZ" sz="3200" b="1" dirty="0" err="1">
                <a:solidFill>
                  <a:srgbClr val="FF0000"/>
                </a:solidFill>
              </a:rPr>
              <a:t>Guidelines</a:t>
            </a:r>
            <a:r>
              <a:rPr lang="cs-CZ" sz="32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06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018" y="3783010"/>
            <a:ext cx="8755982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76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123825" y="108653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Proč nejsou naši pacienti léčeni podle </a:t>
            </a:r>
            <a:r>
              <a:rPr lang="cs-CZ" sz="3200" b="1" dirty="0" err="1">
                <a:solidFill>
                  <a:srgbClr val="FF0000"/>
                </a:solidFill>
              </a:rPr>
              <a:t>Guidelines</a:t>
            </a:r>
            <a:r>
              <a:rPr lang="cs-CZ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61975" y="43053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Nejsou doporučení příliš recentní?</a:t>
            </a:r>
          </a:p>
        </p:txBody>
      </p:sp>
    </p:spTree>
    <p:extLst>
      <p:ext uri="{BB962C8B-B14F-4D97-AF65-F5344CB8AC3E}">
        <p14:creationId xmlns:p14="http://schemas.microsoft.com/office/powerpoint/2010/main" val="14906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ODE" val="&lt;?xml version=&quot;1.0&quot; encoding=&quot;utf-8&quot;?&gt;&lt;int&gt;0&lt;/i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ODE" val="&lt;?xml version=&quot;1.0&quot; encoding=&quot;utf-8&quot;?&gt;&lt;int&gt;0&lt;/in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ODE" val="&lt;?xml version=&quot;1.0&quot; encoding=&quot;utf-8&quot;?&gt;&lt;int&gt;0&lt;/int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ODE" val="&lt;?xml version=&quot;1.0&quot; encoding=&quot;utf-8&quot;?&gt;&lt;int&gt;0&lt;/int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gillvy_ELIQUIS">
      <a:dk1>
        <a:srgbClr val="FFFFFF"/>
      </a:dk1>
      <a:lt1>
        <a:srgbClr val="595959"/>
      </a:lt1>
      <a:dk2>
        <a:srgbClr val="6F0C47"/>
      </a:dk2>
      <a:lt2>
        <a:srgbClr val="6F0C47"/>
      </a:lt2>
      <a:accent1>
        <a:srgbClr val="94306C"/>
      </a:accent1>
      <a:accent2>
        <a:srgbClr val="DF6342"/>
      </a:accent2>
      <a:accent3>
        <a:srgbClr val="EEAB80"/>
      </a:accent3>
      <a:accent4>
        <a:srgbClr val="D3D3D3"/>
      </a:accent4>
      <a:accent5>
        <a:srgbClr val="B1CEE6"/>
      </a:accent5>
      <a:accent6>
        <a:srgbClr val="C1CC46"/>
      </a:accent6>
      <a:hlink>
        <a:srgbClr val="969696"/>
      </a:hlink>
      <a:folHlink>
        <a:srgbClr val="C9DCED"/>
      </a:folHlink>
    </a:clrScheme>
    <a:fontScheme name="8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" pitchFamily="34" charset="0"/>
          </a:defRPr>
        </a:defPPr>
      </a:lstStyle>
    </a:lnDef>
  </a:objectDefaults>
  <a:extraClrSchemeLst>
    <a:extraClrScheme>
      <a:clrScheme name="8_Office Theme 1">
        <a:dk1>
          <a:srgbClr val="3A76AD"/>
        </a:dk1>
        <a:lt1>
          <a:srgbClr val="FFFFFF"/>
        </a:lt1>
        <a:dk2>
          <a:srgbClr val="3A76AD"/>
        </a:dk2>
        <a:lt2>
          <a:srgbClr val="1C1C1C"/>
        </a:lt2>
        <a:accent1>
          <a:srgbClr val="48A3D4"/>
        </a:accent1>
        <a:accent2>
          <a:srgbClr val="D5E14E"/>
        </a:accent2>
        <a:accent3>
          <a:srgbClr val="FFFFFF"/>
        </a:accent3>
        <a:accent4>
          <a:srgbClr val="306493"/>
        </a:accent4>
        <a:accent5>
          <a:srgbClr val="B1CEE6"/>
        </a:accent5>
        <a:accent6>
          <a:srgbClr val="C1CC46"/>
        </a:accent6>
        <a:hlink>
          <a:srgbClr val="969696"/>
        </a:hlink>
        <a:folHlink>
          <a:srgbClr val="C9DC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SR - People &amp; tree">
  <a:themeElements>
    <a:clrScheme name="EOTS">
      <a:dk1>
        <a:srgbClr val="575756"/>
      </a:dk1>
      <a:lt1>
        <a:srgbClr val="EFF5F8"/>
      </a:lt1>
      <a:dk2>
        <a:srgbClr val="00619D"/>
      </a:dk2>
      <a:lt2>
        <a:srgbClr val="FFFFFF"/>
      </a:lt2>
      <a:accent1>
        <a:srgbClr val="90B649"/>
      </a:accent1>
      <a:accent2>
        <a:srgbClr val="4CAFE3"/>
      </a:accent2>
      <a:accent3>
        <a:srgbClr val="749ACC"/>
      </a:accent3>
      <a:accent4>
        <a:srgbClr val="ECEEEF"/>
      </a:accent4>
      <a:accent5>
        <a:srgbClr val="8FDCF4"/>
      </a:accent5>
      <a:accent6>
        <a:srgbClr val="3FA435"/>
      </a:accent6>
      <a:hlink>
        <a:srgbClr val="00619D"/>
      </a:hlink>
      <a:folHlink>
        <a:srgbClr val="90B649"/>
      </a:folHlink>
    </a:clrScheme>
    <a:fontScheme name="Luci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wrap="square" lIns="0" tIns="0" rIns="0" bIns="0" rtlCol="0" anchor="ctr"/>
      <a:lstStyle>
        <a:defPPr algn="ctr">
          <a:lnSpc>
            <a:spcPct val="70000"/>
          </a:lnSpc>
          <a:defRPr sz="1200" b="1" dirty="0" smtClean="0">
            <a:solidFill>
              <a:prstClr val="white"/>
            </a:solidFill>
            <a:latin typeface="Calibri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3200" b="1" spc="0" dirty="0" smtClean="0">
            <a:solidFill>
              <a:schemeClr val="tx2"/>
            </a:solidFill>
            <a:latin typeface="Eras Bk BT" panose="020B05020305090308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liquis" id="{9727A25D-D5A7-4753-94D5-0A065E07C00D}" vid="{7A082B1D-4774-4EE2-AB10-24AAFEF75800}"/>
    </a:ext>
  </a:extLst>
</a:theme>
</file>

<file path=ppt/theme/theme5.xml><?xml version="1.0" encoding="utf-8"?>
<a:theme xmlns:a="http://schemas.openxmlformats.org/drawingml/2006/main" name="1_Office Theme">
  <a:themeElements>
    <a:clrScheme name="PFIZER">
      <a:dk1>
        <a:srgbClr val="064B8D"/>
      </a:dk1>
      <a:lt1>
        <a:srgbClr val="FFFFFF"/>
      </a:lt1>
      <a:dk2>
        <a:srgbClr val="4D4E4D"/>
      </a:dk2>
      <a:lt2>
        <a:srgbClr val="E7E6E6"/>
      </a:lt2>
      <a:accent1>
        <a:srgbClr val="7DBA00"/>
      </a:accent1>
      <a:accent2>
        <a:srgbClr val="F8971D"/>
      </a:accent2>
      <a:accent3>
        <a:srgbClr val="E01383"/>
      </a:accent3>
      <a:accent4>
        <a:srgbClr val="646569"/>
      </a:accent4>
      <a:accent5>
        <a:srgbClr val="00AEEE"/>
      </a:accent5>
      <a:accent6>
        <a:srgbClr val="F7D417"/>
      </a:accent6>
      <a:hlink>
        <a:srgbClr val="1E376C"/>
      </a:hlink>
      <a:folHlink>
        <a:srgbClr val="00AEE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171450" indent="-171450">
          <a:lnSpc>
            <a:spcPct val="90000"/>
          </a:lnSpc>
          <a:spcBef>
            <a:spcPts val="1200"/>
          </a:spcBef>
          <a:buFont typeface="Arial" panose="020B0604020202020204" pitchFamily="34" charset="0"/>
          <a:buChar char="•"/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15896</TotalTime>
  <Words>3404</Words>
  <Application>Microsoft Office PowerPoint</Application>
  <PresentationFormat>Předvádění na obrazovce (16:9)</PresentationFormat>
  <Paragraphs>818</Paragraphs>
  <Slides>57</Slides>
  <Notes>29</Notes>
  <HiddenSlides>0</HiddenSlides>
  <MMClips>0</MMClips>
  <ScaleCrop>false</ScaleCrop>
  <HeadingPairs>
    <vt:vector size="6" baseType="variant">
      <vt:variant>
        <vt:lpstr>Motiv</vt:lpstr>
      </vt:variant>
      <vt:variant>
        <vt:i4>6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4" baseType="lpstr">
      <vt:lpstr>Office Theme</vt:lpstr>
      <vt:lpstr>9_Office Theme</vt:lpstr>
      <vt:lpstr>Výchozí návrh</vt:lpstr>
      <vt:lpstr>MSR - People &amp; tree</vt:lpstr>
      <vt:lpstr>1_Office Theme</vt:lpstr>
      <vt:lpstr>3_Office Theme</vt:lpstr>
      <vt:lpstr>Worksheet</vt:lpstr>
      <vt:lpstr>Co nás limituje v preskripci účinné a bezpečné antikoagulační léčby?</vt:lpstr>
      <vt:lpstr>Prezentace aplikace PowerPoint</vt:lpstr>
      <vt:lpstr>Prezentace aplikace PowerPoint</vt:lpstr>
      <vt:lpstr>Prezentace aplikace PowerPoint</vt:lpstr>
      <vt:lpstr>Clinical recommendations in secondary stroke prevention</vt:lpstr>
      <vt:lpstr>DATA VZP: Rozložení léčeb se v primární a sekundární prevenci (dg. I48) příliš neliší (rok 2015)</vt:lpstr>
      <vt:lpstr>Data VZP:Rozložení léčeb se v primární a sekundární prevenci (dg. I48) příliš neliší (rok 2015)</vt:lpstr>
      <vt:lpstr>Prezentace aplikace PowerPoint</vt:lpstr>
      <vt:lpstr>Prezentace aplikace PowerPoint</vt:lpstr>
      <vt:lpstr>Prezentace aplikace PowerPoint</vt:lpstr>
      <vt:lpstr>Prezentace aplikace PowerPoint</vt:lpstr>
      <vt:lpstr>Klinické studie s Apixabanem u pacientů s AF</vt:lpstr>
      <vt:lpstr>Klinické studie s apixabanem u pacientů s AF</vt:lpstr>
      <vt:lpstr>Studie ARISTOTLE:  přípravek ELIQUIS® (apixaban) vs. warfarin – prokázaná superiorita v následujících parametrech</vt:lpstr>
      <vt:lpstr>Klinické studie s apixabanem u pacientů s AF</vt:lpstr>
      <vt:lpstr>Klinické studie s apixabanem u pacientů s AF</vt:lpstr>
      <vt:lpstr>AVERROES: Účinnost a bezpečnost apixabanu vs. ASA  u pacientů nevhodných na warfarin</vt:lpstr>
      <vt:lpstr>Prezentace aplikace PowerPoint</vt:lpstr>
      <vt:lpstr>ARISTOTLE: Apixaban vs warfarin - lepší účinnost a lepší bezpečnost je zachována napříč věkovými skupinami</vt:lpstr>
      <vt:lpstr>ARISTOTLE: účinnost a bezpečnost byla konzistentní bez ohledu na CHA2DS2-VASc a HAS-BLED skóre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Četnost závažného krvácení u pacientů s jedním vs. žádným kritériem  pro redukci dávky ve studii ARISTOTLE </vt:lpstr>
      <vt:lpstr>Prezentace aplikace PowerPoint</vt:lpstr>
      <vt:lpstr>Prezentace aplikace PowerPoint</vt:lpstr>
      <vt:lpstr>Prezentace aplikace PowerPoint</vt:lpstr>
      <vt:lpstr>ARISTOTLE - primární ukazatel bezpečnosti :  závažná krvácení v závislosti na TTR</vt:lpstr>
      <vt:lpstr>Prezentace aplikace PowerPoint</vt:lpstr>
      <vt:lpstr>Podmínky úhrady NOACs   Prevence CMP u pacientů s NVFS </vt:lpstr>
      <vt:lpstr>Eliquis -podmínky úhrady – prevence CMP u pacientů s NVFS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KI koeficient inerce</vt:lpstr>
      <vt:lpstr>Prezentace aplikace PowerPoint</vt:lpstr>
      <vt:lpstr>Prezentace aplikace PowerPoint</vt:lpstr>
      <vt:lpstr>Prezentace aplikace PowerPoint</vt:lpstr>
      <vt:lpstr>KI koeficient inerce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landscape of NOACS for stroke prevention in AF</dc:title>
  <dc:creator>Emma East</dc:creator>
  <cp:lastModifiedBy>Vesely</cp:lastModifiedBy>
  <cp:revision>736</cp:revision>
  <cp:lastPrinted>2017-06-15T19:07:56Z</cp:lastPrinted>
  <dcterms:created xsi:type="dcterms:W3CDTF">2015-02-03T10:46:08Z</dcterms:created>
  <dcterms:modified xsi:type="dcterms:W3CDTF">2018-01-19T16:13:12Z</dcterms:modified>
</cp:coreProperties>
</file>