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5" r:id="rId3"/>
    <p:sldId id="333" r:id="rId4"/>
    <p:sldId id="334" r:id="rId5"/>
    <p:sldId id="342" r:id="rId6"/>
    <p:sldId id="335" r:id="rId7"/>
    <p:sldId id="338" r:id="rId8"/>
    <p:sldId id="341" r:id="rId9"/>
    <p:sldId id="343" r:id="rId10"/>
    <p:sldId id="354" r:id="rId11"/>
    <p:sldId id="336" r:id="rId12"/>
    <p:sldId id="347" r:id="rId13"/>
    <p:sldId id="402" r:id="rId14"/>
    <p:sldId id="348" r:id="rId15"/>
    <p:sldId id="400" r:id="rId16"/>
    <p:sldId id="401" r:id="rId17"/>
    <p:sldId id="349" r:id="rId18"/>
    <p:sldId id="380" r:id="rId19"/>
    <p:sldId id="381" r:id="rId20"/>
    <p:sldId id="350" r:id="rId21"/>
    <p:sldId id="393" r:id="rId22"/>
    <p:sldId id="394" r:id="rId23"/>
    <p:sldId id="396" r:id="rId24"/>
    <p:sldId id="395" r:id="rId25"/>
    <p:sldId id="359" r:id="rId26"/>
    <p:sldId id="384" r:id="rId27"/>
    <p:sldId id="403" r:id="rId28"/>
    <p:sldId id="379" r:id="rId29"/>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3" d="100"/>
          <a:sy n="103" d="100"/>
        </p:scale>
        <p:origin x="144" y="312"/>
      </p:cViewPr>
      <p:guideLst/>
    </p:cSldViewPr>
  </p:slideViewPr>
  <p:notesTextViewPr>
    <p:cViewPr>
      <p:scale>
        <a:sx n="1" d="1"/>
        <a:sy n="1" d="1"/>
      </p:scale>
      <p:origin x="0" y="0"/>
    </p:cViewPr>
  </p:notesTextViewPr>
  <p:sorterViewPr>
    <p:cViewPr varScale="1">
      <p:scale>
        <a:sx n="1" d="1"/>
        <a:sy n="1" d="1"/>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41C4340-80DA-4956-BE99-4118AF4F6E7A}" type="datetimeFigureOut">
              <a:rPr lang="cs-CZ" smtClean="0"/>
              <a:t>18. 1. 2019</a:t>
            </a:fld>
            <a:endParaRPr lang="cs-CZ"/>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C7671ED-7185-4F83-B28C-30FEE68AFE9E}" type="slidenum">
              <a:rPr lang="cs-CZ" smtClean="0"/>
              <a:t>‹#›</a:t>
            </a:fld>
            <a:endParaRPr lang="cs-CZ"/>
          </a:p>
        </p:txBody>
      </p:sp>
    </p:spTree>
    <p:extLst>
      <p:ext uri="{BB962C8B-B14F-4D97-AF65-F5344CB8AC3E}">
        <p14:creationId xmlns:p14="http://schemas.microsoft.com/office/powerpoint/2010/main" val="279129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AC043DC-1405-4E87-B119-ECAE594CF806}" type="datetimeFigureOut">
              <a:rPr lang="cs-CZ" smtClean="0"/>
              <a:t>18. 1. 2019</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94C9350-FB31-4767-99A2-47B09E9C7523}" type="slidenum">
              <a:rPr lang="cs-CZ" smtClean="0"/>
              <a:t>‹#›</a:t>
            </a:fld>
            <a:endParaRPr lang="cs-CZ"/>
          </a:p>
        </p:txBody>
      </p:sp>
    </p:spTree>
    <p:extLst>
      <p:ext uri="{BB962C8B-B14F-4D97-AF65-F5344CB8AC3E}">
        <p14:creationId xmlns:p14="http://schemas.microsoft.com/office/powerpoint/2010/main" val="423403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cs-CZ" smtClean="0"/>
          </a:p>
        </p:txBody>
      </p:sp>
      <p:sp>
        <p:nvSpPr>
          <p:cNvPr id="389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cs-CZ" smtClean="0"/>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544E2-CC0C-4B3E-99DC-7840DACB1FE0}" type="slidenum">
              <a:rPr lang="en-US" altLang="cs-CZ" smtClean="0"/>
              <a:pPr/>
              <a:t>9</a:t>
            </a:fld>
            <a:endParaRPr lang="en-US" altLang="cs-CZ" smtClean="0"/>
          </a:p>
        </p:txBody>
      </p:sp>
    </p:spTree>
    <p:extLst>
      <p:ext uri="{BB962C8B-B14F-4D97-AF65-F5344CB8AC3E}">
        <p14:creationId xmlns:p14="http://schemas.microsoft.com/office/powerpoint/2010/main" val="251782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C6974-F805-4B0F-98AE-4FF423131451}" type="slidenum">
              <a:rPr lang="cs-CZ" altLang="cs-CZ" smtClean="0"/>
              <a:pPr/>
              <a:t>11</a:t>
            </a:fld>
            <a:endParaRPr lang="cs-CZ" altLang="cs-CZ"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12679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89FBC6-F57A-4C45-A4CC-D3202BB29CA0}" type="slidenum">
              <a:rPr lang="cs-CZ" altLang="cs-CZ" smtClean="0"/>
              <a:pPr/>
              <a:t>12</a:t>
            </a:fld>
            <a:endParaRPr lang="cs-CZ" altLang="cs-CZ" smtClean="0"/>
          </a:p>
        </p:txBody>
      </p:sp>
      <p:sp>
        <p:nvSpPr>
          <p:cNvPr id="31747" name="Rectangle 2"/>
          <p:cNvSpPr>
            <a:spLocks noGrp="1" noRot="1" noChangeAspect="1" noChangeArrowheads="1" noTextEdit="1"/>
          </p:cNvSpPr>
          <p:nvPr>
            <p:ph type="sldImg"/>
          </p:nvPr>
        </p:nvSpPr>
        <p:spPr>
          <a:xfrm>
            <a:off x="101600" y="752475"/>
            <a:ext cx="6594475" cy="3709988"/>
          </a:xfrm>
          <a:ln w="12700" cap="flat">
            <a:solidFill>
              <a:schemeClr val="tx1"/>
            </a:solidFill>
          </a:ln>
        </p:spPr>
      </p:sp>
      <p:sp>
        <p:nvSpPr>
          <p:cNvPr id="31748" name="Rectangle 3"/>
          <p:cNvSpPr>
            <a:spLocks noGrp="1" noChangeArrowheads="1"/>
          </p:cNvSpPr>
          <p:nvPr>
            <p:ph type="body" idx="1"/>
          </p:nvPr>
        </p:nvSpPr>
        <p:spPr>
          <a:xfrm>
            <a:off x="906357" y="4715907"/>
            <a:ext cx="4984962" cy="446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7" tIns="44572" rIns="90737" bIns="44572"/>
          <a:lstStyle/>
          <a:p>
            <a:pPr eaLnBrk="1" hangingPunct="1">
              <a:spcBef>
                <a:spcPct val="0"/>
              </a:spcBef>
            </a:pPr>
            <a:r>
              <a:rPr lang="en-GB" altLang="cs-CZ" sz="800" smtClean="0">
                <a:latin typeface="Verdana" panose="020B0604030504040204" pitchFamily="34" charset="0"/>
              </a:rPr>
              <a:t>Lipid-modifying therapies include inhibitors of HMG CoA reductase (statins), fibrates, bile acid sequestrants (resins), nicotinic acid and its derivatives, and probucol. They have all shown varying degrees of efficacy in delaying the progression of atherosclerosis and some have also been shown to reduce MI and sudden death. A combination of two agents may be used to achieve greater efficacy in cases of severe hypercholesterolaemia. However, the most convincing evidence has been demonstrated with statins and, at present, they are first-line drugs in the treatment of dyslipidaemias.</a:t>
            </a:r>
            <a:r>
              <a:rPr lang="en-GB" altLang="cs-CZ" sz="800" b="1" smtClean="0">
                <a:latin typeface="Verdana" panose="020B0604030504040204" pitchFamily="34" charset="0"/>
              </a:rPr>
              <a:t> </a:t>
            </a:r>
          </a:p>
          <a:p>
            <a:pPr eaLnBrk="1" hangingPunct="1">
              <a:spcBef>
                <a:spcPct val="0"/>
              </a:spcBef>
            </a:pPr>
            <a:r>
              <a:rPr lang="en-GB" altLang="cs-CZ" sz="800" b="1" smtClean="0">
                <a:latin typeface="Verdana" panose="020B0604030504040204" pitchFamily="34" charset="0"/>
              </a:rPr>
              <a:t>Bile acid sequestrants</a:t>
            </a:r>
            <a:r>
              <a:rPr lang="en-GB" altLang="cs-CZ" sz="800" smtClean="0">
                <a:latin typeface="Verdana" panose="020B0604030504040204" pitchFamily="34" charset="0"/>
              </a:rPr>
              <a:t> are potent cholesterol-modifying agents. However, compliance can be a problem as patients may object to the taste and texture, and common adverse events are gastrointestinal bloating, nausea and constipation.</a:t>
            </a:r>
            <a:r>
              <a:rPr lang="en-GB" altLang="cs-CZ" sz="800" baseline="30000" smtClean="0">
                <a:latin typeface="Verdana" panose="020B0604030504040204" pitchFamily="34" charset="0"/>
              </a:rPr>
              <a:t>1,2</a:t>
            </a:r>
            <a:endParaRPr lang="en-GB" altLang="cs-CZ" sz="800" smtClean="0">
              <a:latin typeface="Verdana" panose="020B0604030504040204" pitchFamily="34" charset="0"/>
            </a:endParaRPr>
          </a:p>
          <a:p>
            <a:pPr eaLnBrk="1" hangingPunct="1">
              <a:spcBef>
                <a:spcPct val="0"/>
              </a:spcBef>
            </a:pPr>
            <a:r>
              <a:rPr lang="en-GB" altLang="cs-CZ" sz="800" b="1" smtClean="0">
                <a:latin typeface="Verdana" panose="020B0604030504040204" pitchFamily="34" charset="0"/>
              </a:rPr>
              <a:t>Nicotinic acid</a:t>
            </a:r>
            <a:r>
              <a:rPr lang="en-GB" altLang="cs-CZ" sz="800" smtClean="0">
                <a:latin typeface="Verdana" panose="020B0604030504040204" pitchFamily="34" charset="0"/>
              </a:rPr>
              <a:t>, a B-complex vitamin whose lipid-modifying properties were first described in the 1950s, is very effective at reducing both LDL-C and triglyceride concentrations, and increasing HDL-C levels. Thus, it is indicated for all dyslipidaemias except congenital lipoprotein lipase deficiency. To be effective, it must be given in pharmacologic doses. The value of nicotinic acid has been limited by the incidence of adverse events, which include flushing, skin problems, gastrointestinal distress, liver toxicity, hyperglycaemia and hyperuricaemia.</a:t>
            </a:r>
            <a:r>
              <a:rPr lang="en-GB" altLang="cs-CZ" sz="800" baseline="30000" smtClean="0">
                <a:latin typeface="Verdana" panose="020B0604030504040204" pitchFamily="34" charset="0"/>
              </a:rPr>
              <a:t>1,2</a:t>
            </a:r>
            <a:endParaRPr lang="en-GB" altLang="cs-CZ" sz="800" smtClean="0">
              <a:latin typeface="Verdana" panose="020B0604030504040204" pitchFamily="34" charset="0"/>
            </a:endParaRPr>
          </a:p>
          <a:p>
            <a:pPr eaLnBrk="1" hangingPunct="1">
              <a:spcBef>
                <a:spcPct val="0"/>
              </a:spcBef>
            </a:pPr>
            <a:r>
              <a:rPr lang="en-GB" altLang="cs-CZ" sz="800" b="1" smtClean="0">
                <a:latin typeface="Verdana" panose="020B0604030504040204" pitchFamily="34" charset="0"/>
              </a:rPr>
              <a:t>Fibrates</a:t>
            </a:r>
            <a:r>
              <a:rPr lang="en-GB" altLang="cs-CZ" sz="800" smtClean="0">
                <a:latin typeface="Verdana" panose="020B0604030504040204" pitchFamily="34" charset="0"/>
              </a:rPr>
              <a:t> are effective triglyceride-lowering and HDL-raising drugs. However, in the majority of patients they are only moderately successful in reducing LDL-C.</a:t>
            </a:r>
            <a:r>
              <a:rPr lang="en-GB" altLang="cs-CZ" sz="800" baseline="30000" smtClean="0">
                <a:latin typeface="Verdana" panose="020B0604030504040204" pitchFamily="34" charset="0"/>
              </a:rPr>
              <a:t>1,2</a:t>
            </a:r>
            <a:endParaRPr lang="en-GB" altLang="cs-CZ" sz="800" smtClean="0">
              <a:latin typeface="Verdana" panose="020B0604030504040204" pitchFamily="34" charset="0"/>
            </a:endParaRPr>
          </a:p>
          <a:p>
            <a:pPr eaLnBrk="1" hangingPunct="1">
              <a:spcBef>
                <a:spcPct val="0"/>
              </a:spcBef>
            </a:pPr>
            <a:r>
              <a:rPr lang="en-GB" altLang="cs-CZ" sz="800" b="1" smtClean="0">
                <a:latin typeface="Verdana" panose="020B0604030504040204" pitchFamily="34" charset="0"/>
              </a:rPr>
              <a:t>Probucol</a:t>
            </a:r>
            <a:r>
              <a:rPr lang="en-GB" altLang="cs-CZ" sz="800" smtClean="0">
                <a:latin typeface="Verdana" panose="020B0604030504040204" pitchFamily="34" charset="0"/>
              </a:rPr>
              <a:t> is not available in most countries. It is prescribed for the treatment of high cholesterol levels. However, it has only a modest LDL-C-modifying effect, and there is no evidence that it reduces CHD risk and there are limited long-term tolerability data.</a:t>
            </a:r>
            <a:r>
              <a:rPr lang="en-GB" altLang="cs-CZ" sz="800" baseline="30000" smtClean="0">
                <a:latin typeface="Verdana" panose="020B0604030504040204" pitchFamily="34" charset="0"/>
              </a:rPr>
              <a:t>1,2</a:t>
            </a:r>
            <a:endParaRPr lang="en-GB" altLang="cs-CZ" sz="800" smtClean="0">
              <a:latin typeface="Verdana" panose="020B0604030504040204" pitchFamily="34" charset="0"/>
            </a:endParaRPr>
          </a:p>
          <a:p>
            <a:pPr eaLnBrk="1" hangingPunct="1">
              <a:spcBef>
                <a:spcPct val="0"/>
              </a:spcBef>
            </a:pPr>
            <a:r>
              <a:rPr lang="en-GB" altLang="cs-CZ" sz="800" b="1" smtClean="0">
                <a:latin typeface="Verdana" panose="020B0604030504040204" pitchFamily="34" charset="0"/>
              </a:rPr>
              <a:t>Statins</a:t>
            </a:r>
            <a:r>
              <a:rPr lang="en-GB" altLang="cs-CZ" sz="800" smtClean="0">
                <a:latin typeface="Verdana" panose="020B0604030504040204" pitchFamily="34" charset="0"/>
              </a:rPr>
              <a:t> are highly effective in lowering LDL-C and have a good tolerability profile.</a:t>
            </a:r>
            <a:r>
              <a:rPr lang="en-GB" altLang="cs-CZ" sz="800" baseline="30000" smtClean="0">
                <a:latin typeface="Verdana" panose="020B0604030504040204" pitchFamily="34" charset="0"/>
              </a:rPr>
              <a:t>1-4</a:t>
            </a:r>
            <a:r>
              <a:rPr lang="en-GB" altLang="cs-CZ" sz="800" smtClean="0">
                <a:latin typeface="Verdana" panose="020B0604030504040204" pitchFamily="34" charset="0"/>
              </a:rPr>
              <a:t> </a:t>
            </a:r>
          </a:p>
          <a:p>
            <a:pPr eaLnBrk="1" hangingPunct="1">
              <a:spcBef>
                <a:spcPct val="0"/>
              </a:spcBef>
            </a:pPr>
            <a:r>
              <a:rPr lang="en-GB" altLang="cs-CZ" sz="800" b="1" smtClean="0">
                <a:latin typeface="Verdana" panose="020B0604030504040204" pitchFamily="34" charset="0"/>
              </a:rPr>
              <a:t>Ezetimibe</a:t>
            </a:r>
            <a:r>
              <a:rPr lang="en-GB" altLang="cs-CZ" sz="800" smtClean="0">
                <a:latin typeface="Verdana" panose="020B0604030504040204" pitchFamily="34" charset="0"/>
              </a:rPr>
              <a:t> is the first of a novel class of selective cholesterol-absorption inhibitors. Ezetimibe may be useful as monotherapy in patients who need modest reductions in LDL-C or who are intolerant to other lipid-modifying therapies, and in combination with a statin in patients who are intolerant to large doses of statins or need further reductions in LDL-C despite maximum doses of a statin.</a:t>
            </a:r>
            <a:r>
              <a:rPr lang="en-GB" altLang="cs-CZ" sz="800" baseline="30000" smtClean="0">
                <a:latin typeface="Verdana" panose="020B0604030504040204" pitchFamily="34" charset="0"/>
              </a:rPr>
              <a:t>5</a:t>
            </a:r>
          </a:p>
          <a:p>
            <a:pPr eaLnBrk="1" hangingPunct="1">
              <a:spcBef>
                <a:spcPct val="0"/>
              </a:spcBef>
            </a:pPr>
            <a:endParaRPr lang="en-GB" altLang="cs-CZ" sz="800" smtClean="0">
              <a:latin typeface="Verdana" panose="020B0604030504040204" pitchFamily="34" charset="0"/>
            </a:endParaRPr>
          </a:p>
          <a:p>
            <a:pPr eaLnBrk="1" hangingPunct="1">
              <a:spcBef>
                <a:spcPct val="0"/>
              </a:spcBef>
            </a:pPr>
            <a:r>
              <a:rPr lang="en-GB" altLang="cs-CZ" sz="800" b="1" smtClean="0">
                <a:latin typeface="Verdana" panose="020B0604030504040204" pitchFamily="34" charset="0"/>
              </a:rPr>
              <a:t>References</a:t>
            </a:r>
            <a:endParaRPr lang="en-GB" altLang="cs-CZ" sz="800" smtClean="0">
              <a:latin typeface="Verdana" panose="020B0604030504040204" pitchFamily="34" charset="0"/>
            </a:endParaRPr>
          </a:p>
          <a:p>
            <a:pPr eaLnBrk="1" hangingPunct="1">
              <a:spcBef>
                <a:spcPct val="0"/>
              </a:spcBef>
            </a:pPr>
            <a:r>
              <a:rPr lang="en-GB" altLang="cs-CZ" sz="800" smtClean="0">
                <a:latin typeface="Verdana" panose="020B0604030504040204" pitchFamily="34" charset="0"/>
              </a:rPr>
              <a:t>1. Yeshurun D, Gotto AM. </a:t>
            </a:r>
            <a:r>
              <a:rPr lang="en-GB" altLang="cs-CZ" sz="800" i="1" smtClean="0">
                <a:latin typeface="Verdana" panose="020B0604030504040204" pitchFamily="34" charset="0"/>
              </a:rPr>
              <a:t>Southern Med J</a:t>
            </a:r>
            <a:r>
              <a:rPr lang="en-GB" altLang="cs-CZ" sz="800" smtClean="0">
                <a:latin typeface="Verdana" panose="020B0604030504040204" pitchFamily="34" charset="0"/>
              </a:rPr>
              <a:t> 1995;</a:t>
            </a:r>
            <a:r>
              <a:rPr lang="en-GB" altLang="cs-CZ" sz="800" b="1" smtClean="0">
                <a:latin typeface="Verdana" panose="020B0604030504040204" pitchFamily="34" charset="0"/>
              </a:rPr>
              <a:t>88</a:t>
            </a:r>
            <a:r>
              <a:rPr lang="en-GB" altLang="cs-CZ" sz="800" smtClean="0">
                <a:latin typeface="Verdana" panose="020B0604030504040204" pitchFamily="34" charset="0"/>
              </a:rPr>
              <a:t>(4):379–391.</a:t>
            </a:r>
          </a:p>
          <a:p>
            <a:pPr eaLnBrk="1" hangingPunct="1">
              <a:spcBef>
                <a:spcPct val="0"/>
              </a:spcBef>
            </a:pPr>
            <a:r>
              <a:rPr lang="en-GB" altLang="cs-CZ" sz="800" smtClean="0">
                <a:latin typeface="Verdana" panose="020B0604030504040204" pitchFamily="34" charset="0"/>
              </a:rPr>
              <a:t>2. Expert Panel on Detection, Evaluation, and Treatment of High Blood Cholesterol in Adults. </a:t>
            </a:r>
            <a:r>
              <a:rPr lang="en-GB" altLang="cs-CZ" sz="800" i="1" smtClean="0">
                <a:latin typeface="Verdana" panose="020B0604030504040204" pitchFamily="34" charset="0"/>
              </a:rPr>
              <a:t>JAMA </a:t>
            </a:r>
            <a:r>
              <a:rPr lang="en-GB" altLang="cs-CZ" sz="800" smtClean="0">
                <a:latin typeface="Verdana" panose="020B0604030504040204" pitchFamily="34" charset="0"/>
              </a:rPr>
              <a:t>2001:</a:t>
            </a:r>
            <a:r>
              <a:rPr lang="en-GB" altLang="cs-CZ" sz="800" b="1" smtClean="0">
                <a:latin typeface="Verdana" panose="020B0604030504040204" pitchFamily="34" charset="0"/>
              </a:rPr>
              <a:t>285</a:t>
            </a:r>
            <a:r>
              <a:rPr lang="en-GB" altLang="cs-CZ" sz="800" smtClean="0">
                <a:latin typeface="Verdana" panose="020B0604030504040204" pitchFamily="34" charset="0"/>
              </a:rPr>
              <a:t>;2486–2497.</a:t>
            </a:r>
          </a:p>
          <a:p>
            <a:pPr eaLnBrk="1" hangingPunct="1">
              <a:spcBef>
                <a:spcPct val="0"/>
              </a:spcBef>
            </a:pPr>
            <a:r>
              <a:rPr lang="en-GB" altLang="cs-CZ" sz="800" smtClean="0">
                <a:latin typeface="Verdana" panose="020B0604030504040204" pitchFamily="34" charset="0"/>
              </a:rPr>
              <a:t>3. Knopp RH. </a:t>
            </a:r>
            <a:r>
              <a:rPr lang="en-GB" altLang="cs-CZ" sz="800" i="1" smtClean="0">
                <a:latin typeface="Verdana" panose="020B0604030504040204" pitchFamily="34" charset="0"/>
              </a:rPr>
              <a:t>N Engl J Med</a:t>
            </a:r>
            <a:r>
              <a:rPr lang="en-GB" altLang="cs-CZ" sz="800" smtClean="0">
                <a:latin typeface="Verdana" panose="020B0604030504040204" pitchFamily="34" charset="0"/>
              </a:rPr>
              <a:t> 1999;</a:t>
            </a:r>
            <a:r>
              <a:rPr lang="en-GB" altLang="cs-CZ" sz="800" b="1" smtClean="0">
                <a:latin typeface="Verdana" panose="020B0604030504040204" pitchFamily="34" charset="0"/>
              </a:rPr>
              <a:t>341</a:t>
            </a:r>
            <a:r>
              <a:rPr lang="en-GB" altLang="cs-CZ" sz="800" smtClean="0">
                <a:latin typeface="Verdana" panose="020B0604030504040204" pitchFamily="34" charset="0"/>
              </a:rPr>
              <a:t>:498–511. </a:t>
            </a:r>
          </a:p>
          <a:p>
            <a:pPr eaLnBrk="1" hangingPunct="1">
              <a:spcBef>
                <a:spcPct val="0"/>
              </a:spcBef>
            </a:pPr>
            <a:r>
              <a:rPr lang="en-GB" altLang="cs-CZ" sz="800" smtClean="0">
                <a:latin typeface="Verdana" panose="020B0604030504040204" pitchFamily="34" charset="0"/>
              </a:rPr>
              <a:t>4. Product Prescribing Information.</a:t>
            </a:r>
          </a:p>
          <a:p>
            <a:pPr eaLnBrk="1" hangingPunct="1">
              <a:spcBef>
                <a:spcPct val="0"/>
              </a:spcBef>
            </a:pPr>
            <a:r>
              <a:rPr lang="en-GB" altLang="cs-CZ" sz="800" smtClean="0">
                <a:latin typeface="Verdana" panose="020B0604030504040204" pitchFamily="34" charset="0"/>
              </a:rPr>
              <a:t>5. Gupta EK, Ito MK. </a:t>
            </a:r>
            <a:r>
              <a:rPr lang="en-GB" altLang="cs-CZ" sz="800" i="1" smtClean="0">
                <a:latin typeface="Verdana" panose="020B0604030504040204" pitchFamily="34" charset="0"/>
              </a:rPr>
              <a:t>Heart Dis</a:t>
            </a:r>
            <a:r>
              <a:rPr lang="en-GB" altLang="cs-CZ" sz="800" smtClean="0">
                <a:latin typeface="Verdana" panose="020B0604030504040204" pitchFamily="34" charset="0"/>
              </a:rPr>
              <a:t> 2002;</a:t>
            </a:r>
            <a:r>
              <a:rPr lang="en-GB" altLang="cs-CZ" sz="800" b="1" smtClean="0">
                <a:latin typeface="Verdana" panose="020B0604030504040204" pitchFamily="34" charset="0"/>
              </a:rPr>
              <a:t>4</a:t>
            </a:r>
            <a:r>
              <a:rPr lang="en-GB" altLang="cs-CZ" sz="800" smtClean="0">
                <a:latin typeface="Verdana" panose="020B0604030504040204" pitchFamily="34" charset="0"/>
              </a:rPr>
              <a:t>:399–409.</a:t>
            </a:r>
          </a:p>
          <a:p>
            <a:pPr eaLnBrk="1" hangingPunct="1">
              <a:spcBef>
                <a:spcPct val="0"/>
              </a:spcBef>
            </a:pPr>
            <a:endParaRPr lang="en-GB" altLang="cs-CZ" sz="800" smtClean="0">
              <a:latin typeface="Verdana" panose="020B0604030504040204" pitchFamily="34" charset="0"/>
            </a:endParaRPr>
          </a:p>
          <a:p>
            <a:pPr eaLnBrk="1" hangingPunct="1">
              <a:spcBef>
                <a:spcPct val="0"/>
              </a:spcBef>
            </a:pPr>
            <a:r>
              <a:rPr lang="en-GB" altLang="cs-CZ" sz="800" smtClean="0">
                <a:latin typeface="Verdana" panose="020B0604030504040204" pitchFamily="34" charset="0"/>
                <a:cs typeface="Arial" panose="020B0604020202020204" pitchFamily="34" charset="0"/>
              </a:rPr>
              <a:t>Adapted from </a:t>
            </a:r>
            <a:r>
              <a:rPr lang="en-GB" altLang="cs-CZ" sz="800" i="1" smtClean="0">
                <a:latin typeface="Verdana" panose="020B0604030504040204" pitchFamily="34" charset="0"/>
                <a:cs typeface="Arial" panose="020B0604020202020204" pitchFamily="34" charset="0"/>
              </a:rPr>
              <a:t>Southern Med J</a:t>
            </a:r>
            <a:r>
              <a:rPr lang="en-GB" altLang="cs-CZ" sz="800" smtClean="0">
                <a:latin typeface="Verdana" panose="020B0604030504040204" pitchFamily="34" charset="0"/>
                <a:cs typeface="Arial" panose="020B0604020202020204" pitchFamily="34" charset="0"/>
              </a:rPr>
              <a:t> 1995;</a:t>
            </a:r>
            <a:r>
              <a:rPr lang="en-GB" altLang="cs-CZ" sz="800" b="1" smtClean="0">
                <a:latin typeface="Verdana" panose="020B0604030504040204" pitchFamily="34" charset="0"/>
                <a:cs typeface="Arial" panose="020B0604020202020204" pitchFamily="34" charset="0"/>
              </a:rPr>
              <a:t>88</a:t>
            </a:r>
            <a:r>
              <a:rPr lang="en-GB" altLang="cs-CZ" sz="800" smtClean="0">
                <a:latin typeface="Verdana" panose="020B0604030504040204" pitchFamily="34" charset="0"/>
                <a:cs typeface="Arial" panose="020B0604020202020204" pitchFamily="34" charset="0"/>
              </a:rPr>
              <a:t>:379–391, with permission from Lippincott Williams &amp; Wilkins.</a:t>
            </a:r>
            <a:r>
              <a:rPr lang="en-GB" altLang="cs-CZ" sz="800" smtClean="0">
                <a:latin typeface="Verdana" panose="020B0604030504040204" pitchFamily="34" charset="0"/>
              </a:rPr>
              <a:t> </a:t>
            </a:r>
          </a:p>
        </p:txBody>
      </p:sp>
    </p:spTree>
    <p:extLst>
      <p:ext uri="{BB962C8B-B14F-4D97-AF65-F5344CB8AC3E}">
        <p14:creationId xmlns:p14="http://schemas.microsoft.com/office/powerpoint/2010/main" val="56081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2A2AF4A-6BE6-4933-BD10-9325D0E5B06A}" type="slidenum">
              <a:rPr lang="cs-CZ" smtClean="0"/>
              <a:t>24</a:t>
            </a:fld>
            <a:endParaRPr lang="cs-CZ"/>
          </a:p>
        </p:txBody>
      </p:sp>
    </p:spTree>
    <p:extLst>
      <p:ext uri="{BB962C8B-B14F-4D97-AF65-F5344CB8AC3E}">
        <p14:creationId xmlns:p14="http://schemas.microsoft.com/office/powerpoint/2010/main" val="360118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C6974-F805-4B0F-98AE-4FF423131451}" type="slidenum">
              <a:rPr lang="cs-CZ" altLang="cs-CZ" smtClean="0"/>
              <a:pPr/>
              <a:t>26</a:t>
            </a:fld>
            <a:endParaRPr lang="cs-CZ" altLang="cs-CZ"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40430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C6974-F805-4B0F-98AE-4FF423131451}" type="slidenum">
              <a:rPr lang="cs-CZ" altLang="cs-CZ" smtClean="0"/>
              <a:pPr/>
              <a:t>27</a:t>
            </a:fld>
            <a:endParaRPr lang="cs-CZ" altLang="cs-CZ"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02298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6BC04D4-9062-4F24-9230-C789F804FF03}" type="datetimeFigureOut">
              <a:rPr lang="cs-CZ" smtClean="0"/>
              <a:t>18. 1. 2019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124074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6BC04D4-9062-4F24-9230-C789F804FF03}" type="datetimeFigureOut">
              <a:rPr lang="cs-CZ" smtClean="0"/>
              <a:t>18. 1. 2019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76276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6BC04D4-9062-4F24-9230-C789F804FF03}" type="datetimeFigureOut">
              <a:rPr lang="cs-CZ" smtClean="0"/>
              <a:t>18. 1. 2019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310452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a:extLst>
              <a:ext uri="{FF2B5EF4-FFF2-40B4-BE49-F238E27FC236}">
                <a16:creationId xmlns:a16="http://schemas.microsoft.com/office/drawing/2014/main" xmlns="" id="{BC89A5FF-5319-448D-9F5C-AD797453430D}"/>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xmlns="" id="{72FD1F5A-AFE8-458E-BE7E-4AFD6661E3D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xmlns="" id="{090D1ACC-3359-4E3C-97A0-38867EA13A0D}"/>
              </a:ext>
            </a:extLst>
          </p:cNvPr>
          <p:cNvSpPr>
            <a:spLocks noGrp="1" noChangeArrowheads="1"/>
          </p:cNvSpPr>
          <p:nvPr>
            <p:ph type="sldNum" sz="quarter" idx="12"/>
          </p:nvPr>
        </p:nvSpPr>
        <p:spPr>
          <a:ln/>
        </p:spPr>
        <p:txBody>
          <a:bodyPr/>
          <a:lstStyle>
            <a:lvl1pPr>
              <a:defRPr/>
            </a:lvl1pPr>
          </a:lstStyle>
          <a:p>
            <a:pPr>
              <a:defRPr/>
            </a:pPr>
            <a:fld id="{3D4661E1-7415-4143-92D2-E758CC3C1023}" type="slidenum">
              <a:rPr lang="cs-CZ" altLang="cs-CZ"/>
              <a:pPr>
                <a:defRPr/>
              </a:pPr>
              <a:t>‹#›</a:t>
            </a:fld>
            <a:endParaRPr lang="cs-CZ" altLang="cs-CZ"/>
          </a:p>
        </p:txBody>
      </p:sp>
    </p:spTree>
    <p:extLst>
      <p:ext uri="{BB962C8B-B14F-4D97-AF65-F5344CB8AC3E}">
        <p14:creationId xmlns:p14="http://schemas.microsoft.com/office/powerpoint/2010/main" val="129975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6BC04D4-9062-4F24-9230-C789F804FF03}" type="datetimeFigureOut">
              <a:rPr lang="cs-CZ" smtClean="0"/>
              <a:t>18. 1. 2019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322139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A6BC04D4-9062-4F24-9230-C789F804FF03}" type="datetimeFigureOut">
              <a:rPr lang="cs-CZ" smtClean="0"/>
              <a:t>18. 1. 2019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310711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6BC04D4-9062-4F24-9230-C789F804FF03}" type="datetimeFigureOut">
              <a:rPr lang="cs-CZ" smtClean="0"/>
              <a:t>18. 1. 2019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383408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6BC04D4-9062-4F24-9230-C789F804FF03}" type="datetimeFigureOut">
              <a:rPr lang="cs-CZ" smtClean="0"/>
              <a:t>18. 1. 2019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239209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6BC04D4-9062-4F24-9230-C789F804FF03}" type="datetimeFigureOut">
              <a:rPr lang="cs-CZ" smtClean="0"/>
              <a:t>18. 1. 2019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382582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6BC04D4-9062-4F24-9230-C789F804FF03}" type="datetimeFigureOut">
              <a:rPr lang="cs-CZ" smtClean="0"/>
              <a:t>18. 1. 2019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96902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6BC04D4-9062-4F24-9230-C789F804FF03}" type="datetimeFigureOut">
              <a:rPr lang="cs-CZ" smtClean="0"/>
              <a:t>18. 1. 2019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351365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6BC04D4-9062-4F24-9230-C789F804FF03}" type="datetimeFigureOut">
              <a:rPr lang="cs-CZ" smtClean="0"/>
              <a:t>18. 1. 2019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372D8D-E611-43EC-8980-80C24E06D9FE}" type="slidenum">
              <a:rPr lang="cs-CZ" smtClean="0"/>
              <a:t>‹#›</a:t>
            </a:fld>
            <a:endParaRPr lang="cs-CZ"/>
          </a:p>
        </p:txBody>
      </p:sp>
    </p:spTree>
    <p:extLst>
      <p:ext uri="{BB962C8B-B14F-4D97-AF65-F5344CB8AC3E}">
        <p14:creationId xmlns:p14="http://schemas.microsoft.com/office/powerpoint/2010/main" val="162392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C04D4-9062-4F24-9230-C789F804FF03}" type="datetimeFigureOut">
              <a:rPr lang="cs-CZ" smtClean="0"/>
              <a:t>18. 1. 2019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72D8D-E611-43EC-8980-80C24E06D9FE}" type="slidenum">
              <a:rPr lang="cs-CZ" smtClean="0"/>
              <a:t>‹#›</a:t>
            </a:fld>
            <a:endParaRPr lang="cs-CZ"/>
          </a:p>
        </p:txBody>
      </p:sp>
    </p:spTree>
    <p:extLst>
      <p:ext uri="{BB962C8B-B14F-4D97-AF65-F5344CB8AC3E}">
        <p14:creationId xmlns:p14="http://schemas.microsoft.com/office/powerpoint/2010/main" val="395624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z/imgres?imgurl=http://www.artsentralasia.com/img/full/playful_moods/women_in_red.jpg&amp;imgrefurl=http://www.artsentralasia.com/docs/exhibits/playful_moods.html&amp;h=500&amp;w=500&amp;sz=84&amp;tbnid=_PmbgZb96EcYwM:&amp;tbnh=130&amp;tbnw=130&amp;prev=/images?q%3Dwomen%2Bin%2Bred%2Bpicture&amp;hl=cs&amp;usg=__o2RvNAdoMjRmImoybRn0RbGgEOo=&amp;ei=DcrZS_7DGKGUONvutQk&amp;sa=X&amp;oi=image_result&amp;resnum=3&amp;ct=image&amp;ved=0CAoQ9QEwA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z/url?sa=i&amp;rct=j&amp;q=&amp;esrc=s&amp;source=images&amp;cd=&amp;cad=rja&amp;uact=8&amp;ved=2ahUKEwipt7WxhqHdAhUDJlAKHcwNCAEQjRx6BAgBEAU&amp;url=https://www.aktualne.cz/wiki/geografie/staty-a-mesta/cina/r~i:wiki:2003/&amp;psig=AOvVaw1sMteNO-3CpSh-6EBwH69E&amp;ust=1536139620633099"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z/url?sa=i&amp;rct=j&amp;q=&amp;esrc=s&amp;source=images&amp;cd=&amp;cad=rja&amp;uact=8&amp;ved=2ahUKEwjK5PKZhqHdAhUMmbQKHW9qDgsQjRx6BAgBEAU&amp;url=https://ceskozdrave.cz/potraviny-ktere-zvysuji-hdl-cholesterol-prirozene/&amp;psig=AOvVaw3Oy2leTYNjFDU1LIt4NwLv&amp;ust=1536139772420369"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google.cz/url?sa=i&amp;rct=j&amp;q=&amp;esrc=s&amp;source=images&amp;cd=&amp;cad=rja&amp;uact=8&amp;ved=2ahUKEwipt7WxhqHdAhUDJlAKHcwNCAEQjRx6BAgBEAU&amp;url=https://www.aktualne.cz/wiki/geografie/staty-a-mesta/cina/r~i:wiki:2003/&amp;psig=AOvVaw1sMteNO-3CpSh-6EBwH69E&amp;ust=153613962063309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z/url?sa=i&amp;rct=j&amp;q=&amp;esrc=s&amp;source=images&amp;cd=&amp;cad=rja&amp;uact=8&amp;ved=2ahUKEwjK5PKZhqHdAhUMmbQKHW9qDgsQjRx6BAgBEAU&amp;url=https://ceskozdrave.cz/potraviny-ktere-zvysuji-hdl-cholesterol-prirozene/&amp;psig=AOvVaw3Oy2leTYNjFDU1LIt4NwLv&amp;ust=1536139772420369"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google.cz/url?sa=i&amp;rct=j&amp;q=&amp;esrc=s&amp;source=images&amp;cd=&amp;cad=rja&amp;uact=8&amp;ved=2ahUKEwipt7WxhqHdAhUDJlAKHcwNCAEQjRx6BAgBEAU&amp;url=https://www.aktualne.cz/wiki/geografie/staty-a-mesta/cina/r~i:wiki:2003/&amp;psig=AOvVaw1sMteNO-3CpSh-6EBwH69E&amp;ust=153613962063309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376989"/>
            <a:ext cx="9144000" cy="3132974"/>
          </a:xfrm>
        </p:spPr>
        <p:txBody>
          <a:bodyPr>
            <a:normAutofit/>
          </a:bodyPr>
          <a:lstStyle/>
          <a:p>
            <a:r>
              <a:rPr lang="cs-CZ" sz="4000" b="1" dirty="0">
                <a:latin typeface="+mn-lt"/>
              </a:rPr>
              <a:t>JAK ERADIKOVAT LDL CHOLESTEROL V (I MIMO) AMBULANCI KARDIOLOGA</a:t>
            </a:r>
            <a:r>
              <a:rPr lang="cs-CZ" sz="4000" b="1" dirty="0" smtClean="0">
                <a:latin typeface="+mn-lt"/>
              </a:rPr>
              <a:t>? </a:t>
            </a:r>
            <a:r>
              <a:rPr lang="cs-CZ" dirty="0"/>
              <a:t/>
            </a:r>
            <a:br>
              <a:rPr lang="cs-CZ" dirty="0"/>
            </a:br>
            <a:r>
              <a:rPr lang="cs-CZ" dirty="0"/>
              <a:t/>
            </a:r>
            <a:br>
              <a:rPr lang="cs-CZ" dirty="0"/>
            </a:br>
            <a:r>
              <a:rPr lang="cs-CZ" dirty="0" smtClean="0"/>
              <a:t> </a:t>
            </a:r>
            <a:endParaRPr lang="cs-CZ" dirty="0"/>
          </a:p>
        </p:txBody>
      </p:sp>
      <p:sp>
        <p:nvSpPr>
          <p:cNvPr id="3" name="Podnadpis 2"/>
          <p:cNvSpPr>
            <a:spLocks noGrp="1"/>
          </p:cNvSpPr>
          <p:nvPr>
            <p:ph type="subTitle" idx="1"/>
          </p:nvPr>
        </p:nvSpPr>
        <p:spPr>
          <a:xfrm>
            <a:off x="1524000" y="2920483"/>
            <a:ext cx="9144000" cy="2500604"/>
          </a:xfrm>
        </p:spPr>
        <p:txBody>
          <a:bodyPr>
            <a:normAutofit fontScale="92500" lnSpcReduction="20000"/>
          </a:bodyPr>
          <a:lstStyle/>
          <a:p>
            <a:r>
              <a:rPr lang="cs-CZ" sz="3200" b="1" dirty="0" smtClean="0"/>
              <a:t>Jan </a:t>
            </a:r>
            <a:r>
              <a:rPr lang="cs-CZ" sz="3200" b="1" dirty="0" err="1"/>
              <a:t>Piťha</a:t>
            </a:r>
            <a:r>
              <a:rPr lang="cs-CZ" sz="3200" b="1" dirty="0"/>
              <a:t> </a:t>
            </a:r>
            <a:endParaRPr lang="cs-CZ" sz="3200" b="1" dirty="0" smtClean="0"/>
          </a:p>
          <a:p>
            <a:r>
              <a:rPr lang="cs-CZ" sz="3200" b="1" dirty="0" smtClean="0"/>
              <a:t>Interní klinika 2. LF FN MOTOL</a:t>
            </a:r>
          </a:p>
          <a:p>
            <a:r>
              <a:rPr lang="cs-CZ" sz="3200" b="1" dirty="0" smtClean="0"/>
              <a:t>Laboratoř pro výzkum aterosklerózy IKEM</a:t>
            </a:r>
            <a:r>
              <a:rPr lang="cs-CZ" sz="3200" b="1" dirty="0"/>
              <a:t/>
            </a:r>
            <a:br>
              <a:rPr lang="cs-CZ" sz="3200" b="1" dirty="0"/>
            </a:br>
            <a:endParaRPr lang="cs-CZ" sz="3200" b="1" dirty="0" smtClean="0"/>
          </a:p>
          <a:p>
            <a:r>
              <a:rPr lang="cs-CZ" sz="3200" b="1" dirty="0" smtClean="0"/>
              <a:t>3. SJEZD ČESKÉ ASOCIACE AMBULANTNÍCH KARDIOLOGŮ, Olomouc, 19.1. 2019</a:t>
            </a:r>
            <a:endParaRPr lang="cs-CZ" sz="3200" dirty="0"/>
          </a:p>
        </p:txBody>
      </p:sp>
    </p:spTree>
    <p:extLst>
      <p:ext uri="{BB962C8B-B14F-4D97-AF65-F5344CB8AC3E}">
        <p14:creationId xmlns:p14="http://schemas.microsoft.com/office/powerpoint/2010/main" val="1345049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5312" y="233265"/>
            <a:ext cx="8370369" cy="1366935"/>
          </a:xfrm>
          <a:solidFill>
            <a:srgbClr val="FFFF00"/>
          </a:solidFill>
          <a:ln>
            <a:solidFill>
              <a:schemeClr val="tx1"/>
            </a:solidFill>
          </a:ln>
        </p:spPr>
        <p:txBody>
          <a:bodyPr>
            <a:noAutofit/>
          </a:bodyPr>
          <a:lstStyle/>
          <a:p>
            <a:pPr algn="ctr">
              <a:defRPr/>
            </a:pPr>
            <a:r>
              <a:rPr lang="cs-CZ" sz="2100" b="1" dirty="0">
                <a:latin typeface="+mn-lt"/>
              </a:rPr>
              <a:t>NOVÁ VERZE DOPORUČENÝCH POSTUPŮ K DIAGNOSTICE A LÉČBĚ DYSLIPIDEMIÍ EVROPSKÉ KARDIOLOGICKÉ SPOLEČNOSTI A EVROPSKÉ SPOLEČNOSTI PRO ATEROSKLERÓZU </a:t>
            </a:r>
            <a:r>
              <a:rPr lang="cs-CZ" sz="1500" b="1" dirty="0"/>
              <a:t>(Srpen 2016) </a:t>
            </a:r>
            <a:endParaRPr lang="cs-CZ" sz="1500" b="1" dirty="0">
              <a:latin typeface="+mn-lt"/>
            </a:endParaRPr>
          </a:p>
        </p:txBody>
      </p:sp>
      <p:sp>
        <p:nvSpPr>
          <p:cNvPr id="3" name="Zástupný symbol pro obsah 2"/>
          <p:cNvSpPr>
            <a:spLocks noGrp="1"/>
          </p:cNvSpPr>
          <p:nvPr>
            <p:ph idx="1"/>
          </p:nvPr>
        </p:nvSpPr>
        <p:spPr>
          <a:xfrm>
            <a:off x="1981201" y="1600201"/>
            <a:ext cx="8113713" cy="4525963"/>
          </a:xfrm>
          <a:ln>
            <a:solidFill>
              <a:schemeClr val="tx1"/>
            </a:solidFill>
          </a:ln>
        </p:spPr>
        <p:txBody>
          <a:bodyPr>
            <a:normAutofit/>
          </a:bodyPr>
          <a:lstStyle/>
          <a:p>
            <a:pPr marL="0" indent="0">
              <a:lnSpc>
                <a:spcPct val="150000"/>
              </a:lnSpc>
              <a:buNone/>
              <a:defRPr/>
            </a:pPr>
            <a:r>
              <a:rPr lang="cs-CZ" dirty="0" smtClean="0"/>
              <a:t>Hlavním léčebným cílem: </a:t>
            </a:r>
            <a:r>
              <a:rPr lang="cs-CZ" u="sng" dirty="0" smtClean="0"/>
              <a:t>LDL-cholesterol</a:t>
            </a:r>
            <a:r>
              <a:rPr lang="cs-CZ" u="sng" dirty="0"/>
              <a:t>.</a:t>
            </a:r>
            <a:r>
              <a:rPr lang="cs-CZ" dirty="0"/>
              <a:t> </a:t>
            </a:r>
            <a:endParaRPr lang="cs-CZ" dirty="0" smtClean="0"/>
          </a:p>
          <a:p>
            <a:pPr marL="0" indent="0">
              <a:lnSpc>
                <a:spcPct val="150000"/>
              </a:lnSpc>
              <a:buNone/>
              <a:defRPr/>
            </a:pPr>
            <a:r>
              <a:rPr lang="cs-CZ" b="1" dirty="0" smtClean="0"/>
              <a:t>Změna:</a:t>
            </a:r>
            <a:r>
              <a:rPr lang="cs-CZ" dirty="0" smtClean="0"/>
              <a:t> u </a:t>
            </a:r>
            <a:r>
              <a:rPr lang="cs-CZ" dirty="0"/>
              <a:t>osob ve velmi vysokém </a:t>
            </a:r>
            <a:r>
              <a:rPr lang="cs-CZ" dirty="0" smtClean="0"/>
              <a:t>riziku/LDL-c </a:t>
            </a:r>
            <a:r>
              <a:rPr lang="cs-CZ" dirty="0"/>
              <a:t>pod </a:t>
            </a:r>
            <a:r>
              <a:rPr lang="cs-CZ" dirty="0" smtClean="0"/>
              <a:t>1,8mmol/l, v</a:t>
            </a:r>
            <a:r>
              <a:rPr lang="cs-CZ" dirty="0"/>
              <a:t> rozmezí </a:t>
            </a:r>
            <a:r>
              <a:rPr lang="cs-CZ" b="1" u="sng" dirty="0"/>
              <a:t>1,8- </a:t>
            </a:r>
            <a:r>
              <a:rPr lang="cs-CZ" b="1" u="sng" dirty="0" smtClean="0"/>
              <a:t>3,6 </a:t>
            </a:r>
            <a:r>
              <a:rPr lang="cs-CZ" b="1" u="sng" dirty="0" err="1" smtClean="0"/>
              <a:t>mmol</a:t>
            </a:r>
            <a:r>
              <a:rPr lang="cs-CZ" b="1" u="sng" dirty="0" smtClean="0"/>
              <a:t>/l </a:t>
            </a:r>
            <a:r>
              <a:rPr lang="cs-CZ" b="1" u="sng" dirty="0"/>
              <a:t>se nově doporučuje snížení LDL-c o 50</a:t>
            </a:r>
            <a:r>
              <a:rPr lang="cs-CZ" b="1" u="sng" dirty="0" smtClean="0"/>
              <a:t>% (</a:t>
            </a:r>
            <a:r>
              <a:rPr lang="cs-CZ" b="1" dirty="0" smtClean="0"/>
              <a:t>LDL-c v</a:t>
            </a:r>
            <a:r>
              <a:rPr lang="cs-CZ" b="1" dirty="0"/>
              <a:t> rozmezí </a:t>
            </a:r>
            <a:r>
              <a:rPr lang="cs-CZ" b="1" dirty="0" smtClean="0"/>
              <a:t>0,9-1,8 </a:t>
            </a:r>
            <a:r>
              <a:rPr lang="cs-CZ" b="1" dirty="0" err="1" smtClean="0"/>
              <a:t>mmol</a:t>
            </a:r>
            <a:r>
              <a:rPr lang="cs-CZ" b="1" dirty="0" smtClean="0"/>
              <a:t>/l). </a:t>
            </a:r>
          </a:p>
          <a:p>
            <a:pPr marL="0" indent="0">
              <a:lnSpc>
                <a:spcPct val="150000"/>
              </a:lnSpc>
              <a:buNone/>
              <a:defRPr/>
            </a:pPr>
            <a:r>
              <a:rPr lang="cs-CZ" b="1" dirty="0" smtClean="0"/>
              <a:t>Princip </a:t>
            </a:r>
            <a:r>
              <a:rPr lang="cs-CZ" b="1" dirty="0"/>
              <a:t>„čím níže, tím lépe</a:t>
            </a:r>
            <a:r>
              <a:rPr lang="cs-CZ" b="1" dirty="0" smtClean="0"/>
              <a:t>“. </a:t>
            </a:r>
            <a:endParaRPr lang="cs-CZ" b="1" dirty="0"/>
          </a:p>
          <a:p>
            <a:pPr>
              <a:defRPr/>
            </a:pPr>
            <a:endParaRPr lang="cs-CZ" dirty="0"/>
          </a:p>
        </p:txBody>
      </p:sp>
      <p:sp>
        <p:nvSpPr>
          <p:cNvPr id="20484" name="TextovéPole 3"/>
          <p:cNvSpPr txBox="1">
            <a:spLocks noChangeArrowheads="1"/>
          </p:cNvSpPr>
          <p:nvPr/>
        </p:nvSpPr>
        <p:spPr bwMode="auto">
          <a:xfrm>
            <a:off x="1847850" y="6188076"/>
            <a:ext cx="8020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200" b="1"/>
              <a:t>Catapano AL et al. on behalf of Authors/Task Force Members , 2016 ESC/EAS Guidelines for the Management of Dyslipidaemias DOI: http://dx.doi.org/10.1093/eurheartj/ehw272 ehw272 First published online: 27 August 2016 </a:t>
            </a:r>
          </a:p>
        </p:txBody>
      </p:sp>
    </p:spTree>
    <p:extLst>
      <p:ext uri="{BB962C8B-B14F-4D97-AF65-F5344CB8AC3E}">
        <p14:creationId xmlns:p14="http://schemas.microsoft.com/office/powerpoint/2010/main" val="274848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0039" y="30164"/>
            <a:ext cx="8972535" cy="850900"/>
          </a:xfrm>
          <a:solidFill>
            <a:srgbClr val="FFFF00"/>
          </a:solidFill>
          <a:ln>
            <a:solidFill>
              <a:schemeClr val="tx1"/>
            </a:solidFill>
          </a:ln>
        </p:spPr>
        <p:txBody>
          <a:bodyPr>
            <a:normAutofit/>
          </a:bodyPr>
          <a:lstStyle/>
          <a:p>
            <a:pPr algn="ctr" eaLnBrk="1" hangingPunct="1"/>
            <a:r>
              <a:rPr lang="cs-CZ" altLang="cs-CZ" sz="2800" b="1" dirty="0" smtClean="0">
                <a:latin typeface="+mn-lt"/>
              </a:rPr>
              <a:t>HLAVNÍ CÍL: KARDIOVASKULÁRNĚ NESMRTELNÝ PACIENT</a:t>
            </a:r>
            <a:endParaRPr lang="cs-CZ" altLang="cs-CZ" sz="2800" b="1" dirty="0">
              <a:latin typeface="+mn-lt"/>
            </a:endParaRPr>
          </a:p>
        </p:txBody>
      </p:sp>
      <p:sp>
        <p:nvSpPr>
          <p:cNvPr id="98307" name="Rectangle 3"/>
          <p:cNvSpPr>
            <a:spLocks noGrp="1" noChangeArrowheads="1"/>
          </p:cNvSpPr>
          <p:nvPr>
            <p:ph type="body" idx="1"/>
          </p:nvPr>
        </p:nvSpPr>
        <p:spPr>
          <a:xfrm>
            <a:off x="1774826" y="1039813"/>
            <a:ext cx="8893175" cy="5086351"/>
          </a:xfrm>
        </p:spPr>
        <p:txBody>
          <a:bodyPr/>
          <a:lstStyle/>
          <a:p>
            <a:pPr eaLnBrk="1" hangingPunct="1">
              <a:lnSpc>
                <a:spcPct val="90000"/>
              </a:lnSpc>
            </a:pPr>
            <a:r>
              <a:rPr lang="cs-CZ" altLang="cs-CZ" sz="2400" b="1" dirty="0"/>
              <a:t>Nekuřák</a:t>
            </a:r>
          </a:p>
          <a:p>
            <a:pPr eaLnBrk="1" hangingPunct="1">
              <a:lnSpc>
                <a:spcPct val="90000"/>
              </a:lnSpc>
            </a:pPr>
            <a:r>
              <a:rPr lang="cs-CZ" altLang="cs-CZ" sz="2400" b="1" dirty="0"/>
              <a:t>30 minut denně přiměřená fyzická aktivita</a:t>
            </a:r>
          </a:p>
          <a:p>
            <a:pPr eaLnBrk="1" hangingPunct="1">
              <a:lnSpc>
                <a:spcPct val="90000"/>
              </a:lnSpc>
            </a:pPr>
            <a:r>
              <a:rPr lang="cs-CZ" altLang="cs-CZ" sz="2400" b="1" dirty="0"/>
              <a:t>BMI méně než </a:t>
            </a:r>
            <a:r>
              <a:rPr lang="cs-CZ" altLang="cs-CZ" sz="2400" b="1" dirty="0" smtClean="0"/>
              <a:t>26 </a:t>
            </a:r>
            <a:r>
              <a:rPr lang="cs-CZ" altLang="cs-CZ" sz="2400" b="1" dirty="0"/>
              <a:t>kg/m</a:t>
            </a:r>
            <a:r>
              <a:rPr lang="cs-CZ" altLang="cs-CZ" sz="2400" b="1" baseline="30000" dirty="0"/>
              <a:t>2</a:t>
            </a:r>
            <a:r>
              <a:rPr lang="cs-CZ" altLang="cs-CZ" sz="2400" b="1" dirty="0"/>
              <a:t> </a:t>
            </a:r>
          </a:p>
          <a:p>
            <a:pPr eaLnBrk="1" hangingPunct="1">
              <a:lnSpc>
                <a:spcPct val="90000"/>
              </a:lnSpc>
            </a:pPr>
            <a:r>
              <a:rPr lang="cs-CZ" altLang="cs-CZ" sz="2400" b="1" dirty="0"/>
              <a:t>Obvod pasu méně než 94 cm u </a:t>
            </a:r>
            <a:r>
              <a:rPr lang="cs-CZ" altLang="cs-CZ" sz="2400" b="1" dirty="0" smtClean="0"/>
              <a:t>mužů, </a:t>
            </a:r>
            <a:r>
              <a:rPr lang="cs-CZ" altLang="cs-CZ" sz="2400" b="1" dirty="0"/>
              <a:t>80 cm u žen.</a:t>
            </a:r>
          </a:p>
          <a:p>
            <a:pPr eaLnBrk="1" hangingPunct="1">
              <a:lnSpc>
                <a:spcPct val="90000"/>
              </a:lnSpc>
            </a:pPr>
            <a:r>
              <a:rPr lang="cs-CZ" altLang="cs-CZ" sz="2400" b="1" dirty="0"/>
              <a:t>Krevní tlak 130-140/80-90 mm </a:t>
            </a:r>
            <a:r>
              <a:rPr lang="cs-CZ" altLang="cs-CZ" sz="2400" b="1" dirty="0" err="1"/>
              <a:t>Hg</a:t>
            </a:r>
            <a:endParaRPr lang="cs-CZ" altLang="cs-CZ" sz="2400" b="1" dirty="0"/>
          </a:p>
          <a:p>
            <a:pPr eaLnBrk="1" hangingPunct="1">
              <a:lnSpc>
                <a:spcPct val="90000"/>
              </a:lnSpc>
            </a:pPr>
            <a:r>
              <a:rPr lang="cs-CZ" altLang="cs-CZ" sz="2400" b="1" dirty="0"/>
              <a:t>Lačná glykémie </a:t>
            </a:r>
            <a:r>
              <a:rPr lang="cs-CZ" altLang="cs-CZ" sz="2400" b="1" dirty="0" smtClean="0"/>
              <a:t>méně než 5,6 </a:t>
            </a:r>
            <a:r>
              <a:rPr lang="cs-CZ" altLang="cs-CZ" sz="2400" b="1" dirty="0" err="1"/>
              <a:t>mmol</a:t>
            </a:r>
            <a:r>
              <a:rPr lang="cs-CZ" altLang="cs-CZ" sz="2400" b="1" dirty="0"/>
              <a:t>/L</a:t>
            </a:r>
          </a:p>
          <a:p>
            <a:pPr eaLnBrk="1" hangingPunct="1">
              <a:lnSpc>
                <a:spcPct val="90000"/>
              </a:lnSpc>
            </a:pPr>
            <a:endParaRPr lang="cs-CZ" altLang="cs-CZ" sz="2400" b="1" dirty="0"/>
          </a:p>
          <a:p>
            <a:pPr eaLnBrk="1" hangingPunct="1">
              <a:lnSpc>
                <a:spcPct val="90000"/>
              </a:lnSpc>
            </a:pPr>
            <a:r>
              <a:rPr lang="cs-CZ" altLang="cs-CZ" b="1" u="sng" dirty="0">
                <a:effectLst>
                  <a:outerShdw blurRad="38100" dist="38100" dir="2700000" algn="tl">
                    <a:srgbClr val="000000">
                      <a:alpha val="43137"/>
                    </a:srgbClr>
                  </a:outerShdw>
                </a:effectLst>
              </a:rPr>
              <a:t>LDL </a:t>
            </a:r>
            <a:r>
              <a:rPr lang="cs-CZ" altLang="cs-CZ" b="1" u="sng" dirty="0" smtClean="0">
                <a:effectLst>
                  <a:outerShdw blurRad="38100" dist="38100" dir="2700000" algn="tl">
                    <a:srgbClr val="000000">
                      <a:alpha val="43137"/>
                    </a:srgbClr>
                  </a:outerShdw>
                </a:effectLst>
              </a:rPr>
              <a:t>cholesterol = 0 </a:t>
            </a:r>
            <a:r>
              <a:rPr lang="cs-CZ" altLang="cs-CZ" b="1" u="sng" dirty="0" err="1">
                <a:effectLst>
                  <a:outerShdw blurRad="38100" dist="38100" dir="2700000" algn="tl">
                    <a:srgbClr val="000000">
                      <a:alpha val="43137"/>
                    </a:srgbClr>
                  </a:outerShdw>
                </a:effectLst>
              </a:rPr>
              <a:t>mmol</a:t>
            </a:r>
            <a:r>
              <a:rPr lang="cs-CZ" altLang="cs-CZ" b="1" u="sng" dirty="0">
                <a:effectLst>
                  <a:outerShdw blurRad="38100" dist="38100" dir="2700000" algn="tl">
                    <a:srgbClr val="000000">
                      <a:alpha val="43137"/>
                    </a:srgbClr>
                  </a:outerShdw>
                </a:effectLst>
              </a:rPr>
              <a:t>/L</a:t>
            </a:r>
            <a:r>
              <a:rPr lang="cs-CZ" altLang="cs-CZ" b="1" dirty="0">
                <a:effectLst>
                  <a:outerShdw blurRad="38100" dist="38100" dir="2700000" algn="tl">
                    <a:srgbClr val="000000">
                      <a:alpha val="43137"/>
                    </a:srgbClr>
                  </a:outerShdw>
                </a:effectLst>
              </a:rPr>
              <a:t> </a:t>
            </a:r>
          </a:p>
          <a:p>
            <a:pPr eaLnBrk="1" hangingPunct="1">
              <a:lnSpc>
                <a:spcPct val="90000"/>
              </a:lnSpc>
            </a:pPr>
            <a:r>
              <a:rPr lang="cs-CZ" altLang="cs-CZ" dirty="0"/>
              <a:t>Triglyceridy méně než </a:t>
            </a:r>
            <a:r>
              <a:rPr lang="cs-CZ" altLang="cs-CZ" dirty="0" smtClean="0"/>
              <a:t>2,0/1,7 </a:t>
            </a:r>
            <a:r>
              <a:rPr lang="cs-CZ" altLang="cs-CZ" dirty="0" err="1"/>
              <a:t>mmol</a:t>
            </a:r>
            <a:r>
              <a:rPr lang="cs-CZ" altLang="cs-CZ" dirty="0"/>
              <a:t>/L</a:t>
            </a:r>
            <a:endParaRPr lang="cs-CZ" altLang="cs-CZ" sz="2400" dirty="0"/>
          </a:p>
          <a:p>
            <a:pPr eaLnBrk="1" hangingPunct="1">
              <a:lnSpc>
                <a:spcPct val="90000"/>
              </a:lnSpc>
            </a:pPr>
            <a:r>
              <a:rPr lang="cs-CZ" altLang="cs-CZ" i="1" dirty="0"/>
              <a:t>HDL více než 1,1 </a:t>
            </a:r>
            <a:r>
              <a:rPr lang="cs-CZ" altLang="cs-CZ" i="1" dirty="0" err="1"/>
              <a:t>mmol</a:t>
            </a:r>
            <a:r>
              <a:rPr lang="cs-CZ" altLang="cs-CZ" i="1" dirty="0"/>
              <a:t>/L u mužů, 1,2 </a:t>
            </a:r>
            <a:r>
              <a:rPr lang="cs-CZ" altLang="cs-CZ" i="1" dirty="0" err="1"/>
              <a:t>mmol</a:t>
            </a:r>
            <a:r>
              <a:rPr lang="cs-CZ" altLang="cs-CZ" i="1" dirty="0"/>
              <a:t>/L u žen</a:t>
            </a:r>
          </a:p>
        </p:txBody>
      </p:sp>
      <p:sp>
        <p:nvSpPr>
          <p:cNvPr id="98308" name="TextovéPole 3"/>
          <p:cNvSpPr txBox="1">
            <a:spLocks noChangeArrowheads="1"/>
          </p:cNvSpPr>
          <p:nvPr/>
        </p:nvSpPr>
        <p:spPr bwMode="auto">
          <a:xfrm>
            <a:off x="1631951" y="6126163"/>
            <a:ext cx="8748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800"/>
              <a:t>Soška V, et al. Opinion of the Czech Atherosclerosis Society's committee (CSAT) on the ESC/EAS guidelines related to the diagnostics and treatment of dyslipidemias issued in 2011].</a:t>
            </a:r>
          </a:p>
          <a:p>
            <a:pPr>
              <a:spcBef>
                <a:spcPct val="0"/>
              </a:spcBef>
              <a:buFontTx/>
              <a:buNone/>
            </a:pPr>
            <a:r>
              <a:rPr lang="cs-CZ" altLang="cs-CZ" sz="800"/>
              <a:t>Vnitr Lek. 2013;59(2):120-6.  Authors/Task Force Members:, Catapano AL, Graham I, De Backer G, et al. 2016 ESC/EAS Guidelines for the Management of Dyslipidaemias: The Task Force </a:t>
            </a:r>
          </a:p>
          <a:p>
            <a:pPr>
              <a:spcBef>
                <a:spcPct val="0"/>
              </a:spcBef>
              <a:buFontTx/>
              <a:buNone/>
            </a:pPr>
            <a:r>
              <a:rPr lang="cs-CZ" altLang="cs-CZ" sz="800"/>
              <a:t>for the Management of Dyslipidaemias of the European Society of Cardiology (ESC) and European Atherosclerosis Society (EAS) Developed with the special contribution of the European </a:t>
            </a:r>
          </a:p>
          <a:p>
            <a:pPr>
              <a:spcBef>
                <a:spcPct val="0"/>
              </a:spcBef>
              <a:buFontTx/>
              <a:buNone/>
            </a:pPr>
            <a:r>
              <a:rPr lang="cs-CZ" altLang="cs-CZ" sz="800"/>
              <a:t>Assocciation for Cardiovascular Prevention &amp; Rehabilitation (EACPR). Atherosclerosis. 2016; 253:281-344.</a:t>
            </a:r>
          </a:p>
        </p:txBody>
      </p:sp>
    </p:spTree>
    <p:extLst>
      <p:ext uri="{BB962C8B-B14F-4D97-AF65-F5344CB8AC3E}">
        <p14:creationId xmlns:p14="http://schemas.microsoft.com/office/powerpoint/2010/main" val="1926186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
          <p:cNvGrpSpPr>
            <a:grpSpLocks/>
          </p:cNvGrpSpPr>
          <p:nvPr/>
        </p:nvGrpSpPr>
        <p:grpSpPr bwMode="auto">
          <a:xfrm>
            <a:off x="1416051" y="1844675"/>
            <a:ext cx="8716963" cy="4025900"/>
            <a:chOff x="96" y="960"/>
            <a:chExt cx="5491" cy="2536"/>
          </a:xfrm>
        </p:grpSpPr>
        <p:sp>
          <p:nvSpPr>
            <p:cNvPr id="30726" name="Rectangle 4"/>
            <p:cNvSpPr>
              <a:spLocks noChangeArrowheads="1"/>
            </p:cNvSpPr>
            <p:nvPr/>
          </p:nvSpPr>
          <p:spPr bwMode="auto">
            <a:xfrm>
              <a:off x="385" y="1066"/>
              <a:ext cx="988" cy="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FontTx/>
                <a:buNone/>
              </a:pPr>
              <a:r>
                <a:rPr lang="en-GB" altLang="cs-CZ" sz="1400" b="1">
                  <a:latin typeface="Verdana" panose="020B0604030504040204" pitchFamily="34" charset="0"/>
                </a:rPr>
                <a:t>T</a:t>
              </a:r>
              <a:r>
                <a:rPr lang="cs-CZ" altLang="cs-CZ" sz="1400" b="1">
                  <a:latin typeface="Verdana" panose="020B0604030504040204" pitchFamily="34" charset="0"/>
                </a:rPr>
                <a:t>erapie</a:t>
              </a: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r>
                <a:rPr lang="cs-CZ" altLang="cs-CZ" sz="1400" b="1">
                  <a:latin typeface="Verdana" panose="020B0604030504040204" pitchFamily="34" charset="0"/>
                </a:rPr>
                <a:t>Sekvestranty žlučových kyselin</a:t>
              </a: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r>
                <a:rPr lang="cs-CZ" altLang="cs-CZ" sz="1400" b="1">
                  <a:latin typeface="Verdana" panose="020B0604030504040204" pitchFamily="34" charset="0"/>
                </a:rPr>
                <a:t>Kyselina n</a:t>
              </a:r>
              <a:r>
                <a:rPr lang="en-GB" altLang="cs-CZ" sz="1400" b="1">
                  <a:latin typeface="Verdana" panose="020B0604030504040204" pitchFamily="34" charset="0"/>
                </a:rPr>
                <a:t>i</a:t>
              </a:r>
              <a:r>
                <a:rPr lang="cs-CZ" altLang="cs-CZ" sz="1400" b="1">
                  <a:latin typeface="Verdana" panose="020B0604030504040204" pitchFamily="34" charset="0"/>
                </a:rPr>
                <a:t>kotinová</a:t>
              </a:r>
              <a:r>
                <a:rPr lang="en-GB" altLang="cs-CZ" sz="1400" b="1">
                  <a:latin typeface="Verdana" panose="020B0604030504040204" pitchFamily="34" charset="0"/>
                </a:rPr>
                <a:t> </a:t>
              </a: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r>
                <a:rPr lang="en-GB" altLang="cs-CZ" sz="1400" b="1">
                  <a:latin typeface="Verdana" panose="020B0604030504040204" pitchFamily="34" charset="0"/>
                </a:rPr>
                <a:t>Fibr</a:t>
              </a:r>
              <a:r>
                <a:rPr lang="cs-CZ" altLang="cs-CZ" sz="1400" b="1">
                  <a:latin typeface="Verdana" panose="020B0604030504040204" pitchFamily="34" charset="0"/>
                </a:rPr>
                <a:t>áty</a:t>
              </a:r>
              <a:r>
                <a:rPr lang="en-GB" altLang="cs-CZ" sz="1400" b="1">
                  <a:latin typeface="Verdana" panose="020B0604030504040204" pitchFamily="34" charset="0"/>
                </a:rPr>
                <a:t/>
              </a:r>
              <a:br>
                <a:rPr lang="en-GB" altLang="cs-CZ" sz="1400" b="1">
                  <a:latin typeface="Verdana" panose="020B0604030504040204" pitchFamily="34" charset="0"/>
                </a:rPr>
              </a:b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r>
                <a:rPr lang="en-GB" altLang="cs-CZ" sz="1400" b="1">
                  <a:latin typeface="Verdana" panose="020B0604030504040204" pitchFamily="34" charset="0"/>
                </a:rPr>
                <a:t>Statin</a:t>
              </a:r>
              <a:r>
                <a:rPr lang="cs-CZ" altLang="cs-CZ" sz="1400" b="1">
                  <a:latin typeface="Verdana" panose="020B0604030504040204" pitchFamily="34" charset="0"/>
                </a:rPr>
                <a:t>y</a:t>
              </a: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endParaRPr lang="en-GB" altLang="cs-CZ" sz="1400" b="1">
                <a:latin typeface="Verdana" panose="020B0604030504040204" pitchFamily="34" charset="0"/>
              </a:endParaRPr>
            </a:p>
            <a:p>
              <a:pPr>
                <a:lnSpc>
                  <a:spcPct val="80000"/>
                </a:lnSpc>
                <a:spcBef>
                  <a:spcPct val="0"/>
                </a:spcBef>
                <a:buFontTx/>
                <a:buNone/>
              </a:pPr>
              <a:r>
                <a:rPr lang="en-GB" altLang="cs-CZ" sz="1400" b="1">
                  <a:latin typeface="Verdana" panose="020B0604030504040204" pitchFamily="34" charset="0"/>
                </a:rPr>
                <a:t>Ezetimib</a:t>
              </a:r>
              <a:endParaRPr lang="en-GB" altLang="cs-CZ" sz="1400" b="1" baseline="30000">
                <a:latin typeface="Verdana" panose="020B0604030504040204" pitchFamily="34" charset="0"/>
              </a:endParaRPr>
            </a:p>
          </p:txBody>
        </p:sp>
        <p:sp>
          <p:nvSpPr>
            <p:cNvPr id="30727" name="Rectangle 5"/>
            <p:cNvSpPr>
              <a:spLocks noChangeArrowheads="1"/>
            </p:cNvSpPr>
            <p:nvPr/>
          </p:nvSpPr>
          <p:spPr bwMode="auto">
            <a:xfrm>
              <a:off x="96" y="3360"/>
              <a:ext cx="54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cs-CZ" sz="1400">
                <a:latin typeface="Verdana" panose="020B0604030504040204" pitchFamily="34" charset="0"/>
              </a:endParaRPr>
            </a:p>
          </p:txBody>
        </p:sp>
        <p:sp>
          <p:nvSpPr>
            <p:cNvPr id="30728" name="Rectangle 7"/>
            <p:cNvSpPr>
              <a:spLocks noChangeArrowheads="1"/>
            </p:cNvSpPr>
            <p:nvPr/>
          </p:nvSpPr>
          <p:spPr bwMode="auto">
            <a:xfrm>
              <a:off x="1753" y="1058"/>
              <a:ext cx="608"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cs-CZ" sz="1400" b="1">
                  <a:latin typeface="Verdana" panose="020B0604030504040204" pitchFamily="34" charset="0"/>
                </a:rPr>
                <a:t>LDL</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15–30%</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r>
                <a:rPr lang="en-GB" altLang="cs-CZ" sz="1400" b="1">
                  <a:latin typeface="Verdana" panose="020B0604030504040204" pitchFamily="34" charset="0"/>
                </a:rPr>
                <a:t> </a:t>
              </a:r>
            </a:p>
            <a:p>
              <a:pPr algn="ctr">
                <a:lnSpc>
                  <a:spcPct val="80000"/>
                </a:lnSpc>
                <a:spcBef>
                  <a:spcPct val="0"/>
                </a:spcBef>
                <a:buFontTx/>
                <a:buNone/>
              </a:pPr>
              <a:r>
                <a:rPr lang="en-GB" altLang="cs-CZ" sz="1400" b="1">
                  <a:latin typeface="Verdana" panose="020B0604030504040204" pitchFamily="34" charset="0"/>
                </a:rPr>
                <a:t>25%</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5–15%</a:t>
              </a:r>
            </a:p>
            <a:p>
              <a:pPr>
                <a:spcBef>
                  <a:spcPct val="0"/>
                </a:spcBef>
                <a:buFontTx/>
                <a:buNone/>
              </a:pPr>
              <a:r>
                <a:rPr lang="cs-CZ" altLang="cs-CZ" sz="1400" b="1">
                  <a:latin typeface="Verdana" panose="020B0604030504040204" pitchFamily="34" charset="0"/>
                </a:rPr>
                <a:t>  </a:t>
              </a: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r>
                <a:rPr lang="en-GB" altLang="cs-CZ" sz="1400" b="1">
                  <a:latin typeface="Verdana" panose="020B0604030504040204" pitchFamily="34" charset="0"/>
                </a:rPr>
                <a:t> </a:t>
              </a:r>
            </a:p>
            <a:p>
              <a:pPr algn="ctr">
                <a:lnSpc>
                  <a:spcPct val="80000"/>
                </a:lnSpc>
                <a:spcBef>
                  <a:spcPct val="0"/>
                </a:spcBef>
                <a:buFontTx/>
                <a:buNone/>
              </a:pPr>
              <a:r>
                <a:rPr lang="en-GB" altLang="cs-CZ" sz="1400" b="1">
                  <a:latin typeface="Verdana" panose="020B0604030504040204" pitchFamily="34" charset="0"/>
                </a:rPr>
                <a:t>25–50%</a:t>
              </a:r>
            </a:p>
            <a:p>
              <a:pPr>
                <a:spcBef>
                  <a:spcPct val="0"/>
                </a:spcBef>
                <a:buFontTx/>
                <a:buNone/>
              </a:pPr>
              <a:r>
                <a:rPr lang="cs-CZ" altLang="cs-CZ" sz="1400" b="1">
                  <a:latin typeface="Verdana" panose="020B0604030504040204" pitchFamily="34" charset="0"/>
                </a:rPr>
                <a:t>  </a:t>
              </a:r>
            </a:p>
            <a:p>
              <a:pPr>
                <a:spcBef>
                  <a:spcPct val="0"/>
                </a:spcBef>
                <a:buFontTx/>
                <a:buNone/>
              </a:pPr>
              <a:r>
                <a:rPr lang="cs-CZ" altLang="cs-CZ" sz="1400" b="1">
                  <a:latin typeface="Verdana" panose="020B0604030504040204" pitchFamily="34" charset="0"/>
                </a:rPr>
                <a:t>snížení     </a:t>
              </a:r>
            </a:p>
            <a:p>
              <a:pPr>
                <a:spcBef>
                  <a:spcPct val="0"/>
                </a:spcBef>
                <a:buFontTx/>
                <a:buNone/>
              </a:pPr>
              <a:r>
                <a:rPr lang="cs-CZ" altLang="cs-CZ" sz="1400" b="1">
                  <a:latin typeface="Verdana" panose="020B0604030504040204" pitchFamily="34" charset="0"/>
                </a:rPr>
                <a:t>    </a:t>
              </a:r>
              <a:r>
                <a:rPr lang="en-GB" altLang="cs-CZ" sz="1400" b="1">
                  <a:latin typeface="Verdana" panose="020B0604030504040204" pitchFamily="34" charset="0"/>
                </a:rPr>
                <a:t>18%</a:t>
              </a:r>
            </a:p>
          </p:txBody>
        </p:sp>
        <p:sp>
          <p:nvSpPr>
            <p:cNvPr id="30729" name="Rectangle 8"/>
            <p:cNvSpPr>
              <a:spLocks noChangeArrowheads="1"/>
            </p:cNvSpPr>
            <p:nvPr/>
          </p:nvSpPr>
          <p:spPr bwMode="auto">
            <a:xfrm>
              <a:off x="2797" y="1065"/>
              <a:ext cx="628"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cs-CZ" sz="1400" b="1">
                  <a:latin typeface="Verdana" panose="020B0604030504040204" pitchFamily="34" charset="0"/>
                </a:rPr>
                <a:t>HDL</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zvýšení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3–5%</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zvýšení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15–30%</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zvýšení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20%</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zvýšení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4–12%</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zvýšení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1%</a:t>
              </a:r>
            </a:p>
          </p:txBody>
        </p:sp>
        <p:sp>
          <p:nvSpPr>
            <p:cNvPr id="30730" name="Rectangle 9"/>
            <p:cNvSpPr>
              <a:spLocks noChangeArrowheads="1"/>
            </p:cNvSpPr>
            <p:nvPr/>
          </p:nvSpPr>
          <p:spPr bwMode="auto">
            <a:xfrm>
              <a:off x="3697" y="1065"/>
              <a:ext cx="593"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cs-CZ" sz="1400" b="1">
                  <a:latin typeface="Verdana" panose="020B0604030504040204" pitchFamily="34" charset="0"/>
                </a:rPr>
                <a:t>TG</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Neutr</a:t>
              </a:r>
              <a:r>
                <a:rPr lang="cs-CZ" altLang="cs-CZ" sz="1400" b="1">
                  <a:latin typeface="Verdana" panose="020B0604030504040204" pitchFamily="34" charset="0"/>
                </a:rPr>
                <a:t>á</a:t>
              </a:r>
              <a:r>
                <a:rPr lang="en-GB" altLang="cs-CZ" sz="1400" b="1">
                  <a:latin typeface="Verdana" panose="020B0604030504040204" pitchFamily="34" charset="0"/>
                </a:rPr>
                <a:t>l</a:t>
              </a:r>
              <a:r>
                <a:rPr lang="cs-CZ" altLang="cs-CZ" sz="1400" b="1">
                  <a:latin typeface="Verdana" panose="020B0604030504040204" pitchFamily="34" charset="0"/>
                </a:rPr>
                <a:t>ní</a:t>
              </a: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r>
                <a:rPr lang="en-GB" altLang="cs-CZ" sz="1400" b="1">
                  <a:latin typeface="Verdana" panose="020B0604030504040204" pitchFamily="34" charset="0"/>
                </a:rPr>
                <a:t> </a:t>
              </a:r>
            </a:p>
            <a:p>
              <a:pPr algn="ctr">
                <a:lnSpc>
                  <a:spcPct val="80000"/>
                </a:lnSpc>
                <a:spcBef>
                  <a:spcPct val="0"/>
                </a:spcBef>
                <a:buFontTx/>
                <a:buNone/>
              </a:pPr>
              <a:r>
                <a:rPr lang="en-GB" altLang="cs-CZ" sz="1400" b="1">
                  <a:latin typeface="Verdana" panose="020B0604030504040204" pitchFamily="34" charset="0"/>
                </a:rPr>
                <a:t>20–50%</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20–50%</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14-29%</a:t>
              </a: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snížení</a:t>
              </a:r>
              <a:endParaRPr lang="en-GB" altLang="cs-CZ" sz="1400" b="1">
                <a:latin typeface="Verdana" panose="020B0604030504040204" pitchFamily="34" charset="0"/>
              </a:endParaRPr>
            </a:p>
            <a:p>
              <a:pPr algn="ctr">
                <a:lnSpc>
                  <a:spcPct val="80000"/>
                </a:lnSpc>
                <a:spcBef>
                  <a:spcPct val="0"/>
                </a:spcBef>
                <a:buFontTx/>
                <a:buNone/>
              </a:pPr>
              <a:r>
                <a:rPr lang="en-GB" altLang="cs-CZ" sz="1400" b="1">
                  <a:latin typeface="Verdana" panose="020B0604030504040204" pitchFamily="34" charset="0"/>
                </a:rPr>
                <a:t>8%</a:t>
              </a:r>
            </a:p>
          </p:txBody>
        </p:sp>
        <p:sp>
          <p:nvSpPr>
            <p:cNvPr id="30731" name="Rectangle 10"/>
            <p:cNvSpPr>
              <a:spLocks noChangeArrowheads="1"/>
            </p:cNvSpPr>
            <p:nvPr/>
          </p:nvSpPr>
          <p:spPr bwMode="auto">
            <a:xfrm>
              <a:off x="4570" y="1066"/>
              <a:ext cx="798" cy="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cs-CZ" sz="1400" b="1">
                  <a:latin typeface="Verdana" panose="020B0604030504040204" pitchFamily="34" charset="0"/>
                </a:rPr>
                <a:t>tolerabilit</a:t>
              </a:r>
              <a:r>
                <a:rPr lang="cs-CZ" altLang="cs-CZ" sz="1400" b="1">
                  <a:latin typeface="Verdana" panose="020B0604030504040204" pitchFamily="34" charset="0"/>
                </a:rPr>
                <a:t>a</a:t>
              </a: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špatná</a:t>
              </a: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špatná </a:t>
              </a:r>
            </a:p>
            <a:p>
              <a:pPr algn="ctr">
                <a:lnSpc>
                  <a:spcPct val="80000"/>
                </a:lnSpc>
                <a:spcBef>
                  <a:spcPct val="0"/>
                </a:spcBef>
                <a:buFontTx/>
                <a:buNone/>
              </a:pPr>
              <a:r>
                <a:rPr lang="cs-CZ" altLang="cs-CZ" sz="1400" b="1">
                  <a:latin typeface="Verdana" panose="020B0604030504040204" pitchFamily="34" charset="0"/>
                </a:rPr>
                <a:t>až přijatelná</a:t>
              </a: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dobrá</a:t>
              </a: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dobrá</a:t>
              </a: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en-GB" altLang="cs-CZ" sz="1400" b="1">
                <a:latin typeface="Verdana" panose="020B0604030504040204" pitchFamily="34" charset="0"/>
              </a:endParaRPr>
            </a:p>
            <a:p>
              <a:pPr algn="ctr">
                <a:lnSpc>
                  <a:spcPct val="80000"/>
                </a:lnSpc>
                <a:spcBef>
                  <a:spcPct val="0"/>
                </a:spcBef>
                <a:buFontTx/>
                <a:buNone/>
              </a:pPr>
              <a:endParaRPr lang="cs-CZ" altLang="cs-CZ" sz="1400" b="1">
                <a:latin typeface="Verdana" panose="020B0604030504040204" pitchFamily="34" charset="0"/>
              </a:endParaRPr>
            </a:p>
            <a:p>
              <a:pPr algn="ctr">
                <a:lnSpc>
                  <a:spcPct val="80000"/>
                </a:lnSpc>
                <a:spcBef>
                  <a:spcPct val="0"/>
                </a:spcBef>
                <a:buFontTx/>
                <a:buNone/>
              </a:pPr>
              <a:r>
                <a:rPr lang="cs-CZ" altLang="cs-CZ" sz="1400" b="1">
                  <a:latin typeface="Verdana" panose="020B0604030504040204" pitchFamily="34" charset="0"/>
                </a:rPr>
                <a:t>dobrá</a:t>
              </a:r>
              <a:endParaRPr lang="en-GB" altLang="cs-CZ" sz="1400" b="1">
                <a:latin typeface="Verdana" panose="020B0604030504040204" pitchFamily="34" charset="0"/>
              </a:endParaRPr>
            </a:p>
          </p:txBody>
        </p:sp>
        <p:sp>
          <p:nvSpPr>
            <p:cNvPr id="30732" name="Line 11"/>
            <p:cNvSpPr>
              <a:spLocks noChangeShapeType="1"/>
            </p:cNvSpPr>
            <p:nvPr/>
          </p:nvSpPr>
          <p:spPr bwMode="auto">
            <a:xfrm>
              <a:off x="241" y="1344"/>
              <a:ext cx="5279"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0733" name="Line 12"/>
            <p:cNvSpPr>
              <a:spLocks noChangeShapeType="1"/>
            </p:cNvSpPr>
            <p:nvPr/>
          </p:nvSpPr>
          <p:spPr bwMode="auto">
            <a:xfrm>
              <a:off x="240" y="3312"/>
              <a:ext cx="5279" cy="0"/>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0734" name="Line 13"/>
            <p:cNvSpPr>
              <a:spLocks noChangeShapeType="1"/>
            </p:cNvSpPr>
            <p:nvPr/>
          </p:nvSpPr>
          <p:spPr bwMode="auto">
            <a:xfrm>
              <a:off x="241" y="960"/>
              <a:ext cx="5279" cy="0"/>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grpSp>
      <p:sp>
        <p:nvSpPr>
          <p:cNvPr id="30723" name="Rectangle 14"/>
          <p:cNvSpPr>
            <a:spLocks noChangeArrowheads="1"/>
          </p:cNvSpPr>
          <p:nvPr/>
        </p:nvSpPr>
        <p:spPr bwMode="auto">
          <a:xfrm>
            <a:off x="3167063" y="5929314"/>
            <a:ext cx="7086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1000">
                <a:latin typeface="Verdana" panose="020B0604030504040204" pitchFamily="34" charset="0"/>
              </a:rPr>
              <a:t> Yeshurun D, Gotto AM. </a:t>
            </a:r>
            <a:r>
              <a:rPr lang="en-GB" altLang="cs-CZ" sz="1000" i="1">
                <a:latin typeface="Verdana" panose="020B0604030504040204" pitchFamily="34" charset="0"/>
              </a:rPr>
              <a:t>Southern Med J</a:t>
            </a:r>
            <a:r>
              <a:rPr lang="en-GB" altLang="cs-CZ" sz="1000">
                <a:latin typeface="Verdana" panose="020B0604030504040204" pitchFamily="34" charset="0"/>
              </a:rPr>
              <a:t> 1995;</a:t>
            </a:r>
            <a:r>
              <a:rPr lang="en-GB" altLang="cs-CZ" sz="1000" b="1">
                <a:latin typeface="Verdana" panose="020B0604030504040204" pitchFamily="34" charset="0"/>
              </a:rPr>
              <a:t>88</a:t>
            </a:r>
            <a:r>
              <a:rPr lang="en-GB" altLang="cs-CZ" sz="1000">
                <a:latin typeface="Verdana" panose="020B0604030504040204" pitchFamily="34" charset="0"/>
              </a:rPr>
              <a:t>(4):379–391. Knopp RH. </a:t>
            </a:r>
            <a:r>
              <a:rPr lang="en-GB" altLang="cs-CZ" sz="1000" i="1">
                <a:latin typeface="Verdana" panose="020B0604030504040204" pitchFamily="34" charset="0"/>
              </a:rPr>
              <a:t>N Engl J Med</a:t>
            </a:r>
            <a:r>
              <a:rPr lang="en-GB" altLang="cs-CZ" sz="1000">
                <a:latin typeface="Verdana" panose="020B0604030504040204" pitchFamily="34" charset="0"/>
              </a:rPr>
              <a:t> 1999;</a:t>
            </a:r>
            <a:r>
              <a:rPr lang="en-GB" altLang="cs-CZ" sz="1000" b="1">
                <a:latin typeface="Verdana" panose="020B0604030504040204" pitchFamily="34" charset="0"/>
              </a:rPr>
              <a:t>341</a:t>
            </a:r>
            <a:r>
              <a:rPr lang="en-GB" altLang="cs-CZ" sz="1000">
                <a:latin typeface="Verdana" panose="020B0604030504040204" pitchFamily="34" charset="0"/>
              </a:rPr>
              <a:t>:498–511. Product Prescribing Information. Gupta EK, Ito MK. </a:t>
            </a:r>
            <a:r>
              <a:rPr lang="en-GB" altLang="cs-CZ" sz="1000" i="1">
                <a:latin typeface="Verdana" panose="020B0604030504040204" pitchFamily="34" charset="0"/>
              </a:rPr>
              <a:t>Heart Dis</a:t>
            </a:r>
            <a:r>
              <a:rPr lang="en-GB" altLang="cs-CZ" sz="1000">
                <a:latin typeface="Verdana" panose="020B0604030504040204" pitchFamily="34" charset="0"/>
              </a:rPr>
              <a:t> 2002;</a:t>
            </a:r>
            <a:r>
              <a:rPr lang="en-GB" altLang="cs-CZ" sz="1000" b="1">
                <a:latin typeface="Verdana" panose="020B0604030504040204" pitchFamily="34" charset="0"/>
              </a:rPr>
              <a:t>4</a:t>
            </a:r>
            <a:r>
              <a:rPr lang="en-GB" altLang="cs-CZ" sz="1000">
                <a:latin typeface="Verdana" panose="020B0604030504040204" pitchFamily="34" charset="0"/>
              </a:rPr>
              <a:t>:399-409.</a:t>
            </a:r>
          </a:p>
          <a:p>
            <a:pPr algn="r" eaLnBrk="1" hangingPunct="1">
              <a:spcBef>
                <a:spcPct val="0"/>
              </a:spcBef>
              <a:buFontTx/>
              <a:buNone/>
            </a:pPr>
            <a:endParaRPr lang="en-GB" altLang="cs-CZ" sz="1000">
              <a:latin typeface="Verdana" panose="020B0604030504040204" pitchFamily="34" charset="0"/>
            </a:endParaRPr>
          </a:p>
          <a:p>
            <a:pPr algn="r" eaLnBrk="1" hangingPunct="1">
              <a:spcBef>
                <a:spcPct val="50000"/>
              </a:spcBef>
              <a:buFontTx/>
              <a:buNone/>
            </a:pPr>
            <a:r>
              <a:rPr lang="en-GB" altLang="cs-CZ" sz="1000">
                <a:latin typeface="Verdana" panose="020B0604030504040204" pitchFamily="34" charset="0"/>
              </a:rPr>
              <a:t>, </a:t>
            </a:r>
          </a:p>
        </p:txBody>
      </p:sp>
      <p:sp>
        <p:nvSpPr>
          <p:cNvPr id="15" name="Rámeček 14">
            <a:extLst>
              <a:ext uri="{FF2B5EF4-FFF2-40B4-BE49-F238E27FC236}">
                <a16:creationId xmlns:a16="http://schemas.microsoft.com/office/drawing/2014/main" xmlns="" id="{C3C60687-5211-42E1-A31F-D72DC49A6905}"/>
              </a:ext>
            </a:extLst>
          </p:cNvPr>
          <p:cNvSpPr/>
          <p:nvPr/>
        </p:nvSpPr>
        <p:spPr>
          <a:xfrm>
            <a:off x="1703388" y="4076701"/>
            <a:ext cx="8496300" cy="1439863"/>
          </a:xfrm>
          <a:prstGeom prst="frame">
            <a:avLst>
              <a:gd name="adj1" fmla="val 67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 name="Rectangle 2">
            <a:extLst>
              <a:ext uri="{FF2B5EF4-FFF2-40B4-BE49-F238E27FC236}">
                <a16:creationId xmlns:a16="http://schemas.microsoft.com/office/drawing/2014/main" xmlns="" id="{91B65316-2ECB-4655-AB11-638567FF2E7A}"/>
              </a:ext>
            </a:extLst>
          </p:cNvPr>
          <p:cNvSpPr>
            <a:spLocks noGrp="1" noChangeArrowheads="1"/>
          </p:cNvSpPr>
          <p:nvPr>
            <p:ph type="title"/>
          </p:nvPr>
        </p:nvSpPr>
        <p:spPr>
          <a:xfrm>
            <a:off x="1524000" y="377825"/>
            <a:ext cx="8929688" cy="656891"/>
          </a:xfrm>
          <a:solidFill>
            <a:srgbClr val="FFFF00"/>
          </a:solidFill>
          <a:ln>
            <a:solidFill>
              <a:schemeClr val="tx1"/>
            </a:solidFill>
          </a:ln>
        </p:spPr>
        <p:txBody>
          <a:bodyPr vert="horz" lIns="92075" tIns="46038" rIns="92075" bIns="46038" rtlCol="0" anchor="ctr">
            <a:normAutofit/>
          </a:bodyPr>
          <a:lstStyle/>
          <a:p>
            <a:pPr algn="ctr" eaLnBrk="1" hangingPunct="1">
              <a:defRPr/>
            </a:pPr>
            <a:r>
              <a:rPr lang="cs-CZ" sz="3200" b="1" dirty="0">
                <a:effectLst>
                  <a:outerShdw blurRad="38100" dist="38100" dir="2700000" algn="tl">
                    <a:srgbClr val="000000">
                      <a:alpha val="43137"/>
                    </a:srgbClr>
                  </a:outerShdw>
                </a:effectLst>
                <a:latin typeface="Calibri" panose="020F0502020204030204" pitchFamily="34" charset="0"/>
              </a:rPr>
              <a:t>ÚČINNOST TRADIČNÍ HYPOLIPIDEMICKÉ TERAPIE</a:t>
            </a:r>
            <a:r>
              <a:rPr lang="en-GB" sz="3200" b="1" dirty="0">
                <a:effectLst>
                  <a:outerShdw blurRad="38100" dist="38100" dir="2700000" algn="tl">
                    <a:srgbClr val="000000">
                      <a:alpha val="43137"/>
                    </a:srgbClr>
                  </a:outerShdw>
                </a:effectLst>
                <a:latin typeface="Calibri" panose="020F0502020204030204" pitchFamily="34" charset="0"/>
              </a:rPr>
              <a:t> </a:t>
            </a:r>
            <a:endParaRPr lang="en-GB" sz="4000" b="1" dirty="0">
              <a:latin typeface="Calibri" panose="020F0502020204030204" pitchFamily="34" charset="0"/>
            </a:endParaRPr>
          </a:p>
        </p:txBody>
      </p:sp>
    </p:spTree>
    <p:extLst>
      <p:ext uri="{BB962C8B-B14F-4D97-AF65-F5344CB8AC3E}">
        <p14:creationId xmlns:p14="http://schemas.microsoft.com/office/powerpoint/2010/main" val="345535241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927006" y="928472"/>
            <a:ext cx="8383511" cy="5200723"/>
          </a:xfrm>
          <a:prstGeom prst="rect">
            <a:avLst/>
          </a:prstGeom>
          <a:noFill/>
          <a:ln cap="flat">
            <a:noFill/>
          </a:ln>
        </p:spPr>
      </p:pic>
      <p:sp>
        <p:nvSpPr>
          <p:cNvPr id="3" name="TextovéPole 2"/>
          <p:cNvSpPr txBox="1"/>
          <p:nvPr/>
        </p:nvSpPr>
        <p:spPr>
          <a:xfrm>
            <a:off x="3545634" y="6362460"/>
            <a:ext cx="8106172"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1" i="0" u="none" strike="noStrike" kern="1200" cap="none" spc="0" baseline="0" dirty="0" err="1">
                <a:uFillTx/>
                <a:latin typeface="Calibri"/>
              </a:rPr>
              <a:t>Piťha</a:t>
            </a:r>
            <a:r>
              <a:rPr lang="cs-CZ" sz="1400" b="1" i="0" u="none" strike="noStrike" kern="1200" cap="none" spc="0" baseline="0" dirty="0">
                <a:uFillTx/>
                <a:latin typeface="Calibri"/>
              </a:rPr>
              <a:t> J. Proč nebrzdit volný pád LDL-cholesterolu a nepomlouvat </a:t>
            </a:r>
            <a:r>
              <a:rPr lang="cs-CZ" sz="1400" b="1" i="0" u="none" strike="noStrike" kern="1200" cap="none" spc="0" baseline="0" dirty="0" err="1" smtClean="0">
                <a:uFillTx/>
                <a:latin typeface="Calibri"/>
              </a:rPr>
              <a:t>statiny</a:t>
            </a:r>
            <a:r>
              <a:rPr lang="cs-CZ" sz="1400" b="1" i="0" u="none" strike="noStrike" kern="1200" cap="none" spc="0" baseline="0" dirty="0" smtClean="0">
                <a:uFillTx/>
                <a:latin typeface="Calibri"/>
              </a:rPr>
              <a:t>. </a:t>
            </a:r>
            <a:r>
              <a:rPr lang="cs-CZ" sz="1400" b="1" i="0" u="none" strike="noStrike" kern="1200" cap="none" spc="0" baseline="0" dirty="0" err="1" smtClean="0">
                <a:uFillTx/>
                <a:latin typeface="Calibri"/>
              </a:rPr>
              <a:t>Vnitř</a:t>
            </a:r>
            <a:r>
              <a:rPr lang="cs-CZ" sz="1400" b="1" i="0" u="none" strike="noStrike" kern="1200" cap="none" spc="0" baseline="0" dirty="0" smtClean="0">
                <a:uFillTx/>
                <a:latin typeface="Calibri"/>
              </a:rPr>
              <a:t> </a:t>
            </a:r>
            <a:r>
              <a:rPr lang="cs-CZ" sz="1400" b="1" i="0" u="none" strike="noStrike" kern="1200" cap="none" spc="0" baseline="0" dirty="0">
                <a:uFillTx/>
                <a:latin typeface="Calibri"/>
              </a:rPr>
              <a:t>Lék 2018; 64(12): v tisku</a:t>
            </a:r>
          </a:p>
        </p:txBody>
      </p:sp>
      <p:sp>
        <p:nvSpPr>
          <p:cNvPr id="4" name="Prstenec 3"/>
          <p:cNvSpPr/>
          <p:nvPr/>
        </p:nvSpPr>
        <p:spPr>
          <a:xfrm>
            <a:off x="4963886" y="2733869"/>
            <a:ext cx="1324947" cy="541176"/>
          </a:xfrm>
          <a:prstGeom prst="donut">
            <a:avLst>
              <a:gd name="adj" fmla="val 1293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 name="Prstenec 4"/>
          <p:cNvSpPr/>
          <p:nvPr/>
        </p:nvSpPr>
        <p:spPr>
          <a:xfrm>
            <a:off x="4892351" y="4901681"/>
            <a:ext cx="1324947" cy="541176"/>
          </a:xfrm>
          <a:prstGeom prst="donut">
            <a:avLst>
              <a:gd name="adj" fmla="val 1293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Prstenec 5"/>
          <p:cNvSpPr/>
          <p:nvPr/>
        </p:nvSpPr>
        <p:spPr>
          <a:xfrm>
            <a:off x="1927006" y="2733869"/>
            <a:ext cx="2019843" cy="541176"/>
          </a:xfrm>
          <a:prstGeom prst="donut">
            <a:avLst>
              <a:gd name="adj" fmla="val 1293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Prstenec 6"/>
          <p:cNvSpPr/>
          <p:nvPr/>
        </p:nvSpPr>
        <p:spPr>
          <a:xfrm>
            <a:off x="1927006" y="4901681"/>
            <a:ext cx="2019843" cy="541176"/>
          </a:xfrm>
          <a:prstGeom prst="donut">
            <a:avLst>
              <a:gd name="adj" fmla="val 1293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553382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908050"/>
            <a:ext cx="76041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ovéPole 1"/>
          <p:cNvSpPr txBox="1">
            <a:spLocks noChangeArrowheads="1"/>
          </p:cNvSpPr>
          <p:nvPr/>
        </p:nvSpPr>
        <p:spPr bwMode="auto">
          <a:xfrm>
            <a:off x="2855913" y="6291264"/>
            <a:ext cx="75612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b="1"/>
              <a:t>Gupta A et al. ASCOT Investigators. Adverse events associated with unblinded, but not with blinded, statin therapy in the Anglo-Scandinavian Cardiac Outcomes Trial-Lipid-Lowering Arm (ASCOT-LLA): a randomised double-blind placebo-controlled trial and its non-randomised non-blind extension phase. Lancet. 2017;389(10088):2473-2481.</a:t>
            </a:r>
          </a:p>
        </p:txBody>
      </p:sp>
      <p:sp>
        <p:nvSpPr>
          <p:cNvPr id="32772" name="TextovéPole 2"/>
          <p:cNvSpPr txBox="1">
            <a:spLocks noChangeArrowheads="1"/>
          </p:cNvSpPr>
          <p:nvPr/>
        </p:nvSpPr>
        <p:spPr bwMode="auto">
          <a:xfrm>
            <a:off x="3000376" y="76200"/>
            <a:ext cx="7499182" cy="831850"/>
          </a:xfrm>
          <a:prstGeom prst="rect">
            <a:avLst/>
          </a:prstGeom>
          <a:solidFill>
            <a:srgbClr val="FFFF00"/>
          </a:solidFill>
          <a:ln>
            <a:solidFill>
              <a:schemeClr val="tx1"/>
            </a:solid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400" b="1" dirty="0"/>
              <a:t>NEŽÁDOUCÍ ÚČINKY STATINŮ </a:t>
            </a:r>
          </a:p>
          <a:p>
            <a:pPr algn="ctr">
              <a:spcBef>
                <a:spcPct val="0"/>
              </a:spcBef>
              <a:buFontTx/>
              <a:buNone/>
            </a:pPr>
            <a:r>
              <a:rPr lang="cs-CZ" altLang="cs-CZ" sz="2400" b="1" dirty="0"/>
              <a:t>PŘED A PO ODSLEPENÍ LÉČBY </a:t>
            </a:r>
          </a:p>
        </p:txBody>
      </p:sp>
      <p:sp>
        <p:nvSpPr>
          <p:cNvPr id="32773" name="TextovéPole 3"/>
          <p:cNvSpPr txBox="1">
            <a:spLocks noChangeArrowheads="1"/>
          </p:cNvSpPr>
          <p:nvPr/>
        </p:nvSpPr>
        <p:spPr bwMode="auto">
          <a:xfrm>
            <a:off x="1489076" y="184467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b="1"/>
              <a:t>ZASLEPENO</a:t>
            </a:r>
          </a:p>
        </p:txBody>
      </p:sp>
      <p:sp>
        <p:nvSpPr>
          <p:cNvPr id="32774" name="TextovéPole 7"/>
          <p:cNvSpPr txBox="1">
            <a:spLocks noChangeArrowheads="1"/>
          </p:cNvSpPr>
          <p:nvPr/>
        </p:nvSpPr>
        <p:spPr bwMode="auto">
          <a:xfrm>
            <a:off x="1493838" y="414972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b="1"/>
              <a:t>ODSLEPENO</a:t>
            </a:r>
          </a:p>
        </p:txBody>
      </p:sp>
    </p:spTree>
    <p:extLst>
      <p:ext uri="{BB962C8B-B14F-4D97-AF65-F5344CB8AC3E}">
        <p14:creationId xmlns:p14="http://schemas.microsoft.com/office/powerpoint/2010/main" val="162004162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908050"/>
            <a:ext cx="76041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ovéPole 1"/>
          <p:cNvSpPr txBox="1">
            <a:spLocks noChangeArrowheads="1"/>
          </p:cNvSpPr>
          <p:nvPr/>
        </p:nvSpPr>
        <p:spPr bwMode="auto">
          <a:xfrm>
            <a:off x="2855913" y="6291264"/>
            <a:ext cx="75612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b="1"/>
              <a:t>Gupta A et al. ASCOT Investigators. Adverse events associated with unblinded, but not with blinded, statin therapy in the Anglo-Scandinavian Cardiac Outcomes Trial-Lipid-Lowering Arm (ASCOT-LLA): a randomised double-blind placebo-controlled trial and its non-randomised non-blind extension phase. Lancet. 2017;389(10088):2473-2481.</a:t>
            </a:r>
          </a:p>
        </p:txBody>
      </p:sp>
      <p:sp>
        <p:nvSpPr>
          <p:cNvPr id="32772" name="TextovéPole 2"/>
          <p:cNvSpPr txBox="1">
            <a:spLocks noChangeArrowheads="1"/>
          </p:cNvSpPr>
          <p:nvPr/>
        </p:nvSpPr>
        <p:spPr bwMode="auto">
          <a:xfrm>
            <a:off x="3000376" y="76200"/>
            <a:ext cx="7499182" cy="831850"/>
          </a:xfrm>
          <a:prstGeom prst="rect">
            <a:avLst/>
          </a:prstGeom>
          <a:solidFill>
            <a:srgbClr val="FFFF00"/>
          </a:solidFill>
          <a:ln>
            <a:solidFill>
              <a:schemeClr val="tx1"/>
            </a:solid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400" b="1" dirty="0"/>
              <a:t>NEŽÁDOUCÍ ÚČINKY STATINŮ </a:t>
            </a:r>
          </a:p>
          <a:p>
            <a:pPr algn="ctr">
              <a:spcBef>
                <a:spcPct val="0"/>
              </a:spcBef>
              <a:buFontTx/>
              <a:buNone/>
            </a:pPr>
            <a:r>
              <a:rPr lang="cs-CZ" altLang="cs-CZ" sz="2400" b="1" dirty="0"/>
              <a:t>PŘED A PO ODSLEPENÍ LÉČBY </a:t>
            </a:r>
          </a:p>
        </p:txBody>
      </p:sp>
      <p:sp>
        <p:nvSpPr>
          <p:cNvPr id="32773" name="TextovéPole 3"/>
          <p:cNvSpPr txBox="1">
            <a:spLocks noChangeArrowheads="1"/>
          </p:cNvSpPr>
          <p:nvPr/>
        </p:nvSpPr>
        <p:spPr bwMode="auto">
          <a:xfrm>
            <a:off x="1489076" y="184467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b="1"/>
              <a:t>ZASLEPENO</a:t>
            </a:r>
          </a:p>
        </p:txBody>
      </p:sp>
      <p:sp>
        <p:nvSpPr>
          <p:cNvPr id="32774" name="TextovéPole 7"/>
          <p:cNvSpPr txBox="1">
            <a:spLocks noChangeArrowheads="1"/>
          </p:cNvSpPr>
          <p:nvPr/>
        </p:nvSpPr>
        <p:spPr bwMode="auto">
          <a:xfrm>
            <a:off x="1493838" y="414972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b="1"/>
              <a:t>ODSLEPENO</a:t>
            </a:r>
          </a:p>
        </p:txBody>
      </p:sp>
      <p:sp>
        <p:nvSpPr>
          <p:cNvPr id="7" name="TextovéPole 6"/>
          <p:cNvSpPr txBox="1"/>
          <p:nvPr/>
        </p:nvSpPr>
        <p:spPr>
          <a:xfrm>
            <a:off x="3870742" y="2895600"/>
            <a:ext cx="5863391" cy="1077218"/>
          </a:xfrm>
          <a:prstGeom prst="rect">
            <a:avLst/>
          </a:prstGeom>
          <a:solidFill>
            <a:srgbClr val="92D050"/>
          </a:solidFill>
          <a:ln>
            <a:solidFill>
              <a:schemeClr val="tx1"/>
            </a:solidFill>
          </a:ln>
        </p:spPr>
        <p:txBody>
          <a:bodyPr wrap="square" rtlCol="0">
            <a:spAutoFit/>
          </a:bodyPr>
          <a:lstStyle/>
          <a:p>
            <a:pPr algn="ctr"/>
            <a:r>
              <a:rPr lang="cs-CZ" sz="3200" b="1" dirty="0" smtClean="0"/>
              <a:t>SWITCH MEDIA OFF</a:t>
            </a:r>
          </a:p>
          <a:p>
            <a:pPr algn="ctr"/>
            <a:r>
              <a:rPr lang="cs-CZ" sz="3200" b="1" dirty="0" smtClean="0"/>
              <a:t>SWITCH LIFE ON</a:t>
            </a:r>
          </a:p>
        </p:txBody>
      </p:sp>
    </p:spTree>
    <p:extLst>
      <p:ext uri="{BB962C8B-B14F-4D97-AF65-F5344CB8AC3E}">
        <p14:creationId xmlns:p14="http://schemas.microsoft.com/office/powerpoint/2010/main" val="27125577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547" y="993273"/>
            <a:ext cx="5495925"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9522" y="1026611"/>
            <a:ext cx="5176837"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889459" y="128337"/>
            <a:ext cx="4379495" cy="769441"/>
          </a:xfrm>
          <a:prstGeom prst="rect">
            <a:avLst/>
          </a:prstGeom>
          <a:solidFill>
            <a:srgbClr val="FFFF00"/>
          </a:solidFill>
          <a:ln>
            <a:solidFill>
              <a:schemeClr val="tx1"/>
            </a:solidFill>
          </a:ln>
        </p:spPr>
        <p:txBody>
          <a:bodyPr wrap="square" rtlCol="0">
            <a:spAutoFit/>
          </a:bodyPr>
          <a:lstStyle/>
          <a:p>
            <a:pPr algn="ctr"/>
            <a:r>
              <a:rPr lang="cs-CZ" sz="4400" b="1" dirty="0" smtClean="0"/>
              <a:t>ČSAT</a:t>
            </a:r>
            <a:endParaRPr lang="cs-CZ" sz="4400" b="1" dirty="0"/>
          </a:p>
        </p:txBody>
      </p:sp>
    </p:spTree>
    <p:extLst>
      <p:ext uri="{BB962C8B-B14F-4D97-AF65-F5344CB8AC3E}">
        <p14:creationId xmlns:p14="http://schemas.microsoft.com/office/powerpoint/2010/main" val="2097752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noChangeArrowheads="1"/>
          </p:cNvSpPr>
          <p:nvPr>
            <p:ph type="title"/>
          </p:nvPr>
        </p:nvSpPr>
        <p:spPr>
          <a:xfrm>
            <a:off x="701842" y="244474"/>
            <a:ext cx="10515600" cy="782221"/>
          </a:xfrm>
          <a:solidFill>
            <a:srgbClr val="FFFF00"/>
          </a:solidFill>
          <a:ln>
            <a:solidFill>
              <a:schemeClr val="tx1"/>
            </a:solidFill>
          </a:ln>
        </p:spPr>
        <p:txBody>
          <a:bodyPr anchorCtr="1"/>
          <a:lstStyle/>
          <a:p>
            <a:r>
              <a:rPr lang="cs-CZ" altLang="cs-CZ" sz="3200" b="1" dirty="0" smtClean="0">
                <a:latin typeface="Calibri" panose="020F0502020204030204" pitchFamily="34" charset="0"/>
              </a:rPr>
              <a:t>(VY)MÝCENÍ LDL CHOLESTEROLU</a:t>
            </a:r>
            <a:endParaRPr lang="cs-CZ" altLang="cs-CZ" sz="2700" dirty="0">
              <a:latin typeface="Calibri" panose="020F0502020204030204" pitchFamily="34" charset="0"/>
            </a:endParaRPr>
          </a:p>
        </p:txBody>
      </p:sp>
      <p:sp>
        <p:nvSpPr>
          <p:cNvPr id="3" name="Zástupný symbol pro obsah 2">
            <a:extLst>
              <a:ext uri="{FF2B5EF4-FFF2-40B4-BE49-F238E27FC236}">
                <a16:creationId xmlns:a16="http://schemas.microsoft.com/office/drawing/2014/main" xmlns="" id="{3FE7FB9E-B2DD-4CCE-AA33-5684D3190362}"/>
              </a:ext>
            </a:extLst>
          </p:cNvPr>
          <p:cNvSpPr txBox="1">
            <a:spLocks noGrp="1"/>
          </p:cNvSpPr>
          <p:nvPr>
            <p:ph idx="1"/>
          </p:nvPr>
        </p:nvSpPr>
        <p:spPr>
          <a:xfrm>
            <a:off x="926431" y="1459833"/>
            <a:ext cx="5033211" cy="4767930"/>
          </a:xfrm>
        </p:spPr>
        <p:txBody>
          <a:bodyPr>
            <a:normAutofit fontScale="85000" lnSpcReduction="20000"/>
          </a:bodyPr>
          <a:lstStyle/>
          <a:p>
            <a:pPr marL="385763" indent="-385763">
              <a:lnSpc>
                <a:spcPct val="130000"/>
              </a:lnSpc>
              <a:buFontTx/>
              <a:buAutoNum type="arabicPeriod"/>
              <a:defRPr/>
            </a:pPr>
            <a:r>
              <a:rPr lang="cs-CZ" sz="2400" b="1" dirty="0" smtClean="0"/>
              <a:t>Maximální dávky silných </a:t>
            </a:r>
            <a:r>
              <a:rPr lang="cs-CZ" sz="2400" b="1" dirty="0" err="1" smtClean="0"/>
              <a:t>statinů</a:t>
            </a:r>
            <a:r>
              <a:rPr lang="cs-CZ" sz="2400" b="1" dirty="0" smtClean="0"/>
              <a:t> (</a:t>
            </a:r>
            <a:r>
              <a:rPr lang="cs-CZ" sz="2400" b="1" dirty="0" err="1" smtClean="0"/>
              <a:t>atorvastatin</a:t>
            </a:r>
            <a:r>
              <a:rPr lang="cs-CZ" sz="2400" b="1" dirty="0" smtClean="0"/>
              <a:t> 80 mg, </a:t>
            </a:r>
            <a:r>
              <a:rPr lang="cs-CZ" sz="2400" b="1" dirty="0" err="1" smtClean="0"/>
              <a:t>rosuvastatin</a:t>
            </a:r>
            <a:r>
              <a:rPr lang="cs-CZ" sz="2400" b="1" dirty="0" smtClean="0"/>
              <a:t> 40 mg)</a:t>
            </a:r>
          </a:p>
          <a:p>
            <a:pPr marL="385763" indent="-385763">
              <a:lnSpc>
                <a:spcPct val="130000"/>
              </a:lnSpc>
              <a:buFontTx/>
              <a:buAutoNum type="arabicPeriod"/>
              <a:defRPr/>
            </a:pPr>
            <a:r>
              <a:rPr lang="cs-CZ" sz="2400" b="1" dirty="0"/>
              <a:t>Ostatní </a:t>
            </a:r>
            <a:r>
              <a:rPr lang="cs-CZ" sz="2400" b="1" dirty="0" err="1"/>
              <a:t>hypolipemika</a:t>
            </a:r>
            <a:r>
              <a:rPr lang="cs-CZ" sz="2400" b="1" dirty="0"/>
              <a:t>/jejich kombinace: </a:t>
            </a:r>
            <a:r>
              <a:rPr lang="cs-CZ" sz="2400" b="1" u="sng" dirty="0" err="1"/>
              <a:t>ezetimib</a:t>
            </a:r>
            <a:r>
              <a:rPr lang="cs-CZ" sz="2400" b="1" dirty="0"/>
              <a:t>, </a:t>
            </a:r>
            <a:r>
              <a:rPr lang="cs-CZ" sz="2400" b="1" i="1" dirty="0" err="1" smtClean="0"/>
              <a:t>fibráty</a:t>
            </a:r>
            <a:r>
              <a:rPr lang="cs-CZ" sz="2400" b="1" i="1" dirty="0" smtClean="0"/>
              <a:t>, </a:t>
            </a:r>
            <a:r>
              <a:rPr lang="cs-CZ" sz="2400" b="1" i="1" dirty="0" err="1" smtClean="0"/>
              <a:t>sekvestranty</a:t>
            </a:r>
            <a:r>
              <a:rPr lang="cs-CZ" sz="2400" b="1" i="1" dirty="0" smtClean="0"/>
              <a:t> </a:t>
            </a:r>
            <a:r>
              <a:rPr lang="cs-CZ" sz="2400" b="1" i="1" dirty="0"/>
              <a:t>žlučových </a:t>
            </a:r>
            <a:r>
              <a:rPr lang="cs-CZ" sz="2400" b="1" i="1" dirty="0" smtClean="0"/>
              <a:t>kyselin, niacin   </a:t>
            </a:r>
            <a:endParaRPr lang="cs-CZ" sz="2400" b="1" i="1" dirty="0"/>
          </a:p>
          <a:p>
            <a:pPr marL="385763" indent="-385763">
              <a:lnSpc>
                <a:spcPct val="130000"/>
              </a:lnSpc>
              <a:buFontTx/>
              <a:buAutoNum type="arabicPeriod"/>
              <a:defRPr/>
            </a:pPr>
            <a:r>
              <a:rPr lang="cs-CZ" sz="2400" b="1" dirty="0" err="1" smtClean="0"/>
              <a:t>Nutraceutika</a:t>
            </a:r>
            <a:endParaRPr lang="cs-CZ" sz="2400" b="1" dirty="0" smtClean="0"/>
          </a:p>
          <a:p>
            <a:pPr marL="385763" indent="-385763">
              <a:lnSpc>
                <a:spcPct val="130000"/>
              </a:lnSpc>
              <a:buFontTx/>
              <a:buAutoNum type="arabicPeriod"/>
              <a:defRPr/>
            </a:pPr>
            <a:r>
              <a:rPr lang="cs-CZ" sz="2400" b="1" dirty="0"/>
              <a:t>Striktní dieta </a:t>
            </a:r>
            <a:r>
              <a:rPr lang="cs-CZ" sz="2400" b="1" dirty="0" smtClean="0"/>
              <a:t>(veganská) </a:t>
            </a:r>
            <a:endParaRPr lang="cs-CZ" sz="2400" b="1" dirty="0"/>
          </a:p>
          <a:p>
            <a:pPr marL="385763" indent="-385763">
              <a:lnSpc>
                <a:spcPct val="130000"/>
              </a:lnSpc>
              <a:buFontTx/>
              <a:buAutoNum type="arabicPeriod"/>
              <a:defRPr/>
            </a:pPr>
            <a:r>
              <a:rPr lang="cs-CZ" sz="2400" b="1" dirty="0" smtClean="0"/>
              <a:t>iPCSK9 </a:t>
            </a:r>
            <a:endParaRPr lang="cs-CZ" sz="2400" b="1" dirty="0"/>
          </a:p>
          <a:p>
            <a:pPr marL="385763" indent="-385763">
              <a:lnSpc>
                <a:spcPct val="130000"/>
              </a:lnSpc>
              <a:buFontTx/>
              <a:buAutoNum type="arabicPeriod"/>
              <a:defRPr/>
            </a:pPr>
            <a:r>
              <a:rPr lang="cs-CZ" sz="2400" b="1" dirty="0" smtClean="0"/>
              <a:t>LDL </a:t>
            </a:r>
            <a:r>
              <a:rPr lang="cs-CZ" sz="2400" b="1" dirty="0" err="1" smtClean="0"/>
              <a:t>aferéza</a:t>
            </a:r>
            <a:endParaRPr lang="cs-CZ" sz="2400" b="1" dirty="0" smtClean="0"/>
          </a:p>
          <a:p>
            <a:pPr marL="385763" indent="-385763">
              <a:lnSpc>
                <a:spcPct val="130000"/>
              </a:lnSpc>
              <a:buFontTx/>
              <a:buAutoNum type="arabicPeriod"/>
              <a:defRPr/>
            </a:pPr>
            <a:r>
              <a:rPr lang="cs-CZ" sz="2400" dirty="0" smtClean="0"/>
              <a:t>Transplantace </a:t>
            </a:r>
            <a:r>
              <a:rPr lang="cs-CZ" sz="2400" dirty="0"/>
              <a:t>jater </a:t>
            </a:r>
            <a:endParaRPr lang="cs-CZ" sz="2400" dirty="0" smtClean="0"/>
          </a:p>
          <a:p>
            <a:pPr marL="385763" indent="-385763">
              <a:lnSpc>
                <a:spcPct val="130000"/>
              </a:lnSpc>
              <a:buFontTx/>
              <a:buAutoNum type="arabicPeriod"/>
              <a:defRPr/>
            </a:pPr>
            <a:r>
              <a:rPr lang="cs-CZ" sz="2400" dirty="0" err="1"/>
              <a:t>Ileální</a:t>
            </a:r>
            <a:r>
              <a:rPr lang="cs-CZ" sz="2400" dirty="0"/>
              <a:t> bypass</a:t>
            </a:r>
          </a:p>
          <a:p>
            <a:pPr>
              <a:lnSpc>
                <a:spcPct val="70000"/>
              </a:lnSpc>
              <a:defRPr/>
            </a:pPr>
            <a:endParaRPr lang="cs-CZ" sz="1200" dirty="0"/>
          </a:p>
        </p:txBody>
      </p:sp>
      <p:sp>
        <p:nvSpPr>
          <p:cNvPr id="5" name="Zástupný symbol pro obsah 2">
            <a:extLst>
              <a:ext uri="{FF2B5EF4-FFF2-40B4-BE49-F238E27FC236}">
                <a16:creationId xmlns:a16="http://schemas.microsoft.com/office/drawing/2014/main" xmlns="" id="{3FE7FB9E-B2DD-4CCE-AA33-5684D3190362}"/>
              </a:ext>
            </a:extLst>
          </p:cNvPr>
          <p:cNvSpPr txBox="1">
            <a:spLocks/>
          </p:cNvSpPr>
          <p:nvPr/>
        </p:nvSpPr>
        <p:spPr>
          <a:xfrm>
            <a:off x="6669504" y="1915235"/>
            <a:ext cx="5033211" cy="4162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None/>
              <a:defRPr/>
            </a:pPr>
            <a:r>
              <a:rPr lang="cs-CZ" sz="2400" b="1" dirty="0" smtClean="0"/>
              <a:t>V ambulanci kardiologa</a:t>
            </a:r>
          </a:p>
          <a:p>
            <a:pPr marL="0" indent="0" algn="ctr">
              <a:lnSpc>
                <a:spcPct val="130000"/>
              </a:lnSpc>
              <a:buNone/>
              <a:defRPr/>
            </a:pPr>
            <a:endParaRPr lang="cs-CZ" sz="2400" b="1" dirty="0"/>
          </a:p>
          <a:p>
            <a:pPr marL="0" indent="0" algn="ctr">
              <a:lnSpc>
                <a:spcPct val="130000"/>
              </a:lnSpc>
              <a:buNone/>
              <a:defRPr/>
            </a:pPr>
            <a:endParaRPr lang="cs-CZ" sz="2400" b="1" dirty="0" smtClean="0"/>
          </a:p>
          <a:p>
            <a:pPr marL="0" indent="0" algn="ctr">
              <a:lnSpc>
                <a:spcPct val="130000"/>
              </a:lnSpc>
              <a:buNone/>
              <a:defRPr/>
            </a:pPr>
            <a:endParaRPr lang="cs-CZ" sz="2400" b="1" dirty="0"/>
          </a:p>
          <a:p>
            <a:pPr marL="0" indent="0" algn="ctr">
              <a:lnSpc>
                <a:spcPct val="130000"/>
              </a:lnSpc>
              <a:buNone/>
              <a:defRPr/>
            </a:pPr>
            <a:r>
              <a:rPr lang="cs-CZ" sz="2400" b="1" dirty="0" smtClean="0"/>
              <a:t>Mimo ambulanci kardiologa (zatím)</a:t>
            </a:r>
            <a:endParaRPr lang="cs-CZ" sz="1200" dirty="0"/>
          </a:p>
        </p:txBody>
      </p:sp>
      <p:cxnSp>
        <p:nvCxnSpPr>
          <p:cNvPr id="4" name="Přímá spojnice 3"/>
          <p:cNvCxnSpPr/>
          <p:nvPr/>
        </p:nvCxnSpPr>
        <p:spPr>
          <a:xfrm flipV="1">
            <a:off x="497303" y="4243636"/>
            <a:ext cx="11101137" cy="5614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497304" y="3294686"/>
            <a:ext cx="11101137" cy="5614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73568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1795" y="229019"/>
            <a:ext cx="10230184" cy="541504"/>
          </a:xfrm>
          <a:solidFill>
            <a:srgbClr val="FFFF00"/>
          </a:solidFill>
          <a:ln>
            <a:solidFill>
              <a:schemeClr val="tx1"/>
            </a:solidFill>
          </a:ln>
        </p:spPr>
        <p:txBody>
          <a:bodyPr>
            <a:normAutofit fontScale="90000"/>
          </a:bodyPr>
          <a:lstStyle/>
          <a:p>
            <a:pPr algn="ctr" hangingPunct="1">
              <a:defRPr/>
            </a:pPr>
            <a:r>
              <a:rPr sz="4000" b="1" dirty="0" smtClean="0">
                <a:latin typeface="+mn-lt"/>
              </a:rPr>
              <a:t>NUTRACEUTIKA</a:t>
            </a:r>
            <a:endParaRPr sz="4000" b="1" dirty="0">
              <a:latin typeface="+mn-lt"/>
            </a:endParaRPr>
          </a:p>
        </p:txBody>
      </p:sp>
      <p:sp>
        <p:nvSpPr>
          <p:cNvPr id="25603" name="Zástupný symbol pro obsah 2"/>
          <p:cNvSpPr txBox="1">
            <a:spLocks noGrp="1"/>
          </p:cNvSpPr>
          <p:nvPr>
            <p:ph idx="1"/>
          </p:nvPr>
        </p:nvSpPr>
        <p:spPr>
          <a:xfrm>
            <a:off x="315996" y="952500"/>
            <a:ext cx="11449050" cy="5103395"/>
          </a:xfrm>
        </p:spPr>
        <p:txBody>
          <a:bodyPr>
            <a:normAutofit lnSpcReduction="10000"/>
          </a:bodyPr>
          <a:lstStyle/>
          <a:p>
            <a:pPr algn="ctr" hangingPunct="1">
              <a:lnSpc>
                <a:spcPct val="150000"/>
              </a:lnSpc>
              <a:buFont typeface="Wingdings" panose="05000000000000000000" pitchFamily="2" charset="2"/>
              <a:buNone/>
            </a:pPr>
            <a:r>
              <a:rPr altLang="cs-CZ" b="1" u="sng" dirty="0" err="1" smtClean="0">
                <a:latin typeface="Calibri" panose="020F0502020204030204" pitchFamily="34" charset="0"/>
              </a:rPr>
              <a:t>Steroly</a:t>
            </a:r>
            <a:r>
              <a:rPr altLang="cs-CZ" b="1" u="sng" dirty="0" smtClean="0">
                <a:latin typeface="Calibri" panose="020F0502020204030204" pitchFamily="34" charset="0"/>
              </a:rPr>
              <a:t> a </a:t>
            </a:r>
            <a:r>
              <a:rPr altLang="cs-CZ" b="1" u="sng" dirty="0" err="1" smtClean="0">
                <a:latin typeface="Calibri" panose="020F0502020204030204" pitchFamily="34" charset="0"/>
              </a:rPr>
              <a:t>stanoly</a:t>
            </a:r>
            <a:endParaRPr altLang="cs-CZ" b="1" u="sng" dirty="0" smtClean="0">
              <a:latin typeface="Calibri" panose="020F0502020204030204" pitchFamily="34" charset="0"/>
            </a:endParaRPr>
          </a:p>
          <a:p>
            <a:pPr algn="ctr" hangingPunct="1">
              <a:lnSpc>
                <a:spcPct val="150000"/>
              </a:lnSpc>
              <a:buFont typeface="Wingdings" panose="05000000000000000000" pitchFamily="2" charset="2"/>
              <a:buNone/>
            </a:pPr>
            <a:r>
              <a:rPr altLang="cs-CZ" b="1" u="sng" dirty="0" err="1" smtClean="0">
                <a:latin typeface="Calibri" panose="020F0502020204030204" pitchFamily="34" charset="0"/>
              </a:rPr>
              <a:t>Probiotika</a:t>
            </a:r>
            <a:r>
              <a:rPr altLang="cs-CZ" b="1" u="sng" dirty="0" smtClean="0">
                <a:latin typeface="Calibri" panose="020F0502020204030204" pitchFamily="34" charset="0"/>
              </a:rPr>
              <a:t> </a:t>
            </a:r>
          </a:p>
          <a:p>
            <a:pPr algn="ctr" hangingPunct="1">
              <a:lnSpc>
                <a:spcPct val="150000"/>
              </a:lnSpc>
              <a:buFont typeface="Wingdings" panose="05000000000000000000" pitchFamily="2" charset="2"/>
              <a:buNone/>
            </a:pPr>
            <a:r>
              <a:rPr lang="cs-CZ" altLang="cs-CZ" b="1" u="sng" dirty="0" smtClean="0">
                <a:latin typeface="Calibri" panose="020F0502020204030204" pitchFamily="34" charset="0"/>
              </a:rPr>
              <a:t>Červené kvasnice (</a:t>
            </a:r>
            <a:r>
              <a:rPr altLang="cs-CZ" b="1" u="sng" dirty="0" smtClean="0">
                <a:latin typeface="Calibri" panose="020F0502020204030204" pitchFamily="34" charset="0"/>
              </a:rPr>
              <a:t>Red yeast</a:t>
            </a:r>
            <a:r>
              <a:rPr lang="cs-CZ" altLang="cs-CZ" b="1" u="sng" dirty="0" smtClean="0">
                <a:latin typeface="Calibri" panose="020F0502020204030204" pitchFamily="34" charset="0"/>
              </a:rPr>
              <a:t>)</a:t>
            </a:r>
            <a:endParaRPr altLang="cs-CZ" b="1" u="sng" dirty="0" smtClean="0">
              <a:latin typeface="Calibri" panose="020F0502020204030204" pitchFamily="34" charset="0"/>
            </a:endParaRPr>
          </a:p>
          <a:p>
            <a:pPr algn="ctr" hangingPunct="1">
              <a:lnSpc>
                <a:spcPct val="150000"/>
              </a:lnSpc>
              <a:buFont typeface="Wingdings" panose="05000000000000000000" pitchFamily="2" charset="2"/>
              <a:buNone/>
            </a:pPr>
            <a:r>
              <a:rPr altLang="cs-CZ" b="1" u="sng" dirty="0" err="1" smtClean="0">
                <a:latin typeface="Calibri" panose="020F0502020204030204" pitchFamily="34" charset="0"/>
              </a:rPr>
              <a:t>Polikosanol</a:t>
            </a:r>
            <a:r>
              <a:rPr altLang="cs-CZ" b="1" u="sng" dirty="0" smtClean="0">
                <a:latin typeface="Calibri" panose="020F0502020204030204" pitchFamily="34" charset="0"/>
              </a:rPr>
              <a:t>,</a:t>
            </a:r>
            <a:endParaRPr lang="cs-CZ" altLang="cs-CZ" b="1" u="sng" dirty="0" smtClean="0">
              <a:latin typeface="Calibri" panose="020F0502020204030204" pitchFamily="34" charset="0"/>
            </a:endParaRPr>
          </a:p>
          <a:p>
            <a:pPr algn="ctr" hangingPunct="1">
              <a:lnSpc>
                <a:spcPct val="150000"/>
              </a:lnSpc>
              <a:buFont typeface="Wingdings" panose="05000000000000000000" pitchFamily="2" charset="2"/>
              <a:buNone/>
            </a:pPr>
            <a:r>
              <a:rPr lang="cs-CZ" altLang="cs-CZ" b="1" u="sng" dirty="0" smtClean="0">
                <a:latin typeface="Calibri" panose="020F0502020204030204" pitchFamily="34" charset="0"/>
              </a:rPr>
              <a:t>Berberin </a:t>
            </a:r>
            <a:r>
              <a:rPr altLang="cs-CZ" b="1" u="sng" dirty="0" smtClean="0">
                <a:latin typeface="Calibri" panose="020F0502020204030204" pitchFamily="34" charset="0"/>
              </a:rPr>
              <a:t> …</a:t>
            </a:r>
          </a:p>
          <a:p>
            <a:pPr algn="ctr" hangingPunct="1">
              <a:lnSpc>
                <a:spcPct val="150000"/>
              </a:lnSpc>
              <a:buFont typeface="Wingdings" panose="05000000000000000000" pitchFamily="2" charset="2"/>
              <a:buNone/>
            </a:pPr>
            <a:r>
              <a:rPr altLang="cs-CZ" b="1" u="sng" dirty="0" smtClean="0">
                <a:latin typeface="Calibri" panose="020F0502020204030204" pitchFamily="34" charset="0"/>
              </a:rPr>
              <a:t>+ </a:t>
            </a:r>
            <a:r>
              <a:rPr altLang="cs-CZ" b="1" u="sng" dirty="0" err="1" smtClean="0">
                <a:latin typeface="Calibri" panose="020F0502020204030204" pitchFamily="34" charset="0"/>
              </a:rPr>
              <a:t>Jejich</a:t>
            </a:r>
            <a:r>
              <a:rPr altLang="cs-CZ" b="1" u="sng" dirty="0" smtClean="0">
                <a:latin typeface="Calibri" panose="020F0502020204030204" pitchFamily="34" charset="0"/>
              </a:rPr>
              <a:t> </a:t>
            </a:r>
            <a:r>
              <a:rPr altLang="cs-CZ" b="1" u="sng" dirty="0" err="1" smtClean="0">
                <a:latin typeface="Calibri" panose="020F0502020204030204" pitchFamily="34" charset="0"/>
              </a:rPr>
              <a:t>kombinace</a:t>
            </a:r>
            <a:r>
              <a:rPr altLang="cs-CZ" b="1" u="sng" dirty="0" smtClean="0">
                <a:latin typeface="Calibri" panose="020F0502020204030204" pitchFamily="34" charset="0"/>
              </a:rPr>
              <a:t> </a:t>
            </a:r>
          </a:p>
          <a:p>
            <a:pPr algn="ctr" hangingPunct="1">
              <a:lnSpc>
                <a:spcPct val="150000"/>
              </a:lnSpc>
              <a:buFont typeface="Wingdings" panose="05000000000000000000" pitchFamily="2" charset="2"/>
              <a:buNone/>
            </a:pPr>
            <a:r>
              <a:rPr altLang="cs-CZ" b="1" u="sng" dirty="0" smtClean="0">
                <a:latin typeface="Calibri" panose="020F0502020204030204" pitchFamily="34" charset="0"/>
              </a:rPr>
              <a:t>…</a:t>
            </a:r>
            <a:endParaRPr altLang="cs-CZ" b="1" dirty="0" smtClean="0">
              <a:latin typeface="Calibri" panose="020F0502020204030204" pitchFamily="34" charset="0"/>
            </a:endParaRPr>
          </a:p>
        </p:txBody>
      </p:sp>
      <p:sp>
        <p:nvSpPr>
          <p:cNvPr id="3" name="TextovéPole 2"/>
          <p:cNvSpPr txBox="1"/>
          <p:nvPr/>
        </p:nvSpPr>
        <p:spPr>
          <a:xfrm>
            <a:off x="2145549" y="6237872"/>
            <a:ext cx="9529010" cy="430887"/>
          </a:xfrm>
          <a:prstGeom prst="rect">
            <a:avLst/>
          </a:prstGeom>
          <a:noFill/>
          <a:ln>
            <a:solidFill>
              <a:schemeClr val="tx1"/>
            </a:solidFill>
          </a:ln>
        </p:spPr>
        <p:txBody>
          <a:bodyPr wrap="square" rtlCol="0">
            <a:spAutoFit/>
          </a:bodyPr>
          <a:lstStyle/>
          <a:p>
            <a:r>
              <a:rPr lang="cs-CZ" sz="1100" b="1" dirty="0"/>
              <a:t>Cicero AFG, </a:t>
            </a:r>
            <a:r>
              <a:rPr lang="cs-CZ" sz="1100" b="1" dirty="0" smtClean="0"/>
              <a:t>et al. Lipid-</a:t>
            </a:r>
            <a:r>
              <a:rPr lang="cs-CZ" sz="1100" b="1" dirty="0" err="1" smtClean="0"/>
              <a:t>lowering</a:t>
            </a:r>
            <a:r>
              <a:rPr lang="cs-CZ" sz="1100" b="1" dirty="0" smtClean="0"/>
              <a:t> </a:t>
            </a:r>
            <a:r>
              <a:rPr lang="cs-CZ" sz="1100" b="1" dirty="0" err="1"/>
              <a:t>nutraceuticals</a:t>
            </a:r>
            <a:r>
              <a:rPr lang="cs-CZ" sz="1100" b="1" dirty="0"/>
              <a:t> in </a:t>
            </a:r>
            <a:r>
              <a:rPr lang="cs-CZ" sz="1100" b="1" dirty="0" err="1"/>
              <a:t>clinical</a:t>
            </a:r>
            <a:r>
              <a:rPr lang="cs-CZ" sz="1100" b="1" dirty="0"/>
              <a:t> </a:t>
            </a:r>
            <a:r>
              <a:rPr lang="cs-CZ" sz="1100" b="1" dirty="0" err="1"/>
              <a:t>practice</a:t>
            </a:r>
            <a:r>
              <a:rPr lang="cs-CZ" sz="1100" b="1" dirty="0"/>
              <a:t>: </a:t>
            </a:r>
            <a:r>
              <a:rPr lang="cs-CZ" sz="1100" b="1" dirty="0" err="1"/>
              <a:t>position</a:t>
            </a:r>
            <a:r>
              <a:rPr lang="cs-CZ" sz="1100" b="1" dirty="0"/>
              <a:t> </a:t>
            </a:r>
            <a:r>
              <a:rPr lang="cs-CZ" sz="1100" b="1" dirty="0" err="1"/>
              <a:t>paper</a:t>
            </a:r>
            <a:r>
              <a:rPr lang="cs-CZ" sz="1100" b="1" dirty="0"/>
              <a:t> </a:t>
            </a:r>
            <a:r>
              <a:rPr lang="cs-CZ" sz="1100" b="1" dirty="0" err="1" smtClean="0"/>
              <a:t>froman</a:t>
            </a:r>
            <a:r>
              <a:rPr lang="cs-CZ" sz="1100" b="1" dirty="0" smtClean="0"/>
              <a:t> </a:t>
            </a:r>
            <a:r>
              <a:rPr lang="cs-CZ" sz="1100" b="1" dirty="0"/>
              <a:t>International Lipid Expert Panel. </a:t>
            </a:r>
            <a:r>
              <a:rPr lang="cs-CZ" sz="1100" b="1" dirty="0" err="1"/>
              <a:t>Nutr</a:t>
            </a:r>
            <a:r>
              <a:rPr lang="cs-CZ" sz="1100" b="1" dirty="0"/>
              <a:t> </a:t>
            </a:r>
            <a:r>
              <a:rPr lang="cs-CZ" sz="1100" b="1" dirty="0" err="1"/>
              <a:t>Rev</a:t>
            </a:r>
            <a:r>
              <a:rPr lang="cs-CZ" sz="1100" b="1" dirty="0"/>
              <a:t>. 2017 </a:t>
            </a:r>
            <a:r>
              <a:rPr lang="cs-CZ" sz="1100" b="1" dirty="0" err="1"/>
              <a:t>Sep</a:t>
            </a:r>
            <a:r>
              <a:rPr lang="cs-CZ" sz="1100" b="1" dirty="0"/>
              <a:t> 1;75(9):731-767. </a:t>
            </a:r>
          </a:p>
          <a:p>
            <a:r>
              <a:rPr lang="cs-CZ" sz="1100" b="1" dirty="0" err="1" smtClean="0"/>
              <a:t>Banach</a:t>
            </a:r>
            <a:r>
              <a:rPr lang="cs-CZ" sz="1100" b="1" dirty="0" smtClean="0"/>
              <a:t> </a:t>
            </a:r>
            <a:r>
              <a:rPr lang="cs-CZ" sz="1100" b="1" dirty="0"/>
              <a:t>M</a:t>
            </a:r>
            <a:r>
              <a:rPr lang="cs-CZ" sz="1100" b="1" dirty="0" smtClean="0"/>
              <a:t>, et al.; </a:t>
            </a:r>
            <a:r>
              <a:rPr lang="cs-CZ" sz="1100" b="1" dirty="0"/>
              <a:t>International Lipid Expert Panel (ILEP). </a:t>
            </a:r>
            <a:r>
              <a:rPr lang="cs-CZ" sz="1100" b="1" dirty="0" err="1"/>
              <a:t>The</a:t>
            </a:r>
            <a:r>
              <a:rPr lang="cs-CZ" sz="1100" b="1" dirty="0"/>
              <a:t> Role </a:t>
            </a:r>
            <a:r>
              <a:rPr lang="cs-CZ" sz="1100" b="1" dirty="0" err="1"/>
              <a:t>of</a:t>
            </a:r>
            <a:r>
              <a:rPr lang="cs-CZ" sz="1100" b="1" dirty="0"/>
              <a:t> </a:t>
            </a:r>
            <a:r>
              <a:rPr lang="cs-CZ" sz="1100" b="1" dirty="0" err="1" smtClean="0"/>
              <a:t>Nutraceuticals</a:t>
            </a:r>
            <a:r>
              <a:rPr lang="cs-CZ" sz="1100" b="1" dirty="0" smtClean="0"/>
              <a:t> </a:t>
            </a:r>
            <a:r>
              <a:rPr lang="cs-CZ" sz="1100" b="1" dirty="0"/>
              <a:t>in </a:t>
            </a:r>
            <a:r>
              <a:rPr lang="cs-CZ" sz="1100" b="1" dirty="0" err="1"/>
              <a:t>Statin</a:t>
            </a:r>
            <a:r>
              <a:rPr lang="cs-CZ" sz="1100" b="1" dirty="0"/>
              <a:t> </a:t>
            </a:r>
            <a:r>
              <a:rPr lang="cs-CZ" sz="1100" b="1" dirty="0" err="1"/>
              <a:t>Intolerant</a:t>
            </a:r>
            <a:r>
              <a:rPr lang="cs-CZ" sz="1100" b="1" dirty="0"/>
              <a:t> </a:t>
            </a:r>
            <a:r>
              <a:rPr lang="cs-CZ" sz="1100" b="1" dirty="0" err="1"/>
              <a:t>Patients</a:t>
            </a:r>
            <a:r>
              <a:rPr lang="cs-CZ" sz="1100" b="1" dirty="0"/>
              <a:t>. J </a:t>
            </a:r>
            <a:r>
              <a:rPr lang="cs-CZ" sz="1100" b="1" dirty="0" err="1"/>
              <a:t>Am</a:t>
            </a:r>
            <a:r>
              <a:rPr lang="cs-CZ" sz="1100" b="1" dirty="0"/>
              <a:t> </a:t>
            </a:r>
            <a:r>
              <a:rPr lang="cs-CZ" sz="1100" b="1" dirty="0" err="1"/>
              <a:t>Coll</a:t>
            </a:r>
            <a:r>
              <a:rPr lang="cs-CZ" sz="1100" b="1" dirty="0"/>
              <a:t> </a:t>
            </a:r>
            <a:r>
              <a:rPr lang="cs-CZ" sz="1100" b="1" dirty="0" err="1"/>
              <a:t>Cardiol</a:t>
            </a:r>
            <a:r>
              <a:rPr lang="cs-CZ" sz="1100" b="1" dirty="0"/>
              <a:t>. </a:t>
            </a:r>
            <a:r>
              <a:rPr lang="cs-CZ" sz="1100" b="1" dirty="0" smtClean="0"/>
              <a:t>2018; 72(1</a:t>
            </a:r>
            <a:r>
              <a:rPr lang="cs-CZ" sz="1100" b="1" dirty="0"/>
              <a:t>):96-118.</a:t>
            </a:r>
          </a:p>
        </p:txBody>
      </p:sp>
    </p:spTree>
    <p:extLst>
      <p:ext uri="{BB962C8B-B14F-4D97-AF65-F5344CB8AC3E}">
        <p14:creationId xmlns:p14="http://schemas.microsoft.com/office/powerpoint/2010/main" val="221560227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txBox="1">
            <a:spLocks noGrp="1"/>
          </p:cNvSpPr>
          <p:nvPr>
            <p:ph type="title"/>
          </p:nvPr>
        </p:nvSpPr>
        <p:spPr>
          <a:xfrm>
            <a:off x="838200" y="56817"/>
            <a:ext cx="10515600" cy="1098883"/>
          </a:xfrm>
          <a:solidFill>
            <a:srgbClr val="FFFF00"/>
          </a:solidFill>
          <a:ln>
            <a:solidFill>
              <a:schemeClr val="tx1"/>
            </a:solidFill>
          </a:ln>
        </p:spPr>
        <p:txBody>
          <a:bodyPr>
            <a:normAutofit fontScale="90000"/>
          </a:bodyPr>
          <a:lstStyle/>
          <a:p>
            <a:pPr algn="ctr"/>
            <a:r>
              <a:rPr altLang="cs-CZ" b="1" dirty="0" err="1" smtClean="0">
                <a:latin typeface="Calibri" panose="020F0502020204030204" pitchFamily="34" charset="0"/>
              </a:rPr>
              <a:t>Projekt</a:t>
            </a:r>
            <a:r>
              <a:rPr altLang="cs-CZ" b="1" dirty="0" smtClean="0">
                <a:latin typeface="Calibri" panose="020F0502020204030204" pitchFamily="34" charset="0"/>
              </a:rPr>
              <a:t> „</a:t>
            </a:r>
            <a:r>
              <a:rPr altLang="cs-CZ" b="1" dirty="0" err="1" smtClean="0">
                <a:latin typeface="Calibri" panose="020F0502020204030204" pitchFamily="34" charset="0"/>
              </a:rPr>
              <a:t>Srdeční</a:t>
            </a:r>
            <a:r>
              <a:rPr altLang="cs-CZ" b="1" dirty="0" smtClean="0">
                <a:latin typeface="Calibri" panose="020F0502020204030204" pitchFamily="34" charset="0"/>
              </a:rPr>
              <a:t> </a:t>
            </a:r>
            <a:r>
              <a:rPr altLang="cs-CZ" b="1" dirty="0" err="1" smtClean="0">
                <a:latin typeface="Calibri" panose="020F0502020204030204" pitchFamily="34" charset="0"/>
              </a:rPr>
              <a:t>záležitost</a:t>
            </a:r>
            <a:r>
              <a:rPr altLang="cs-CZ" b="1" dirty="0" smtClean="0">
                <a:latin typeface="Calibri" panose="020F0502020204030204" pitchFamily="34" charset="0"/>
              </a:rPr>
              <a:t>“</a:t>
            </a:r>
            <a:r>
              <a:rPr lang="cs-CZ" altLang="cs-CZ" b="1" dirty="0" smtClean="0">
                <a:latin typeface="Calibri" panose="020F0502020204030204" pitchFamily="34" charset="0"/>
              </a:rPr>
              <a:t/>
            </a:r>
            <a:br>
              <a:rPr lang="cs-CZ" altLang="cs-CZ" b="1" dirty="0" smtClean="0">
                <a:latin typeface="Calibri" panose="020F0502020204030204" pitchFamily="34" charset="0"/>
              </a:rPr>
            </a:br>
            <a:r>
              <a:rPr lang="cs-CZ" altLang="cs-CZ" b="1" dirty="0" smtClean="0">
                <a:latin typeface="Calibri" panose="020F0502020204030204" pitchFamily="34" charset="0"/>
              </a:rPr>
              <a:t>FZV + ČSAT</a:t>
            </a:r>
            <a:endParaRPr altLang="cs-CZ" dirty="0" smtClean="0">
              <a:latin typeface="Calibri" panose="020F0502020204030204" pitchFamily="34" charset="0"/>
            </a:endParaRPr>
          </a:p>
        </p:txBody>
      </p:sp>
      <p:sp>
        <p:nvSpPr>
          <p:cNvPr id="26627" name="Zástupný symbol pro obsah 2"/>
          <p:cNvSpPr txBox="1">
            <a:spLocks noGrp="1"/>
          </p:cNvSpPr>
          <p:nvPr>
            <p:ph idx="1"/>
          </p:nvPr>
        </p:nvSpPr>
        <p:spPr>
          <a:xfrm>
            <a:off x="773280" y="1332163"/>
            <a:ext cx="10515600" cy="5100638"/>
          </a:xfrm>
        </p:spPr>
        <p:txBody>
          <a:bodyPr/>
          <a:lstStyle/>
          <a:p>
            <a:r>
              <a:rPr altLang="cs-CZ" i="1" dirty="0" err="1" smtClean="0">
                <a:latin typeface="Calibri" panose="020F0502020204030204" pitchFamily="34" charset="0"/>
              </a:rPr>
              <a:t>Stravovací</a:t>
            </a:r>
            <a:r>
              <a:rPr altLang="cs-CZ" i="1" dirty="0" smtClean="0">
                <a:latin typeface="Calibri" panose="020F0502020204030204" pitchFamily="34" charset="0"/>
              </a:rPr>
              <a:t> a </a:t>
            </a:r>
            <a:r>
              <a:rPr altLang="cs-CZ" i="1" dirty="0" err="1" smtClean="0">
                <a:latin typeface="Calibri" panose="020F0502020204030204" pitchFamily="34" charset="0"/>
              </a:rPr>
              <a:t>pohybový</a:t>
            </a:r>
            <a:r>
              <a:rPr altLang="cs-CZ" i="1" dirty="0" smtClean="0">
                <a:latin typeface="Calibri" panose="020F0502020204030204" pitchFamily="34" charset="0"/>
              </a:rPr>
              <a:t> </a:t>
            </a:r>
            <a:r>
              <a:rPr altLang="cs-CZ" i="1" dirty="0" err="1" smtClean="0">
                <a:latin typeface="Calibri" panose="020F0502020204030204" pitchFamily="34" charset="0"/>
              </a:rPr>
              <a:t>režim</a:t>
            </a:r>
            <a:r>
              <a:rPr altLang="cs-CZ" i="1" dirty="0" smtClean="0">
                <a:latin typeface="Calibri" panose="020F0502020204030204" pitchFamily="34" charset="0"/>
              </a:rPr>
              <a:t> </a:t>
            </a:r>
            <a:r>
              <a:rPr altLang="cs-CZ" i="1" dirty="0" err="1" smtClean="0">
                <a:latin typeface="Calibri" panose="020F0502020204030204" pitchFamily="34" charset="0"/>
              </a:rPr>
              <a:t>jsou</a:t>
            </a:r>
            <a:r>
              <a:rPr altLang="cs-CZ" i="1" dirty="0" smtClean="0">
                <a:latin typeface="Calibri" panose="020F0502020204030204" pitchFamily="34" charset="0"/>
              </a:rPr>
              <a:t> </a:t>
            </a:r>
            <a:r>
              <a:rPr altLang="cs-CZ" i="1" dirty="0" err="1" smtClean="0">
                <a:latin typeface="Calibri" panose="020F0502020204030204" pitchFamily="34" charset="0"/>
              </a:rPr>
              <a:t>důležitou</a:t>
            </a:r>
            <a:r>
              <a:rPr altLang="cs-CZ" i="1" dirty="0" smtClean="0">
                <a:latin typeface="Calibri" panose="020F0502020204030204" pitchFamily="34" charset="0"/>
              </a:rPr>
              <a:t> </a:t>
            </a:r>
            <a:r>
              <a:rPr altLang="cs-CZ" i="1" dirty="0" err="1" smtClean="0">
                <a:latin typeface="Calibri" panose="020F0502020204030204" pitchFamily="34" charset="0"/>
              </a:rPr>
              <a:t>součástí</a:t>
            </a:r>
            <a:r>
              <a:rPr altLang="cs-CZ" i="1" dirty="0" smtClean="0">
                <a:latin typeface="Calibri" panose="020F0502020204030204" pitchFamily="34" charset="0"/>
              </a:rPr>
              <a:t> </a:t>
            </a:r>
            <a:r>
              <a:rPr altLang="cs-CZ" i="1" dirty="0" err="1" smtClean="0">
                <a:latin typeface="Calibri" panose="020F0502020204030204" pitchFamily="34" charset="0"/>
              </a:rPr>
              <a:t>prevence</a:t>
            </a:r>
            <a:r>
              <a:rPr altLang="cs-CZ" i="1" dirty="0" smtClean="0">
                <a:latin typeface="Calibri" panose="020F0502020204030204" pitchFamily="34" charset="0"/>
              </a:rPr>
              <a:t> </a:t>
            </a:r>
            <a:r>
              <a:rPr altLang="cs-CZ" i="1" dirty="0" err="1" smtClean="0">
                <a:latin typeface="Calibri" panose="020F0502020204030204" pitchFamily="34" charset="0"/>
              </a:rPr>
              <a:t>i</a:t>
            </a:r>
            <a:r>
              <a:rPr altLang="cs-CZ" i="1" dirty="0" smtClean="0">
                <a:latin typeface="Calibri" panose="020F0502020204030204" pitchFamily="34" charset="0"/>
              </a:rPr>
              <a:t> </a:t>
            </a:r>
            <a:r>
              <a:rPr altLang="cs-CZ" i="1" dirty="0" err="1" smtClean="0">
                <a:latin typeface="Calibri" panose="020F0502020204030204" pitchFamily="34" charset="0"/>
              </a:rPr>
              <a:t>terapie</a:t>
            </a:r>
            <a:r>
              <a:rPr altLang="cs-CZ" i="1" dirty="0" smtClean="0">
                <a:latin typeface="Calibri" panose="020F0502020204030204" pitchFamily="34" charset="0"/>
              </a:rPr>
              <a:t> </a:t>
            </a:r>
            <a:r>
              <a:rPr altLang="cs-CZ" i="1" dirty="0" err="1" smtClean="0">
                <a:latin typeface="Calibri" panose="020F0502020204030204" pitchFamily="34" charset="0"/>
              </a:rPr>
              <a:t>těchto</a:t>
            </a:r>
            <a:r>
              <a:rPr altLang="cs-CZ" i="1" dirty="0" smtClean="0">
                <a:latin typeface="Calibri" panose="020F0502020204030204" pitchFamily="34" charset="0"/>
              </a:rPr>
              <a:t> </a:t>
            </a:r>
            <a:r>
              <a:rPr altLang="cs-CZ" i="1" dirty="0" err="1" smtClean="0">
                <a:latin typeface="Calibri" panose="020F0502020204030204" pitchFamily="34" charset="0"/>
              </a:rPr>
              <a:t>onemocnění</a:t>
            </a:r>
            <a:r>
              <a:rPr altLang="cs-CZ" i="1" dirty="0" smtClean="0">
                <a:latin typeface="Calibri" panose="020F0502020204030204" pitchFamily="34" charset="0"/>
              </a:rPr>
              <a:t>. </a:t>
            </a:r>
            <a:endParaRPr altLang="cs-CZ" dirty="0" smtClean="0">
              <a:latin typeface="Calibri" panose="020F0502020204030204" pitchFamily="34" charset="0"/>
            </a:endParaRPr>
          </a:p>
          <a:p>
            <a:pPr>
              <a:lnSpc>
                <a:spcPct val="200000"/>
              </a:lnSpc>
            </a:pPr>
            <a:r>
              <a:rPr altLang="cs-CZ" sz="2000" b="1" dirty="0" err="1" smtClean="0">
                <a:latin typeface="Calibri" panose="020F0502020204030204" pitchFamily="34" charset="0"/>
              </a:rPr>
              <a:t>Projekt</a:t>
            </a:r>
            <a:r>
              <a:rPr altLang="cs-CZ" sz="2000" b="1" dirty="0" smtClean="0">
                <a:latin typeface="Calibri" panose="020F0502020204030204" pitchFamily="34" charset="0"/>
              </a:rPr>
              <a:t> </a:t>
            </a:r>
            <a:r>
              <a:rPr altLang="cs-CZ" sz="2000" b="1" dirty="0" err="1" smtClean="0">
                <a:latin typeface="Calibri" panose="020F0502020204030204" pitchFamily="34" charset="0"/>
              </a:rPr>
              <a:t>Sekce</a:t>
            </a:r>
            <a:r>
              <a:rPr altLang="cs-CZ" sz="2000" b="1" dirty="0" smtClean="0">
                <a:latin typeface="Calibri" panose="020F0502020204030204" pitchFamily="34" charset="0"/>
              </a:rPr>
              <a:t> </a:t>
            </a:r>
            <a:r>
              <a:rPr altLang="cs-CZ" sz="2000" b="1" dirty="0" err="1" smtClean="0">
                <a:latin typeface="Calibri" panose="020F0502020204030204" pitchFamily="34" charset="0"/>
              </a:rPr>
              <a:t>výživy</a:t>
            </a:r>
            <a:r>
              <a:rPr altLang="cs-CZ" sz="2000" b="1" dirty="0" smtClean="0">
                <a:latin typeface="Calibri" panose="020F0502020204030204" pitchFamily="34" charset="0"/>
              </a:rPr>
              <a:t> a </a:t>
            </a:r>
            <a:r>
              <a:rPr altLang="cs-CZ" sz="2000" b="1" dirty="0" err="1" smtClean="0">
                <a:latin typeface="Calibri" panose="020F0502020204030204" pitchFamily="34" charset="0"/>
              </a:rPr>
              <a:t>nutriční</a:t>
            </a:r>
            <a:r>
              <a:rPr altLang="cs-CZ" sz="2000" b="1" dirty="0" smtClean="0">
                <a:latin typeface="Calibri" panose="020F0502020204030204" pitchFamily="34" charset="0"/>
              </a:rPr>
              <a:t> </a:t>
            </a:r>
            <a:r>
              <a:rPr altLang="cs-CZ" sz="2000" b="1" dirty="0" err="1" smtClean="0">
                <a:latin typeface="Calibri" panose="020F0502020204030204" pitchFamily="34" charset="0"/>
              </a:rPr>
              <a:t>péče</a:t>
            </a:r>
            <a:r>
              <a:rPr altLang="cs-CZ" sz="2000" b="1" dirty="0" smtClean="0">
                <a:latin typeface="Calibri" panose="020F0502020204030204" pitchFamily="34" charset="0"/>
              </a:rPr>
              <a:t> </a:t>
            </a:r>
            <a:r>
              <a:rPr altLang="cs-CZ" sz="2000" b="1" dirty="0" err="1" smtClean="0">
                <a:latin typeface="Calibri" panose="020F0502020204030204" pitchFamily="34" charset="0"/>
              </a:rPr>
              <a:t>nabízí</a:t>
            </a:r>
            <a:r>
              <a:rPr altLang="cs-CZ" sz="2000" b="1" dirty="0" smtClean="0">
                <a:latin typeface="Calibri" panose="020F0502020204030204" pitchFamily="34" charset="0"/>
              </a:rPr>
              <a:t> </a:t>
            </a:r>
            <a:r>
              <a:rPr altLang="cs-CZ" sz="2000" b="1" dirty="0" err="1" smtClean="0">
                <a:latin typeface="Calibri" panose="020F0502020204030204" pitchFamily="34" charset="0"/>
              </a:rPr>
              <a:t>lékařům</a:t>
            </a:r>
            <a:r>
              <a:rPr altLang="cs-CZ" sz="2000" b="1" dirty="0" smtClean="0">
                <a:latin typeface="Calibri" panose="020F0502020204030204" pitchFamily="34" charset="0"/>
              </a:rPr>
              <a:t> </a:t>
            </a:r>
            <a:r>
              <a:rPr altLang="cs-CZ" sz="2000" b="1" dirty="0" err="1" smtClean="0">
                <a:latin typeface="Calibri" panose="020F0502020204030204" pitchFamily="34" charset="0"/>
              </a:rPr>
              <a:t>pomoc</a:t>
            </a:r>
            <a:r>
              <a:rPr altLang="cs-CZ" sz="2000" b="1" dirty="0" smtClean="0">
                <a:latin typeface="Calibri" panose="020F0502020204030204" pitchFamily="34" charset="0"/>
              </a:rPr>
              <a:t> s </a:t>
            </a:r>
            <a:r>
              <a:rPr altLang="cs-CZ" sz="2000" b="1" dirty="0" err="1" smtClean="0">
                <a:latin typeface="Calibri" panose="020F0502020204030204" pitchFamily="34" charset="0"/>
              </a:rPr>
              <a:t>péčí</a:t>
            </a:r>
            <a:r>
              <a:rPr altLang="cs-CZ" sz="2000" b="1" dirty="0" smtClean="0">
                <a:latin typeface="Calibri" panose="020F0502020204030204" pitchFamily="34" charset="0"/>
              </a:rPr>
              <a:t> o </a:t>
            </a:r>
            <a:r>
              <a:rPr altLang="cs-CZ" sz="2000" b="1" dirty="0" err="1" smtClean="0">
                <a:latin typeface="Calibri" panose="020F0502020204030204" pitchFamily="34" charset="0"/>
              </a:rPr>
              <a:t>pacienty</a:t>
            </a:r>
            <a:r>
              <a:rPr altLang="cs-CZ" sz="2000" b="1" dirty="0" smtClean="0">
                <a:latin typeface="Calibri" panose="020F0502020204030204" pitchFamily="34" charset="0"/>
              </a:rPr>
              <a:t> s </a:t>
            </a:r>
            <a:r>
              <a:rPr altLang="cs-CZ" sz="2000" b="1" dirty="0" err="1" smtClean="0">
                <a:latin typeface="Calibri" panose="020F0502020204030204" pitchFamily="34" charset="0"/>
              </a:rPr>
              <a:t>rizikovými</a:t>
            </a:r>
            <a:r>
              <a:rPr altLang="cs-CZ" sz="2000" b="1" dirty="0" smtClean="0">
                <a:latin typeface="Calibri" panose="020F0502020204030204" pitchFamily="34" charset="0"/>
              </a:rPr>
              <a:t> </a:t>
            </a:r>
            <a:r>
              <a:rPr altLang="cs-CZ" sz="2000" b="1" dirty="0" err="1" smtClean="0">
                <a:latin typeface="Calibri" panose="020F0502020204030204" pitchFamily="34" charset="0"/>
              </a:rPr>
              <a:t>faktory</a:t>
            </a:r>
            <a:r>
              <a:rPr altLang="cs-CZ" sz="2000" b="1" dirty="0" smtClean="0">
                <a:latin typeface="Calibri" panose="020F0502020204030204" pitchFamily="34" charset="0"/>
              </a:rPr>
              <a:t> </a:t>
            </a:r>
            <a:r>
              <a:rPr altLang="cs-CZ" sz="2000" b="1" dirty="0" err="1" smtClean="0">
                <a:latin typeface="Calibri" panose="020F0502020204030204" pitchFamily="34" charset="0"/>
              </a:rPr>
              <a:t>i</a:t>
            </a:r>
            <a:r>
              <a:rPr altLang="cs-CZ" sz="2000" b="1" dirty="0" smtClean="0">
                <a:latin typeface="Calibri" panose="020F0502020204030204" pitchFamily="34" charset="0"/>
              </a:rPr>
              <a:t> </a:t>
            </a:r>
            <a:r>
              <a:rPr altLang="cs-CZ" sz="2000" b="1" dirty="0" err="1" smtClean="0">
                <a:latin typeface="Calibri" panose="020F0502020204030204" pitchFamily="34" charset="0"/>
              </a:rPr>
              <a:t>manifestním</a:t>
            </a:r>
            <a:r>
              <a:rPr altLang="cs-CZ" sz="2000" b="1" dirty="0" smtClean="0">
                <a:latin typeface="Calibri" panose="020F0502020204030204" pitchFamily="34" charset="0"/>
              </a:rPr>
              <a:t> </a:t>
            </a:r>
            <a:r>
              <a:rPr altLang="cs-CZ" sz="2000" b="1" dirty="0" err="1" smtClean="0">
                <a:latin typeface="Calibri" panose="020F0502020204030204" pitchFamily="34" charset="0"/>
              </a:rPr>
              <a:t>onemocněním</a:t>
            </a:r>
            <a:r>
              <a:rPr altLang="cs-CZ" sz="2000" b="1" dirty="0" smtClean="0">
                <a:latin typeface="Calibri" panose="020F0502020204030204" pitchFamily="34" charset="0"/>
              </a:rPr>
              <a:t>. </a:t>
            </a:r>
            <a:r>
              <a:rPr altLang="cs-CZ" sz="2000" b="1" dirty="0" err="1" smtClean="0">
                <a:latin typeface="Calibri" panose="020F0502020204030204" pitchFamily="34" charset="0"/>
              </a:rPr>
              <a:t>Pomoc</a:t>
            </a:r>
            <a:r>
              <a:rPr altLang="cs-CZ" sz="2000" b="1" dirty="0" smtClean="0">
                <a:latin typeface="Calibri" panose="020F0502020204030204" pitchFamily="34" charset="0"/>
              </a:rPr>
              <a:t> </a:t>
            </a:r>
            <a:r>
              <a:rPr altLang="cs-CZ" sz="2000" b="1" dirty="0" err="1" smtClean="0">
                <a:latin typeface="Calibri" panose="020F0502020204030204" pitchFamily="34" charset="0"/>
              </a:rPr>
              <a:t>spočívá</a:t>
            </a:r>
            <a:r>
              <a:rPr altLang="cs-CZ" sz="2000" b="1" dirty="0" smtClean="0">
                <a:latin typeface="Calibri" panose="020F0502020204030204" pitchFamily="34" charset="0"/>
              </a:rPr>
              <a:t> v on-line </a:t>
            </a:r>
            <a:r>
              <a:rPr altLang="cs-CZ" sz="2000" b="1" dirty="0" err="1" smtClean="0">
                <a:latin typeface="Calibri" panose="020F0502020204030204" pitchFamily="34" charset="0"/>
              </a:rPr>
              <a:t>poradenství</a:t>
            </a:r>
            <a:r>
              <a:rPr altLang="cs-CZ" sz="2000" b="1" dirty="0" smtClean="0">
                <a:latin typeface="Calibri" panose="020F0502020204030204" pitchFamily="34" charset="0"/>
              </a:rPr>
              <a:t> </a:t>
            </a:r>
            <a:r>
              <a:rPr altLang="cs-CZ" sz="2000" b="1" dirty="0" err="1" smtClean="0">
                <a:latin typeface="Calibri" panose="020F0502020204030204" pitchFamily="34" charset="0"/>
              </a:rPr>
              <a:t>nutričních</a:t>
            </a:r>
            <a:r>
              <a:rPr altLang="cs-CZ" sz="2000" b="1" dirty="0" smtClean="0">
                <a:latin typeface="Calibri" panose="020F0502020204030204" pitchFamily="34" charset="0"/>
              </a:rPr>
              <a:t> </a:t>
            </a:r>
            <a:r>
              <a:rPr altLang="cs-CZ" sz="2000" b="1" dirty="0" err="1" smtClean="0">
                <a:latin typeface="Calibri" panose="020F0502020204030204" pitchFamily="34" charset="0"/>
              </a:rPr>
              <a:t>terapeutů</a:t>
            </a:r>
            <a:r>
              <a:rPr altLang="cs-CZ" sz="2000" b="1" dirty="0" smtClean="0">
                <a:latin typeface="Calibri" panose="020F0502020204030204" pitchFamily="34" charset="0"/>
              </a:rPr>
              <a:t>. </a:t>
            </a:r>
            <a:endParaRPr altLang="cs-CZ" sz="2000" dirty="0" smtClean="0">
              <a:latin typeface="Calibri" panose="020F0502020204030204" pitchFamily="34" charset="0"/>
            </a:endParaRPr>
          </a:p>
          <a:p>
            <a:pPr>
              <a:lnSpc>
                <a:spcPct val="200000"/>
              </a:lnSpc>
            </a:pPr>
            <a:r>
              <a:rPr altLang="cs-CZ" sz="2000" b="1" dirty="0" smtClean="0">
                <a:latin typeface="Calibri" panose="020F0502020204030204" pitchFamily="34" charset="0"/>
              </a:rPr>
              <a:t>Z </a:t>
            </a:r>
            <a:r>
              <a:rPr altLang="cs-CZ" sz="2000" b="1" dirty="0" err="1" smtClean="0">
                <a:latin typeface="Calibri" panose="020F0502020204030204" pitchFamily="34" charset="0"/>
              </a:rPr>
              <a:t>dlouhodobější</a:t>
            </a:r>
            <a:r>
              <a:rPr altLang="cs-CZ" sz="2000" b="1" dirty="0" smtClean="0">
                <a:latin typeface="Calibri" panose="020F0502020204030204" pitchFamily="34" charset="0"/>
              </a:rPr>
              <a:t> </a:t>
            </a:r>
            <a:r>
              <a:rPr altLang="cs-CZ" sz="2000" b="1" dirty="0" err="1" smtClean="0">
                <a:latin typeface="Calibri" panose="020F0502020204030204" pitchFamily="34" charset="0"/>
              </a:rPr>
              <a:t>perspektivy</a:t>
            </a:r>
            <a:r>
              <a:rPr altLang="cs-CZ" sz="2000" b="1" dirty="0" smtClean="0">
                <a:latin typeface="Calibri" panose="020F0502020204030204" pitchFamily="34" charset="0"/>
              </a:rPr>
              <a:t> </a:t>
            </a:r>
            <a:r>
              <a:rPr altLang="cs-CZ" sz="2000" b="1" dirty="0" err="1" smtClean="0">
                <a:latin typeface="Calibri" panose="020F0502020204030204" pitchFamily="34" charset="0"/>
              </a:rPr>
              <a:t>bude</a:t>
            </a:r>
            <a:r>
              <a:rPr altLang="cs-CZ" sz="2000" b="1" dirty="0" smtClean="0">
                <a:latin typeface="Calibri" panose="020F0502020204030204" pitchFamily="34" charset="0"/>
              </a:rPr>
              <a:t> v </a:t>
            </a:r>
            <a:r>
              <a:rPr altLang="cs-CZ" sz="2000" b="1" dirty="0" err="1" smtClean="0">
                <a:latin typeface="Calibri" panose="020F0502020204030204" pitchFamily="34" charset="0"/>
              </a:rPr>
              <a:t>rámci</a:t>
            </a:r>
            <a:r>
              <a:rPr altLang="cs-CZ" sz="2000" b="1" dirty="0" smtClean="0">
                <a:latin typeface="Calibri" panose="020F0502020204030204" pitchFamily="34" charset="0"/>
              </a:rPr>
              <a:t> </a:t>
            </a:r>
            <a:r>
              <a:rPr altLang="cs-CZ" sz="2000" b="1" dirty="0" err="1" smtClean="0">
                <a:latin typeface="Calibri" panose="020F0502020204030204" pitchFamily="34" charset="0"/>
              </a:rPr>
              <a:t>projektu</a:t>
            </a:r>
            <a:r>
              <a:rPr altLang="cs-CZ" sz="2000" b="1" dirty="0" smtClean="0">
                <a:latin typeface="Calibri" panose="020F0502020204030204" pitchFamily="34" charset="0"/>
              </a:rPr>
              <a:t> </a:t>
            </a:r>
            <a:r>
              <a:rPr altLang="cs-CZ" sz="2000" b="1" dirty="0" err="1" smtClean="0">
                <a:latin typeface="Calibri" panose="020F0502020204030204" pitchFamily="34" charset="0"/>
              </a:rPr>
              <a:t>vytvořena</a:t>
            </a:r>
            <a:r>
              <a:rPr altLang="cs-CZ" sz="2000" b="1" dirty="0" smtClean="0">
                <a:latin typeface="Calibri" panose="020F0502020204030204" pitchFamily="34" charset="0"/>
              </a:rPr>
              <a:t> </a:t>
            </a:r>
            <a:r>
              <a:rPr altLang="cs-CZ" sz="2000" b="1" dirty="0" err="1" smtClean="0">
                <a:latin typeface="Calibri" panose="020F0502020204030204" pitchFamily="34" charset="0"/>
              </a:rPr>
              <a:t>síť</a:t>
            </a:r>
            <a:r>
              <a:rPr altLang="cs-CZ" sz="2000" b="1" dirty="0" smtClean="0">
                <a:latin typeface="Calibri" panose="020F0502020204030204" pitchFamily="34" charset="0"/>
              </a:rPr>
              <a:t> </a:t>
            </a:r>
            <a:r>
              <a:rPr altLang="cs-CZ" sz="2000" b="1" dirty="0" err="1" smtClean="0">
                <a:latin typeface="Calibri" panose="020F0502020204030204" pitchFamily="34" charset="0"/>
              </a:rPr>
              <a:t>regionálních</a:t>
            </a:r>
            <a:r>
              <a:rPr altLang="cs-CZ" sz="2000" b="1" dirty="0" smtClean="0">
                <a:latin typeface="Calibri" panose="020F0502020204030204" pitchFamily="34" charset="0"/>
              </a:rPr>
              <a:t> </a:t>
            </a:r>
            <a:r>
              <a:rPr altLang="cs-CZ" sz="2000" b="1" dirty="0" err="1" smtClean="0">
                <a:latin typeface="Calibri" panose="020F0502020204030204" pitchFamily="34" charset="0"/>
              </a:rPr>
              <a:t>nutričních</a:t>
            </a:r>
            <a:r>
              <a:rPr altLang="cs-CZ" sz="2000" b="1" dirty="0" smtClean="0">
                <a:latin typeface="Calibri" panose="020F0502020204030204" pitchFamily="34" charset="0"/>
              </a:rPr>
              <a:t> </a:t>
            </a:r>
            <a:r>
              <a:rPr altLang="cs-CZ" sz="2000" b="1" dirty="0" err="1" smtClean="0">
                <a:latin typeface="Calibri" panose="020F0502020204030204" pitchFamily="34" charset="0"/>
              </a:rPr>
              <a:t>terapeutů</a:t>
            </a:r>
            <a:r>
              <a:rPr altLang="cs-CZ" sz="2000" b="1" dirty="0" smtClean="0">
                <a:latin typeface="Calibri" panose="020F0502020204030204" pitchFamily="34" charset="0"/>
              </a:rPr>
              <a:t> pro </a:t>
            </a:r>
            <a:r>
              <a:rPr altLang="cs-CZ" sz="2000" b="1" dirty="0" err="1" smtClean="0">
                <a:latin typeface="Calibri" panose="020F0502020204030204" pitchFamily="34" charset="0"/>
              </a:rPr>
              <a:t>odborné</a:t>
            </a:r>
            <a:r>
              <a:rPr altLang="cs-CZ" sz="2000" b="1" dirty="0" smtClean="0">
                <a:latin typeface="Calibri" panose="020F0502020204030204" pitchFamily="34" charset="0"/>
              </a:rPr>
              <a:t> </a:t>
            </a:r>
            <a:r>
              <a:rPr altLang="cs-CZ" sz="2000" b="1" dirty="0" err="1" smtClean="0">
                <a:latin typeface="Calibri" panose="020F0502020204030204" pitchFamily="34" charset="0"/>
              </a:rPr>
              <a:t>poradenství</a:t>
            </a:r>
            <a:r>
              <a:rPr altLang="cs-CZ" sz="2000" b="1" dirty="0" smtClean="0">
                <a:latin typeface="Calibri" panose="020F0502020204030204" pitchFamily="34" charset="0"/>
              </a:rPr>
              <a:t> (</a:t>
            </a:r>
            <a:r>
              <a:rPr altLang="cs-CZ" sz="2000" b="1" dirty="0" err="1" smtClean="0">
                <a:latin typeface="Calibri" panose="020F0502020204030204" pitchFamily="34" charset="0"/>
              </a:rPr>
              <a:t>nejen</a:t>
            </a:r>
            <a:r>
              <a:rPr altLang="cs-CZ" sz="2000" b="1" dirty="0" smtClean="0">
                <a:latin typeface="Calibri" panose="020F0502020204030204" pitchFamily="34" charset="0"/>
              </a:rPr>
              <a:t> </a:t>
            </a:r>
            <a:r>
              <a:rPr altLang="cs-CZ" sz="2000" b="1" dirty="0" err="1" smtClean="0">
                <a:latin typeface="Calibri" panose="020F0502020204030204" pitchFamily="34" charset="0"/>
              </a:rPr>
              <a:t>formou</a:t>
            </a:r>
            <a:r>
              <a:rPr altLang="cs-CZ" sz="2000" b="1" dirty="0" smtClean="0">
                <a:latin typeface="Calibri" panose="020F0502020204030204" pitchFamily="34" charset="0"/>
              </a:rPr>
              <a:t> on-line </a:t>
            </a:r>
            <a:r>
              <a:rPr altLang="cs-CZ" sz="2000" b="1" dirty="0" err="1" smtClean="0">
                <a:latin typeface="Calibri" panose="020F0502020204030204" pitchFamily="34" charset="0"/>
              </a:rPr>
              <a:t>poradenství</a:t>
            </a:r>
            <a:r>
              <a:rPr altLang="cs-CZ" sz="2000" b="1" dirty="0" smtClean="0">
                <a:latin typeface="Calibri" panose="020F0502020204030204" pitchFamily="34" charset="0"/>
              </a:rPr>
              <a:t>), </a:t>
            </a:r>
            <a:r>
              <a:rPr altLang="cs-CZ" sz="2000" b="1" dirty="0" err="1" smtClean="0">
                <a:latin typeface="Calibri" panose="020F0502020204030204" pitchFamily="34" charset="0"/>
              </a:rPr>
              <a:t>získané</a:t>
            </a:r>
            <a:r>
              <a:rPr altLang="cs-CZ" sz="2000" b="1" dirty="0" smtClean="0">
                <a:latin typeface="Calibri" panose="020F0502020204030204" pitchFamily="34" charset="0"/>
              </a:rPr>
              <a:t> </a:t>
            </a:r>
            <a:r>
              <a:rPr altLang="cs-CZ" sz="2000" b="1" dirty="0" err="1" smtClean="0">
                <a:latin typeface="Calibri" panose="020F0502020204030204" pitchFamily="34" charset="0"/>
              </a:rPr>
              <a:t>poznatky</a:t>
            </a:r>
            <a:r>
              <a:rPr altLang="cs-CZ" sz="2000" b="1" dirty="0" smtClean="0">
                <a:latin typeface="Calibri" panose="020F0502020204030204" pitchFamily="34" charset="0"/>
              </a:rPr>
              <a:t> </a:t>
            </a:r>
            <a:r>
              <a:rPr altLang="cs-CZ" sz="2000" b="1" dirty="0" err="1" smtClean="0">
                <a:latin typeface="Calibri" panose="020F0502020204030204" pitchFamily="34" charset="0"/>
              </a:rPr>
              <a:t>povedou</a:t>
            </a:r>
            <a:r>
              <a:rPr altLang="cs-CZ" sz="2000" b="1" dirty="0" smtClean="0">
                <a:latin typeface="Calibri" panose="020F0502020204030204" pitchFamily="34" charset="0"/>
              </a:rPr>
              <a:t> k </a:t>
            </a:r>
            <a:r>
              <a:rPr altLang="cs-CZ" sz="2000" b="1" dirty="0" err="1" smtClean="0">
                <a:latin typeface="Calibri" panose="020F0502020204030204" pitchFamily="34" charset="0"/>
              </a:rPr>
              <a:t>tvorbě</a:t>
            </a:r>
            <a:r>
              <a:rPr altLang="cs-CZ" sz="2000" b="1" dirty="0" smtClean="0">
                <a:latin typeface="Calibri" panose="020F0502020204030204" pitchFamily="34" charset="0"/>
              </a:rPr>
              <a:t> </a:t>
            </a:r>
            <a:r>
              <a:rPr altLang="cs-CZ" sz="2000" b="1" dirty="0" err="1" smtClean="0">
                <a:latin typeface="Calibri" panose="020F0502020204030204" pitchFamily="34" charset="0"/>
              </a:rPr>
              <a:t>cílených</a:t>
            </a:r>
            <a:r>
              <a:rPr altLang="cs-CZ" sz="2000" b="1" dirty="0" smtClean="0">
                <a:latin typeface="Calibri" panose="020F0502020204030204" pitchFamily="34" charset="0"/>
              </a:rPr>
              <a:t> </a:t>
            </a:r>
            <a:r>
              <a:rPr altLang="cs-CZ" sz="2000" b="1" dirty="0" err="1" smtClean="0">
                <a:latin typeface="Calibri" panose="020F0502020204030204" pitchFamily="34" charset="0"/>
              </a:rPr>
              <a:t>edukačních</a:t>
            </a:r>
            <a:r>
              <a:rPr altLang="cs-CZ" sz="2000" b="1" dirty="0" smtClean="0">
                <a:latin typeface="Calibri" panose="020F0502020204030204" pitchFamily="34" charset="0"/>
              </a:rPr>
              <a:t> a </a:t>
            </a:r>
            <a:r>
              <a:rPr altLang="cs-CZ" sz="2000" b="1" dirty="0" err="1" smtClean="0">
                <a:latin typeface="Calibri" panose="020F0502020204030204" pitchFamily="34" charset="0"/>
              </a:rPr>
              <a:t>výukových</a:t>
            </a:r>
            <a:r>
              <a:rPr altLang="cs-CZ" sz="2000" b="1" dirty="0" smtClean="0">
                <a:latin typeface="Calibri" panose="020F0502020204030204" pitchFamily="34" charset="0"/>
              </a:rPr>
              <a:t> </a:t>
            </a:r>
            <a:r>
              <a:rPr altLang="cs-CZ" sz="2000" b="1" dirty="0" err="1" smtClean="0">
                <a:latin typeface="Calibri" panose="020F0502020204030204" pitchFamily="34" charset="0"/>
              </a:rPr>
              <a:t>materiálů</a:t>
            </a:r>
            <a:r>
              <a:rPr altLang="cs-CZ" sz="2000" b="1" dirty="0" smtClean="0">
                <a:latin typeface="Calibri" panose="020F0502020204030204" pitchFamily="34" charset="0"/>
              </a:rPr>
              <a:t>.</a:t>
            </a:r>
            <a:endParaRPr altLang="cs-CZ" sz="2000" dirty="0" smtClean="0">
              <a:latin typeface="Calibri" panose="020F0502020204030204" pitchFamily="34" charset="0"/>
            </a:endParaRPr>
          </a:p>
          <a:p>
            <a:r>
              <a:rPr altLang="cs-CZ" i="1" dirty="0" smtClean="0">
                <a:latin typeface="Calibri" panose="020F0502020204030204" pitchFamily="34" charset="0"/>
              </a:rPr>
              <a:t>www.nutriinfo.eu</a:t>
            </a:r>
            <a:r>
              <a:rPr altLang="cs-CZ" dirty="0" smtClean="0">
                <a:latin typeface="Calibri" panose="020F0502020204030204" pitchFamily="34" charset="0"/>
              </a:rPr>
              <a:t>                                                                                                                                                                                                                                                                                                                                                                                                                                                                                                                                                                                                                                                                                                                                                                            </a:t>
            </a:r>
          </a:p>
        </p:txBody>
      </p:sp>
    </p:spTree>
    <p:extLst>
      <p:ext uri="{BB962C8B-B14F-4D97-AF65-F5344CB8AC3E}">
        <p14:creationId xmlns:p14="http://schemas.microsoft.com/office/powerpoint/2010/main" val="42422690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625015" y="201768"/>
            <a:ext cx="8358742" cy="6387617"/>
          </a:xfrm>
          <a:prstGeom prst="rect">
            <a:avLst/>
          </a:prstGeom>
        </p:spPr>
      </p:pic>
    </p:spTree>
    <p:extLst>
      <p:ext uri="{BB962C8B-B14F-4D97-AF65-F5344CB8AC3E}">
        <p14:creationId xmlns:p14="http://schemas.microsoft.com/office/powerpoint/2010/main" val="2060848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5C636BE-37AC-4E7E-BF42-0DDE724CDC05}"/>
              </a:ext>
            </a:extLst>
          </p:cNvPr>
          <p:cNvSpPr>
            <a:spLocks noGrp="1"/>
          </p:cNvSpPr>
          <p:nvPr>
            <p:ph type="title"/>
          </p:nvPr>
        </p:nvSpPr>
        <p:spPr>
          <a:xfrm>
            <a:off x="3071813" y="115888"/>
            <a:ext cx="6172200" cy="857250"/>
          </a:xfrm>
          <a:solidFill>
            <a:srgbClr val="FFFF00"/>
          </a:solidFill>
          <a:ln>
            <a:solidFill>
              <a:schemeClr val="tx1"/>
            </a:solidFill>
          </a:ln>
        </p:spPr>
        <p:txBody>
          <a:bodyPr>
            <a:normAutofit/>
          </a:bodyPr>
          <a:lstStyle/>
          <a:p>
            <a:pPr algn="ctr">
              <a:defRPr/>
            </a:pPr>
            <a:r>
              <a:rPr lang="cs-CZ" sz="4000" b="1" dirty="0">
                <a:latin typeface="+mn-lt"/>
              </a:rPr>
              <a:t>INHIBITORY</a:t>
            </a:r>
            <a:r>
              <a:rPr lang="cs-CZ" sz="2700" b="1" dirty="0">
                <a:latin typeface="+mn-lt"/>
              </a:rPr>
              <a:t> </a:t>
            </a:r>
            <a:r>
              <a:rPr lang="cs-CZ" sz="4000" b="1" dirty="0">
                <a:latin typeface="+mn-lt"/>
              </a:rPr>
              <a:t>PCSK9</a:t>
            </a:r>
          </a:p>
        </p:txBody>
      </p:sp>
      <p:sp>
        <p:nvSpPr>
          <p:cNvPr id="34819" name="Zástupný symbol pro obsah 2"/>
          <p:cNvSpPr>
            <a:spLocks noGrp="1" noChangeArrowheads="1"/>
          </p:cNvSpPr>
          <p:nvPr>
            <p:ph idx="1"/>
          </p:nvPr>
        </p:nvSpPr>
        <p:spPr>
          <a:xfrm>
            <a:off x="2119314" y="968376"/>
            <a:ext cx="8078787" cy="5260975"/>
          </a:xfrm>
        </p:spPr>
        <p:txBody>
          <a:bodyPr/>
          <a:lstStyle/>
          <a:p>
            <a:r>
              <a:rPr lang="cs-CZ" altLang="cs-CZ" b="1" dirty="0" smtClean="0"/>
              <a:t>E</a:t>
            </a:r>
            <a:r>
              <a:rPr lang="en-US" altLang="cs-CZ" b="1" dirty="0" err="1" smtClean="0"/>
              <a:t>volocumab</a:t>
            </a:r>
            <a:r>
              <a:rPr lang="en-US" altLang="cs-CZ" b="1" dirty="0" smtClean="0"/>
              <a:t> </a:t>
            </a:r>
            <a:r>
              <a:rPr lang="en-US" altLang="cs-CZ" dirty="0" smtClean="0"/>
              <a:t>(Amgen), </a:t>
            </a:r>
            <a:endParaRPr lang="cs-CZ" altLang="cs-CZ" dirty="0" smtClean="0"/>
          </a:p>
          <a:p>
            <a:r>
              <a:rPr lang="cs-CZ" altLang="cs-CZ" b="1" dirty="0" smtClean="0"/>
              <a:t>A</a:t>
            </a:r>
            <a:r>
              <a:rPr lang="en-US" altLang="cs-CZ" b="1" dirty="0" err="1" smtClean="0"/>
              <a:t>lirocumab</a:t>
            </a:r>
            <a:r>
              <a:rPr lang="en-US" altLang="cs-CZ" b="1" dirty="0" smtClean="0"/>
              <a:t> </a:t>
            </a:r>
            <a:r>
              <a:rPr lang="en-US" altLang="cs-CZ" dirty="0" smtClean="0"/>
              <a:t>(</a:t>
            </a:r>
            <a:r>
              <a:rPr lang="cs-CZ" altLang="cs-CZ" dirty="0" err="1" smtClean="0"/>
              <a:t>Sanofi</a:t>
            </a:r>
            <a:r>
              <a:rPr lang="en-US" altLang="cs-CZ" dirty="0" smtClean="0"/>
              <a:t>/Regeneron)</a:t>
            </a:r>
            <a:endParaRPr lang="cs-CZ" altLang="cs-CZ" dirty="0" smtClean="0"/>
          </a:p>
          <a:p>
            <a:pPr>
              <a:lnSpc>
                <a:spcPct val="150000"/>
              </a:lnSpc>
              <a:buFontTx/>
              <a:buNone/>
            </a:pPr>
            <a:r>
              <a:rPr lang="cs-CZ" altLang="cs-CZ" sz="2000" b="1" dirty="0"/>
              <a:t>Aplikace </a:t>
            </a:r>
            <a:r>
              <a:rPr lang="cs-CZ" altLang="cs-CZ" sz="2000" b="1" dirty="0" err="1"/>
              <a:t>s.c</a:t>
            </a:r>
            <a:r>
              <a:rPr lang="cs-CZ" altLang="cs-CZ" sz="2000" b="1" dirty="0"/>
              <a:t>. – preferováno velkou částí pacientů</a:t>
            </a:r>
          </a:p>
          <a:p>
            <a:pPr>
              <a:lnSpc>
                <a:spcPct val="150000"/>
              </a:lnSpc>
              <a:buFontTx/>
              <a:buNone/>
            </a:pPr>
            <a:r>
              <a:rPr lang="cs-CZ" altLang="cs-CZ" sz="2000" b="1" dirty="0"/>
              <a:t>Bez výrazných nežádoucích účinků.</a:t>
            </a:r>
          </a:p>
          <a:p>
            <a:pPr>
              <a:lnSpc>
                <a:spcPct val="150000"/>
              </a:lnSpc>
              <a:buFontTx/>
              <a:buNone/>
            </a:pPr>
            <a:r>
              <a:rPr lang="cs-CZ" altLang="cs-CZ" sz="2000" b="1" dirty="0"/>
              <a:t>Výborný  efekt na LDL cholesterol  (60-70 %) </a:t>
            </a:r>
          </a:p>
          <a:p>
            <a:pPr>
              <a:lnSpc>
                <a:spcPct val="150000"/>
              </a:lnSpc>
              <a:buFontTx/>
              <a:buNone/>
            </a:pPr>
            <a:r>
              <a:rPr lang="cs-CZ" altLang="cs-CZ" sz="2000" b="1" dirty="0"/>
              <a:t>+ příznivý efekt i na ostatní lipidové složky, včetně </a:t>
            </a:r>
            <a:r>
              <a:rPr lang="cs-CZ" altLang="cs-CZ" sz="2000" b="1" dirty="0" err="1"/>
              <a:t>Lp</a:t>
            </a:r>
            <a:r>
              <a:rPr lang="cs-CZ" altLang="cs-CZ" sz="2000" b="1" dirty="0"/>
              <a:t>(a).</a:t>
            </a:r>
          </a:p>
          <a:p>
            <a:pPr>
              <a:lnSpc>
                <a:spcPct val="150000"/>
              </a:lnSpc>
              <a:buFontTx/>
              <a:buNone/>
            </a:pPr>
            <a:r>
              <a:rPr lang="cs-CZ" altLang="cs-CZ" sz="2000" dirty="0" err="1"/>
              <a:t>Monoterapie</a:t>
            </a:r>
            <a:r>
              <a:rPr lang="cs-CZ" altLang="cs-CZ" sz="2000" dirty="0"/>
              <a:t> u </a:t>
            </a:r>
            <a:r>
              <a:rPr lang="cs-CZ" altLang="cs-CZ" sz="2000" dirty="0" err="1"/>
              <a:t>statin</a:t>
            </a:r>
            <a:r>
              <a:rPr lang="cs-CZ" altLang="cs-CZ" sz="2000" dirty="0"/>
              <a:t> intolerantních vysoce  rizikových pacientů</a:t>
            </a:r>
          </a:p>
          <a:p>
            <a:pPr>
              <a:lnSpc>
                <a:spcPct val="150000"/>
              </a:lnSpc>
              <a:buFontTx/>
              <a:buNone/>
            </a:pPr>
            <a:r>
              <a:rPr lang="cs-CZ" altLang="cs-CZ" sz="2000" dirty="0"/>
              <a:t>Kombinace se </a:t>
            </a:r>
            <a:r>
              <a:rPr lang="cs-CZ" altLang="cs-CZ" sz="2000" dirty="0" err="1"/>
              <a:t>statiny</a:t>
            </a:r>
            <a:r>
              <a:rPr lang="cs-CZ" altLang="cs-CZ" sz="2000" dirty="0"/>
              <a:t> u vysoce rizikových pacientů rezistentních k </a:t>
            </a:r>
          </a:p>
          <a:p>
            <a:pPr>
              <a:lnSpc>
                <a:spcPct val="150000"/>
              </a:lnSpc>
              <a:buFontTx/>
              <a:buNone/>
            </a:pPr>
            <a:r>
              <a:rPr lang="cs-CZ" altLang="cs-CZ" sz="2000" dirty="0"/>
              <a:t>léčbě/nedosahujících cílových hodnot.</a:t>
            </a:r>
            <a:endParaRPr lang="cs-CZ" altLang="cs-CZ" dirty="0" smtClean="0"/>
          </a:p>
          <a:p>
            <a:pPr>
              <a:buFontTx/>
              <a:buNone/>
            </a:pPr>
            <a:endParaRPr lang="cs-CZ" altLang="cs-CZ" sz="2400" dirty="0"/>
          </a:p>
        </p:txBody>
      </p:sp>
      <p:sp>
        <p:nvSpPr>
          <p:cNvPr id="34820" name="TextovéPole 2"/>
          <p:cNvSpPr txBox="1">
            <a:spLocks noChangeArrowheads="1"/>
          </p:cNvSpPr>
          <p:nvPr/>
        </p:nvSpPr>
        <p:spPr bwMode="auto">
          <a:xfrm>
            <a:off x="2711451" y="6381751"/>
            <a:ext cx="7705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100" b="1"/>
              <a:t>Soška V, et al. [PCSK9 inhibitors – new possibilities in the treatment of hypercholesterolemia: For which patients will be indicated?Czech atherosclerosis society statement]. Vnitr Lek. 2016;62(4):329-33.</a:t>
            </a:r>
          </a:p>
        </p:txBody>
      </p:sp>
    </p:spTree>
    <p:extLst>
      <p:ext uri="{BB962C8B-B14F-4D97-AF65-F5344CB8AC3E}">
        <p14:creationId xmlns:p14="http://schemas.microsoft.com/office/powerpoint/2010/main" val="4226983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428740" y="411558"/>
            <a:ext cx="9446487" cy="4374035"/>
          </a:xfrm>
          <a:prstGeom prst="rect">
            <a:avLst/>
          </a:prstGeom>
        </p:spPr>
      </p:pic>
    </p:spTree>
    <p:extLst>
      <p:ext uri="{BB962C8B-B14F-4D97-AF65-F5344CB8AC3E}">
        <p14:creationId xmlns:p14="http://schemas.microsoft.com/office/powerpoint/2010/main" val="333515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2637"/>
            <a:ext cx="10515600" cy="765727"/>
          </a:xfrm>
          <a:solidFill>
            <a:srgbClr val="FFFF00"/>
          </a:solidFill>
          <a:ln>
            <a:solidFill>
              <a:schemeClr val="tx1"/>
            </a:solidFill>
          </a:ln>
        </p:spPr>
        <p:txBody>
          <a:bodyPr>
            <a:normAutofit/>
          </a:bodyPr>
          <a:lstStyle/>
          <a:p>
            <a:pPr algn="ctr"/>
            <a:r>
              <a:rPr lang="cs-CZ" sz="3200" b="1" dirty="0" smtClean="0">
                <a:latin typeface="+mn-lt"/>
              </a:rPr>
              <a:t>KRITÉRIA PRO </a:t>
            </a:r>
            <a:r>
              <a:rPr lang="cs-CZ" sz="3200" b="1" dirty="0" err="1" smtClean="0">
                <a:latin typeface="+mn-lt"/>
              </a:rPr>
              <a:t>LAferézu</a:t>
            </a:r>
            <a:r>
              <a:rPr lang="cs-CZ" sz="3200" b="1" dirty="0" smtClean="0">
                <a:latin typeface="+mn-lt"/>
              </a:rPr>
              <a:t> NAVRŽENÁ ČSAT: </a:t>
            </a:r>
            <a:endParaRPr lang="cs-CZ" sz="3200" dirty="0">
              <a:latin typeface="+mn-lt"/>
            </a:endParaRPr>
          </a:p>
        </p:txBody>
      </p:sp>
      <p:sp>
        <p:nvSpPr>
          <p:cNvPr id="3" name="Zástupný symbol pro obsah 2"/>
          <p:cNvSpPr>
            <a:spLocks noGrp="1"/>
          </p:cNvSpPr>
          <p:nvPr>
            <p:ph idx="1"/>
          </p:nvPr>
        </p:nvSpPr>
        <p:spPr>
          <a:xfrm>
            <a:off x="838200" y="970384"/>
            <a:ext cx="10657114" cy="5710334"/>
          </a:xfrm>
        </p:spPr>
        <p:txBody>
          <a:bodyPr>
            <a:normAutofit/>
          </a:bodyPr>
          <a:lstStyle/>
          <a:p>
            <a:pPr lvl="0">
              <a:lnSpc>
                <a:spcPct val="170000"/>
              </a:lnSpc>
            </a:pPr>
            <a:r>
              <a:rPr lang="cs-CZ" sz="1600" b="1" dirty="0"/>
              <a:t>Závažná </a:t>
            </a:r>
            <a:r>
              <a:rPr lang="cs-CZ" sz="1600" b="1" dirty="0" err="1"/>
              <a:t>aterogenní</a:t>
            </a:r>
            <a:r>
              <a:rPr lang="cs-CZ" sz="1600" b="1" dirty="0"/>
              <a:t> </a:t>
            </a:r>
            <a:r>
              <a:rPr lang="cs-CZ" sz="1600" b="1" dirty="0" err="1"/>
              <a:t>dyslipidémie</a:t>
            </a:r>
            <a:r>
              <a:rPr lang="cs-CZ" sz="1600" b="1" dirty="0"/>
              <a:t> – potvrzená homozygotní a těžká heterozygotní forma familiární </a:t>
            </a:r>
            <a:r>
              <a:rPr lang="cs-CZ" sz="1600" b="1" dirty="0" err="1"/>
              <a:t>hypercholesterolémie</a:t>
            </a:r>
            <a:r>
              <a:rPr lang="cs-CZ" sz="1600" b="1" dirty="0"/>
              <a:t> (</a:t>
            </a:r>
            <a:r>
              <a:rPr lang="cs-CZ" sz="1600" b="1" dirty="0" err="1"/>
              <a:t>fenotypicky</a:t>
            </a:r>
            <a:r>
              <a:rPr lang="cs-CZ" sz="1600" b="1" dirty="0"/>
              <a:t> homozygotní).</a:t>
            </a:r>
          </a:p>
          <a:p>
            <a:pPr lvl="0">
              <a:lnSpc>
                <a:spcPct val="170000"/>
              </a:lnSpc>
            </a:pPr>
            <a:r>
              <a:rPr lang="cs-CZ" sz="1600" b="1" dirty="0" err="1"/>
              <a:t>Progredující</a:t>
            </a:r>
            <a:r>
              <a:rPr lang="cs-CZ" sz="1600" b="1" dirty="0"/>
              <a:t> aterosklerotické postižení v oblasti koronárních, karotických a končetinových tepen: opakované klinické příhody a/nebo opakované </a:t>
            </a:r>
            <a:r>
              <a:rPr lang="cs-CZ" sz="1600" b="1" dirty="0" err="1"/>
              <a:t>revaskularizační</a:t>
            </a:r>
            <a:r>
              <a:rPr lang="cs-CZ" sz="1600" b="1" dirty="0"/>
              <a:t> výkony v těchto povodích a/nebo nerekonstruovatelný nález na těchto tepnách a klinická manifestace ischemie v daných tepenných povodích. </a:t>
            </a:r>
          </a:p>
          <a:p>
            <a:pPr lvl="0">
              <a:lnSpc>
                <a:spcPct val="170000"/>
              </a:lnSpc>
            </a:pPr>
            <a:r>
              <a:rPr lang="cs-CZ" sz="1600" b="1" dirty="0"/>
              <a:t>Hladina LDL cholesterolu opakovaně nad 3,0 </a:t>
            </a:r>
            <a:r>
              <a:rPr lang="cs-CZ" sz="1600" b="1" dirty="0" err="1"/>
              <a:t>mmol</a:t>
            </a:r>
            <a:r>
              <a:rPr lang="cs-CZ" sz="1600" b="1" dirty="0"/>
              <a:t>/l i přes maximální terapii </a:t>
            </a:r>
            <a:r>
              <a:rPr lang="cs-CZ" sz="1600" b="1" dirty="0" err="1"/>
              <a:t>statiny</a:t>
            </a:r>
            <a:r>
              <a:rPr lang="cs-CZ" sz="1600" b="1" dirty="0"/>
              <a:t> a kombinační terapii dalšími </a:t>
            </a:r>
            <a:r>
              <a:rPr lang="cs-CZ" sz="1600" b="1" dirty="0" err="1"/>
              <a:t>hypolipemiky</a:t>
            </a:r>
            <a:r>
              <a:rPr lang="cs-CZ" sz="1600" b="1" dirty="0"/>
              <a:t>, především </a:t>
            </a:r>
            <a:r>
              <a:rPr lang="cs-CZ" sz="1600" b="1" dirty="0" err="1"/>
              <a:t>ezetimibem</a:t>
            </a:r>
            <a:r>
              <a:rPr lang="cs-CZ" sz="1600" b="1" dirty="0"/>
              <a:t>, ale i </a:t>
            </a:r>
            <a:r>
              <a:rPr lang="cs-CZ" sz="1600" b="1" dirty="0" err="1"/>
              <a:t>fibráty</a:t>
            </a:r>
            <a:r>
              <a:rPr lang="cs-CZ" sz="1600" b="1" dirty="0"/>
              <a:t>. </a:t>
            </a:r>
          </a:p>
          <a:p>
            <a:pPr>
              <a:lnSpc>
                <a:spcPct val="170000"/>
              </a:lnSpc>
            </a:pPr>
            <a:r>
              <a:rPr lang="cs-CZ" sz="1600" dirty="0"/>
              <a:t>nebo</a:t>
            </a:r>
          </a:p>
          <a:p>
            <a:pPr lvl="0">
              <a:lnSpc>
                <a:spcPct val="170000"/>
              </a:lnSpc>
            </a:pPr>
            <a:r>
              <a:rPr lang="cs-CZ" sz="1600" b="1" dirty="0"/>
              <a:t>Absolutní intolerance </a:t>
            </a:r>
            <a:r>
              <a:rPr lang="cs-CZ" sz="1600" b="1" dirty="0" err="1"/>
              <a:t>statinů</a:t>
            </a:r>
            <a:r>
              <a:rPr lang="cs-CZ" sz="1600" b="1" dirty="0"/>
              <a:t> - vyzkoušeny nejméně 3 </a:t>
            </a:r>
            <a:r>
              <a:rPr lang="cs-CZ" sz="1600" b="1" dirty="0" err="1"/>
              <a:t>statiny</a:t>
            </a:r>
            <a:r>
              <a:rPr lang="cs-CZ" sz="1600" b="1" dirty="0"/>
              <a:t>.</a:t>
            </a:r>
          </a:p>
          <a:p>
            <a:pPr>
              <a:lnSpc>
                <a:spcPct val="170000"/>
              </a:lnSpc>
            </a:pPr>
            <a:r>
              <a:rPr lang="cs-CZ" sz="1600" dirty="0"/>
              <a:t>nebo</a:t>
            </a:r>
          </a:p>
          <a:p>
            <a:pPr lvl="0">
              <a:lnSpc>
                <a:spcPct val="170000"/>
              </a:lnSpc>
            </a:pPr>
            <a:r>
              <a:rPr lang="cs-CZ" sz="1600" b="1" dirty="0"/>
              <a:t>Vysoká hladina </a:t>
            </a:r>
            <a:r>
              <a:rPr lang="cs-CZ" sz="1600" b="1" dirty="0" err="1"/>
              <a:t>Lp</a:t>
            </a:r>
            <a:r>
              <a:rPr lang="cs-CZ" sz="1600" b="1" dirty="0"/>
              <a:t>(a) nad 50 </a:t>
            </a:r>
            <a:r>
              <a:rPr lang="cs-CZ" sz="1600" b="1" dirty="0" smtClean="0"/>
              <a:t>mg/dl (120 </a:t>
            </a:r>
            <a:r>
              <a:rPr lang="cs-CZ" sz="1600" b="1" dirty="0" err="1" smtClean="0"/>
              <a:t>nmol</a:t>
            </a:r>
            <a:r>
              <a:rPr lang="cs-CZ" sz="1600" b="1" dirty="0" smtClean="0"/>
              <a:t>/l) + </a:t>
            </a:r>
            <a:r>
              <a:rPr lang="cs-CZ" sz="1600" b="1" dirty="0" err="1" smtClean="0"/>
              <a:t>progredující</a:t>
            </a:r>
            <a:r>
              <a:rPr lang="cs-CZ" sz="1600" b="1" dirty="0"/>
              <a:t> </a:t>
            </a:r>
            <a:r>
              <a:rPr lang="cs-CZ" sz="1600" b="1" dirty="0" smtClean="0"/>
              <a:t>aterosklerotické onemocnění.</a:t>
            </a:r>
            <a:endParaRPr lang="cs-CZ" sz="1600" b="1" dirty="0"/>
          </a:p>
          <a:p>
            <a:endParaRPr lang="cs-CZ" sz="1600" dirty="0"/>
          </a:p>
        </p:txBody>
      </p:sp>
    </p:spTree>
    <p:extLst>
      <p:ext uri="{BB962C8B-B14F-4D97-AF65-F5344CB8AC3E}">
        <p14:creationId xmlns:p14="http://schemas.microsoft.com/office/powerpoint/2010/main" val="1014026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81149"/>
            <a:ext cx="10515600" cy="1325563"/>
          </a:xfrm>
          <a:solidFill>
            <a:srgbClr val="FFFF00"/>
          </a:solidFill>
          <a:ln>
            <a:solidFill>
              <a:schemeClr val="tx1"/>
            </a:solidFill>
          </a:ln>
        </p:spPr>
        <p:txBody>
          <a:bodyPr>
            <a:normAutofit/>
          </a:bodyPr>
          <a:lstStyle/>
          <a:p>
            <a:pPr algn="ctr"/>
            <a:r>
              <a:rPr lang="cs-CZ" sz="3600" b="1" dirty="0" smtClean="0">
                <a:latin typeface="+mn-lt"/>
              </a:rPr>
              <a:t>CÍL(E) LIPOPROTEINOVÉ AFERÉZY </a:t>
            </a:r>
            <a:br>
              <a:rPr lang="cs-CZ" sz="3600" b="1" dirty="0" smtClean="0">
                <a:latin typeface="+mn-lt"/>
              </a:rPr>
            </a:br>
            <a:r>
              <a:rPr lang="cs-CZ" sz="3600" b="1" dirty="0" smtClean="0">
                <a:latin typeface="+mn-lt"/>
              </a:rPr>
              <a:t>(před provedením další </a:t>
            </a:r>
            <a:r>
              <a:rPr lang="cs-CZ" sz="3600" b="1" dirty="0" err="1" smtClean="0">
                <a:latin typeface="+mn-lt"/>
              </a:rPr>
              <a:t>aferézy</a:t>
            </a:r>
            <a:r>
              <a:rPr lang="cs-CZ" sz="3600" b="1" dirty="0" smtClean="0">
                <a:latin typeface="+mn-lt"/>
              </a:rPr>
              <a:t>)</a:t>
            </a:r>
            <a:endParaRPr lang="cs-CZ" sz="3600" b="1" dirty="0">
              <a:latin typeface="+mn-lt"/>
            </a:endParaRPr>
          </a:p>
        </p:txBody>
      </p:sp>
      <p:sp>
        <p:nvSpPr>
          <p:cNvPr id="3" name="Zástupný symbol pro obsah 2"/>
          <p:cNvSpPr>
            <a:spLocks noGrp="1"/>
          </p:cNvSpPr>
          <p:nvPr>
            <p:ph idx="1"/>
          </p:nvPr>
        </p:nvSpPr>
        <p:spPr>
          <a:xfrm>
            <a:off x="737118" y="1825625"/>
            <a:ext cx="10616682" cy="4351338"/>
          </a:xfrm>
        </p:spPr>
        <p:txBody>
          <a:bodyPr>
            <a:normAutofit fontScale="85000" lnSpcReduction="20000"/>
          </a:bodyPr>
          <a:lstStyle/>
          <a:p>
            <a:pPr>
              <a:lnSpc>
                <a:spcPct val="150000"/>
              </a:lnSpc>
            </a:pPr>
            <a:r>
              <a:rPr lang="cs-CZ" b="1" u="sng" dirty="0" smtClean="0"/>
              <a:t>Celoživotn</a:t>
            </a:r>
            <a:r>
              <a:rPr lang="cs-CZ" b="1" dirty="0" smtClean="0"/>
              <a:t>ě </a:t>
            </a:r>
          </a:p>
          <a:p>
            <a:pPr>
              <a:lnSpc>
                <a:spcPct val="150000"/>
              </a:lnSpc>
            </a:pPr>
            <a:r>
              <a:rPr lang="cs-CZ" b="1" dirty="0" err="1" smtClean="0"/>
              <a:t>hoFH</a:t>
            </a:r>
            <a:r>
              <a:rPr lang="cs-CZ" b="1" dirty="0" smtClean="0"/>
              <a:t> </a:t>
            </a:r>
            <a:r>
              <a:rPr lang="cs-CZ" b="1" dirty="0"/>
              <a:t>– 1 x týdně</a:t>
            </a:r>
          </a:p>
          <a:p>
            <a:pPr>
              <a:lnSpc>
                <a:spcPct val="150000"/>
              </a:lnSpc>
            </a:pPr>
            <a:r>
              <a:rPr lang="cs-CZ" b="1" dirty="0"/>
              <a:t>Ostatní 1 x za 2 týdny (?)</a:t>
            </a:r>
          </a:p>
          <a:p>
            <a:pPr marL="0" indent="0">
              <a:lnSpc>
                <a:spcPct val="150000"/>
              </a:lnSpc>
              <a:buNone/>
            </a:pPr>
            <a:r>
              <a:rPr lang="cs-CZ" b="1" dirty="0" smtClean="0"/>
              <a:t>=</a:t>
            </a:r>
          </a:p>
          <a:p>
            <a:pPr>
              <a:lnSpc>
                <a:spcPct val="150000"/>
              </a:lnSpc>
            </a:pPr>
            <a:r>
              <a:rPr lang="cs-CZ" b="1" dirty="0" smtClean="0"/>
              <a:t>LDLC méně než 1,8 </a:t>
            </a:r>
            <a:r>
              <a:rPr lang="cs-CZ" b="1" dirty="0" err="1" smtClean="0"/>
              <a:t>mmol</a:t>
            </a:r>
            <a:r>
              <a:rPr lang="cs-CZ" b="1" dirty="0" smtClean="0"/>
              <a:t>/l při přítomnosti </a:t>
            </a:r>
            <a:r>
              <a:rPr lang="cs-CZ" b="1" dirty="0" err="1" smtClean="0"/>
              <a:t>aKVO</a:t>
            </a:r>
            <a:r>
              <a:rPr lang="cs-CZ" b="1" dirty="0" smtClean="0"/>
              <a:t> </a:t>
            </a:r>
          </a:p>
          <a:p>
            <a:pPr>
              <a:lnSpc>
                <a:spcPct val="150000"/>
              </a:lnSpc>
            </a:pPr>
            <a:r>
              <a:rPr lang="cs-CZ" b="1" dirty="0"/>
              <a:t>LDLC méně než </a:t>
            </a:r>
            <a:r>
              <a:rPr lang="cs-CZ" b="1" dirty="0" smtClean="0"/>
              <a:t>2,6 </a:t>
            </a:r>
            <a:r>
              <a:rPr lang="cs-CZ" b="1" dirty="0" err="1"/>
              <a:t>mmol</a:t>
            </a:r>
            <a:r>
              <a:rPr lang="cs-CZ" b="1" dirty="0"/>
              <a:t>/l </a:t>
            </a:r>
            <a:r>
              <a:rPr lang="cs-CZ" b="1" dirty="0" smtClean="0"/>
              <a:t>v nepřítomnosti </a:t>
            </a:r>
            <a:r>
              <a:rPr lang="cs-CZ" b="1" dirty="0" err="1" smtClean="0"/>
              <a:t>aKVO</a:t>
            </a:r>
            <a:endParaRPr lang="cs-CZ" b="1" dirty="0" smtClean="0"/>
          </a:p>
          <a:p>
            <a:pPr>
              <a:lnSpc>
                <a:spcPct val="150000"/>
              </a:lnSpc>
            </a:pPr>
            <a:r>
              <a:rPr lang="cs-CZ" b="1" dirty="0" err="1" smtClean="0"/>
              <a:t>Lp</a:t>
            </a:r>
            <a:r>
              <a:rPr lang="cs-CZ" b="1" dirty="0" smtClean="0"/>
              <a:t>(a) méně než 30 mg/dl (75 </a:t>
            </a:r>
            <a:r>
              <a:rPr lang="cs-CZ" b="1" dirty="0" err="1" smtClean="0"/>
              <a:t>nmol</a:t>
            </a:r>
            <a:r>
              <a:rPr lang="cs-CZ" b="1" dirty="0" smtClean="0"/>
              <a:t>/l) </a:t>
            </a:r>
            <a:r>
              <a:rPr lang="cs-CZ" dirty="0"/>
              <a:t>při přítomnosti </a:t>
            </a:r>
            <a:r>
              <a:rPr lang="cs-CZ" dirty="0" err="1"/>
              <a:t>aKVO</a:t>
            </a:r>
            <a:r>
              <a:rPr lang="cs-CZ" dirty="0"/>
              <a:t> </a:t>
            </a:r>
            <a:endParaRPr lang="cs-CZ" dirty="0" smtClean="0"/>
          </a:p>
          <a:p>
            <a:pPr>
              <a:lnSpc>
                <a:spcPct val="150000"/>
              </a:lnSpc>
            </a:pPr>
            <a:endParaRPr lang="cs-CZ" b="1" dirty="0"/>
          </a:p>
          <a:p>
            <a:pPr marL="0" indent="0">
              <a:lnSpc>
                <a:spcPct val="150000"/>
              </a:lnSpc>
              <a:buNone/>
            </a:pPr>
            <a:endParaRPr lang="cs-CZ" b="1" dirty="0"/>
          </a:p>
          <a:p>
            <a:endParaRPr lang="cs-CZ" dirty="0"/>
          </a:p>
        </p:txBody>
      </p:sp>
    </p:spTree>
    <p:extLst>
      <p:ext uri="{BB962C8B-B14F-4D97-AF65-F5344CB8AC3E}">
        <p14:creationId xmlns:p14="http://schemas.microsoft.com/office/powerpoint/2010/main" val="972241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4479" y="208547"/>
            <a:ext cx="10303042" cy="858253"/>
          </a:xfrm>
          <a:solidFill>
            <a:srgbClr val="FFFF00"/>
          </a:solidFill>
          <a:ln>
            <a:solidFill>
              <a:schemeClr val="tx1"/>
            </a:solidFill>
          </a:ln>
        </p:spPr>
        <p:txBody>
          <a:bodyPr>
            <a:normAutofit/>
          </a:bodyPr>
          <a:lstStyle/>
          <a:p>
            <a:pPr algn="ctr"/>
            <a:r>
              <a:rPr lang="cs-CZ" sz="4000" b="1" dirty="0" smtClean="0">
                <a:latin typeface="+mn-lt"/>
              </a:rPr>
              <a:t>CENTRA V ČR</a:t>
            </a:r>
            <a:endParaRPr lang="cs-CZ" sz="4000" b="1" dirty="0">
              <a:latin typeface="+mn-lt"/>
            </a:endParaRPr>
          </a:p>
        </p:txBody>
      </p:sp>
      <p:sp>
        <p:nvSpPr>
          <p:cNvPr id="3" name="Zástupný symbol pro obsah 2"/>
          <p:cNvSpPr>
            <a:spLocks noGrp="1"/>
          </p:cNvSpPr>
          <p:nvPr>
            <p:ph idx="1"/>
          </p:nvPr>
        </p:nvSpPr>
        <p:spPr>
          <a:xfrm>
            <a:off x="838200" y="1325563"/>
            <a:ext cx="10515600" cy="4600090"/>
          </a:xfrm>
        </p:spPr>
        <p:txBody>
          <a:bodyPr>
            <a:normAutofit/>
          </a:bodyPr>
          <a:lstStyle/>
          <a:p>
            <a:pPr>
              <a:lnSpc>
                <a:spcPct val="150000"/>
              </a:lnSpc>
            </a:pPr>
            <a:endParaRPr lang="cs-CZ" sz="2600" b="1" dirty="0" smtClean="0"/>
          </a:p>
          <a:p>
            <a:pPr>
              <a:lnSpc>
                <a:spcPct val="150000"/>
              </a:lnSpc>
            </a:pPr>
            <a:r>
              <a:rPr lang="cs-CZ" sz="2600" b="1" dirty="0" smtClean="0"/>
              <a:t>GERONTOMETABOLICKÁ </a:t>
            </a:r>
            <a:r>
              <a:rPr lang="cs-CZ" sz="2600" b="1" dirty="0" smtClean="0"/>
              <a:t>KLINIKA, HRADEC KRÁLOVÉ (n=15)</a:t>
            </a:r>
          </a:p>
          <a:p>
            <a:pPr>
              <a:lnSpc>
                <a:spcPct val="150000"/>
              </a:lnSpc>
            </a:pPr>
            <a:r>
              <a:rPr lang="cs-CZ" sz="2600" b="1" dirty="0" smtClean="0"/>
              <a:t>KLINIKA NEFROLOGIE, INSTITUT KLINICKÉ A EXPERIMENTÁLNÍ MEDICÍNY, PRAHA (n=2-3)</a:t>
            </a:r>
          </a:p>
          <a:p>
            <a:pPr>
              <a:lnSpc>
                <a:spcPct val="150000"/>
              </a:lnSpc>
            </a:pPr>
            <a:r>
              <a:rPr lang="cs-CZ" sz="2400" b="1" dirty="0" smtClean="0"/>
              <a:t>INTERNÍ KLINIKA, 2. LF MOTOL</a:t>
            </a:r>
            <a:r>
              <a:rPr lang="cs-CZ" sz="2400" b="1" dirty="0" smtClean="0"/>
              <a:t>, PRAHA </a:t>
            </a:r>
            <a:r>
              <a:rPr lang="cs-CZ" sz="2400" b="1" dirty="0" smtClean="0"/>
              <a:t>(n=2-3)</a:t>
            </a:r>
          </a:p>
        </p:txBody>
      </p:sp>
    </p:spTree>
    <p:extLst>
      <p:ext uri="{BB962C8B-B14F-4D97-AF65-F5344CB8AC3E}">
        <p14:creationId xmlns:p14="http://schemas.microsoft.com/office/powerpoint/2010/main" val="1321985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284019242"/>
              </p:ext>
            </p:extLst>
          </p:nvPr>
        </p:nvGraphicFramePr>
        <p:xfrm>
          <a:off x="195944" y="1424928"/>
          <a:ext cx="11411339" cy="5048599"/>
        </p:xfrm>
        <a:graphic>
          <a:graphicData uri="http://schemas.openxmlformats.org/drawingml/2006/table">
            <a:tbl>
              <a:tblPr firstRow="1" firstCol="1" bandRow="1">
                <a:tableStyleId>{5C22544A-7EE6-4342-B048-85BDC9FD1C3A}</a:tableStyleId>
              </a:tblPr>
              <a:tblGrid>
                <a:gridCol w="3191071">
                  <a:extLst>
                    <a:ext uri="{9D8B030D-6E8A-4147-A177-3AD203B41FA5}">
                      <a16:colId xmlns:a16="http://schemas.microsoft.com/office/drawing/2014/main" xmlns="" val="20000"/>
                    </a:ext>
                  </a:extLst>
                </a:gridCol>
                <a:gridCol w="2537926">
                  <a:extLst>
                    <a:ext uri="{9D8B030D-6E8A-4147-A177-3AD203B41FA5}">
                      <a16:colId xmlns:a16="http://schemas.microsoft.com/office/drawing/2014/main" xmlns="" val="20001"/>
                    </a:ext>
                  </a:extLst>
                </a:gridCol>
                <a:gridCol w="2771192">
                  <a:extLst>
                    <a:ext uri="{9D8B030D-6E8A-4147-A177-3AD203B41FA5}">
                      <a16:colId xmlns:a16="http://schemas.microsoft.com/office/drawing/2014/main" xmlns="" val="20002"/>
                    </a:ext>
                  </a:extLst>
                </a:gridCol>
                <a:gridCol w="2911150">
                  <a:extLst>
                    <a:ext uri="{9D8B030D-6E8A-4147-A177-3AD203B41FA5}">
                      <a16:colId xmlns:a16="http://schemas.microsoft.com/office/drawing/2014/main" xmlns="" val="20003"/>
                    </a:ext>
                  </a:extLst>
                </a:gridCol>
              </a:tblGrid>
              <a:tr h="617545">
                <a:tc>
                  <a:txBody>
                    <a:bodyPr/>
                    <a:lstStyle/>
                    <a:p>
                      <a:pPr>
                        <a:lnSpc>
                          <a:spcPct val="150000"/>
                        </a:lnSpc>
                        <a:spcAft>
                          <a:spcPts val="0"/>
                        </a:spcAft>
                      </a:pPr>
                      <a:r>
                        <a:rPr lang="cs-CZ" sz="1400" b="1" dirty="0">
                          <a:effectLst/>
                        </a:rPr>
                        <a:t>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600" b="1" dirty="0" err="1">
                          <a:solidFill>
                            <a:srgbClr val="FFFF00"/>
                          </a:solidFill>
                          <a:effectLst>
                            <a:outerShdw blurRad="38100" dist="38100" dir="2700000" algn="tl">
                              <a:srgbClr val="000000">
                                <a:alpha val="43137"/>
                              </a:srgbClr>
                            </a:outerShdw>
                          </a:effectLst>
                        </a:rPr>
                        <a:t>Statiny</a:t>
                      </a:r>
                      <a:endParaRPr lang="cs-CZ" sz="1400" b="1" dirty="0">
                        <a:solidFill>
                          <a:srgbClr val="FFFF00"/>
                        </a:solidFill>
                        <a:effectLst>
                          <a:outerShdw blurRad="38100" dist="38100" dir="2700000" algn="tl">
                            <a:srgbClr val="000000">
                              <a:alpha val="43137"/>
                            </a:srgbClr>
                          </a:outerShdw>
                        </a:effectLst>
                      </a:endParaRPr>
                    </a:p>
                    <a:p>
                      <a:pPr algn="ctr">
                        <a:lnSpc>
                          <a:spcPct val="150000"/>
                        </a:lnSpc>
                        <a:spcAft>
                          <a:spcPts val="0"/>
                        </a:spcAft>
                      </a:pPr>
                      <a:r>
                        <a:rPr lang="cs-CZ" sz="1600" b="1" dirty="0">
                          <a:solidFill>
                            <a:srgbClr val="FFFF00"/>
                          </a:solidFill>
                          <a:effectLst>
                            <a:outerShdw blurRad="38100" dist="38100" dir="2700000" algn="tl">
                              <a:srgbClr val="000000">
                                <a:alpha val="43137"/>
                              </a:srgbClr>
                            </a:outerShdw>
                          </a:effectLst>
                        </a:rPr>
                        <a:t>(+</a:t>
                      </a:r>
                      <a:r>
                        <a:rPr lang="cs-CZ" sz="1600" b="1" dirty="0" err="1">
                          <a:solidFill>
                            <a:srgbClr val="FFFF00"/>
                          </a:solidFill>
                          <a:effectLst>
                            <a:outerShdw blurRad="38100" dist="38100" dir="2700000" algn="tl">
                              <a:srgbClr val="000000">
                                <a:alpha val="43137"/>
                              </a:srgbClr>
                            </a:outerShdw>
                          </a:effectLst>
                        </a:rPr>
                        <a:t>Ezetimib</a:t>
                      </a:r>
                      <a:r>
                        <a:rPr lang="cs-CZ" sz="1600" b="1" dirty="0">
                          <a:solidFill>
                            <a:srgbClr val="FFFF00"/>
                          </a:solidFill>
                          <a:effectLst>
                            <a:outerShdw blurRad="38100" dist="38100" dir="2700000" algn="tl">
                              <a:srgbClr val="000000">
                                <a:alpha val="43137"/>
                              </a:srgbClr>
                            </a:outerShdw>
                          </a:effectLst>
                        </a:rPr>
                        <a:t>)</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600" b="1" dirty="0">
                          <a:solidFill>
                            <a:srgbClr val="FFFF00"/>
                          </a:solidFill>
                          <a:effectLst>
                            <a:outerShdw blurRad="38100" dist="38100" dir="2700000" algn="tl">
                              <a:srgbClr val="000000">
                                <a:alpha val="43137"/>
                              </a:srgbClr>
                            </a:outerShdw>
                          </a:effectLst>
                        </a:rPr>
                        <a:t>Inhibitory </a:t>
                      </a:r>
                      <a:r>
                        <a:rPr lang="fi-FI" sz="1600" b="1" dirty="0" smtClean="0">
                          <a:solidFill>
                            <a:srgbClr val="FFFF00"/>
                          </a:solidFill>
                          <a:effectLst>
                            <a:outerShdw blurRad="38100" dist="38100" dir="2700000" algn="tl">
                              <a:srgbClr val="000000">
                                <a:alpha val="43137"/>
                              </a:srgbClr>
                            </a:outerShdw>
                          </a:effectLst>
                        </a:rPr>
                        <a:t>proprotein konvertáz</a:t>
                      </a:r>
                      <a:r>
                        <a:rPr lang="cs-CZ" sz="1600" b="1" dirty="0" smtClean="0">
                          <a:solidFill>
                            <a:srgbClr val="FFFF00"/>
                          </a:solidFill>
                          <a:effectLst>
                            <a:outerShdw blurRad="38100" dist="38100" dir="2700000" algn="tl">
                              <a:srgbClr val="000000">
                                <a:alpha val="43137"/>
                              </a:srgbClr>
                            </a:outerShdw>
                          </a:effectLst>
                        </a:rPr>
                        <a:t>y</a:t>
                      </a:r>
                      <a:r>
                        <a:rPr lang="fi-FI" sz="1600" b="1" dirty="0" smtClean="0">
                          <a:solidFill>
                            <a:srgbClr val="FFFF00"/>
                          </a:solidFill>
                          <a:effectLst>
                            <a:outerShdw blurRad="38100" dist="38100" dir="2700000" algn="tl">
                              <a:srgbClr val="000000">
                                <a:alpha val="43137"/>
                              </a:srgbClr>
                            </a:outerShdw>
                          </a:effectLst>
                        </a:rPr>
                        <a:t> subtilisin kexin 9</a:t>
                      </a:r>
                    </a:p>
                  </a:txBody>
                  <a:tcPr marL="38851" marR="38851" marT="0" marB="0"/>
                </a:tc>
                <a:tc>
                  <a:txBody>
                    <a:bodyPr/>
                    <a:lstStyle/>
                    <a:p>
                      <a:pPr algn="ctr">
                        <a:lnSpc>
                          <a:spcPct val="150000"/>
                        </a:lnSpc>
                        <a:spcAft>
                          <a:spcPts val="0"/>
                        </a:spcAft>
                      </a:pPr>
                      <a:r>
                        <a:rPr lang="cs-CZ" sz="1600" b="1" dirty="0">
                          <a:solidFill>
                            <a:srgbClr val="FFFF00"/>
                          </a:solidFill>
                          <a:effectLst>
                            <a:outerShdw blurRad="38100" dist="38100" dir="2700000" algn="tl">
                              <a:srgbClr val="000000">
                                <a:alpha val="43137"/>
                              </a:srgbClr>
                            </a:outerShdw>
                          </a:effectLst>
                        </a:rPr>
                        <a:t>Lipoproteinová  </a:t>
                      </a:r>
                      <a:r>
                        <a:rPr lang="cs-CZ" sz="1600" b="1" dirty="0" err="1">
                          <a:solidFill>
                            <a:srgbClr val="FFFF00"/>
                          </a:solidFill>
                          <a:effectLst>
                            <a:outerShdw blurRad="38100" dist="38100" dir="2700000" algn="tl">
                              <a:srgbClr val="000000">
                                <a:alpha val="43137"/>
                              </a:srgbClr>
                            </a:outerShdw>
                          </a:effectLst>
                        </a:rPr>
                        <a:t>aferéza</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0"/>
                  </a:ext>
                </a:extLst>
              </a:tr>
              <a:tr h="284515">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Snížení LDL cholesterolu</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30-60%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50-60%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50-70%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1"/>
                  </a:ext>
                </a:extLst>
              </a:tr>
              <a:tr h="284515">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Snížení lipoproteinu (a)</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20%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60-80%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2"/>
                  </a:ext>
                </a:extLst>
              </a:tr>
              <a:tr h="284515">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Snížení triglyceridů</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10-20%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10%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20-30%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3"/>
                  </a:ext>
                </a:extLst>
              </a:tr>
              <a:tr h="849582">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Ovlivnění dalších potenciálně </a:t>
                      </a:r>
                      <a:r>
                        <a:rPr lang="cs-CZ" sz="1600" b="1" dirty="0" err="1">
                          <a:solidFill>
                            <a:srgbClr val="FFFF00"/>
                          </a:solidFill>
                          <a:effectLst>
                            <a:outerShdw blurRad="38100" dist="38100" dir="2700000" algn="tl">
                              <a:srgbClr val="000000">
                                <a:alpha val="43137"/>
                              </a:srgbClr>
                            </a:outerShdw>
                          </a:effectLst>
                        </a:rPr>
                        <a:t>aterogenních</a:t>
                      </a:r>
                      <a:r>
                        <a:rPr lang="cs-CZ" sz="1600" b="1" dirty="0">
                          <a:solidFill>
                            <a:srgbClr val="FFFF00"/>
                          </a:solidFill>
                          <a:effectLst>
                            <a:outerShdw blurRad="38100" dist="38100" dir="2700000" algn="tl">
                              <a:srgbClr val="000000">
                                <a:alpha val="43137"/>
                              </a:srgbClr>
                            </a:outerShdw>
                          </a:effectLst>
                        </a:rPr>
                        <a:t> faktorů </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Zánětlivé parametry</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Zatím není známo</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Fibrinogen, zánětlivé parametry, snížení viskosity plasmy, …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4"/>
                  </a:ext>
                </a:extLst>
              </a:tr>
              <a:tr h="1023079">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Ovlivnění klinických příhod</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Výrazné, významné,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Významné</a:t>
                      </a:r>
                      <a:r>
                        <a:rPr lang="cs-CZ" sz="1400" b="1" baseline="0" dirty="0" smtClean="0">
                          <a:effectLst/>
                        </a:rPr>
                        <a:t> (2 randomizované prospektivní klinické studie)</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Výrazné, </a:t>
                      </a:r>
                      <a:r>
                        <a:rPr lang="cs-CZ" sz="1400" b="1" dirty="0" smtClean="0">
                          <a:effectLst/>
                        </a:rPr>
                        <a:t>v</a:t>
                      </a:r>
                      <a:r>
                        <a:rPr lang="cs-CZ" sz="1400" b="1" dirty="0">
                          <a:effectLst/>
                        </a:rPr>
                        <a:t> retrospektivních studiích s historickými kontrolami.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5"/>
                  </a:ext>
                </a:extLst>
              </a:tr>
              <a:tr h="366310">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Aplikace léčby</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Perorálně </a:t>
                      </a:r>
                      <a:r>
                        <a:rPr lang="cs-CZ" sz="1400" b="1" dirty="0">
                          <a:effectLst/>
                        </a:rPr>
                        <a:t>každý </a:t>
                      </a:r>
                      <a:r>
                        <a:rPr lang="cs-CZ" sz="1400" b="1" dirty="0" smtClean="0">
                          <a:effectLst/>
                        </a:rPr>
                        <a:t>den/ob </a:t>
                      </a:r>
                      <a:r>
                        <a:rPr lang="cs-CZ" sz="1400" b="1" dirty="0">
                          <a:effectLst/>
                        </a:rPr>
                        <a:t>den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Subkutánní aplikace </a:t>
                      </a:r>
                      <a:r>
                        <a:rPr lang="cs-CZ" sz="1400" b="1" dirty="0" smtClean="0">
                          <a:effectLst/>
                        </a:rPr>
                        <a:t>2 </a:t>
                      </a:r>
                      <a:r>
                        <a:rPr lang="cs-CZ" sz="1400" b="1" dirty="0">
                          <a:effectLst/>
                        </a:rPr>
                        <a:t>x měsíčně</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a:effectLst/>
                        </a:rPr>
                        <a:t>Žilní přístup 1 x za 1-2 týdny</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6"/>
                  </a:ext>
                </a:extLst>
              </a:tr>
              <a:tr h="609698">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Závažné nežádoucí účinky</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err="1" smtClean="0">
                          <a:effectLst/>
                        </a:rPr>
                        <a:t>Rhabdomyolýza</a:t>
                      </a:r>
                      <a:r>
                        <a:rPr lang="cs-CZ" sz="1400" b="1" dirty="0" smtClean="0">
                          <a:effectLst/>
                        </a:rPr>
                        <a:t>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Faryngitida, </a:t>
                      </a:r>
                      <a:r>
                        <a:rPr lang="cs-CZ" sz="1400" b="1" baseline="0" dirty="0" smtClean="0">
                          <a:effectLst/>
                        </a:rPr>
                        <a:t>lokální reakce</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Symptomatická hypotenze, </a:t>
                      </a:r>
                      <a:r>
                        <a:rPr lang="cs-CZ" sz="1400" b="0" dirty="0" smtClean="0">
                          <a:effectLst/>
                        </a:rPr>
                        <a:t>krvácení,</a:t>
                      </a:r>
                      <a:r>
                        <a:rPr lang="cs-CZ" sz="1400" b="0" baseline="0" dirty="0" smtClean="0">
                          <a:effectLst/>
                        </a:rPr>
                        <a:t> anafylaxe</a:t>
                      </a:r>
                      <a:r>
                        <a:rPr lang="cs-CZ" sz="1400" b="0" dirty="0" smtClean="0">
                          <a:effectLst/>
                        </a:rPr>
                        <a:t> </a:t>
                      </a:r>
                      <a:endParaRPr lang="cs-CZ"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7"/>
                  </a:ext>
                </a:extLst>
              </a:tr>
              <a:tr h="522514">
                <a:tc>
                  <a:txBody>
                    <a:bodyPr/>
                    <a:lstStyle/>
                    <a:p>
                      <a:pPr>
                        <a:lnSpc>
                          <a:spcPct val="150000"/>
                        </a:lnSpc>
                        <a:spcAft>
                          <a:spcPts val="0"/>
                        </a:spcAft>
                      </a:pPr>
                      <a:r>
                        <a:rPr lang="cs-CZ" sz="1600" b="1" dirty="0">
                          <a:solidFill>
                            <a:srgbClr val="FFFF00"/>
                          </a:solidFill>
                          <a:effectLst>
                            <a:outerShdw blurRad="38100" dist="38100" dir="2700000" algn="tl">
                              <a:srgbClr val="000000">
                                <a:alpha val="43137"/>
                              </a:srgbClr>
                            </a:outerShdw>
                          </a:effectLst>
                        </a:rPr>
                        <a:t>Dostupnost</a:t>
                      </a:r>
                      <a:endParaRPr lang="cs-CZ"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Prakticky </a:t>
                      </a:r>
                      <a:r>
                        <a:rPr lang="cs-CZ" sz="1400" b="1" dirty="0">
                          <a:effectLst/>
                        </a:rPr>
                        <a:t>bez omezení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Specializovaná centra </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tc>
                  <a:txBody>
                    <a:bodyPr/>
                    <a:lstStyle/>
                    <a:p>
                      <a:pPr algn="ctr">
                        <a:lnSpc>
                          <a:spcPct val="150000"/>
                        </a:lnSpc>
                        <a:spcAft>
                          <a:spcPts val="0"/>
                        </a:spcAft>
                      </a:pPr>
                      <a:r>
                        <a:rPr lang="cs-CZ" sz="1400" b="1" dirty="0" smtClean="0">
                          <a:effectLst/>
                        </a:rPr>
                        <a:t>Specializovaná centra</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xmlns="" val="10008"/>
                  </a:ext>
                </a:extLst>
              </a:tr>
            </a:tbl>
          </a:graphicData>
        </a:graphic>
      </p:graphicFrame>
      <p:sp>
        <p:nvSpPr>
          <p:cNvPr id="3" name="Rectangle 1"/>
          <p:cNvSpPr>
            <a:spLocks noChangeArrowheads="1"/>
          </p:cNvSpPr>
          <p:nvPr/>
        </p:nvSpPr>
        <p:spPr bwMode="auto">
          <a:xfrm>
            <a:off x="1278294" y="37854"/>
            <a:ext cx="9806473" cy="954107"/>
          </a:xfrm>
          <a:prstGeom prst="rect">
            <a:avLst/>
          </a:prstGeom>
          <a:solidFill>
            <a:srgbClr val="FFFF00"/>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SROVNÁNÍ SOUČASNÝCH LÉČEBNÝCH</a:t>
            </a:r>
            <a:r>
              <a:rPr kumimoji="0" lang="cs-CZ" altLang="cs-CZ" sz="2800" b="1"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METOD </a:t>
            </a:r>
          </a:p>
          <a:p>
            <a:pPr marL="0" marR="0" lvl="0" indent="0" algn="ctr" defTabSz="914400" rtl="0" eaLnBrk="0" fontAlgn="base" latinLnBrk="0" hangingPunct="0">
              <a:lnSpc>
                <a:spcPct val="100000"/>
              </a:lnSpc>
              <a:spcBef>
                <a:spcPct val="0"/>
              </a:spcBef>
              <a:spcAft>
                <a:spcPct val="0"/>
              </a:spcAft>
              <a:buClrTx/>
              <a:buSzTx/>
              <a:buFontTx/>
              <a:buNone/>
              <a:tabLst/>
            </a:pPr>
            <a:r>
              <a:rPr lang="cs-CZ" altLang="cs-CZ" sz="2800" b="1" baseline="0" dirty="0">
                <a:ea typeface="Calibri" panose="020F0502020204030204" pitchFamily="34" charset="0"/>
                <a:cs typeface="Times New Roman" panose="02020603050405020304" pitchFamily="18" charset="0"/>
              </a:rPr>
              <a:t>(</a:t>
            </a:r>
            <a:r>
              <a:rPr kumimoji="0" lang="cs-CZ" altLang="cs-CZ" sz="28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LDL CHOLESTEROL)</a:t>
            </a:r>
            <a:endParaRPr kumimoji="0" lang="cs-CZ" altLang="cs-CZ"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55942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49378" y="188913"/>
            <a:ext cx="8972535" cy="850900"/>
          </a:xfrm>
        </p:spPr>
        <p:txBody>
          <a:bodyPr>
            <a:normAutofit fontScale="90000"/>
          </a:bodyPr>
          <a:lstStyle/>
          <a:p>
            <a:pPr algn="ctr" eaLnBrk="1" hangingPunct="1"/>
            <a:r>
              <a:rPr lang="cs-CZ" altLang="cs-CZ" sz="2800" b="1" dirty="0" smtClean="0">
                <a:latin typeface="+mn-lt"/>
              </a:rPr>
              <a:t>NOVÝ CÍL (DOSAŽITELNÝ V AMBULANCI): </a:t>
            </a:r>
            <a:br>
              <a:rPr lang="cs-CZ" altLang="cs-CZ" sz="2800" b="1" dirty="0" smtClean="0">
                <a:latin typeface="+mn-lt"/>
              </a:rPr>
            </a:br>
            <a:r>
              <a:rPr lang="cs-CZ" altLang="cs-CZ" sz="2800" b="1" dirty="0" smtClean="0">
                <a:latin typeface="+mn-lt"/>
              </a:rPr>
              <a:t>ÚPLNĚ NESMRTELNÝ + STÁLE MLADÝ PACIENT: </a:t>
            </a:r>
            <a:r>
              <a:rPr lang="cs-CZ" altLang="cs-CZ" sz="2800" b="1" dirty="0" smtClean="0">
                <a:solidFill>
                  <a:srgbClr val="FF0000"/>
                </a:solidFill>
                <a:latin typeface="+mn-lt"/>
              </a:rPr>
              <a:t>+ METFORMIN</a:t>
            </a:r>
            <a:endParaRPr lang="cs-CZ" altLang="cs-CZ" sz="2800" b="1" dirty="0">
              <a:solidFill>
                <a:srgbClr val="FF0000"/>
              </a:solidFill>
              <a:latin typeface="+mn-lt"/>
            </a:endParaRPr>
          </a:p>
        </p:txBody>
      </p:sp>
      <p:sp>
        <p:nvSpPr>
          <p:cNvPr id="98307" name="Rectangle 3"/>
          <p:cNvSpPr>
            <a:spLocks noGrp="1" noChangeArrowheads="1"/>
          </p:cNvSpPr>
          <p:nvPr>
            <p:ph type="body" idx="1"/>
          </p:nvPr>
        </p:nvSpPr>
        <p:spPr>
          <a:xfrm>
            <a:off x="1774826" y="1039813"/>
            <a:ext cx="8893175" cy="5086351"/>
          </a:xfrm>
        </p:spPr>
        <p:txBody>
          <a:bodyPr/>
          <a:lstStyle/>
          <a:p>
            <a:pPr eaLnBrk="1" hangingPunct="1">
              <a:lnSpc>
                <a:spcPct val="90000"/>
              </a:lnSpc>
            </a:pPr>
            <a:r>
              <a:rPr lang="cs-CZ" altLang="cs-CZ" sz="2400" b="1" dirty="0"/>
              <a:t>Nekuřák</a:t>
            </a:r>
          </a:p>
          <a:p>
            <a:pPr eaLnBrk="1" hangingPunct="1">
              <a:lnSpc>
                <a:spcPct val="90000"/>
              </a:lnSpc>
            </a:pPr>
            <a:r>
              <a:rPr lang="cs-CZ" altLang="cs-CZ" sz="2400" b="1" dirty="0"/>
              <a:t>30 minut denně přiměřená fyzická aktivita</a:t>
            </a:r>
          </a:p>
          <a:p>
            <a:pPr eaLnBrk="1" hangingPunct="1">
              <a:lnSpc>
                <a:spcPct val="90000"/>
              </a:lnSpc>
            </a:pPr>
            <a:r>
              <a:rPr lang="cs-CZ" altLang="cs-CZ" sz="2400" b="1" dirty="0"/>
              <a:t>BMI méně než </a:t>
            </a:r>
            <a:r>
              <a:rPr lang="cs-CZ" altLang="cs-CZ" sz="2400" b="1" dirty="0" smtClean="0"/>
              <a:t>26 </a:t>
            </a:r>
            <a:r>
              <a:rPr lang="cs-CZ" altLang="cs-CZ" sz="2400" b="1" dirty="0"/>
              <a:t>kg/m</a:t>
            </a:r>
            <a:r>
              <a:rPr lang="cs-CZ" altLang="cs-CZ" sz="2400" b="1" baseline="30000" dirty="0"/>
              <a:t>2</a:t>
            </a:r>
            <a:r>
              <a:rPr lang="cs-CZ" altLang="cs-CZ" sz="2400" b="1" dirty="0"/>
              <a:t> </a:t>
            </a:r>
          </a:p>
          <a:p>
            <a:pPr eaLnBrk="1" hangingPunct="1">
              <a:lnSpc>
                <a:spcPct val="90000"/>
              </a:lnSpc>
            </a:pPr>
            <a:r>
              <a:rPr lang="cs-CZ" altLang="cs-CZ" sz="2400" b="1" dirty="0"/>
              <a:t>Obvod pasu méně než 94 cm u </a:t>
            </a:r>
            <a:r>
              <a:rPr lang="cs-CZ" altLang="cs-CZ" sz="2400" b="1" dirty="0" smtClean="0"/>
              <a:t>mužů, </a:t>
            </a:r>
            <a:r>
              <a:rPr lang="cs-CZ" altLang="cs-CZ" sz="2400" b="1" dirty="0"/>
              <a:t>80 cm u žen.</a:t>
            </a:r>
          </a:p>
          <a:p>
            <a:pPr eaLnBrk="1" hangingPunct="1">
              <a:lnSpc>
                <a:spcPct val="90000"/>
              </a:lnSpc>
            </a:pPr>
            <a:r>
              <a:rPr lang="cs-CZ" altLang="cs-CZ" sz="2400" b="1" dirty="0"/>
              <a:t>Krevní tlak 130-140/80-90 mm </a:t>
            </a:r>
            <a:r>
              <a:rPr lang="cs-CZ" altLang="cs-CZ" sz="2400" b="1" dirty="0" err="1"/>
              <a:t>Hg</a:t>
            </a:r>
            <a:endParaRPr lang="cs-CZ" altLang="cs-CZ" sz="2400" b="1" dirty="0"/>
          </a:p>
          <a:p>
            <a:pPr eaLnBrk="1" hangingPunct="1">
              <a:lnSpc>
                <a:spcPct val="90000"/>
              </a:lnSpc>
            </a:pPr>
            <a:r>
              <a:rPr lang="cs-CZ" altLang="cs-CZ" sz="2400" b="1" u="sng" dirty="0">
                <a:solidFill>
                  <a:srgbClr val="FF0000"/>
                </a:solidFill>
              </a:rPr>
              <a:t>Lačná glykémie </a:t>
            </a:r>
            <a:r>
              <a:rPr lang="cs-CZ" altLang="cs-CZ" sz="2400" b="1" u="sng" dirty="0" smtClean="0">
                <a:solidFill>
                  <a:srgbClr val="FF0000"/>
                </a:solidFill>
              </a:rPr>
              <a:t>méně než 5,6 </a:t>
            </a:r>
            <a:r>
              <a:rPr lang="cs-CZ" altLang="cs-CZ" sz="2400" b="1" u="sng" dirty="0" err="1" smtClean="0">
                <a:solidFill>
                  <a:srgbClr val="FF0000"/>
                </a:solidFill>
              </a:rPr>
              <a:t>mmol</a:t>
            </a:r>
            <a:r>
              <a:rPr lang="cs-CZ" altLang="cs-CZ" sz="2400" b="1" u="sng" dirty="0" smtClean="0">
                <a:solidFill>
                  <a:srgbClr val="FF0000"/>
                </a:solidFill>
              </a:rPr>
              <a:t>/L (ale ne 0)</a:t>
            </a:r>
            <a:endParaRPr lang="cs-CZ" altLang="cs-CZ" sz="2400" b="1" u="sng" dirty="0">
              <a:solidFill>
                <a:srgbClr val="FF0000"/>
              </a:solidFill>
            </a:endParaRPr>
          </a:p>
          <a:p>
            <a:pPr eaLnBrk="1" hangingPunct="1">
              <a:lnSpc>
                <a:spcPct val="90000"/>
              </a:lnSpc>
            </a:pPr>
            <a:endParaRPr lang="cs-CZ" altLang="cs-CZ" sz="2400" b="1" dirty="0"/>
          </a:p>
          <a:p>
            <a:pPr eaLnBrk="1" hangingPunct="1">
              <a:lnSpc>
                <a:spcPct val="90000"/>
              </a:lnSpc>
            </a:pPr>
            <a:r>
              <a:rPr lang="cs-CZ" altLang="cs-CZ" b="1" u="sng" dirty="0">
                <a:effectLst>
                  <a:outerShdw blurRad="38100" dist="38100" dir="2700000" algn="tl">
                    <a:srgbClr val="000000">
                      <a:alpha val="43137"/>
                    </a:srgbClr>
                  </a:outerShdw>
                </a:effectLst>
              </a:rPr>
              <a:t>LDL </a:t>
            </a:r>
            <a:r>
              <a:rPr lang="cs-CZ" altLang="cs-CZ" b="1" u="sng" dirty="0" smtClean="0">
                <a:effectLst>
                  <a:outerShdw blurRad="38100" dist="38100" dir="2700000" algn="tl">
                    <a:srgbClr val="000000">
                      <a:alpha val="43137"/>
                    </a:srgbClr>
                  </a:outerShdw>
                </a:effectLst>
              </a:rPr>
              <a:t>cholesterol = 0 </a:t>
            </a:r>
            <a:r>
              <a:rPr lang="cs-CZ" altLang="cs-CZ" b="1" u="sng" dirty="0" err="1">
                <a:effectLst>
                  <a:outerShdw blurRad="38100" dist="38100" dir="2700000" algn="tl">
                    <a:srgbClr val="000000">
                      <a:alpha val="43137"/>
                    </a:srgbClr>
                  </a:outerShdw>
                </a:effectLst>
              </a:rPr>
              <a:t>mmol</a:t>
            </a:r>
            <a:r>
              <a:rPr lang="cs-CZ" altLang="cs-CZ" b="1" u="sng" dirty="0">
                <a:effectLst>
                  <a:outerShdw blurRad="38100" dist="38100" dir="2700000" algn="tl">
                    <a:srgbClr val="000000">
                      <a:alpha val="43137"/>
                    </a:srgbClr>
                  </a:outerShdw>
                </a:effectLst>
              </a:rPr>
              <a:t>/L</a:t>
            </a:r>
            <a:r>
              <a:rPr lang="cs-CZ" altLang="cs-CZ" b="1" dirty="0">
                <a:effectLst>
                  <a:outerShdw blurRad="38100" dist="38100" dir="2700000" algn="tl">
                    <a:srgbClr val="000000">
                      <a:alpha val="43137"/>
                    </a:srgbClr>
                  </a:outerShdw>
                </a:effectLst>
              </a:rPr>
              <a:t> </a:t>
            </a:r>
          </a:p>
          <a:p>
            <a:pPr eaLnBrk="1" hangingPunct="1">
              <a:lnSpc>
                <a:spcPct val="90000"/>
              </a:lnSpc>
            </a:pPr>
            <a:r>
              <a:rPr lang="cs-CZ" altLang="cs-CZ" dirty="0">
                <a:solidFill>
                  <a:srgbClr val="FF0000"/>
                </a:solidFill>
              </a:rPr>
              <a:t>Triglyceridy méně než </a:t>
            </a:r>
            <a:r>
              <a:rPr lang="cs-CZ" altLang="cs-CZ" dirty="0" smtClean="0">
                <a:solidFill>
                  <a:srgbClr val="FF0000"/>
                </a:solidFill>
              </a:rPr>
              <a:t>2,0/1,7 </a:t>
            </a:r>
            <a:r>
              <a:rPr lang="cs-CZ" altLang="cs-CZ" dirty="0" err="1">
                <a:solidFill>
                  <a:srgbClr val="FF0000"/>
                </a:solidFill>
              </a:rPr>
              <a:t>mmol</a:t>
            </a:r>
            <a:r>
              <a:rPr lang="cs-CZ" altLang="cs-CZ" dirty="0">
                <a:solidFill>
                  <a:srgbClr val="FF0000"/>
                </a:solidFill>
              </a:rPr>
              <a:t>/L</a:t>
            </a:r>
            <a:endParaRPr lang="cs-CZ" altLang="cs-CZ" sz="2400" dirty="0">
              <a:solidFill>
                <a:srgbClr val="FF0000"/>
              </a:solidFill>
            </a:endParaRPr>
          </a:p>
          <a:p>
            <a:pPr eaLnBrk="1" hangingPunct="1">
              <a:lnSpc>
                <a:spcPct val="90000"/>
              </a:lnSpc>
            </a:pPr>
            <a:r>
              <a:rPr lang="cs-CZ" altLang="cs-CZ" i="1" dirty="0">
                <a:solidFill>
                  <a:srgbClr val="FF0000"/>
                </a:solidFill>
              </a:rPr>
              <a:t>HDL více než 1,1 </a:t>
            </a:r>
            <a:r>
              <a:rPr lang="cs-CZ" altLang="cs-CZ" i="1" dirty="0" err="1">
                <a:solidFill>
                  <a:srgbClr val="FF0000"/>
                </a:solidFill>
              </a:rPr>
              <a:t>mmol</a:t>
            </a:r>
            <a:r>
              <a:rPr lang="cs-CZ" altLang="cs-CZ" i="1" dirty="0">
                <a:solidFill>
                  <a:srgbClr val="FF0000"/>
                </a:solidFill>
              </a:rPr>
              <a:t>/L u mužů, 1,2 </a:t>
            </a:r>
            <a:r>
              <a:rPr lang="cs-CZ" altLang="cs-CZ" i="1" dirty="0" err="1">
                <a:solidFill>
                  <a:srgbClr val="FF0000"/>
                </a:solidFill>
              </a:rPr>
              <a:t>mmol</a:t>
            </a:r>
            <a:r>
              <a:rPr lang="cs-CZ" altLang="cs-CZ" i="1" dirty="0">
                <a:solidFill>
                  <a:srgbClr val="FF0000"/>
                </a:solidFill>
              </a:rPr>
              <a:t>/L u žen</a:t>
            </a:r>
          </a:p>
        </p:txBody>
      </p:sp>
      <p:sp>
        <p:nvSpPr>
          <p:cNvPr id="98308" name="TextovéPole 3"/>
          <p:cNvSpPr txBox="1">
            <a:spLocks noChangeArrowheads="1"/>
          </p:cNvSpPr>
          <p:nvPr/>
        </p:nvSpPr>
        <p:spPr bwMode="auto">
          <a:xfrm>
            <a:off x="1631951" y="6126163"/>
            <a:ext cx="8748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800"/>
              <a:t>Soška V, et al. Opinion of the Czech Atherosclerosis Society's committee (CSAT) on the ESC/EAS guidelines related to the diagnostics and treatment of dyslipidemias issued in 2011].</a:t>
            </a:r>
          </a:p>
          <a:p>
            <a:pPr>
              <a:spcBef>
                <a:spcPct val="0"/>
              </a:spcBef>
              <a:buFontTx/>
              <a:buNone/>
            </a:pPr>
            <a:r>
              <a:rPr lang="cs-CZ" altLang="cs-CZ" sz="800"/>
              <a:t>Vnitr Lek. 2013;59(2):120-6.  Authors/Task Force Members:, Catapano AL, Graham I, De Backer G, et al. 2016 ESC/EAS Guidelines for the Management of Dyslipidaemias: The Task Force </a:t>
            </a:r>
          </a:p>
          <a:p>
            <a:pPr>
              <a:spcBef>
                <a:spcPct val="0"/>
              </a:spcBef>
              <a:buFontTx/>
              <a:buNone/>
            </a:pPr>
            <a:r>
              <a:rPr lang="cs-CZ" altLang="cs-CZ" sz="800"/>
              <a:t>for the Management of Dyslipidaemias of the European Society of Cardiology (ESC) and European Atherosclerosis Society (EAS) Developed with the special contribution of the European </a:t>
            </a:r>
          </a:p>
          <a:p>
            <a:pPr>
              <a:spcBef>
                <a:spcPct val="0"/>
              </a:spcBef>
              <a:buFontTx/>
              <a:buNone/>
            </a:pPr>
            <a:r>
              <a:rPr lang="cs-CZ" altLang="cs-CZ" sz="800"/>
              <a:t>Assocciation for Cardiovascular Prevention &amp; Rehabilitation (EACPR). Atherosclerosis. 2016; 253:281-344.</a:t>
            </a:r>
          </a:p>
        </p:txBody>
      </p:sp>
    </p:spTree>
    <p:extLst>
      <p:ext uri="{BB962C8B-B14F-4D97-AF65-F5344CB8AC3E}">
        <p14:creationId xmlns:p14="http://schemas.microsoft.com/office/powerpoint/2010/main" val="2192562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49378" y="188913"/>
            <a:ext cx="8972535" cy="850900"/>
          </a:xfrm>
        </p:spPr>
        <p:txBody>
          <a:bodyPr>
            <a:normAutofit fontScale="90000"/>
          </a:bodyPr>
          <a:lstStyle/>
          <a:p>
            <a:pPr algn="ctr" eaLnBrk="1" hangingPunct="1"/>
            <a:r>
              <a:rPr lang="cs-CZ" altLang="cs-CZ" sz="2800" b="1" dirty="0" smtClean="0">
                <a:latin typeface="+mn-lt"/>
              </a:rPr>
              <a:t>NOVÝ CÍL (DOSAŽITELNÝ V AMBULANCI): </a:t>
            </a:r>
            <a:br>
              <a:rPr lang="cs-CZ" altLang="cs-CZ" sz="2800" b="1" dirty="0" smtClean="0">
                <a:latin typeface="+mn-lt"/>
              </a:rPr>
            </a:br>
            <a:r>
              <a:rPr lang="cs-CZ" altLang="cs-CZ" sz="2800" b="1" dirty="0" smtClean="0">
                <a:latin typeface="+mn-lt"/>
              </a:rPr>
              <a:t>ÚPLNĚ NESMRTELNÝ + STÁLE MLADÝ PACIENT: </a:t>
            </a:r>
            <a:r>
              <a:rPr lang="cs-CZ" altLang="cs-CZ" sz="2800" b="1" dirty="0" smtClean="0">
                <a:solidFill>
                  <a:srgbClr val="FF0000"/>
                </a:solidFill>
                <a:latin typeface="+mn-lt"/>
              </a:rPr>
              <a:t>+ METFORMIN</a:t>
            </a:r>
            <a:endParaRPr lang="cs-CZ" altLang="cs-CZ" sz="2800" b="1" dirty="0">
              <a:solidFill>
                <a:srgbClr val="FF0000"/>
              </a:solidFill>
              <a:latin typeface="+mn-lt"/>
            </a:endParaRPr>
          </a:p>
        </p:txBody>
      </p:sp>
      <p:sp>
        <p:nvSpPr>
          <p:cNvPr id="98307" name="Rectangle 3"/>
          <p:cNvSpPr>
            <a:spLocks noGrp="1" noChangeArrowheads="1"/>
          </p:cNvSpPr>
          <p:nvPr>
            <p:ph type="body" idx="1"/>
          </p:nvPr>
        </p:nvSpPr>
        <p:spPr>
          <a:xfrm>
            <a:off x="1774826" y="1039813"/>
            <a:ext cx="8893175" cy="5086351"/>
          </a:xfrm>
        </p:spPr>
        <p:txBody>
          <a:bodyPr/>
          <a:lstStyle/>
          <a:p>
            <a:pPr eaLnBrk="1" hangingPunct="1">
              <a:lnSpc>
                <a:spcPct val="90000"/>
              </a:lnSpc>
            </a:pPr>
            <a:r>
              <a:rPr lang="cs-CZ" altLang="cs-CZ" sz="2400" b="1" dirty="0"/>
              <a:t>Nekuřák</a:t>
            </a:r>
          </a:p>
          <a:p>
            <a:pPr eaLnBrk="1" hangingPunct="1">
              <a:lnSpc>
                <a:spcPct val="90000"/>
              </a:lnSpc>
            </a:pPr>
            <a:r>
              <a:rPr lang="cs-CZ" altLang="cs-CZ" sz="2400" b="1" dirty="0"/>
              <a:t>30 minut denně přiměřená fyzická aktivita</a:t>
            </a:r>
          </a:p>
          <a:p>
            <a:pPr eaLnBrk="1" hangingPunct="1">
              <a:lnSpc>
                <a:spcPct val="90000"/>
              </a:lnSpc>
            </a:pPr>
            <a:r>
              <a:rPr lang="cs-CZ" altLang="cs-CZ" sz="2400" b="1" dirty="0"/>
              <a:t>BMI méně než </a:t>
            </a:r>
            <a:r>
              <a:rPr lang="cs-CZ" altLang="cs-CZ" sz="2400" b="1" dirty="0" smtClean="0"/>
              <a:t>26 </a:t>
            </a:r>
            <a:r>
              <a:rPr lang="cs-CZ" altLang="cs-CZ" sz="2400" b="1" dirty="0"/>
              <a:t>kg/m</a:t>
            </a:r>
            <a:r>
              <a:rPr lang="cs-CZ" altLang="cs-CZ" sz="2400" b="1" baseline="30000" dirty="0"/>
              <a:t>2</a:t>
            </a:r>
            <a:r>
              <a:rPr lang="cs-CZ" altLang="cs-CZ" sz="2400" b="1" dirty="0"/>
              <a:t> </a:t>
            </a:r>
          </a:p>
          <a:p>
            <a:pPr eaLnBrk="1" hangingPunct="1">
              <a:lnSpc>
                <a:spcPct val="90000"/>
              </a:lnSpc>
            </a:pPr>
            <a:r>
              <a:rPr lang="cs-CZ" altLang="cs-CZ" sz="2400" b="1" dirty="0"/>
              <a:t>Obvod pasu méně než 94 cm u </a:t>
            </a:r>
            <a:r>
              <a:rPr lang="cs-CZ" altLang="cs-CZ" sz="2400" b="1" dirty="0" smtClean="0"/>
              <a:t>mužů, </a:t>
            </a:r>
            <a:r>
              <a:rPr lang="cs-CZ" altLang="cs-CZ" sz="2400" b="1" dirty="0"/>
              <a:t>80 cm u žen.</a:t>
            </a:r>
          </a:p>
          <a:p>
            <a:pPr eaLnBrk="1" hangingPunct="1">
              <a:lnSpc>
                <a:spcPct val="90000"/>
              </a:lnSpc>
            </a:pPr>
            <a:r>
              <a:rPr lang="cs-CZ" altLang="cs-CZ" sz="2400" b="1" dirty="0"/>
              <a:t>Krevní tlak 130-140/80-90 mm </a:t>
            </a:r>
            <a:r>
              <a:rPr lang="cs-CZ" altLang="cs-CZ" sz="2400" b="1" dirty="0" err="1"/>
              <a:t>Hg</a:t>
            </a:r>
            <a:endParaRPr lang="cs-CZ" altLang="cs-CZ" sz="2400" b="1" dirty="0"/>
          </a:p>
          <a:p>
            <a:pPr eaLnBrk="1" hangingPunct="1">
              <a:lnSpc>
                <a:spcPct val="90000"/>
              </a:lnSpc>
            </a:pPr>
            <a:r>
              <a:rPr lang="cs-CZ" altLang="cs-CZ" sz="2400" b="1" u="sng" dirty="0">
                <a:solidFill>
                  <a:srgbClr val="FF0000"/>
                </a:solidFill>
              </a:rPr>
              <a:t>Lačná glykémie </a:t>
            </a:r>
            <a:r>
              <a:rPr lang="cs-CZ" altLang="cs-CZ" sz="2400" b="1" u="sng" dirty="0" smtClean="0">
                <a:solidFill>
                  <a:srgbClr val="FF0000"/>
                </a:solidFill>
              </a:rPr>
              <a:t>méně než 5,6 </a:t>
            </a:r>
            <a:r>
              <a:rPr lang="cs-CZ" altLang="cs-CZ" sz="2400" b="1" u="sng" dirty="0" err="1" smtClean="0">
                <a:solidFill>
                  <a:srgbClr val="FF0000"/>
                </a:solidFill>
              </a:rPr>
              <a:t>mmol</a:t>
            </a:r>
            <a:r>
              <a:rPr lang="cs-CZ" altLang="cs-CZ" sz="2400" b="1" u="sng" dirty="0" smtClean="0">
                <a:solidFill>
                  <a:srgbClr val="FF0000"/>
                </a:solidFill>
              </a:rPr>
              <a:t>/L (ale ne 0)</a:t>
            </a:r>
            <a:endParaRPr lang="cs-CZ" altLang="cs-CZ" sz="2400" b="1" u="sng" dirty="0">
              <a:solidFill>
                <a:srgbClr val="FF0000"/>
              </a:solidFill>
            </a:endParaRPr>
          </a:p>
          <a:p>
            <a:pPr eaLnBrk="1" hangingPunct="1">
              <a:lnSpc>
                <a:spcPct val="90000"/>
              </a:lnSpc>
            </a:pPr>
            <a:endParaRPr lang="cs-CZ" altLang="cs-CZ" sz="2400" b="1" dirty="0"/>
          </a:p>
          <a:p>
            <a:pPr eaLnBrk="1" hangingPunct="1">
              <a:lnSpc>
                <a:spcPct val="90000"/>
              </a:lnSpc>
            </a:pPr>
            <a:r>
              <a:rPr lang="cs-CZ" altLang="cs-CZ" u="sng" dirty="0"/>
              <a:t>LDL </a:t>
            </a:r>
            <a:r>
              <a:rPr lang="cs-CZ" altLang="cs-CZ" u="sng" dirty="0" smtClean="0"/>
              <a:t>cholesterol = 0 </a:t>
            </a:r>
            <a:r>
              <a:rPr lang="cs-CZ" altLang="cs-CZ" u="sng" dirty="0" err="1"/>
              <a:t>mmol</a:t>
            </a:r>
            <a:r>
              <a:rPr lang="cs-CZ" altLang="cs-CZ" u="sng" dirty="0"/>
              <a:t>/L</a:t>
            </a:r>
            <a:r>
              <a:rPr lang="cs-CZ" altLang="cs-CZ" dirty="0"/>
              <a:t> </a:t>
            </a:r>
          </a:p>
          <a:p>
            <a:pPr eaLnBrk="1" hangingPunct="1">
              <a:lnSpc>
                <a:spcPct val="90000"/>
              </a:lnSpc>
            </a:pPr>
            <a:r>
              <a:rPr lang="cs-CZ" altLang="cs-CZ" dirty="0">
                <a:solidFill>
                  <a:srgbClr val="FF0000"/>
                </a:solidFill>
              </a:rPr>
              <a:t>Triglyceridy méně než </a:t>
            </a:r>
            <a:r>
              <a:rPr lang="cs-CZ" altLang="cs-CZ" dirty="0" smtClean="0">
                <a:solidFill>
                  <a:srgbClr val="FF0000"/>
                </a:solidFill>
              </a:rPr>
              <a:t>2,0/1,7 </a:t>
            </a:r>
            <a:r>
              <a:rPr lang="cs-CZ" altLang="cs-CZ" dirty="0" err="1">
                <a:solidFill>
                  <a:srgbClr val="FF0000"/>
                </a:solidFill>
              </a:rPr>
              <a:t>mmol</a:t>
            </a:r>
            <a:r>
              <a:rPr lang="cs-CZ" altLang="cs-CZ" dirty="0">
                <a:solidFill>
                  <a:srgbClr val="FF0000"/>
                </a:solidFill>
              </a:rPr>
              <a:t>/L</a:t>
            </a:r>
            <a:endParaRPr lang="cs-CZ" altLang="cs-CZ" sz="2400" dirty="0">
              <a:solidFill>
                <a:srgbClr val="FF0000"/>
              </a:solidFill>
            </a:endParaRPr>
          </a:p>
          <a:p>
            <a:pPr eaLnBrk="1" hangingPunct="1">
              <a:lnSpc>
                <a:spcPct val="90000"/>
              </a:lnSpc>
            </a:pPr>
            <a:r>
              <a:rPr lang="cs-CZ" altLang="cs-CZ" i="1" dirty="0">
                <a:solidFill>
                  <a:srgbClr val="FF0000"/>
                </a:solidFill>
              </a:rPr>
              <a:t>HDL více než 1,1 </a:t>
            </a:r>
            <a:r>
              <a:rPr lang="cs-CZ" altLang="cs-CZ" i="1" dirty="0" err="1">
                <a:solidFill>
                  <a:srgbClr val="FF0000"/>
                </a:solidFill>
              </a:rPr>
              <a:t>mmol</a:t>
            </a:r>
            <a:r>
              <a:rPr lang="cs-CZ" altLang="cs-CZ" i="1" dirty="0">
                <a:solidFill>
                  <a:srgbClr val="FF0000"/>
                </a:solidFill>
              </a:rPr>
              <a:t>/L u mužů, 1,2 </a:t>
            </a:r>
            <a:r>
              <a:rPr lang="cs-CZ" altLang="cs-CZ" i="1" dirty="0" err="1">
                <a:solidFill>
                  <a:srgbClr val="FF0000"/>
                </a:solidFill>
              </a:rPr>
              <a:t>mmol</a:t>
            </a:r>
            <a:r>
              <a:rPr lang="cs-CZ" altLang="cs-CZ" i="1" dirty="0">
                <a:solidFill>
                  <a:srgbClr val="FF0000"/>
                </a:solidFill>
              </a:rPr>
              <a:t>/L u žen</a:t>
            </a:r>
          </a:p>
        </p:txBody>
      </p:sp>
      <p:sp>
        <p:nvSpPr>
          <p:cNvPr id="98308" name="TextovéPole 3"/>
          <p:cNvSpPr txBox="1">
            <a:spLocks noChangeArrowheads="1"/>
          </p:cNvSpPr>
          <p:nvPr/>
        </p:nvSpPr>
        <p:spPr bwMode="auto">
          <a:xfrm>
            <a:off x="1631951" y="6126163"/>
            <a:ext cx="8748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800"/>
              <a:t>Soška V, et al. Opinion of the Czech Atherosclerosis Society's committee (CSAT) on the ESC/EAS guidelines related to the diagnostics and treatment of dyslipidemias issued in 2011].</a:t>
            </a:r>
          </a:p>
          <a:p>
            <a:pPr>
              <a:spcBef>
                <a:spcPct val="0"/>
              </a:spcBef>
              <a:buFontTx/>
              <a:buNone/>
            </a:pPr>
            <a:r>
              <a:rPr lang="cs-CZ" altLang="cs-CZ" sz="800"/>
              <a:t>Vnitr Lek. 2013;59(2):120-6.  Authors/Task Force Members:, Catapano AL, Graham I, De Backer G, et al. 2016 ESC/EAS Guidelines for the Management of Dyslipidaemias: The Task Force </a:t>
            </a:r>
          </a:p>
          <a:p>
            <a:pPr>
              <a:spcBef>
                <a:spcPct val="0"/>
              </a:spcBef>
              <a:buFontTx/>
              <a:buNone/>
            </a:pPr>
            <a:r>
              <a:rPr lang="cs-CZ" altLang="cs-CZ" sz="800"/>
              <a:t>for the Management of Dyslipidaemias of the European Society of Cardiology (ESC) and European Atherosclerosis Society (EAS) Developed with the special contribution of the European </a:t>
            </a:r>
          </a:p>
          <a:p>
            <a:pPr>
              <a:spcBef>
                <a:spcPct val="0"/>
              </a:spcBef>
              <a:buFontTx/>
              <a:buNone/>
            </a:pPr>
            <a:r>
              <a:rPr lang="cs-CZ" altLang="cs-CZ" sz="800"/>
              <a:t>Assocciation for Cardiovascular Prevention &amp; Rehabilitation (EACPR). Atherosclerosis. 2016; 253:281-344.</a:t>
            </a:r>
          </a:p>
        </p:txBody>
      </p:sp>
      <p:pic>
        <p:nvPicPr>
          <p:cNvPr id="2" name="Obrázek 1"/>
          <p:cNvPicPr>
            <a:picLocks noChangeAspect="1"/>
          </p:cNvPicPr>
          <p:nvPr/>
        </p:nvPicPr>
        <p:blipFill>
          <a:blip r:embed="rId3"/>
          <a:stretch>
            <a:fillRect/>
          </a:stretch>
        </p:blipFill>
        <p:spPr>
          <a:xfrm>
            <a:off x="7323630" y="1123789"/>
            <a:ext cx="4094829" cy="1370057"/>
          </a:xfrm>
          <a:prstGeom prst="rect">
            <a:avLst/>
          </a:prstGeom>
        </p:spPr>
      </p:pic>
      <p:pic>
        <p:nvPicPr>
          <p:cNvPr id="3" name="Obrázek 2"/>
          <p:cNvPicPr>
            <a:picLocks noChangeAspect="1"/>
          </p:cNvPicPr>
          <p:nvPr/>
        </p:nvPicPr>
        <p:blipFill>
          <a:blip r:embed="rId4"/>
          <a:stretch>
            <a:fillRect/>
          </a:stretch>
        </p:blipFill>
        <p:spPr>
          <a:xfrm>
            <a:off x="7789692" y="2320718"/>
            <a:ext cx="3486686" cy="3440366"/>
          </a:xfrm>
          <a:prstGeom prst="rect">
            <a:avLst/>
          </a:prstGeom>
        </p:spPr>
      </p:pic>
      <p:pic>
        <p:nvPicPr>
          <p:cNvPr id="4" name="Obrázek 3"/>
          <p:cNvPicPr>
            <a:picLocks noChangeAspect="1"/>
          </p:cNvPicPr>
          <p:nvPr/>
        </p:nvPicPr>
        <p:blipFill>
          <a:blip r:embed="rId5"/>
          <a:stretch>
            <a:fillRect/>
          </a:stretch>
        </p:blipFill>
        <p:spPr>
          <a:xfrm>
            <a:off x="5294048" y="5293987"/>
            <a:ext cx="5757086" cy="1248274"/>
          </a:xfrm>
          <a:prstGeom prst="rect">
            <a:avLst/>
          </a:prstGeom>
        </p:spPr>
      </p:pic>
      <p:sp>
        <p:nvSpPr>
          <p:cNvPr id="5" name="TextovéPole 4"/>
          <p:cNvSpPr txBox="1"/>
          <p:nvPr/>
        </p:nvSpPr>
        <p:spPr>
          <a:xfrm>
            <a:off x="5735645" y="5494934"/>
            <a:ext cx="6074812" cy="923330"/>
          </a:xfrm>
          <a:prstGeom prst="rect">
            <a:avLst/>
          </a:prstGeom>
          <a:noFill/>
        </p:spPr>
        <p:txBody>
          <a:bodyPr wrap="square" rtlCol="0">
            <a:spAutoFit/>
          </a:bodyPr>
          <a:lstStyle/>
          <a:p>
            <a:r>
              <a:rPr lang="cs-CZ" b="1" dirty="0" err="1"/>
              <a:t>Deschênes-Simard</a:t>
            </a:r>
            <a:r>
              <a:rPr lang="cs-CZ" b="1" dirty="0"/>
              <a:t> </a:t>
            </a:r>
            <a:r>
              <a:rPr lang="cs-CZ" b="1" dirty="0" smtClean="0"/>
              <a:t>X et al. </a:t>
            </a:r>
            <a:r>
              <a:rPr lang="cs-CZ" b="1" dirty="0" err="1" smtClean="0"/>
              <a:t>Circumventing</a:t>
            </a:r>
            <a:r>
              <a:rPr lang="cs-CZ" b="1" dirty="0" smtClean="0"/>
              <a:t> </a:t>
            </a:r>
            <a:r>
              <a:rPr lang="cs-CZ" b="1" dirty="0"/>
              <a:t>senescence </a:t>
            </a:r>
            <a:r>
              <a:rPr lang="cs-CZ" b="1" dirty="0" err="1"/>
              <a:t>is</a:t>
            </a:r>
            <a:r>
              <a:rPr lang="cs-CZ" b="1" dirty="0"/>
              <a:t> </a:t>
            </a:r>
            <a:r>
              <a:rPr lang="cs-CZ" b="1" dirty="0" err="1"/>
              <a:t>associated</a:t>
            </a:r>
            <a:r>
              <a:rPr lang="cs-CZ" b="1" dirty="0"/>
              <a:t> </a:t>
            </a:r>
            <a:r>
              <a:rPr lang="cs-CZ" b="1" dirty="0" err="1"/>
              <a:t>with</a:t>
            </a:r>
            <a:r>
              <a:rPr lang="cs-CZ" b="1" dirty="0"/>
              <a:t> stem cell </a:t>
            </a:r>
            <a:r>
              <a:rPr lang="cs-CZ" b="1" dirty="0" err="1" smtClean="0"/>
              <a:t>properties</a:t>
            </a:r>
            <a:r>
              <a:rPr lang="cs-CZ" b="1" dirty="0" smtClean="0"/>
              <a:t> and </a:t>
            </a:r>
            <a:r>
              <a:rPr lang="cs-CZ" b="1" dirty="0" err="1"/>
              <a:t>metformin</a:t>
            </a:r>
            <a:r>
              <a:rPr lang="cs-CZ" b="1" dirty="0"/>
              <a:t> sensitivity. </a:t>
            </a:r>
            <a:r>
              <a:rPr lang="cs-CZ" b="1" dirty="0" err="1"/>
              <a:t>Aging</a:t>
            </a:r>
            <a:r>
              <a:rPr lang="cs-CZ" b="1" dirty="0"/>
              <a:t> Cell. 2019 Jan 6:e12889. </a:t>
            </a:r>
          </a:p>
        </p:txBody>
      </p:sp>
    </p:spTree>
    <p:extLst>
      <p:ext uri="{BB962C8B-B14F-4D97-AF65-F5344CB8AC3E}">
        <p14:creationId xmlns:p14="http://schemas.microsoft.com/office/powerpoint/2010/main" val="172524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2024064" y="749301"/>
            <a:ext cx="8207375" cy="1470025"/>
          </a:xfrm>
        </p:spPr>
        <p:txBody>
          <a:bodyPr/>
          <a:lstStyle/>
          <a:p>
            <a:r>
              <a:rPr lang="cs-CZ" altLang="cs-CZ" sz="3600" b="1" dirty="0" smtClean="0">
                <a:latin typeface="+mn-lt"/>
              </a:rPr>
              <a:t>DĚKUJEME ZA POZORNOST</a:t>
            </a:r>
            <a:endParaRPr lang="cs-CZ" altLang="cs-CZ" sz="3600" b="1" dirty="0">
              <a:latin typeface="+mn-lt"/>
            </a:endParaRPr>
          </a:p>
        </p:txBody>
      </p:sp>
      <p:sp>
        <p:nvSpPr>
          <p:cNvPr id="209923" name="AutoShape 2" descr="data:image/jpg;base64,/9j/4AAQSkZJRgABAQAAAQABAAD/2wBDAAkGBwgHBgkIBwgKCgkLDRYPDQwMDRsUFRAWIB0iIiAdHx8kKDQsJCYxJx8fLT0tMTU3Ojo6Iys/RD84QzQ5Ojf/2wBDAQoKCg0MDRoPDxo3JR8lNzc3Nzc3Nzc3Nzc3Nzc3Nzc3Nzc3Nzc3Nzc3Nzc3Nzc3Nzc3Nzc3Nzc3Nzc3Nzc3Nzf/wAARCABeAF4DASIAAhEBAxEB/8QAGwAAAwADAQEAAAAAAAAAAAAABAUGAgMHAQD/xAA3EAACAQMCBAMGBQQBBQAAAAABAgMABBEFIQYSMUETUWEUInGBkaEjMrHB0UJScuFiFTNTktL/xAAaAQADAAMBAAAAAAAAAAAAAAADBAUAAQIG/8QAJxEAAQQBBAICAgMBAAAAAAAAAQACAwQRBRIhMRNBIlGhsWFxgdH/2gAMAwEAAhEDEQA/ALVXpNxPr0mkNax2qRvLLliJAccox6+tYcQX0lrBCkMhjMzMC42OABsD261IXYj1AhxI6zRg5fmyT6b07auNjf48Lqtp8k0fkCuNG4qtL+2drwpaTRtytG75z5EHypxZ31tdqWtZo5QOvK2cVyq1g5Q/gsWPcnqTTbhrUGg1e2YtgPIYZB8en3xS8d7Lw3HCbOkP8Jk6IGV0GXVLO3cxzTKrg4KgE4+gqNfjLU47mfEVrLCkhAXBGwJ2Bz6dSKBuL5o528QHmMrg49CetAXlpDJN4hldPFPM6qdj/FDN07iHDAXT9IcxgcOSV06wvor+yhu7cjw5EDdfy57H1rfzA1y2CZra5X2ecxnHutExBx5VStxM6aPbSjl9olZ0Z2Gw5TjOPXI+9MRXWOByMYSsumSjbs5ycIri7iKbRvAhtUjM0wLFpQSFAOOmRk5Jrzh3iEanbSe3GCCeJgCQ4UOD0IBO3Q1L6ndPdSRy3UnjnOAXweUHyHQfKhr10jVeQAnyxtilnalh2WjhNM0Z7m4J/C6V4ismVIYHoQcitJb1xUbwvqPgakLZ5MQXKExrnYSDy+Iz9qrGbm3ztVerMJo9wUu3VfVlMbkr4itmutLZol5pID4qr54zkfQ/aoe0u44UkLKQrklSy10iOQjG1c/uFMN7cafdoitzFlCdADuMeXwqdqseCJAP4VbRrj2Axeu0Fa3ksfiGJCVJ6ijBZyQrHcOxEkkSXERBx1/gig1dLVjFPG7DsQT0o2AtqCcllBcTNEOUKmSEznb0H8VMYc8AZPpV7E29ozwPaP1uNl1CWdD+HLy3CLjs4BOPnmlc+pRyXMbke6oxVRrunyJolpPt4tnEElweqYGfoR+tSRhQKxT8SNtyO4olphikwfa50255Ig3PXH/Fs8ORjDJFjLMSM9KY3MMqaBpjBA7PLcKwzjqR/wDJoBLhRZwn/wAbDPpv/FOtZSW10HRubIVPek9GYZ3+prK4Lo5DjoIE8xZLG1p9pBFM72vJICHXpnv2/aspJDKIQrKvOwTmY7DO2TWDs0yxcqcvhhxzf3gsSPpk0POrCFl3HkR2pfIBGeuFcYZHQcjDsFGalYHT7mWMyOZbeQFZM4ODjBx26/arfSNQ9v0+KdtpN1kA/uHX+fnU1qEM2r6ba6pbRtK8kPhXCIMsGHcDvv8AtTLhi3ntNOb2pGjaSQuEYYIGAN/LpVqo18c5AHxIXi7rmyRAuPzHBTW7vUsrKa5kGRGpIX+49h8zXOXinuJ5LqWU+O7FifWqfi24K29tbA7SOWb4L0+5+1IEbApbUZi6XYOgrOhUmeAyv9/peGcyryuAs6b4PRhRWgXottdtJIjhbhvBlQ/8umfng0vv054w6bOu4NZaO63GpWDcuGE6sfXByfsKTgcWyNI+01dZ443RnkEKp411QyJ/0i1PvNhrhs9B2X9CflUjBFIH/ClOO57VsaSS6laV2JeZi8hPrv8A6olQETbYAZrdmd08hd6TFHT4oIA08+ytaRASjldjLnOfLHenb63cXfD95b3TCSZJI08TABZWJO/r7ppLY5CtI3VjmitJg9usdWSMgz5jZI87nlyenkc4+NaqyPL3MaewVNtNi3tkcOiP2ta45a1S7itMU3MoIO1Zs21A7C9JuBHCdcF3nhyXVgx6nxox9m/aqWRt9q5zBeHT9Strv+lHw+O6HY/ar+SQbHOQe9X9Om3RbT6XhNar+K0XDoqY4rfGoW6k7eCSP/Y/6pYGppxbbrJPZzODjDR5Bxg7EfvSC0E7hiJFKZIUMM/epd0YndlW9IthtdrCOkVIfcbPlRfAtmZ9WluGH4cCEDP9zbfpmkl1cycxg8M85OBynOfhV9w9px0vTEhfBmc88v8Ake3y6fWi6fAXybj0EPWb0Zi2MPJUmqG2mkt5NmiYoQfTavrp8W748qoeINEe+Ptlgyi5Aw6FsCQD17N+tSF61zb5iu7aWFuhDoRQbFZ8Tzxwm6uqRTwYJw7CPDiOzzn+mlVh44uzdW8zRSRn3HU75rddyEWYUd6wtEmES8oAHXfvSjctyQhAsLvmMhF3Mwm57yNAhyBcxr0Rj0Yf8W+xz5ivEmDDOdu1E8MoJtdkidFaJ7Z1mXGzAkYzQ2taXJpF8Fil5reXJjzuV9D/ADTT4C6PzD/VzX1JsUhgd0OkPekFDVZw1eNd6Lbljl4gYmP+Ow+2KiVEtwHEjkY291dqp+CecaXLnp47Y+gzTOnZbIQkdambM0EBN9XtmvdOeOP/ALqkPH/kO3z3HzqMtLhY7YcxwQOlXSPgelR/Fmmtazm/tlPhSt+IAPyue/wNGvwCTDwkKNgxEsIQ+mTSxX3tqwxsy7oZM4U+e1ML3X9QnBgWYAye7ywJgn0z1pfodo2p3htrq4ktwE51CqMsBjIG+3X1q10zTbDTd7aEBz1lf3mPz/ig14ZXt4dhqLYnhY7luXJDwheSWd9LaXHMgmPKEbblkHbHmf2FUPENxHBo134jqoaJlUHuxGwpJxDc2Nlq9vcmGR7hcOyo4UNj8ucg7/xSHV9Um1NzJMcbYjjX8sa/zRjMIWGMnJQhF5niQcBA3cvMI1+GaZW/tF/L7Pp0LSN0JGyqPMntWzhnR4NVnne65jFDy4VTjmJzsfkKuYY7extuWJI4YUGSAMKPU0GGkJQHPOAjTXjG4taOUlgtYuGdMlmdhNeTYBPQM3ZR6dTUzdyPI5eZy9zKd2PYenlRmq6hNrOprHZRs6ptEnT4sfKgNQtfYL4Ryy+JIIwzkDABOdh8q5suJGGcNH5XdUBp+Zy4/hYzkpGsMK5kkIVQOpJqx0y2XT7KK1U5KD3iO7EnJ+tIuGLIzytqUo91crBnz6Fv2qjLY2XamKEQjbvceSlL83kftb0F6DvXk6RzQvHOAYmXDA9MVgrY6ChdT09dSiVJJXjCHI5dx8x3rw7Hu3DLiAqO0fSm4LqLTdXjdZBLFFIV51/qQjB+mauXuIkgaZm/DC83MNxjzqdi4btsETTSyjPTZR/P3p6gCRLEiqEVeUL2xjGKZtWGvLdjjx36WEAnkKOCS8Q6r+bl8RizN18NB/rHxNNta0K2j08NZRcrQZLf3OO5J7kdfrTCw0620+eWW2VgZMZBOQo8hRvNkHIyD1FamvOMgLD8QsAUzwXcrDPdWpI98CRT542P6j71Q6rD7dZS2xkMZcfm+ed/SlC8PpDeJcWdzJDyNzcuObbuAfhTpjzDcCss2MyB8bj/AEtBo+lKPwzNCsks13AqKCzPyscACkDSGa4VZ5WAYhTI2SVUbfpXRZ0WWJ4pBmN1KlfQ1PPwzbhyyXMi57FQ2KbrX8g+UrRamljf2DJHb2cyEIuFTcHA9CBRLy/Gktloi2l4tw1y0nJnlXkx9d/WmbvvSUwaHfAkrYA+l//Z">
            <a:hlinkClick r:id="rId2"/>
          </p:cNvPr>
          <p:cNvSpPr>
            <a:spLocks noChangeAspect="1" noChangeArrowheads="1"/>
          </p:cNvSpPr>
          <p:nvPr/>
        </p:nvSpPr>
        <p:spPr bwMode="auto">
          <a:xfrm>
            <a:off x="1692275" y="-427038"/>
            <a:ext cx="895350"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9924" name="Picture 4" descr="http://www.artsentralasia.com/img/full/playful_moods/women_in_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2714625"/>
            <a:ext cx="369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8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Obsah:</a:t>
            </a:r>
            <a:endParaRPr lang="cs-CZ" b="1" dirty="0">
              <a:latin typeface="+mn-lt"/>
            </a:endParaRPr>
          </a:p>
        </p:txBody>
      </p:sp>
      <p:sp>
        <p:nvSpPr>
          <p:cNvPr id="3" name="Zástupný symbol pro obsah 2"/>
          <p:cNvSpPr>
            <a:spLocks noGrp="1"/>
          </p:cNvSpPr>
          <p:nvPr>
            <p:ph idx="1"/>
          </p:nvPr>
        </p:nvSpPr>
        <p:spPr/>
        <p:txBody>
          <a:bodyPr>
            <a:normAutofit/>
          </a:bodyPr>
          <a:lstStyle/>
          <a:p>
            <a:pPr>
              <a:lnSpc>
                <a:spcPct val="150000"/>
              </a:lnSpc>
            </a:pPr>
            <a:r>
              <a:rPr lang="cs-CZ" sz="3200" b="1" dirty="0" smtClean="0"/>
              <a:t>Úvod </a:t>
            </a:r>
          </a:p>
          <a:p>
            <a:pPr>
              <a:lnSpc>
                <a:spcPct val="150000"/>
              </a:lnSpc>
            </a:pPr>
            <a:r>
              <a:rPr lang="cs-CZ" sz="3200" b="1" dirty="0" smtClean="0"/>
              <a:t>Změny </a:t>
            </a:r>
            <a:r>
              <a:rPr lang="cs-CZ" sz="3200" b="1" dirty="0"/>
              <a:t>paradigmatu ohledně LDL cholesterolu</a:t>
            </a:r>
          </a:p>
          <a:p>
            <a:pPr>
              <a:lnSpc>
                <a:spcPct val="150000"/>
              </a:lnSpc>
            </a:pPr>
            <a:r>
              <a:rPr lang="cs-CZ" sz="3200" b="1" i="1" dirty="0" smtClean="0"/>
              <a:t>Kardiovaskulárně nesmrtelný pacient</a:t>
            </a:r>
          </a:p>
          <a:p>
            <a:pPr>
              <a:lnSpc>
                <a:spcPct val="150000"/>
              </a:lnSpc>
            </a:pPr>
            <a:r>
              <a:rPr lang="cs-CZ" sz="3200" b="1" dirty="0" smtClean="0"/>
              <a:t>Změny/postupy v/při </a:t>
            </a:r>
            <a:r>
              <a:rPr lang="cs-CZ" sz="3200" b="1" dirty="0" smtClean="0"/>
              <a:t>praktické léčbě </a:t>
            </a:r>
            <a:r>
              <a:rPr lang="cs-CZ" sz="3200" b="1" dirty="0" err="1" smtClean="0"/>
              <a:t>dyslipidémií</a:t>
            </a:r>
            <a:endParaRPr lang="cs-CZ" sz="3200" b="1" dirty="0" smtClean="0"/>
          </a:p>
          <a:p>
            <a:pPr>
              <a:lnSpc>
                <a:spcPct val="150000"/>
              </a:lnSpc>
            </a:pPr>
            <a:r>
              <a:rPr lang="cs-CZ" sz="3200" b="1" dirty="0" smtClean="0"/>
              <a:t>Shrnutí</a:t>
            </a:r>
            <a:endParaRPr lang="cs-CZ" sz="3200" b="1" dirty="0" smtClean="0"/>
          </a:p>
        </p:txBody>
      </p:sp>
    </p:spTree>
    <p:extLst>
      <p:ext uri="{BB962C8B-B14F-4D97-AF65-F5344CB8AC3E}">
        <p14:creationId xmlns:p14="http://schemas.microsoft.com/office/powerpoint/2010/main" val="235131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Čína obrázky">
            <a:hlinkClick r:id="rId2"/>
          </p:cNvPr>
          <p:cNvPicPr>
            <a:picLocks noChangeAspect="1" noChangeArrowheads="1"/>
          </p:cNvPicPr>
          <p:nvPr/>
        </p:nvPicPr>
        <p:blipFill>
          <a:blip r:embed="rId3" cstate="print"/>
          <a:srcRect/>
          <a:stretch>
            <a:fillRect/>
          </a:stretch>
        </p:blipFill>
        <p:spPr bwMode="auto">
          <a:xfrm>
            <a:off x="2658192" y="116855"/>
            <a:ext cx="6096000" cy="3429001"/>
          </a:xfrm>
          <a:prstGeom prst="rect">
            <a:avLst/>
          </a:prstGeom>
          <a:noFill/>
        </p:spPr>
      </p:pic>
      <p:sp>
        <p:nvSpPr>
          <p:cNvPr id="5" name="TextovéPole 4"/>
          <p:cNvSpPr txBox="1"/>
          <p:nvPr/>
        </p:nvSpPr>
        <p:spPr>
          <a:xfrm>
            <a:off x="5081784" y="303457"/>
            <a:ext cx="3672408" cy="646331"/>
          </a:xfrm>
          <a:prstGeom prst="rect">
            <a:avLst/>
          </a:prstGeom>
          <a:solidFill>
            <a:schemeClr val="bg1"/>
          </a:solidFill>
          <a:ln>
            <a:solidFill>
              <a:schemeClr val="tx1"/>
            </a:solidFill>
          </a:ln>
        </p:spPr>
        <p:txBody>
          <a:bodyPr wrap="square" rtlCol="0">
            <a:spAutoFit/>
          </a:bodyPr>
          <a:lstStyle/>
          <a:p>
            <a:pPr algn="ctr"/>
            <a:r>
              <a:rPr lang="cs-CZ" b="1" dirty="0"/>
              <a:t>PŘEJI TI, ABYS ŽIL(A) V DOBĚ ZAJÍMAVÝCH </a:t>
            </a:r>
            <a:r>
              <a:rPr lang="cs-CZ" b="1" dirty="0" smtClean="0"/>
              <a:t>ZMĚN.</a:t>
            </a:r>
            <a:endParaRPr lang="cs-CZ" b="1" dirty="0"/>
          </a:p>
        </p:txBody>
      </p:sp>
    </p:spTree>
    <p:extLst>
      <p:ext uri="{BB962C8B-B14F-4D97-AF65-F5344CB8AC3E}">
        <p14:creationId xmlns:p14="http://schemas.microsoft.com/office/powerpoint/2010/main" val="372348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ek obrázku pro Čína obrázky LDL cholesterol">
            <a:hlinkClick r:id="rId2"/>
          </p:cNvPr>
          <p:cNvPicPr>
            <a:picLocks noChangeAspect="1" noChangeArrowheads="1"/>
          </p:cNvPicPr>
          <p:nvPr/>
        </p:nvPicPr>
        <p:blipFill>
          <a:blip r:embed="rId3" cstate="print"/>
          <a:srcRect/>
          <a:stretch>
            <a:fillRect/>
          </a:stretch>
        </p:blipFill>
        <p:spPr bwMode="auto">
          <a:xfrm>
            <a:off x="2824490" y="3768672"/>
            <a:ext cx="6353194" cy="2952328"/>
          </a:xfrm>
          <a:prstGeom prst="rect">
            <a:avLst/>
          </a:prstGeom>
          <a:noFill/>
        </p:spPr>
      </p:pic>
      <p:pic>
        <p:nvPicPr>
          <p:cNvPr id="1028" name="Picture 4" descr="Výsledek obrázku pro Čína obrázky">
            <a:hlinkClick r:id="rId4"/>
          </p:cNvPr>
          <p:cNvPicPr>
            <a:picLocks noChangeAspect="1" noChangeArrowheads="1"/>
          </p:cNvPicPr>
          <p:nvPr/>
        </p:nvPicPr>
        <p:blipFill>
          <a:blip r:embed="rId5" cstate="print"/>
          <a:srcRect/>
          <a:stretch>
            <a:fillRect/>
          </a:stretch>
        </p:blipFill>
        <p:spPr bwMode="auto">
          <a:xfrm>
            <a:off x="2658192" y="116855"/>
            <a:ext cx="6096000" cy="3429001"/>
          </a:xfrm>
          <a:prstGeom prst="rect">
            <a:avLst/>
          </a:prstGeom>
          <a:noFill/>
        </p:spPr>
      </p:pic>
      <p:sp>
        <p:nvSpPr>
          <p:cNvPr id="5" name="TextovéPole 4"/>
          <p:cNvSpPr txBox="1"/>
          <p:nvPr/>
        </p:nvSpPr>
        <p:spPr>
          <a:xfrm>
            <a:off x="5081784" y="303457"/>
            <a:ext cx="3672408" cy="646331"/>
          </a:xfrm>
          <a:prstGeom prst="rect">
            <a:avLst/>
          </a:prstGeom>
          <a:solidFill>
            <a:schemeClr val="bg1"/>
          </a:solidFill>
          <a:ln>
            <a:solidFill>
              <a:schemeClr val="tx1"/>
            </a:solidFill>
          </a:ln>
        </p:spPr>
        <p:txBody>
          <a:bodyPr wrap="square" rtlCol="0">
            <a:spAutoFit/>
          </a:bodyPr>
          <a:lstStyle/>
          <a:p>
            <a:pPr algn="ctr"/>
            <a:r>
              <a:rPr lang="cs-CZ" b="1" dirty="0"/>
              <a:t>PŘEJI TI, ABYS ŽIL(A) V DOBĚ ZAJÍMAVÝCH </a:t>
            </a:r>
            <a:r>
              <a:rPr lang="cs-CZ" b="1" dirty="0" smtClean="0"/>
              <a:t>ZMĚN.</a:t>
            </a:r>
            <a:endParaRPr lang="cs-CZ" b="1" dirty="0"/>
          </a:p>
        </p:txBody>
      </p:sp>
      <p:sp>
        <p:nvSpPr>
          <p:cNvPr id="9" name="Šipka dolů 8"/>
          <p:cNvSpPr/>
          <p:nvPr/>
        </p:nvSpPr>
        <p:spPr>
          <a:xfrm>
            <a:off x="9530769" y="4436199"/>
            <a:ext cx="428043" cy="1620570"/>
          </a:xfrm>
          <a:prstGeom prst="downArrow">
            <a:avLst/>
          </a:prstGeom>
          <a:solidFill>
            <a:schemeClr val="tx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ů 5"/>
          <p:cNvSpPr/>
          <p:nvPr/>
        </p:nvSpPr>
        <p:spPr>
          <a:xfrm rot="10800000">
            <a:off x="2005830" y="4525225"/>
            <a:ext cx="428043" cy="1620570"/>
          </a:xfrm>
          <a:prstGeom prst="downArrow">
            <a:avLst/>
          </a:prstGeom>
          <a:solidFill>
            <a:schemeClr val="tx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3526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ek obrázku pro Čína obrázky LDL cholesterol">
            <a:hlinkClick r:id="rId2"/>
          </p:cNvPr>
          <p:cNvPicPr>
            <a:picLocks noChangeAspect="1" noChangeArrowheads="1"/>
          </p:cNvPicPr>
          <p:nvPr/>
        </p:nvPicPr>
        <p:blipFill>
          <a:blip r:embed="rId3" cstate="print"/>
          <a:srcRect/>
          <a:stretch>
            <a:fillRect/>
          </a:stretch>
        </p:blipFill>
        <p:spPr bwMode="auto">
          <a:xfrm>
            <a:off x="2969346" y="3730078"/>
            <a:ext cx="6353194" cy="2952328"/>
          </a:xfrm>
          <a:prstGeom prst="rect">
            <a:avLst/>
          </a:prstGeom>
          <a:noFill/>
        </p:spPr>
      </p:pic>
      <p:pic>
        <p:nvPicPr>
          <p:cNvPr id="1028" name="Picture 4" descr="Výsledek obrázku pro Čína obrázky">
            <a:hlinkClick r:id="rId4"/>
          </p:cNvPr>
          <p:cNvPicPr>
            <a:picLocks noChangeAspect="1" noChangeArrowheads="1"/>
          </p:cNvPicPr>
          <p:nvPr/>
        </p:nvPicPr>
        <p:blipFill>
          <a:blip r:embed="rId5" cstate="print"/>
          <a:srcRect/>
          <a:stretch>
            <a:fillRect/>
          </a:stretch>
        </p:blipFill>
        <p:spPr bwMode="auto">
          <a:xfrm>
            <a:off x="2896518" y="58583"/>
            <a:ext cx="6096000" cy="3429001"/>
          </a:xfrm>
          <a:prstGeom prst="rect">
            <a:avLst/>
          </a:prstGeom>
          <a:noFill/>
        </p:spPr>
      </p:pic>
      <p:sp>
        <p:nvSpPr>
          <p:cNvPr id="5" name="TextovéPole 4"/>
          <p:cNvSpPr txBox="1"/>
          <p:nvPr/>
        </p:nvSpPr>
        <p:spPr>
          <a:xfrm>
            <a:off x="5320110" y="221976"/>
            <a:ext cx="3672408" cy="646331"/>
          </a:xfrm>
          <a:prstGeom prst="rect">
            <a:avLst/>
          </a:prstGeom>
          <a:solidFill>
            <a:schemeClr val="bg1"/>
          </a:solidFill>
          <a:ln>
            <a:solidFill>
              <a:schemeClr val="tx1"/>
            </a:solidFill>
          </a:ln>
        </p:spPr>
        <p:txBody>
          <a:bodyPr wrap="square" rtlCol="0">
            <a:spAutoFit/>
          </a:bodyPr>
          <a:lstStyle/>
          <a:p>
            <a:pPr algn="ctr"/>
            <a:r>
              <a:rPr lang="cs-CZ" b="1" dirty="0"/>
              <a:t>PŘEJI TI, ABYS ŽIL(A) V DOBĚ ZAJÍMAVÝCH </a:t>
            </a:r>
            <a:r>
              <a:rPr lang="cs-CZ" b="1" dirty="0" smtClean="0"/>
              <a:t>ZMĚN.</a:t>
            </a:r>
            <a:endParaRPr lang="cs-CZ" b="1" dirty="0"/>
          </a:p>
        </p:txBody>
      </p:sp>
      <p:cxnSp>
        <p:nvCxnSpPr>
          <p:cNvPr id="7" name="Přímá spojovací čára 6"/>
          <p:cNvCxnSpPr/>
          <p:nvPr/>
        </p:nvCxnSpPr>
        <p:spPr>
          <a:xfrm flipH="1">
            <a:off x="6085077" y="4215065"/>
            <a:ext cx="3096344" cy="23042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6544246" y="4215065"/>
            <a:ext cx="2448272"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4142439" y="4427145"/>
            <a:ext cx="769545" cy="584775"/>
          </a:xfrm>
          <a:prstGeom prst="rect">
            <a:avLst/>
          </a:prstGeom>
          <a:solidFill>
            <a:schemeClr val="bg1"/>
          </a:solidFill>
        </p:spPr>
        <p:txBody>
          <a:bodyPr wrap="square" rtlCol="0">
            <a:spAutoFit/>
          </a:bodyPr>
          <a:lstStyle/>
          <a:p>
            <a:pPr algn="ctr"/>
            <a:r>
              <a:rPr lang="cs-CZ" sz="3200" b="1" dirty="0"/>
              <a:t>?</a:t>
            </a:r>
          </a:p>
        </p:txBody>
      </p:sp>
      <p:cxnSp>
        <p:nvCxnSpPr>
          <p:cNvPr id="8" name="Přímá spojovací čára 6"/>
          <p:cNvCxnSpPr/>
          <p:nvPr/>
        </p:nvCxnSpPr>
        <p:spPr>
          <a:xfrm flipH="1">
            <a:off x="7651102" y="3862873"/>
            <a:ext cx="130629" cy="29951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6"/>
          <p:cNvCxnSpPr>
            <a:stCxn id="1026" idx="3"/>
          </p:cNvCxnSpPr>
          <p:nvPr/>
        </p:nvCxnSpPr>
        <p:spPr>
          <a:xfrm flipH="1">
            <a:off x="6298163" y="5206242"/>
            <a:ext cx="3024377" cy="1868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6"/>
          <p:cNvCxnSpPr/>
          <p:nvPr/>
        </p:nvCxnSpPr>
        <p:spPr>
          <a:xfrm flipH="1">
            <a:off x="6671388" y="4096139"/>
            <a:ext cx="2043405" cy="25862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6"/>
          <p:cNvCxnSpPr/>
          <p:nvPr/>
        </p:nvCxnSpPr>
        <p:spPr>
          <a:xfrm>
            <a:off x="7259217" y="4012163"/>
            <a:ext cx="933061" cy="25939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6"/>
          <p:cNvCxnSpPr/>
          <p:nvPr/>
        </p:nvCxnSpPr>
        <p:spPr>
          <a:xfrm flipH="1" flipV="1">
            <a:off x="6298163" y="4786604"/>
            <a:ext cx="2883258" cy="9890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4469"/>
            <a:ext cx="10515600" cy="1030458"/>
          </a:xfrm>
          <a:solidFill>
            <a:srgbClr val="FFFF00"/>
          </a:solidFill>
          <a:ln>
            <a:solidFill>
              <a:schemeClr val="tx1"/>
            </a:solidFill>
          </a:ln>
        </p:spPr>
        <p:txBody>
          <a:bodyPr>
            <a:normAutofit/>
          </a:bodyPr>
          <a:lstStyle/>
          <a:p>
            <a:pPr algn="ctr"/>
            <a:r>
              <a:rPr lang="cs-CZ" sz="4000" b="1" dirty="0" smtClean="0">
                <a:latin typeface="+mn-lt"/>
              </a:rPr>
              <a:t>ZMĚNA PARADIGMATU</a:t>
            </a:r>
            <a:endParaRPr lang="cs-CZ" sz="4000" b="1" dirty="0">
              <a:latin typeface="+mn-lt"/>
            </a:endParaRPr>
          </a:p>
        </p:txBody>
      </p:sp>
      <p:sp>
        <p:nvSpPr>
          <p:cNvPr id="3" name="Zástupný symbol pro obsah 2"/>
          <p:cNvSpPr>
            <a:spLocks noGrp="1"/>
          </p:cNvSpPr>
          <p:nvPr>
            <p:ph idx="1"/>
          </p:nvPr>
        </p:nvSpPr>
        <p:spPr>
          <a:xfrm>
            <a:off x="838200" y="1481592"/>
            <a:ext cx="10515600" cy="4351338"/>
          </a:xfrm>
        </p:spPr>
        <p:txBody>
          <a:bodyPr/>
          <a:lstStyle/>
          <a:p>
            <a:pPr marL="0" indent="0">
              <a:lnSpc>
                <a:spcPct val="150000"/>
              </a:lnSpc>
              <a:buNone/>
            </a:pPr>
            <a:r>
              <a:rPr lang="cs-CZ" b="1" dirty="0" smtClean="0"/>
              <a:t>a) LDL částice = potřebné, přenášejí cholesterol k periferním tkáním, je jich pouze příliš mnoho, měly by být výrazně sníženy </a:t>
            </a:r>
          </a:p>
          <a:p>
            <a:pPr marL="0" indent="0">
              <a:lnSpc>
                <a:spcPct val="150000"/>
              </a:lnSpc>
              <a:buNone/>
            </a:pPr>
            <a:r>
              <a:rPr lang="cs-CZ" b="1" dirty="0" smtClean="0"/>
              <a:t>b) LDL částice = toxický produkt metabolismu (lipidů), pouze škodí tepnám, měly by být zcela eradikovány</a:t>
            </a:r>
          </a:p>
          <a:p>
            <a:pPr marL="0" indent="0">
              <a:buNone/>
            </a:pPr>
            <a:endParaRPr lang="cs-CZ" b="1"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01389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076" y="1628775"/>
            <a:ext cx="5256213"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876" y="404813"/>
            <a:ext cx="433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6635146" y="6442075"/>
            <a:ext cx="5059110" cy="261610"/>
          </a:xfrm>
          <a:prstGeom prst="rect">
            <a:avLst/>
          </a:prstGeom>
          <a:noFill/>
        </p:spPr>
        <p:txBody>
          <a:bodyPr wrap="square" rtlCol="0">
            <a:spAutoFit/>
          </a:bodyPr>
          <a:lstStyle/>
          <a:p>
            <a:r>
              <a:rPr lang="cs-CZ" sz="1100" b="1" dirty="0" err="1"/>
              <a:t>Cohen</a:t>
            </a:r>
            <a:r>
              <a:rPr lang="cs-CZ" sz="1100" b="1" dirty="0"/>
              <a:t> JC, e al. N </a:t>
            </a:r>
            <a:r>
              <a:rPr lang="cs-CZ" sz="1100" b="1" dirty="0" err="1"/>
              <a:t>Engl</a:t>
            </a:r>
            <a:r>
              <a:rPr lang="cs-CZ" sz="1100" b="1" dirty="0"/>
              <a:t> J Med. 2006; 354(12):1264-72.</a:t>
            </a:r>
          </a:p>
        </p:txBody>
      </p:sp>
    </p:spTree>
    <p:extLst>
      <p:ext uri="{BB962C8B-B14F-4D97-AF65-F5344CB8AC3E}">
        <p14:creationId xmlns:p14="http://schemas.microsoft.com/office/powerpoint/2010/main" val="179780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t="5141"/>
          <a:stretch>
            <a:fillRect/>
          </a:stretch>
        </p:blipFill>
        <p:spPr bwMode="auto">
          <a:xfrm>
            <a:off x="2844800" y="1919288"/>
            <a:ext cx="6370638"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noChangeArrowheads="1"/>
          </p:cNvSpPr>
          <p:nvPr>
            <p:ph type="title"/>
          </p:nvPr>
        </p:nvSpPr>
        <p:spPr>
          <a:xfrm>
            <a:off x="1636295" y="291766"/>
            <a:ext cx="9023683" cy="1265238"/>
          </a:xfrm>
          <a:solidFill>
            <a:srgbClr val="FFFF00"/>
          </a:solidFill>
          <a:ln>
            <a:solidFill>
              <a:schemeClr val="tx1"/>
            </a:solidFill>
          </a:ln>
        </p:spPr>
        <p:txBody>
          <a:bodyPr>
            <a:noAutofit/>
          </a:bodyPr>
          <a:lstStyle/>
          <a:p>
            <a:pPr algn="ctr">
              <a:lnSpc>
                <a:spcPts val="3300"/>
              </a:lnSpc>
            </a:pPr>
            <a:r>
              <a:rPr lang="cs-CZ" altLang="cs-CZ" sz="2800" b="1" dirty="0" smtClean="0">
                <a:latin typeface="Calibri" panose="020F0502020204030204" pitchFamily="34" charset="0"/>
              </a:rPr>
              <a:t>KV ÚMRTÍ, INFARKT MYOKARDU, MOZKOVÁ PŘÍHODA, NESTABILNÍ AP, KORONÁRNÍ REVASKULARIZACE-EVOLOCUMAB</a:t>
            </a:r>
            <a:endParaRPr lang="en-US" altLang="cs-CZ" sz="2800" b="1" dirty="0">
              <a:latin typeface="Calibri" panose="020F0502020204030204" pitchFamily="34" charset="0"/>
            </a:endParaRPr>
          </a:p>
        </p:txBody>
      </p:sp>
      <p:sp>
        <p:nvSpPr>
          <p:cNvPr id="5" name="TextBox 4">
            <a:extLst>
              <a:ext uri="{FF2B5EF4-FFF2-40B4-BE49-F238E27FC236}">
                <a16:creationId xmlns:a16="http://schemas.microsoft.com/office/drawing/2014/main" xmlns="" id="{F3C9A37C-7F57-4BA9-BB87-D989DF5F17A4}"/>
              </a:ext>
            </a:extLst>
          </p:cNvPr>
          <p:cNvSpPr txBox="1"/>
          <p:nvPr/>
        </p:nvSpPr>
        <p:spPr>
          <a:xfrm>
            <a:off x="4151313" y="6159501"/>
            <a:ext cx="5873750" cy="506413"/>
          </a:xfrm>
          <a:prstGeom prst="rect">
            <a:avLst/>
          </a:prstGeom>
          <a:noFill/>
        </p:spPr>
        <p:txBody>
          <a:bodyPr>
            <a:spAutoFit/>
          </a:bodyPr>
          <a:lstStyle/>
          <a:p>
            <a:pPr>
              <a:defRPr/>
            </a:pPr>
            <a:r>
              <a:rPr lang="en-US" sz="900" b="1" dirty="0" err="1"/>
              <a:t>Giugliano</a:t>
            </a:r>
            <a:r>
              <a:rPr lang="en-US" sz="900" b="1" dirty="0"/>
              <a:t> RP, </a:t>
            </a:r>
            <a:r>
              <a:rPr lang="cs-CZ" sz="900" b="1" dirty="0"/>
              <a:t>et al.</a:t>
            </a:r>
            <a:r>
              <a:rPr lang="en-US" sz="900" b="1" dirty="0"/>
              <a:t>; FOURIER</a:t>
            </a:r>
            <a:r>
              <a:rPr lang="cs-CZ" sz="900" b="1" dirty="0"/>
              <a:t> </a:t>
            </a:r>
            <a:r>
              <a:rPr lang="en-US" sz="900" b="1" dirty="0"/>
              <a:t>Investigators. Clinical efficacy and safety of achieving very low LDL-cholesterol</a:t>
            </a:r>
            <a:r>
              <a:rPr lang="cs-CZ" sz="900" b="1" dirty="0"/>
              <a:t> </a:t>
            </a:r>
            <a:r>
              <a:rPr lang="en-US" sz="900" b="1" dirty="0"/>
              <a:t>concentrations with the PCSK9 inhibitor </a:t>
            </a:r>
            <a:r>
              <a:rPr lang="en-US" sz="900" b="1" dirty="0" err="1"/>
              <a:t>evolocumab</a:t>
            </a:r>
            <a:r>
              <a:rPr lang="en-US" sz="900" b="1" dirty="0"/>
              <a:t>: a </a:t>
            </a:r>
            <a:r>
              <a:rPr lang="en-US" sz="900" b="1" dirty="0" err="1"/>
              <a:t>prespecified</a:t>
            </a:r>
            <a:r>
              <a:rPr lang="en-US" sz="900" b="1" dirty="0"/>
              <a:t> secondary</a:t>
            </a:r>
            <a:r>
              <a:rPr lang="cs-CZ" sz="900" b="1" dirty="0"/>
              <a:t> </a:t>
            </a:r>
            <a:r>
              <a:rPr lang="en-US" sz="900" b="1" dirty="0"/>
              <a:t>analysis of the FOURIER trial. Lancet. 2017;390(10106):1962-1971.</a:t>
            </a:r>
          </a:p>
        </p:txBody>
      </p:sp>
      <p:graphicFrame>
        <p:nvGraphicFramePr>
          <p:cNvPr id="9" name="Table 8">
            <a:extLst>
              <a:ext uri="{FF2B5EF4-FFF2-40B4-BE49-F238E27FC236}">
                <a16:creationId xmlns:a16="http://schemas.microsoft.com/office/drawing/2014/main" xmlns="" id="{DC82EEF4-67E9-418B-A21A-1DF2F83EB39B}"/>
              </a:ext>
            </a:extLst>
          </p:cNvPr>
          <p:cNvGraphicFramePr>
            <a:graphicFrameLocks noGrp="1"/>
          </p:cNvGraphicFramePr>
          <p:nvPr>
            <p:extLst>
              <p:ext uri="{D42A27DB-BD31-4B8C-83A1-F6EECF244321}">
                <p14:modId xmlns:p14="http://schemas.microsoft.com/office/powerpoint/2010/main" val="1814156029"/>
              </p:ext>
            </p:extLst>
          </p:nvPr>
        </p:nvGraphicFramePr>
        <p:xfrm>
          <a:off x="3522663" y="1990726"/>
          <a:ext cx="2006600" cy="1585913"/>
        </p:xfrm>
        <a:graphic>
          <a:graphicData uri="http://schemas.openxmlformats.org/drawingml/2006/table">
            <a:tbl>
              <a:tblPr firstRow="1" bandRow="1">
                <a:tableStyleId>{5940675A-B579-460E-94D1-54222C63F5DA}</a:tableStyleId>
              </a:tblPr>
              <a:tblGrid>
                <a:gridCol w="849595">
                  <a:extLst>
                    <a:ext uri="{9D8B030D-6E8A-4147-A177-3AD203B41FA5}">
                      <a16:colId xmlns:a16="http://schemas.microsoft.com/office/drawing/2014/main" xmlns="" val="20000"/>
                    </a:ext>
                  </a:extLst>
                </a:gridCol>
                <a:gridCol w="1157005">
                  <a:extLst>
                    <a:ext uri="{9D8B030D-6E8A-4147-A177-3AD203B41FA5}">
                      <a16:colId xmlns:a16="http://schemas.microsoft.com/office/drawing/2014/main" xmlns="" val="20001"/>
                    </a:ext>
                  </a:extLst>
                </a:gridCol>
              </a:tblGrid>
              <a:tr h="404103">
                <a:tc>
                  <a:txBody>
                    <a:bodyPr/>
                    <a:lstStyle/>
                    <a:p>
                      <a:r>
                        <a:rPr lang="en-US" sz="1100" b="1" dirty="0"/>
                        <a:t>LDL-C </a:t>
                      </a:r>
                      <a:r>
                        <a:rPr lang="en-US" sz="900" b="1" dirty="0"/>
                        <a:t>(mM)</a:t>
                      </a:r>
                    </a:p>
                  </a:txBody>
                  <a:tcPr marL="68540" marR="68540" marT="34311" marB="343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Adj HR (95%</a:t>
                      </a:r>
                      <a:r>
                        <a:rPr lang="en-US" sz="1100" b="1" kern="1200" baseline="0" dirty="0">
                          <a:solidFill>
                            <a:schemeClr val="tx1"/>
                          </a:solidFill>
                          <a:latin typeface="+mn-lt"/>
                          <a:ea typeface="+mn-ea"/>
                          <a:cs typeface="+mn-cs"/>
                        </a:rPr>
                        <a:t> CI)</a:t>
                      </a:r>
                      <a:endParaRPr lang="en-US" sz="1100" b="1" kern="1200" dirty="0">
                        <a:solidFill>
                          <a:schemeClr val="tx1"/>
                        </a:solidFill>
                        <a:latin typeface="+mn-lt"/>
                        <a:ea typeface="+mn-ea"/>
                        <a:cs typeface="+mn-cs"/>
                      </a:endParaRPr>
                    </a:p>
                  </a:txBody>
                  <a:tcPr marL="68540" marR="68540" marT="34311" marB="34311"/>
                </a:tc>
                <a:extLst>
                  <a:ext uri="{0D108BD9-81ED-4DB2-BD59-A6C34878D82A}">
                    <a16:rowId xmlns:a16="http://schemas.microsoft.com/office/drawing/2014/main" xmlns="" val="10000"/>
                  </a:ext>
                </a:extLst>
              </a:tr>
              <a:tr h="236362">
                <a:tc>
                  <a:txBody>
                    <a:bodyPr/>
                    <a:lstStyle/>
                    <a:p>
                      <a:r>
                        <a:rPr lang="en-US" sz="1100" b="1" dirty="0">
                          <a:solidFill>
                            <a:schemeClr val="tx1"/>
                          </a:solidFill>
                        </a:rPr>
                        <a:t>&lt;0.5</a:t>
                      </a:r>
                    </a:p>
                  </a:txBody>
                  <a:tcPr marL="68540" marR="68540" marT="34311" marB="343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0.76 (0.64-0.90)</a:t>
                      </a:r>
                    </a:p>
                  </a:txBody>
                  <a:tcPr marL="68540" marR="68540" marT="34311" marB="34311"/>
                </a:tc>
                <a:extLst>
                  <a:ext uri="{0D108BD9-81ED-4DB2-BD59-A6C34878D82A}">
                    <a16:rowId xmlns:a16="http://schemas.microsoft.com/office/drawing/2014/main" xmlns="" val="10001"/>
                  </a:ext>
                </a:extLst>
              </a:tr>
              <a:tr h="236362">
                <a:tc>
                  <a:txBody>
                    <a:bodyPr/>
                    <a:lstStyle/>
                    <a:p>
                      <a:r>
                        <a:rPr lang="en-US" sz="1100" b="1" dirty="0"/>
                        <a:t>0.5-1.3</a:t>
                      </a:r>
                    </a:p>
                  </a:txBody>
                  <a:tcPr marL="68540" marR="68540" marT="34311" marB="343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0.85 (0.76-0.96)</a:t>
                      </a:r>
                    </a:p>
                  </a:txBody>
                  <a:tcPr marL="68540" marR="68540" marT="34311" marB="34311"/>
                </a:tc>
                <a:extLst>
                  <a:ext uri="{0D108BD9-81ED-4DB2-BD59-A6C34878D82A}">
                    <a16:rowId xmlns:a16="http://schemas.microsoft.com/office/drawing/2014/main" xmlns="" val="10002"/>
                  </a:ext>
                </a:extLst>
              </a:tr>
              <a:tr h="236362">
                <a:tc>
                  <a:txBody>
                    <a:bodyPr/>
                    <a:lstStyle/>
                    <a:p>
                      <a:r>
                        <a:rPr lang="en-US" sz="1100" b="1" dirty="0"/>
                        <a:t>1.3-1.8</a:t>
                      </a:r>
                    </a:p>
                  </a:txBody>
                  <a:tcPr marL="68540" marR="68540" marT="34311" marB="343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0.94 (0.82-1.09)</a:t>
                      </a:r>
                    </a:p>
                  </a:txBody>
                  <a:tcPr marL="68540" marR="68540" marT="34311" marB="34311"/>
                </a:tc>
                <a:extLst>
                  <a:ext uri="{0D108BD9-81ED-4DB2-BD59-A6C34878D82A}">
                    <a16:rowId xmlns:a16="http://schemas.microsoft.com/office/drawing/2014/main" xmlns="" val="10003"/>
                  </a:ext>
                </a:extLst>
              </a:tr>
              <a:tr h="236362">
                <a:tc>
                  <a:txBody>
                    <a:bodyPr/>
                    <a:lstStyle/>
                    <a:p>
                      <a:r>
                        <a:rPr lang="en-US" sz="1100" b="1" dirty="0"/>
                        <a:t>1.8-2.6</a:t>
                      </a:r>
                    </a:p>
                  </a:txBody>
                  <a:tcPr marL="68540" marR="68540" marT="34311" marB="343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0.97 (0.86-1.09)</a:t>
                      </a:r>
                    </a:p>
                  </a:txBody>
                  <a:tcPr marL="68540" marR="68540" marT="34311" marB="34311"/>
                </a:tc>
                <a:extLst>
                  <a:ext uri="{0D108BD9-81ED-4DB2-BD59-A6C34878D82A}">
                    <a16:rowId xmlns:a16="http://schemas.microsoft.com/office/drawing/2014/main" xmlns="" val="10004"/>
                  </a:ext>
                </a:extLst>
              </a:tr>
              <a:tr h="236362">
                <a:tc>
                  <a:txBody>
                    <a:bodyPr/>
                    <a:lstStyle/>
                    <a:p>
                      <a:r>
                        <a:rPr lang="en-US" sz="1100" b="1" u="sng" dirty="0"/>
                        <a:t>&gt;</a:t>
                      </a:r>
                      <a:r>
                        <a:rPr lang="en-US" sz="1100" b="1" u="none" dirty="0"/>
                        <a:t> 2.6</a:t>
                      </a:r>
                      <a:endParaRPr lang="en-US" sz="1100" b="1" u="sng" dirty="0"/>
                    </a:p>
                  </a:txBody>
                  <a:tcPr marL="68540" marR="68540" marT="34311" marB="34311"/>
                </a:tc>
                <a:tc>
                  <a:txBody>
                    <a:bodyPr/>
                    <a:lstStyle/>
                    <a:p>
                      <a:r>
                        <a:rPr lang="en-US" sz="1100" b="1" dirty="0"/>
                        <a:t>referent</a:t>
                      </a:r>
                    </a:p>
                  </a:txBody>
                  <a:tcPr marL="68540" marR="68540" marT="34311" marB="34311"/>
                </a:tc>
                <a:extLst>
                  <a:ext uri="{0D108BD9-81ED-4DB2-BD59-A6C34878D82A}">
                    <a16:rowId xmlns:a16="http://schemas.microsoft.com/office/drawing/2014/main" xmlns="" val="10005"/>
                  </a:ext>
                </a:extLst>
              </a:tr>
            </a:tbl>
          </a:graphicData>
        </a:graphic>
      </p:graphicFrame>
      <p:sp>
        <p:nvSpPr>
          <p:cNvPr id="10" name="TextBox 9">
            <a:extLst>
              <a:ext uri="{FF2B5EF4-FFF2-40B4-BE49-F238E27FC236}">
                <a16:creationId xmlns:a16="http://schemas.microsoft.com/office/drawing/2014/main" xmlns="" id="{4A4D0EC3-4823-43F1-9287-6DB98430F111}"/>
              </a:ext>
            </a:extLst>
          </p:cNvPr>
          <p:cNvSpPr txBox="1"/>
          <p:nvPr/>
        </p:nvSpPr>
        <p:spPr>
          <a:xfrm>
            <a:off x="6911976" y="2987676"/>
            <a:ext cx="1814513" cy="415925"/>
          </a:xfrm>
          <a:prstGeom prst="rect">
            <a:avLst/>
          </a:prstGeom>
          <a:noFill/>
        </p:spPr>
        <p:txBody>
          <a:bodyPr>
            <a:spAutoFit/>
          </a:bodyPr>
          <a:lstStyle/>
          <a:p>
            <a:pPr>
              <a:defRPr/>
            </a:pPr>
            <a:r>
              <a:rPr lang="en-US" sz="2100" b="1" dirty="0"/>
              <a:t>P = 0.0012</a:t>
            </a:r>
          </a:p>
        </p:txBody>
      </p:sp>
      <p:sp>
        <p:nvSpPr>
          <p:cNvPr id="13" name="TextBox 12">
            <a:extLst>
              <a:ext uri="{FF2B5EF4-FFF2-40B4-BE49-F238E27FC236}">
                <a16:creationId xmlns:a16="http://schemas.microsoft.com/office/drawing/2014/main" xmlns="" id="{CA6E1A41-A285-45A6-8CE7-45CF62522AC4}"/>
              </a:ext>
            </a:extLst>
          </p:cNvPr>
          <p:cNvSpPr txBox="1"/>
          <p:nvPr/>
        </p:nvSpPr>
        <p:spPr>
          <a:xfrm>
            <a:off x="4667251" y="5459414"/>
            <a:ext cx="3622675" cy="369887"/>
          </a:xfrm>
          <a:prstGeom prst="rect">
            <a:avLst/>
          </a:prstGeom>
          <a:solidFill>
            <a:schemeClr val="bg1"/>
          </a:solidFill>
        </p:spPr>
        <p:txBody>
          <a:bodyPr>
            <a:spAutoFit/>
          </a:bodyPr>
          <a:lstStyle/>
          <a:p>
            <a:pPr>
              <a:defRPr/>
            </a:pPr>
            <a:r>
              <a:rPr lang="en-US" b="1" dirty="0"/>
              <a:t>LDL-C (m</a:t>
            </a:r>
            <a:r>
              <a:rPr lang="cs-CZ" b="1" dirty="0"/>
              <a:t>mol/L</a:t>
            </a:r>
            <a:r>
              <a:rPr lang="en-US" b="1" dirty="0"/>
              <a:t>) </a:t>
            </a:r>
            <a:r>
              <a:rPr lang="cs-CZ" b="1" dirty="0"/>
              <a:t>ve </a:t>
            </a:r>
            <a:r>
              <a:rPr lang="en-US" b="1" dirty="0"/>
              <a:t>4 </a:t>
            </a:r>
            <a:r>
              <a:rPr lang="cs-CZ" b="1" dirty="0"/>
              <a:t>týdnech</a:t>
            </a:r>
            <a:endParaRPr lang="en-US" b="1" dirty="0"/>
          </a:p>
        </p:txBody>
      </p:sp>
    </p:spTree>
    <p:extLst>
      <p:ext uri="{BB962C8B-B14F-4D97-AF65-F5344CB8AC3E}">
        <p14:creationId xmlns:p14="http://schemas.microsoft.com/office/powerpoint/2010/main" val="30565520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2119</Words>
  <Application>Microsoft Office PowerPoint</Application>
  <PresentationFormat>Širokoúhlá obrazovka</PresentationFormat>
  <Paragraphs>317</Paragraphs>
  <Slides>28</Slides>
  <Notes>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Calibri</vt:lpstr>
      <vt:lpstr>Calibri Light</vt:lpstr>
      <vt:lpstr>Times New Roman</vt:lpstr>
      <vt:lpstr>Verdana</vt:lpstr>
      <vt:lpstr>Wingdings</vt:lpstr>
      <vt:lpstr>Motiv Office</vt:lpstr>
      <vt:lpstr>JAK ERADIKOVAT LDL CHOLESTEROL V (I MIMO) AMBULANCI KARDIOLOGA?    </vt:lpstr>
      <vt:lpstr>Prezentace aplikace PowerPoint</vt:lpstr>
      <vt:lpstr>Obsah:</vt:lpstr>
      <vt:lpstr>Prezentace aplikace PowerPoint</vt:lpstr>
      <vt:lpstr>Prezentace aplikace PowerPoint</vt:lpstr>
      <vt:lpstr>Prezentace aplikace PowerPoint</vt:lpstr>
      <vt:lpstr>ZMĚNA PARADIGMATU</vt:lpstr>
      <vt:lpstr>Prezentace aplikace PowerPoint</vt:lpstr>
      <vt:lpstr>KV ÚMRTÍ, INFARKT MYOKARDU, MOZKOVÁ PŘÍHODA, NESTABILNÍ AP, KORONÁRNÍ REVASKULARIZACE-EVOLOCUMAB</vt:lpstr>
      <vt:lpstr>NOVÁ VERZE DOPORUČENÝCH POSTUPŮ K DIAGNOSTICE A LÉČBĚ DYSLIPIDEMIÍ EVROPSKÉ KARDIOLOGICKÉ SPOLEČNOSTI A EVROPSKÉ SPOLEČNOSTI PRO ATEROSKLERÓZU (Srpen 2016) </vt:lpstr>
      <vt:lpstr>HLAVNÍ CÍL: KARDIOVASKULÁRNĚ NESMRTELNÝ PACIENT</vt:lpstr>
      <vt:lpstr>ÚČINNOST TRADIČNÍ HYPOLIPIDEMICKÉ TERAPIE </vt:lpstr>
      <vt:lpstr>Prezentace aplikace PowerPoint</vt:lpstr>
      <vt:lpstr>Prezentace aplikace PowerPoint</vt:lpstr>
      <vt:lpstr>Prezentace aplikace PowerPoint</vt:lpstr>
      <vt:lpstr>Prezentace aplikace PowerPoint</vt:lpstr>
      <vt:lpstr>(VY)MÝCENÍ LDL CHOLESTEROLU</vt:lpstr>
      <vt:lpstr>NUTRACEUTIKA</vt:lpstr>
      <vt:lpstr>Projekt „Srdeční záležitost“ FZV + ČSAT</vt:lpstr>
      <vt:lpstr>INHIBITORY PCSK9</vt:lpstr>
      <vt:lpstr>Prezentace aplikace PowerPoint</vt:lpstr>
      <vt:lpstr>KRITÉRIA PRO LAferézu NAVRŽENÁ ČSAT: </vt:lpstr>
      <vt:lpstr>CÍL(E) LIPOPROTEINOVÉ AFERÉZY  (před provedením další aferézy)</vt:lpstr>
      <vt:lpstr>CENTRA V ČR</vt:lpstr>
      <vt:lpstr>Prezentace aplikace PowerPoint</vt:lpstr>
      <vt:lpstr>NOVÝ CÍL (DOSAŽITELNÝ V AMBULANCI):  ÚPLNĚ NESMRTELNÝ + STÁLE MLADÝ PACIENT: + METFORMIN</vt:lpstr>
      <vt:lpstr>NOVÝ CÍL (DOSAŽITELNÝ V AMBULANCI):  ÚPLNĚ NESMRTELNÝ + STÁLE MLADÝ PACIENT: + METFORMIN</vt:lpstr>
      <vt:lpstr>DĚKUJEME ZA POZORNOST</vt:lpstr>
    </vt:vector>
  </TitlesOfParts>
  <Company>ATC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Proč</dc:title>
  <dc:creator>Jan Piťha 423</dc:creator>
  <cp:lastModifiedBy>PETR KUČA</cp:lastModifiedBy>
  <cp:revision>131</cp:revision>
  <cp:lastPrinted>2019-01-18T14:55:09Z</cp:lastPrinted>
  <dcterms:created xsi:type="dcterms:W3CDTF">2016-12-14T07:46:28Z</dcterms:created>
  <dcterms:modified xsi:type="dcterms:W3CDTF">2019-01-18T18:19:34Z</dcterms:modified>
</cp:coreProperties>
</file>