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7"/>
  </p:notesMasterIdLst>
  <p:sldIdLst>
    <p:sldId id="265" r:id="rId2"/>
    <p:sldId id="323" r:id="rId3"/>
    <p:sldId id="324" r:id="rId4"/>
    <p:sldId id="337" r:id="rId5"/>
    <p:sldId id="336" r:id="rId6"/>
    <p:sldId id="338" r:id="rId7"/>
    <p:sldId id="329" r:id="rId8"/>
    <p:sldId id="330" r:id="rId9"/>
    <p:sldId id="332" r:id="rId10"/>
    <p:sldId id="331" r:id="rId11"/>
    <p:sldId id="333" r:id="rId12"/>
    <p:sldId id="334" r:id="rId13"/>
    <p:sldId id="335" r:id="rId14"/>
    <p:sldId id="349" r:id="rId15"/>
    <p:sldId id="339" r:id="rId16"/>
    <p:sldId id="341" r:id="rId17"/>
    <p:sldId id="340" r:id="rId18"/>
    <p:sldId id="342" r:id="rId19"/>
    <p:sldId id="344" r:id="rId20"/>
    <p:sldId id="351" r:id="rId21"/>
    <p:sldId id="343" r:id="rId22"/>
    <p:sldId id="345" r:id="rId23"/>
    <p:sldId id="346" r:id="rId24"/>
    <p:sldId id="347" r:id="rId25"/>
    <p:sldId id="291" r:id="rId26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DBE01AF-B4D6-47FC-8E08-2526AAA3A6F1}">
          <p14:sldIdLst>
            <p14:sldId id="265"/>
          </p14:sldIdLst>
        </p14:section>
        <p14:section name="Oddíl bez názvu" id="{F48DCBF0-1E08-4B2F-8247-721F233B82EA}">
          <p14:sldIdLst>
            <p14:sldId id="323"/>
            <p14:sldId id="324"/>
            <p14:sldId id="337"/>
            <p14:sldId id="336"/>
            <p14:sldId id="338"/>
            <p14:sldId id="329"/>
            <p14:sldId id="330"/>
            <p14:sldId id="332"/>
            <p14:sldId id="331"/>
            <p14:sldId id="333"/>
            <p14:sldId id="334"/>
            <p14:sldId id="335"/>
            <p14:sldId id="349"/>
            <p14:sldId id="339"/>
            <p14:sldId id="341"/>
            <p14:sldId id="340"/>
            <p14:sldId id="342"/>
            <p14:sldId id="344"/>
            <p14:sldId id="351"/>
            <p14:sldId id="343"/>
            <p14:sldId id="345"/>
            <p14:sldId id="346"/>
            <p14:sldId id="347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575" autoAdjust="0"/>
  </p:normalViewPr>
  <p:slideViewPr>
    <p:cSldViewPr showGuides="1">
      <p:cViewPr varScale="1">
        <p:scale>
          <a:sx n="34" d="100"/>
          <a:sy n="34" d="100"/>
        </p:scale>
        <p:origin x="1155" y="33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</p:sldLayoutIdLst>
  <p:transition spd="slow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file:///C:\Users\Jan\Desktop\Sarkoid&#243;za\P&#345;e&#269;ek%20-%20kazuistika%20sarkoid&#243;za\milota_2019-02.avi" TargetMode="External"/><Relationship Id="rId7" Type="http://schemas.openxmlformats.org/officeDocument/2006/relationships/image" Target="../media/image5.png"/><Relationship Id="rId2" Type="http://schemas.openxmlformats.org/officeDocument/2006/relationships/video" Target="file:///C:\Users\Jan\Desktop\Sarkoid&#243;za\P&#345;e&#269;ek%20-%20kazuistika%20sarkoid&#243;za\milota_2019-01.avi" TargetMode="External"/><Relationship Id="rId1" Type="http://schemas.microsoft.com/office/2007/relationships/media" Target="file:///C:\Users\Jan\Desktop\Sarkoid&#243;za\P&#345;e&#269;ek%20-%20kazuistika%20sarkoid&#243;za\milota_2019-01.avi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21.jpe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20.jpeg"/><Relationship Id="rId4" Type="http://schemas.openxmlformats.org/officeDocument/2006/relationships/video" Target="file:///C:\Users\Jan\Desktop\Sarkoid&#243;za\P&#345;e&#269;ek%20-%20kazuistika%20sarkoid&#243;za\milota_2019-02.avi" TargetMode="Externa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3.emf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media" Target="file:///C:\Users\Jan\Desktop\Sarkoid&#243;za\P&#345;e&#269;ek%20-%20kazuistika%20sarkoid&#243;za\milota_2018_02.avi" TargetMode="External"/><Relationship Id="rId7" Type="http://schemas.openxmlformats.org/officeDocument/2006/relationships/image" Target="../media/image5.png"/><Relationship Id="rId2" Type="http://schemas.openxmlformats.org/officeDocument/2006/relationships/video" Target="file:///C:\Users\Jan\Desktop\Sarkoid&#243;za\P&#345;e&#269;ek%20-%20kazuistika%20sarkoid&#243;za\milota_2018_01.avi" TargetMode="External"/><Relationship Id="rId1" Type="http://schemas.microsoft.com/office/2007/relationships/media" Target="file:///C:\Users\Jan\Desktop\Sarkoid&#243;za\P&#345;e&#269;ek%20-%20kazuistika%20sarkoid&#243;za\milota_2018_01.avi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3.png"/><Relationship Id="rId4" Type="http://schemas.openxmlformats.org/officeDocument/2006/relationships/video" Target="file:///C:\Users\Jan\Desktop\Sarkoid&#243;za\P&#345;e&#269;ek%20-%20kazuistika%20sarkoid&#243;za\milota_2018_02.avi" TargetMode="Externa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44000" y="4855468"/>
            <a:ext cx="83611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</a:rPr>
              <a:t>Plicní hypertenze a sarkoidóza - kazuistika</a:t>
            </a:r>
            <a:endParaRPr lang="en-US" sz="6600" b="1" dirty="0">
              <a:solidFill>
                <a:schemeClr val="bg1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27155" y="7680821"/>
            <a:ext cx="83611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Jan Přeček</a:t>
            </a:r>
          </a:p>
          <a:p>
            <a:r>
              <a:rPr lang="cs-CZ" sz="2800" dirty="0">
                <a:solidFill>
                  <a:schemeClr val="bg1"/>
                </a:solidFill>
              </a:rPr>
              <a:t>I. interní klinika – kardiologická, FN a LF UP Olomouc</a:t>
            </a:r>
          </a:p>
          <a:p>
            <a:endParaRPr lang="cs-CZ" sz="2800" i="1" dirty="0">
              <a:solidFill>
                <a:schemeClr val="bg1"/>
              </a:solidFill>
            </a:endParaRPr>
          </a:p>
          <a:p>
            <a:r>
              <a:rPr lang="cs-CZ" sz="2800" i="1" dirty="0">
                <a:solidFill>
                  <a:schemeClr val="bg1"/>
                </a:solidFill>
              </a:rPr>
              <a:t>13. sympozium pracovní skupiny Plicní cirkulace</a:t>
            </a:r>
          </a:p>
          <a:p>
            <a:r>
              <a:rPr lang="cs-CZ" sz="2800" i="1" dirty="0">
                <a:solidFill>
                  <a:schemeClr val="bg1"/>
                </a:solidFill>
              </a:rPr>
              <a:t>18. října 2019, Lednice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64" y="2815348"/>
            <a:ext cx="2547710" cy="66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424" y="2551212"/>
            <a:ext cx="3140455" cy="118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Pravostranná katetrizace 12/2018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6944781"/>
          </a:xfrm>
        </p:spPr>
        <p:txBody>
          <a:bodyPr/>
          <a:lstStyle/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PS: 3 mmHg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PK: 56/6 mmHg (systolický/diastolický)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AP: 58/27/41 mmHg (systolický/diastolický/střední)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PAWP: 5 mmHg (střední)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PVR: 5,7 WU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CO: 6,32 l/min.; CI: 2,75 l/min./m2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b="1" dirty="0"/>
              <a:t>Test akutní </a:t>
            </a:r>
            <a:r>
              <a:rPr lang="cs-CZ" sz="2000" b="1" dirty="0" err="1"/>
              <a:t>vazoreaktivity</a:t>
            </a:r>
            <a:r>
              <a:rPr lang="cs-CZ" sz="2000" b="1" dirty="0"/>
              <a:t> (</a:t>
            </a:r>
            <a:r>
              <a:rPr lang="cs-CZ" sz="2000" b="1" dirty="0" err="1"/>
              <a:t>epoprostenol</a:t>
            </a:r>
            <a:r>
              <a:rPr lang="cs-CZ" sz="2000" b="1" dirty="0"/>
              <a:t>):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800" dirty="0"/>
              <a:t>0 </a:t>
            </a:r>
            <a:r>
              <a:rPr lang="cs-CZ" sz="1800" dirty="0" err="1"/>
              <a:t>ng</a:t>
            </a:r>
            <a:r>
              <a:rPr lang="cs-CZ" sz="1800" dirty="0"/>
              <a:t>/kg/min.: AP 60/30/44 mmHg, TK arteriální 135/81/97 mmHg, PAWP 6 mmHg, CO 6,4 l/min., CI 2,8 l/min./m2, spO2 98%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800" dirty="0"/>
              <a:t>2 </a:t>
            </a:r>
            <a:r>
              <a:rPr lang="cs-CZ" sz="1800" dirty="0" err="1"/>
              <a:t>ng</a:t>
            </a:r>
            <a:r>
              <a:rPr lang="cs-CZ" sz="1800" dirty="0"/>
              <a:t>/kg/min.: AP 58/29/43 mmHg, TK arteriální 130/80 mmHg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800" dirty="0"/>
              <a:t>4 </a:t>
            </a:r>
            <a:r>
              <a:rPr lang="cs-CZ" sz="1800" dirty="0" err="1"/>
              <a:t>ng</a:t>
            </a:r>
            <a:r>
              <a:rPr lang="cs-CZ" sz="1800" dirty="0"/>
              <a:t>/kg/min.: AP 54/24/36 mmHg, TK arteriální 100/60 mmHg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800" dirty="0"/>
              <a:t>6 </a:t>
            </a:r>
            <a:r>
              <a:rPr lang="cs-CZ" sz="1800" dirty="0" err="1"/>
              <a:t>ng</a:t>
            </a:r>
            <a:r>
              <a:rPr lang="cs-CZ" sz="1800" dirty="0"/>
              <a:t>/kg/min.: AP 53/23/35 mmHg, TK arteriální 80/40 mmHg, PAWP 4 mmHg, test ukončen pro symptomatickou hypotenzi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000" b="1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b="1" dirty="0"/>
              <a:t>Hemodynamicky středně těžká fixovaná plicní hypertenze prekapilární, bez evidence </a:t>
            </a:r>
            <a:r>
              <a:rPr lang="cs-CZ" sz="2000" b="1" dirty="0" err="1"/>
              <a:t>intrakardiálního</a:t>
            </a:r>
            <a:r>
              <a:rPr lang="cs-CZ" sz="2000" b="1" dirty="0"/>
              <a:t> </a:t>
            </a:r>
            <a:r>
              <a:rPr lang="cs-CZ" sz="2000" b="1" dirty="0" err="1"/>
              <a:t>levo</a:t>
            </a:r>
            <a:r>
              <a:rPr lang="cs-CZ" sz="2000" b="1" dirty="0"/>
              <a:t>-pravého zkratu, normální plnící tlaky LK, normální pravostranný srdeční výdej, zvýšená plicní arteriolární rezistence.</a:t>
            </a:r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0069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PAH – specifická terapie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6944781"/>
          </a:xfrm>
        </p:spPr>
        <p:txBody>
          <a:bodyPr/>
          <a:lstStyle/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Iniciální stav 12/2018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6MWT: 480 m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NT-proBNP:   98,2 </a:t>
            </a:r>
            <a:r>
              <a:rPr lang="cs-CZ" sz="2000" dirty="0" err="1"/>
              <a:t>ng</a:t>
            </a:r>
            <a:r>
              <a:rPr lang="cs-CZ" sz="2000" dirty="0"/>
              <a:t>/l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iniciálně nízce rizikový profil 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000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od 12/2018 zahájena </a:t>
            </a:r>
            <a:r>
              <a:rPr lang="cs-CZ" sz="2400" dirty="0" err="1"/>
              <a:t>monoterapie</a:t>
            </a:r>
            <a:r>
              <a:rPr lang="cs-CZ" sz="2400" dirty="0"/>
              <a:t> </a:t>
            </a:r>
            <a:r>
              <a:rPr lang="cs-CZ" sz="2400" b="1" dirty="0"/>
              <a:t>ambrisentan 5 mg/den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na monoterapii bez většího klinického efektu</a:t>
            </a:r>
          </a:p>
          <a:p>
            <a:pPr lvl="1" algn="just">
              <a:lnSpc>
                <a:spcPct val="110000"/>
              </a:lnSpc>
            </a:pPr>
            <a:endParaRPr lang="cs-CZ" sz="2400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Od 03/2019 sekvenčně do kombinace </a:t>
            </a:r>
            <a:r>
              <a:rPr lang="cs-CZ" sz="2400" b="1" dirty="0" err="1"/>
              <a:t>sildenafil</a:t>
            </a:r>
            <a:r>
              <a:rPr lang="cs-CZ" sz="2400" b="1" dirty="0"/>
              <a:t> 3x20 mg/den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000" dirty="0"/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0069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PET/CT 01/2019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2478072" cy="6944781"/>
          </a:xfrm>
        </p:spPr>
        <p:txBody>
          <a:bodyPr/>
          <a:lstStyle/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000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000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000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Závěr: Prokazujeme zvýšenou akumulaci glukózy v lymfatických uzlinách mediastina a v plicních hilech- nález je </a:t>
            </a:r>
            <a:r>
              <a:rPr lang="cs-CZ" sz="2000" dirty="0" err="1"/>
              <a:t>supektní</a:t>
            </a:r>
            <a:r>
              <a:rPr lang="cs-CZ" sz="2000" dirty="0"/>
              <a:t> z aktivní sarkoidózy. Zvýšená akumulace FDG </a:t>
            </a:r>
            <a:r>
              <a:rPr lang="cs-CZ" sz="2000" dirty="0" err="1"/>
              <a:t>difuzně</a:t>
            </a:r>
            <a:r>
              <a:rPr lang="cs-CZ" sz="2000" dirty="0"/>
              <a:t> v myokardu pravé srdeční komory a v septu- nelze vyloučit sarkoidózu srdce.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000" dirty="0"/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36072" t="35300" r="35333" b="25500"/>
          <a:stretch>
            <a:fillRect/>
          </a:stretch>
        </p:blipFill>
        <p:spPr bwMode="auto">
          <a:xfrm>
            <a:off x="863080" y="1975147"/>
            <a:ext cx="6336704" cy="488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 l="34256" t="37400" r="33851" b="24100"/>
          <a:stretch>
            <a:fillRect/>
          </a:stretch>
        </p:blipFill>
        <p:spPr bwMode="auto">
          <a:xfrm>
            <a:off x="7199784" y="1975148"/>
            <a:ext cx="721127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 l="38581" t="21300" r="38975" b="15001"/>
          <a:stretch>
            <a:fillRect/>
          </a:stretch>
        </p:blipFill>
        <p:spPr bwMode="auto">
          <a:xfrm>
            <a:off x="13680504" y="1975147"/>
            <a:ext cx="4607496" cy="735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190069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Pneumologie</a:t>
            </a:r>
            <a:r>
              <a:rPr lang="cs-CZ" dirty="0"/>
              <a:t> 01/2019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6944781"/>
          </a:xfrm>
        </p:spPr>
        <p:txBody>
          <a:bodyPr/>
          <a:lstStyle/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b="1" dirty="0"/>
              <a:t>Spirometrie+</a:t>
            </a:r>
            <a:r>
              <a:rPr lang="cs-CZ" sz="2400" b="1" dirty="0" err="1"/>
              <a:t>bodypletysmografie</a:t>
            </a:r>
            <a:r>
              <a:rPr lang="cs-CZ" sz="2400" b="1" dirty="0"/>
              <a:t>: 01/2019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da-DK" sz="2000" dirty="0"/>
              <a:t>VC 6,49=119%, FEV1 4,49=106%, TI%VCmax 69%, MEF25 42%, TLC  123%, RV 144%, R tot 0,19</a:t>
            </a:r>
            <a:endParaRPr lang="cs-CZ" sz="2000" dirty="0"/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Hraniční lehká obstrukční ventilační porucha, TLC, RV i odpory dýchacích cest v normě.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b="1" dirty="0" err="1"/>
              <a:t>DLCOsb</a:t>
            </a:r>
            <a:r>
              <a:rPr lang="cs-CZ" sz="2000" b="1" dirty="0"/>
              <a:t>: DLCO 33%, </a:t>
            </a:r>
            <a:r>
              <a:rPr lang="cs-CZ" sz="2000" b="1" dirty="0" err="1"/>
              <a:t>DLCOc</a:t>
            </a:r>
            <a:r>
              <a:rPr lang="cs-CZ" sz="2000" b="1" dirty="0"/>
              <a:t> 32%, KCO 28%, </a:t>
            </a:r>
            <a:r>
              <a:rPr lang="cs-CZ" sz="2000" b="1" dirty="0" err="1"/>
              <a:t>KCOc</a:t>
            </a:r>
            <a:r>
              <a:rPr lang="cs-CZ" sz="2000" b="1" dirty="0"/>
              <a:t> 26%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Po korekci na hladinu hemoglobinu těžké snížení transfer faktoru i koeficientu.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pl-PL" sz="2000" i="1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vzhledem k původní nepříznivé reakci na kortikoidy zatím vyčkáváno s léčbou sarkoidózy myokardu (</a:t>
            </a:r>
            <a:r>
              <a:rPr lang="cs-CZ" sz="2400" dirty="0" err="1"/>
              <a:t>Prednison</a:t>
            </a:r>
            <a:r>
              <a:rPr lang="cs-CZ" sz="2400" dirty="0"/>
              <a:t>, </a:t>
            </a:r>
            <a:r>
              <a:rPr lang="cs-CZ" sz="2400" dirty="0" err="1"/>
              <a:t>Methotrexat</a:t>
            </a:r>
            <a:r>
              <a:rPr lang="cs-CZ" sz="2400" dirty="0"/>
              <a:t>)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indikován k VATS biopsii z </a:t>
            </a:r>
            <a:r>
              <a:rPr lang="cs-CZ" sz="2400" dirty="0" err="1"/>
              <a:t>linguly</a:t>
            </a:r>
            <a:r>
              <a:rPr lang="cs-CZ" sz="2400" dirty="0"/>
              <a:t> k histopatologickému vyšetření plicní tkáně – k dalšímu </a:t>
            </a:r>
            <a:r>
              <a:rPr lang="cs-CZ" sz="2400" dirty="0" err="1"/>
              <a:t>dif</a:t>
            </a:r>
            <a:r>
              <a:rPr lang="cs-CZ" sz="2400" dirty="0"/>
              <a:t>. dg. </a:t>
            </a:r>
          </a:p>
          <a:p>
            <a:endParaRPr lang="cs-CZ" sz="2000" dirty="0"/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0069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Pneumologie</a:t>
            </a:r>
            <a:r>
              <a:rPr lang="cs-CZ" dirty="0"/>
              <a:t> 02-03/2019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6944781"/>
          </a:xfrm>
        </p:spPr>
        <p:txBody>
          <a:bodyPr/>
          <a:lstStyle/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b="1" dirty="0"/>
              <a:t>VATS biopsie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V </a:t>
            </a:r>
            <a:r>
              <a:rPr lang="cs-CZ" sz="2000" dirty="0" err="1"/>
              <a:t>seriových</a:t>
            </a:r>
            <a:r>
              <a:rPr lang="cs-CZ" sz="2000" dirty="0"/>
              <a:t> řezech  po prokrájení  plicní tkáň  vcelku normální histologické stavby pouze s  nečetnými okrsky septální fibrózy . </a:t>
            </a:r>
            <a:r>
              <a:rPr lang="cs-CZ" sz="2000" dirty="0" err="1"/>
              <a:t>Bronchioly</a:t>
            </a:r>
            <a:r>
              <a:rPr lang="cs-CZ" sz="2000" dirty="0"/>
              <a:t> bez zánětlivých změn. Fokálně plicní parenchym s minimálním emfyzémem. Cévy normálního vzhledu.Trombózy nezjištěny.  V </a:t>
            </a:r>
            <a:r>
              <a:rPr lang="cs-CZ" sz="2000" dirty="0" err="1"/>
              <a:t>seriovém</a:t>
            </a:r>
            <a:r>
              <a:rPr lang="cs-CZ" sz="2000" dirty="0"/>
              <a:t> řezu z bloku A </a:t>
            </a:r>
            <a:r>
              <a:rPr lang="cs-CZ" sz="2000" dirty="0" err="1"/>
              <a:t>perivaskulární</a:t>
            </a:r>
            <a:r>
              <a:rPr lang="cs-CZ" sz="2000" dirty="0"/>
              <a:t>  epiteloidní granulomy </a:t>
            </a:r>
            <a:r>
              <a:rPr lang="cs-CZ" sz="2000" dirty="0" err="1"/>
              <a:t>sarkoidního</a:t>
            </a:r>
            <a:r>
              <a:rPr lang="cs-CZ" sz="2000" dirty="0"/>
              <a:t> typu.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M44210    Granulom </a:t>
            </a:r>
            <a:r>
              <a:rPr lang="cs-CZ" sz="2000" dirty="0" err="1"/>
              <a:t>sarkoidní</a:t>
            </a:r>
            <a:r>
              <a:rPr lang="cs-CZ" sz="2000" dirty="0"/>
              <a:t>                      pravděpodobnost jistá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000" b="1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000" b="1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b="1" dirty="0"/>
              <a:t>od 03/2019 nově </a:t>
            </a:r>
            <a:r>
              <a:rPr lang="cs-CZ" sz="2400" dirty="0" err="1"/>
              <a:t>Medrol</a:t>
            </a:r>
            <a:r>
              <a:rPr lang="cs-CZ" sz="2400" dirty="0"/>
              <a:t> 8 mg/den + </a:t>
            </a:r>
            <a:r>
              <a:rPr lang="cs-CZ" sz="2400" dirty="0" err="1"/>
              <a:t>Methotrexat</a:t>
            </a:r>
            <a:r>
              <a:rPr lang="cs-CZ" sz="2400" dirty="0"/>
              <a:t> 50 mg/týdně</a:t>
            </a:r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0069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Pravostranná katetrizace 06/2019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6944781"/>
          </a:xfrm>
        </p:spPr>
        <p:txBody>
          <a:bodyPr/>
          <a:lstStyle/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PS: 8 mmHg 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PK: 52/15 mmHg (systolický/diastolický) 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AP: 58/30/40 mmHg (systolický/diastolický/střední)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PAWP: 11 mmHg (střední)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de-DE" sz="2000" dirty="0"/>
              <a:t>PVR: 5,1 WU (-0,8 WU)</a:t>
            </a:r>
            <a:endParaRPr lang="cs-CZ" sz="2000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CO: 6,15 l/min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 CI: 2,8 l/min./m2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b="1" dirty="0"/>
              <a:t>Hemodynamicky středně těžká perzistující fixovaná plicní hypertenze prekapilární, bez evidence </a:t>
            </a:r>
            <a:r>
              <a:rPr lang="cs-CZ" sz="2000" b="1" dirty="0" err="1"/>
              <a:t>intrakardiálního</a:t>
            </a:r>
            <a:r>
              <a:rPr lang="cs-CZ" sz="2000" b="1" dirty="0"/>
              <a:t> </a:t>
            </a:r>
            <a:r>
              <a:rPr lang="cs-CZ" sz="2000" b="1" dirty="0" err="1"/>
              <a:t>levo</a:t>
            </a:r>
            <a:r>
              <a:rPr lang="cs-CZ" sz="2000" b="1" dirty="0"/>
              <a:t>-pravého zkratu, normální plnící tlaky LK, normální pravostranný srdeční výdej, zvýšená plicní arteriolární rezistence.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000" b="1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de-DE" sz="2400" b="1" dirty="0"/>
              <a:t>6MWT 17.6.2019: 570 m</a:t>
            </a:r>
            <a:endParaRPr lang="cs-CZ" sz="2400" b="1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400" b="1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b="1" dirty="0"/>
              <a:t>po nasazení </a:t>
            </a:r>
            <a:r>
              <a:rPr lang="cs-CZ" sz="2400" b="1" dirty="0" err="1"/>
              <a:t>ambrisentanu</a:t>
            </a:r>
            <a:r>
              <a:rPr lang="cs-CZ" sz="2400" b="1" dirty="0"/>
              <a:t> a </a:t>
            </a:r>
            <a:r>
              <a:rPr lang="cs-CZ" sz="2400" b="1" dirty="0" err="1"/>
              <a:t>sildenafilu</a:t>
            </a:r>
            <a:r>
              <a:rPr lang="cs-CZ" sz="2400" b="1" dirty="0"/>
              <a:t> celkově výrazné zlepšení výkonnosti a regrese dušnosti, neguje synkopu</a:t>
            </a:r>
            <a:endParaRPr lang="cs-CZ" sz="2400" b="1" u="sng" dirty="0"/>
          </a:p>
          <a:p>
            <a:endParaRPr lang="cs-CZ" sz="2000" b="1" u="sng" dirty="0"/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0069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Echokardiografie 09/2019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904640" y="1943135"/>
            <a:ext cx="2468870" cy="6944781"/>
          </a:xfrm>
        </p:spPr>
        <p:txBody>
          <a:bodyPr/>
          <a:lstStyle/>
          <a:p>
            <a:r>
              <a:rPr lang="cs-CZ" sz="2000" dirty="0"/>
              <a:t>ZÁVĚR: Echokardiografická pravděpodobnost plicní hypertenze vysoká, prekapilární, dle porovnání s předchozími vyšetřeními regrese rozměrů pravé komory a tíže plicní hypertenze. Normální kinetika a systolická funkce levé komory srdeční. Bez nálezu významné chlopenní vady.</a:t>
            </a:r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  <p:pic>
        <p:nvPicPr>
          <p:cNvPr id="10" name="milota_2019-0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35088" y="1543100"/>
            <a:ext cx="6120680" cy="4265199"/>
          </a:xfrm>
          <a:prstGeom prst="rect">
            <a:avLst/>
          </a:prstGeom>
        </p:spPr>
      </p:pic>
      <p:pic>
        <p:nvPicPr>
          <p:cNvPr id="11" name="milota_2019-02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35088" y="5935588"/>
            <a:ext cx="6120680" cy="4265198"/>
          </a:xfrm>
          <a:prstGeom prst="rect">
            <a:avLst/>
          </a:prstGeom>
        </p:spPr>
      </p:pic>
      <p:pic>
        <p:nvPicPr>
          <p:cNvPr id="14" name="Obrázek 13" descr="milota_2019_0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27776" y="1543100"/>
            <a:ext cx="6120680" cy="4265199"/>
          </a:xfrm>
          <a:prstGeom prst="rect">
            <a:avLst/>
          </a:prstGeom>
        </p:spPr>
      </p:pic>
      <p:pic>
        <p:nvPicPr>
          <p:cNvPr id="15" name="Obrázek 14" descr="milota_2019-0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27776" y="5935588"/>
            <a:ext cx="6192688" cy="431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006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3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6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Pneumologie</a:t>
            </a:r>
            <a:r>
              <a:rPr lang="cs-CZ" dirty="0"/>
              <a:t> 09/2019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6944781"/>
          </a:xfrm>
        </p:spPr>
        <p:txBody>
          <a:bodyPr/>
          <a:lstStyle/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b="1" dirty="0"/>
              <a:t>Spirometrie+</a:t>
            </a:r>
            <a:r>
              <a:rPr lang="cs-CZ" sz="2000" b="1" dirty="0" err="1"/>
              <a:t>bodypletysmografie</a:t>
            </a:r>
            <a:r>
              <a:rPr lang="cs-CZ" sz="2000" b="1" dirty="0"/>
              <a:t>: 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da-DK" sz="2000" dirty="0"/>
              <a:t>VC 6,60=122%, FEV1 4,73=114%, TI%VCmax 72%, MEF25 55%, TLC 126%, RV 136%, R tot 0,15</a:t>
            </a:r>
            <a:endParaRPr lang="cs-CZ" sz="2000" dirty="0"/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zcela hraniční lehká obstrukční ventilační porucha s dobrou VC a dominantním postižením periferních dýchacích cest, RV a TLC v normě, zvýšené odpory dýchacích cest.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pl-PL" sz="2000" b="1" dirty="0"/>
              <a:t>DLCOsb: DLCO 28%, KCO 23%, po korekci na hodnotu hemoglobinu DLCOc 27%, KCOc 22%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těžké snížení </a:t>
            </a:r>
            <a:r>
              <a:rPr lang="cs-CZ" sz="2000" dirty="0" err="1"/>
              <a:t>transferfaktoru</a:t>
            </a:r>
            <a:r>
              <a:rPr lang="cs-CZ" sz="2000" dirty="0"/>
              <a:t> i </a:t>
            </a:r>
            <a:r>
              <a:rPr lang="cs-CZ" sz="2000" dirty="0" err="1"/>
              <a:t>transferkoeficientu</a:t>
            </a:r>
            <a:r>
              <a:rPr lang="cs-CZ" sz="2000" dirty="0"/>
              <a:t>.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400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dochází k pomalému, ale stálému poklesu DLCO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podle dalšího vývoje na zvážení pokračování v MTX nebo změna na </a:t>
            </a:r>
            <a:r>
              <a:rPr lang="cs-CZ" sz="2400" dirty="0" err="1"/>
              <a:t>Azatioprin</a:t>
            </a:r>
            <a:r>
              <a:rPr lang="cs-CZ" sz="2400" dirty="0"/>
              <a:t> nebo </a:t>
            </a:r>
            <a:r>
              <a:rPr lang="cs-CZ" sz="2400" dirty="0" err="1"/>
              <a:t>Leflunomid</a:t>
            </a:r>
            <a:endParaRPr lang="cs-CZ" sz="2400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perspektivně zvažována </a:t>
            </a:r>
            <a:r>
              <a:rPr lang="cs-CZ" sz="2400" dirty="0" err="1"/>
              <a:t>Tx</a:t>
            </a:r>
            <a:r>
              <a:rPr lang="cs-CZ" sz="2400" dirty="0"/>
              <a:t> plic</a:t>
            </a:r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0069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6944781"/>
          </a:xfrm>
        </p:spPr>
        <p:txBody>
          <a:bodyPr/>
          <a:lstStyle/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3200" dirty="0"/>
              <a:t>Co je dominantní příčinou funkční limitace pacienta?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3200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3200" dirty="0"/>
              <a:t>Je zlepšení klinického stavu důsledkem specifické terapie PAH nebo imunosuprese?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3200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3200" dirty="0"/>
              <a:t>Jaká je klasifikace PH?</a:t>
            </a:r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0069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plicní hypertenze</a:t>
            </a:r>
            <a:endParaRPr lang="en-US" dirty="0"/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B62A18C-3CB0-4046-AE6C-52D6F43D2B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48" b="47179"/>
          <a:stretch/>
        </p:blipFill>
        <p:spPr>
          <a:xfrm>
            <a:off x="3203341" y="1795128"/>
            <a:ext cx="5446259" cy="73448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3A1153F-F9E9-4C9E-B563-4A8833CBBF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935"/>
          <a:stretch/>
        </p:blipFill>
        <p:spPr>
          <a:xfrm>
            <a:off x="9181801" y="1795129"/>
            <a:ext cx="5446259" cy="68761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190069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6944781"/>
          </a:xfrm>
        </p:spPr>
        <p:txBody>
          <a:bodyPr/>
          <a:lstStyle/>
          <a:p>
            <a:pPr marL="352425" indent="-352425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 muž, r. n. 1969</a:t>
            </a:r>
          </a:p>
          <a:p>
            <a:pPr marL="352425" indent="-352425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aktivní sportovec (bývalý vrcholový sportovec – veslař)</a:t>
            </a:r>
          </a:p>
          <a:p>
            <a:pPr marL="352425" indent="-352425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b="1" dirty="0"/>
              <a:t> OA</a:t>
            </a:r>
          </a:p>
          <a:p>
            <a:pPr marL="1038225" lvl="1" indent="-352425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err="1"/>
              <a:t>asthma</a:t>
            </a:r>
            <a:r>
              <a:rPr lang="cs-CZ" sz="2400" dirty="0"/>
              <a:t> </a:t>
            </a:r>
            <a:r>
              <a:rPr lang="cs-CZ" sz="2400" dirty="0" err="1"/>
              <a:t>bronchiale</a:t>
            </a:r>
            <a:r>
              <a:rPr lang="cs-CZ" sz="2400" dirty="0"/>
              <a:t>; obezita</a:t>
            </a:r>
          </a:p>
          <a:p>
            <a:pPr marL="352425" indent="-352425" algn="just">
              <a:lnSpc>
                <a:spcPct val="110000"/>
              </a:lnSpc>
              <a:buFont typeface="Arial" pitchFamily="34" charset="0"/>
              <a:buChar char="•"/>
            </a:pPr>
            <a:endParaRPr lang="cs-CZ" sz="2400" dirty="0"/>
          </a:p>
          <a:p>
            <a:pPr marL="352425" indent="-352425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od 09/2016 opakované záchvaty </a:t>
            </a:r>
            <a:r>
              <a:rPr lang="cs-CZ" sz="2400" b="1" dirty="0"/>
              <a:t>akutní dušnosti </a:t>
            </a:r>
            <a:r>
              <a:rPr lang="cs-CZ" sz="2400" dirty="0"/>
              <a:t>– </a:t>
            </a:r>
            <a:r>
              <a:rPr lang="cs-CZ" sz="2400" dirty="0" err="1"/>
              <a:t>přeléčen</a:t>
            </a:r>
            <a:r>
              <a:rPr lang="cs-CZ" sz="2400" dirty="0"/>
              <a:t> kortikoidy; postupně progrese </a:t>
            </a:r>
            <a:r>
              <a:rPr lang="cs-CZ" sz="2400" b="1" dirty="0"/>
              <a:t>chronické dušnosti</a:t>
            </a:r>
          </a:p>
          <a:p>
            <a:pPr marL="352425" indent="-352425" algn="just">
              <a:lnSpc>
                <a:spcPct val="110000"/>
              </a:lnSpc>
              <a:buFont typeface="Arial" pitchFamily="34" charset="0"/>
              <a:buChar char="•"/>
            </a:pPr>
            <a:endParaRPr lang="cs-CZ" sz="2400" b="1" dirty="0"/>
          </a:p>
          <a:p>
            <a:pPr marL="352425" indent="-352425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b="1" dirty="0"/>
              <a:t>Spirometrie+</a:t>
            </a:r>
            <a:r>
              <a:rPr lang="cs-CZ" sz="2400" b="1" dirty="0" err="1"/>
              <a:t>bodypletysmografie</a:t>
            </a:r>
            <a:r>
              <a:rPr lang="cs-CZ" sz="2400" b="1" dirty="0"/>
              <a:t> (12/2017): </a:t>
            </a:r>
          </a:p>
          <a:p>
            <a:pPr marL="1038225" lvl="1" indent="-352425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da-DK" sz="2400" dirty="0"/>
              <a:t>VC 6,10=111%, FEV1 4,76=113%, TI%VCmax 77%, MEF25 66%, TLC 121%, RV 159%, R tot 0,26</a:t>
            </a:r>
            <a:endParaRPr lang="cs-CZ" sz="2400" dirty="0"/>
          </a:p>
          <a:p>
            <a:pPr marL="1038225" lvl="1" indent="-352425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Ventilace v mezích normy, taktéž odpory dýchacích cest, známky lehké periferní obstrukce, lehce zvýšený RV.</a:t>
            </a:r>
          </a:p>
          <a:p>
            <a:pPr marL="352425" indent="-352425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b="1" dirty="0" err="1"/>
              <a:t>DLCOsb</a:t>
            </a:r>
            <a:r>
              <a:rPr lang="cs-CZ" sz="2400" b="1" dirty="0"/>
              <a:t>: DLCO 45%, KCO 41%</a:t>
            </a:r>
          </a:p>
          <a:p>
            <a:pPr marL="1038225" lvl="1" indent="-352425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Středně těžké snížení </a:t>
            </a:r>
            <a:r>
              <a:rPr lang="cs-CZ" sz="2400" dirty="0" err="1"/>
              <a:t>transferfaktoru</a:t>
            </a:r>
            <a:r>
              <a:rPr lang="cs-CZ" sz="2400" dirty="0"/>
              <a:t> i </a:t>
            </a:r>
            <a:r>
              <a:rPr lang="cs-CZ" sz="2400" dirty="0" err="1"/>
              <a:t>transferkoeficientu</a:t>
            </a:r>
            <a:r>
              <a:rPr lang="cs-CZ" sz="2400" dirty="0"/>
              <a:t>.</a:t>
            </a:r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3731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Sarkoidóza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6944781"/>
          </a:xfrm>
        </p:spPr>
        <p:txBody>
          <a:bodyPr/>
          <a:lstStyle/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Systémové </a:t>
            </a:r>
            <a:r>
              <a:rPr lang="cs-CZ" sz="2400" dirty="0" err="1"/>
              <a:t>granulomatozní</a:t>
            </a:r>
            <a:r>
              <a:rPr lang="cs-CZ" sz="2400" dirty="0"/>
              <a:t> onemocnění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Neznámá etiologie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Neobjasněná geneticky usměrněná abnormní imunitní reakce na neznámou noxu antigenní povahy, která je schopna dočasně </a:t>
            </a:r>
            <a:r>
              <a:rPr lang="cs-CZ" sz="2000" dirty="0" err="1"/>
              <a:t>perzistovat</a:t>
            </a:r>
            <a:r>
              <a:rPr lang="cs-CZ" sz="2000" dirty="0"/>
              <a:t> v tkáni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Typická histologická léze – </a:t>
            </a:r>
            <a:r>
              <a:rPr lang="cs-CZ" sz="2400" dirty="0" err="1"/>
              <a:t>epitolidní</a:t>
            </a:r>
            <a:r>
              <a:rPr lang="cs-CZ" sz="2400" dirty="0"/>
              <a:t> granulom (bez </a:t>
            </a:r>
            <a:r>
              <a:rPr lang="cs-CZ" sz="2400" dirty="0" err="1"/>
              <a:t>kaseifikační</a:t>
            </a:r>
            <a:r>
              <a:rPr lang="cs-CZ" sz="2400" dirty="0"/>
              <a:t> nekrózy)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400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Postihuje dospělé pacienty mladého nebo středního věku (častěji ženy – 1,5-2,0 : 1)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Typicky oboustranná hilová lymfadenopatie, plicní infiltrace, oční a kožní léze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Možnost postižení dalších orgánů – játra, lymfatické uzliny, slinné žlázy, slezina, srdce, nervový systém, svaly, kosti…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400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Mnoho forem onemocnění není třeba léčit, protože dochází ke </a:t>
            </a:r>
            <a:r>
              <a:rPr lang="cs-CZ" sz="2400" dirty="0" err="1"/>
              <a:t>spont</a:t>
            </a:r>
            <a:r>
              <a:rPr lang="cs-CZ" sz="2400" dirty="0"/>
              <a:t>. remisi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Lékem volby kortikoidy; u progredující formy kombinace s imunosupresivy, cytostatiky, biologickou léčbou…</a:t>
            </a:r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00698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PH u sarkoidózy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6944781"/>
          </a:xfrm>
        </p:spPr>
        <p:txBody>
          <a:bodyPr/>
          <a:lstStyle/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PH komplikuje sarkoidózu u </a:t>
            </a:r>
            <a:r>
              <a:rPr lang="en-US" sz="2400" dirty="0"/>
              <a:t>5</a:t>
            </a:r>
            <a:r>
              <a:rPr lang="cs-CZ" sz="2400" dirty="0"/>
              <a:t>,</a:t>
            </a:r>
            <a:r>
              <a:rPr lang="en-US" sz="2400" dirty="0"/>
              <a:t>7 </a:t>
            </a:r>
            <a:r>
              <a:rPr lang="cs-CZ" sz="2400" dirty="0"/>
              <a:t>–</a:t>
            </a:r>
            <a:r>
              <a:rPr lang="en-US" sz="2400" dirty="0"/>
              <a:t> 28</a:t>
            </a:r>
            <a:r>
              <a:rPr lang="cs-CZ" sz="2400" dirty="0"/>
              <a:t>,</a:t>
            </a:r>
            <a:r>
              <a:rPr lang="en-US" sz="2400" dirty="0"/>
              <a:t>3</a:t>
            </a:r>
            <a:r>
              <a:rPr lang="cs-CZ" sz="2400" dirty="0"/>
              <a:t> </a:t>
            </a:r>
            <a:r>
              <a:rPr lang="en-US" sz="2400" dirty="0"/>
              <a:t>% </a:t>
            </a:r>
            <a:r>
              <a:rPr lang="cs-CZ" sz="2400" dirty="0"/>
              <a:t>pacientů (v případě pacientů referovaných k </a:t>
            </a:r>
            <a:r>
              <a:rPr lang="cs-CZ" sz="2400" dirty="0" err="1"/>
              <a:t>LuTx</a:t>
            </a:r>
            <a:r>
              <a:rPr lang="cs-CZ" sz="2400" dirty="0"/>
              <a:t> 73,8 %)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Pravděpodobnost vzniku pH zvyšuji přítomnost plicní fibrózy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Významným způsobem přispívá k mortalitě i morbiditě pacientů (až 7-násobné zvýšení celkové mortality)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Komplexní mechanismus PH u sarkoidózy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Rozdílný klinický fenotyp – překryv do dalších kategorií PH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400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b="1" dirty="0"/>
              <a:t>Podezření na PH komplikující sarkoidózu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významné snížení</a:t>
            </a:r>
            <a:r>
              <a:rPr lang="en-US" sz="2400" dirty="0"/>
              <a:t> DLCO </a:t>
            </a:r>
            <a:r>
              <a:rPr lang="cs-CZ" sz="2400" dirty="0"/>
              <a:t>(pod </a:t>
            </a:r>
            <a:r>
              <a:rPr lang="en-US" sz="2400" dirty="0"/>
              <a:t>60% </a:t>
            </a:r>
            <a:r>
              <a:rPr lang="cs-CZ" sz="2400" dirty="0"/>
              <a:t>predikce)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 err="1"/>
              <a:t>desaturace</a:t>
            </a:r>
            <a:r>
              <a:rPr lang="cs-CZ" sz="2400" dirty="0"/>
              <a:t> pod</a:t>
            </a:r>
            <a:r>
              <a:rPr lang="en-US" sz="2400" dirty="0"/>
              <a:t> 90% </a:t>
            </a:r>
            <a:r>
              <a:rPr lang="cs-CZ" sz="2400" dirty="0"/>
              <a:t>při</a:t>
            </a:r>
            <a:r>
              <a:rPr lang="en-US" sz="2400" dirty="0"/>
              <a:t> 6MWT</a:t>
            </a:r>
            <a:endParaRPr lang="cs-CZ" sz="2400" dirty="0"/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dušnost nereagující na imunosupresi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Specifická terapie PH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dobrý bezpečnostní profil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údaje o efektivitě rozporuplné</a:t>
            </a:r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2F072FD-7110-4D23-9668-84F066D08EA7}"/>
              </a:ext>
            </a:extLst>
          </p:cNvPr>
          <p:cNvSpPr txBox="1"/>
          <p:nvPr/>
        </p:nvSpPr>
        <p:spPr>
          <a:xfrm>
            <a:off x="6911752" y="9804147"/>
            <a:ext cx="866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dirty="0"/>
              <a:t>Duong H et al.</a:t>
            </a:r>
            <a:r>
              <a:rPr lang="en-US" sz="1800" dirty="0"/>
              <a:t>Clin </a:t>
            </a:r>
            <a:r>
              <a:rPr lang="en-US" sz="1800" dirty="0" err="1"/>
              <a:t>Pulm</a:t>
            </a:r>
            <a:r>
              <a:rPr lang="en-US" sz="1800" dirty="0"/>
              <a:t> Med. 2018 March ; 25(2): 52–60.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0190069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Specifická terapie PH</a:t>
            </a:r>
            <a:endParaRPr lang="en-US" dirty="0"/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8F5C661-9AFA-4D57-A356-A2A9C82E14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02"/>
          <a:stretch/>
        </p:blipFill>
        <p:spPr>
          <a:xfrm rot="5400000">
            <a:off x="5210289" y="-1100154"/>
            <a:ext cx="7867332" cy="1339814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0B8C160-BF26-4D42-AC09-E04093446D84}"/>
              </a:ext>
            </a:extLst>
          </p:cNvPr>
          <p:cNvSpPr txBox="1"/>
          <p:nvPr/>
        </p:nvSpPr>
        <p:spPr>
          <a:xfrm>
            <a:off x="7073519" y="9803742"/>
            <a:ext cx="866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dirty="0"/>
              <a:t>Duong H et al.</a:t>
            </a:r>
            <a:r>
              <a:rPr lang="en-US" sz="1800" dirty="0"/>
              <a:t>Clin </a:t>
            </a:r>
            <a:r>
              <a:rPr lang="en-US" sz="1800" dirty="0" err="1"/>
              <a:t>Pulm</a:t>
            </a:r>
            <a:r>
              <a:rPr lang="en-US" sz="1800" dirty="0"/>
              <a:t> Med. 2018 March ; 25(2): 52–60.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0190069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Specifická terapie PH</a:t>
            </a:r>
            <a:endParaRPr lang="en-US" dirty="0"/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3564F85-F9D9-4CA9-9D10-94290AE70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466173" y="-2966771"/>
            <a:ext cx="4925527" cy="153981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FD36564-C32E-4897-AC6D-4C79E656C1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883" r="1388"/>
          <a:stretch/>
        </p:blipFill>
        <p:spPr>
          <a:xfrm rot="5400000">
            <a:off x="8662813" y="-5686205"/>
            <a:ext cx="454229" cy="1545726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423FA76-F028-4578-982D-2818E47ACDD5}"/>
              </a:ext>
            </a:extLst>
          </p:cNvPr>
          <p:cNvSpPr txBox="1"/>
          <p:nvPr/>
        </p:nvSpPr>
        <p:spPr>
          <a:xfrm>
            <a:off x="6839744" y="9803742"/>
            <a:ext cx="866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dirty="0"/>
              <a:t>Duong H et al.</a:t>
            </a:r>
            <a:r>
              <a:rPr lang="en-US" sz="1800" dirty="0"/>
              <a:t>Clin </a:t>
            </a:r>
            <a:r>
              <a:rPr lang="en-US" sz="1800" dirty="0" err="1"/>
              <a:t>Pulm</a:t>
            </a:r>
            <a:r>
              <a:rPr lang="en-US" sz="1800" dirty="0"/>
              <a:t> Med. 2018 March ; 25(2): 52–60.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0190069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6944781"/>
          </a:xfrm>
        </p:spPr>
        <p:txBody>
          <a:bodyPr/>
          <a:lstStyle/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800" dirty="0"/>
              <a:t>Plicní hypertenze může být poměrně častou a závažnou komplikací sarkoidózy.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800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800" dirty="0"/>
              <a:t>Rozdílný klinický fenotyp, možnost překryvu s jinou etiologií plicní hypertenze.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800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800" dirty="0"/>
              <a:t>Potřeba precizního individualizovaného diagnostického postupu.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800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800" dirty="0"/>
              <a:t>Část pacientů může profitovat ze specifické terapie PAH.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800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800" dirty="0"/>
              <a:t>Nutnost úzké mezioborové spolupráce (pneumolog, radiolog, patolog…).</a:t>
            </a:r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0069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780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" y="1"/>
            <a:ext cx="18287999" cy="1028700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17520" tIns="274320" rIns="3017520" bIns="274320" rtlCol="0" anchor="ctr" anchorCtr="0"/>
          <a:lstStyle/>
          <a:p>
            <a:pPr algn="ctr">
              <a:spcBef>
                <a:spcPts val="600"/>
              </a:spcBef>
            </a:pPr>
            <a:r>
              <a:rPr lang="cs-CZ" sz="7200" dirty="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DĚKUJEME ZA POZORNOST</a:t>
            </a:r>
            <a:endParaRPr lang="en-US" sz="7200" dirty="0"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atin typeface="+mj-lt"/>
              <a:ea typeface="Roboto Black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cs-CZ" sz="24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FAKULTNÍ NEMOCNICE OLOMOUC</a:t>
            </a:r>
            <a:endParaRPr lang="en-US" sz="24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  <p:pic>
        <p:nvPicPr>
          <p:cNvPr id="6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96" y="6745469"/>
            <a:ext cx="2510299" cy="6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295628"/>
            <a:ext cx="3121332" cy="155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3000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HRCT &amp; RTG hrudníku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>
              <a:lnSpc>
                <a:spcPct val="110000"/>
              </a:lnSpc>
            </a:pPr>
            <a:endParaRPr lang="cs-CZ" dirty="0"/>
          </a:p>
          <a:p>
            <a:pPr algn="just">
              <a:lnSpc>
                <a:spcPct val="110000"/>
              </a:lnSpc>
            </a:pPr>
            <a:endParaRPr lang="cs-CZ" dirty="0"/>
          </a:p>
          <a:p>
            <a:pPr algn="just">
              <a:lnSpc>
                <a:spcPct val="110000"/>
              </a:lnSpc>
            </a:pPr>
            <a:endParaRPr lang="cs-CZ" dirty="0"/>
          </a:p>
          <a:p>
            <a:pPr algn="just">
              <a:lnSpc>
                <a:spcPct val="110000"/>
              </a:lnSpc>
            </a:pPr>
            <a:endParaRPr lang="cs-CZ" dirty="0"/>
          </a:p>
          <a:p>
            <a:pPr algn="just">
              <a:lnSpc>
                <a:spcPct val="110000"/>
              </a:lnSpc>
            </a:pPr>
            <a:endParaRPr lang="cs-CZ" dirty="0"/>
          </a:p>
          <a:p>
            <a:pPr algn="just">
              <a:lnSpc>
                <a:spcPct val="110000"/>
              </a:lnSpc>
            </a:pPr>
            <a:endParaRPr lang="cs-CZ" dirty="0"/>
          </a:p>
          <a:p>
            <a:pPr algn="just">
              <a:lnSpc>
                <a:spcPct val="110000"/>
              </a:lnSpc>
            </a:pPr>
            <a:endParaRPr lang="cs-CZ" dirty="0"/>
          </a:p>
          <a:p>
            <a:pPr algn="just">
              <a:lnSpc>
                <a:spcPct val="110000"/>
              </a:lnSpc>
            </a:pPr>
            <a:endParaRPr lang="cs-CZ" dirty="0"/>
          </a:p>
          <a:p>
            <a:pPr algn="just">
              <a:lnSpc>
                <a:spcPct val="110000"/>
              </a:lnSpc>
            </a:pPr>
            <a:endParaRPr lang="cs-CZ" dirty="0"/>
          </a:p>
          <a:p>
            <a:pPr algn="just">
              <a:lnSpc>
                <a:spcPct val="110000"/>
              </a:lnSpc>
            </a:pPr>
            <a:endParaRPr lang="cs-CZ" dirty="0"/>
          </a:p>
          <a:p>
            <a:pPr algn="just">
              <a:lnSpc>
                <a:spcPct val="110000"/>
              </a:lnSpc>
            </a:pPr>
            <a:endParaRPr lang="cs-CZ" dirty="0"/>
          </a:p>
          <a:p>
            <a:pPr algn="just">
              <a:lnSpc>
                <a:spcPct val="110000"/>
              </a:lnSpc>
            </a:pPr>
            <a:r>
              <a:rPr lang="cs-CZ" dirty="0"/>
              <a:t>Na CT </a:t>
            </a:r>
            <a:r>
              <a:rPr lang="cs-CZ" dirty="0" err="1"/>
              <a:t>skenech</a:t>
            </a:r>
            <a:r>
              <a:rPr lang="cs-CZ" dirty="0"/>
              <a:t> dominuje nález </a:t>
            </a:r>
            <a:r>
              <a:rPr lang="cs-CZ" b="1" dirty="0"/>
              <a:t>symetricky zvětšených LU v mediastinu a v obou hilech</a:t>
            </a:r>
            <a:r>
              <a:rPr lang="cs-CZ" dirty="0"/>
              <a:t>, v parenchymu zcela ojediněle </a:t>
            </a:r>
            <a:r>
              <a:rPr lang="cs-CZ" b="1" dirty="0" err="1"/>
              <a:t>nodulace</a:t>
            </a:r>
            <a:r>
              <a:rPr lang="cs-CZ" dirty="0"/>
              <a:t>, nespecifické minimální opacity mléčného skla </a:t>
            </a:r>
            <a:r>
              <a:rPr lang="cs-CZ" dirty="0" err="1"/>
              <a:t>bilat</a:t>
            </a:r>
            <a:r>
              <a:rPr lang="cs-CZ" dirty="0"/>
              <a:t>. dorzálně. Naznačené zcela minimální zesílení </a:t>
            </a:r>
            <a:r>
              <a:rPr lang="cs-CZ" dirty="0" err="1"/>
              <a:t>interlobulárních</a:t>
            </a:r>
            <a:r>
              <a:rPr lang="cs-CZ" dirty="0"/>
              <a:t> sept.</a:t>
            </a:r>
          </a:p>
          <a:p>
            <a:pPr algn="just">
              <a:lnSpc>
                <a:spcPct val="110000"/>
              </a:lnSpc>
            </a:pPr>
            <a:r>
              <a:rPr lang="cs-CZ" b="1" dirty="0"/>
              <a:t>Závěr: nález může svědčit pro </a:t>
            </a:r>
            <a:r>
              <a:rPr lang="cs-CZ" b="1" dirty="0" err="1"/>
              <a:t>sarkoidozu</a:t>
            </a:r>
            <a:endParaRPr lang="cs-CZ" b="1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Plicní parenchym bez čerstvé infiltrace nebo ložisek.</a:t>
            </a:r>
            <a:r>
              <a:rPr lang="cs-CZ" b="1" dirty="0"/>
              <a:t> </a:t>
            </a:r>
            <a:r>
              <a:rPr lang="cs-CZ" dirty="0"/>
              <a:t>Cévní kresba přiměřená. </a:t>
            </a:r>
            <a:r>
              <a:rPr lang="cs-CZ" b="1" dirty="0"/>
              <a:t>Zvětšení obou </a:t>
            </a:r>
            <a:r>
              <a:rPr lang="cs-CZ" b="1" dirty="0" err="1"/>
              <a:t>pl</a:t>
            </a:r>
            <a:r>
              <a:rPr lang="cs-CZ" b="1" dirty="0"/>
              <a:t>. hilů.</a:t>
            </a:r>
            <a:r>
              <a:rPr lang="cs-CZ" dirty="0"/>
              <a:t> Bránice hladká, zevní úhly nezcela zachyceny. Srdeční stín nerozšířen.</a:t>
            </a:r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8344" t="37400" r="29525" b="8001"/>
          <a:stretch>
            <a:fillRect/>
          </a:stretch>
        </p:blipFill>
        <p:spPr bwMode="auto">
          <a:xfrm>
            <a:off x="1007096" y="2047156"/>
            <a:ext cx="770485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28738" t="20600" r="28344" b="15001"/>
          <a:stretch>
            <a:fillRect/>
          </a:stretch>
        </p:blipFill>
        <p:spPr bwMode="auto">
          <a:xfrm>
            <a:off x="10224120" y="2047156"/>
            <a:ext cx="6653738" cy="56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190069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Pneumologické</a:t>
            </a:r>
            <a:r>
              <a:rPr lang="cs-CZ" dirty="0"/>
              <a:t> došetření a terapie (05-09/2018)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6944781"/>
          </a:xfrm>
        </p:spPr>
        <p:txBody>
          <a:bodyPr/>
          <a:lstStyle/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b="1" dirty="0"/>
              <a:t>Bronchoskopie + BAL + </a:t>
            </a:r>
            <a:r>
              <a:rPr lang="cs-CZ" sz="2000" b="1" dirty="0" err="1"/>
              <a:t>kryobiopsie</a:t>
            </a:r>
            <a:endParaRPr lang="cs-CZ" sz="2000" b="1" dirty="0"/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 err="1"/>
              <a:t>lymfocytární</a:t>
            </a:r>
            <a:r>
              <a:rPr lang="cs-CZ" sz="2000" dirty="0"/>
              <a:t> </a:t>
            </a:r>
            <a:r>
              <a:rPr lang="cs-CZ" sz="2000" dirty="0" err="1"/>
              <a:t>alveolitida</a:t>
            </a:r>
            <a:r>
              <a:rPr lang="cs-CZ" sz="2000" dirty="0"/>
              <a:t>, ojediněle vícejaderné makrofágy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prokázán </a:t>
            </a:r>
            <a:r>
              <a:rPr lang="cs-CZ" sz="2000" b="1" dirty="0" err="1"/>
              <a:t>sarkoidní</a:t>
            </a:r>
            <a:r>
              <a:rPr lang="cs-CZ" sz="2000" b="1" dirty="0"/>
              <a:t> granulom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000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dirty="0"/>
              <a:t>uzavřeno jako </a:t>
            </a:r>
            <a:r>
              <a:rPr lang="cs-CZ" sz="2400" b="1" dirty="0"/>
              <a:t>sarkoidóza I. stádia</a:t>
            </a:r>
            <a:r>
              <a:rPr lang="cs-CZ" sz="2400" dirty="0"/>
              <a:t> (podporován typickým radiologickým obrazem, nálezem na HRCT, výsledkem histologie)</a:t>
            </a:r>
            <a:r>
              <a:rPr lang="cs-CZ" sz="2000" dirty="0"/>
              <a:t>→ zahájena </a:t>
            </a:r>
            <a:r>
              <a:rPr lang="cs-CZ" sz="2000" b="1" dirty="0"/>
              <a:t>kortikoterapie</a:t>
            </a:r>
            <a:r>
              <a:rPr lang="cs-CZ" sz="2000" dirty="0"/>
              <a:t> (vzhledem k nízké hodnotě DLCO a symptomům) – od 05/2018 (iniciálně </a:t>
            </a:r>
            <a:r>
              <a:rPr lang="cs-CZ" sz="2000" dirty="0" err="1"/>
              <a:t>prednison</a:t>
            </a:r>
            <a:r>
              <a:rPr lang="cs-CZ" sz="2000" dirty="0"/>
              <a:t> 30 mg/den)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000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b="1" dirty="0"/>
              <a:t>kortikoterapie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bez klinického efektu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ukončena v 09/2018 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špatná tolerance  (ruptura hlavy m. </a:t>
            </a:r>
            <a:r>
              <a:rPr lang="cs-CZ" sz="2000" dirty="0" err="1"/>
              <a:t>bicipiti</a:t>
            </a:r>
            <a:r>
              <a:rPr lang="cs-CZ" sz="2000" dirty="0"/>
              <a:t> </a:t>
            </a:r>
            <a:r>
              <a:rPr lang="cs-CZ" sz="2000" dirty="0" err="1"/>
              <a:t>brachi</a:t>
            </a:r>
            <a:r>
              <a:rPr lang="cs-CZ" sz="2000" dirty="0"/>
              <a:t> l.sin. - v.s. NÚ  kortikoterapie)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000" b="1" i="1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b="1" i="1" dirty="0"/>
              <a:t>míra dušnosti neodpovídající míře plicního postižení</a:t>
            </a:r>
            <a:r>
              <a:rPr lang="cs-CZ" sz="2400" dirty="0"/>
              <a:t> → kardiologické došetření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000" dirty="0"/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0069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Echokardiografie 10/2018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6944781"/>
          </a:xfrm>
        </p:spPr>
        <p:txBody>
          <a:bodyPr/>
          <a:lstStyle/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3200" b="1" dirty="0"/>
              <a:t>ZÁVĚR: </a:t>
            </a:r>
          </a:p>
          <a:p>
            <a:r>
              <a:rPr lang="cs-CZ" sz="3200" dirty="0"/>
              <a:t>Levá komora bez dilatace a hypertrofie, s normální systolickou funkcí a regionální kinetikou, EF LK odhadem 55-60%. Diastolická funkce normální.</a:t>
            </a:r>
          </a:p>
          <a:p>
            <a:r>
              <a:rPr lang="cs-CZ" sz="3200" dirty="0"/>
              <a:t>Chlopenní aparát bez hemodynamicky významné patologie. </a:t>
            </a:r>
          </a:p>
          <a:p>
            <a:r>
              <a:rPr lang="cs-CZ" sz="3200" dirty="0"/>
              <a:t>Perikard bez patologické separace. </a:t>
            </a:r>
          </a:p>
          <a:p>
            <a:r>
              <a:rPr lang="cs-CZ" sz="3200" dirty="0"/>
              <a:t>Plicní hypertenze nepravděpodobná.</a:t>
            </a:r>
          </a:p>
          <a:p>
            <a:endParaRPr lang="cs-CZ" sz="3200" dirty="0"/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0069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HRCT &amp; RTG hrudníku - 10/2018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>
              <a:lnSpc>
                <a:spcPct val="110000"/>
              </a:lnSpc>
            </a:pPr>
            <a:endParaRPr lang="cs-CZ" sz="1600" dirty="0"/>
          </a:p>
          <a:p>
            <a:pPr algn="just">
              <a:lnSpc>
                <a:spcPct val="110000"/>
              </a:lnSpc>
            </a:pPr>
            <a:endParaRPr lang="cs-CZ" sz="1600" dirty="0"/>
          </a:p>
          <a:p>
            <a:pPr algn="just">
              <a:lnSpc>
                <a:spcPct val="110000"/>
              </a:lnSpc>
            </a:pPr>
            <a:endParaRPr lang="cs-CZ" sz="1600" dirty="0"/>
          </a:p>
          <a:p>
            <a:pPr algn="just">
              <a:lnSpc>
                <a:spcPct val="110000"/>
              </a:lnSpc>
            </a:pPr>
            <a:endParaRPr lang="cs-CZ" sz="1600" dirty="0"/>
          </a:p>
          <a:p>
            <a:pPr algn="just">
              <a:lnSpc>
                <a:spcPct val="110000"/>
              </a:lnSpc>
            </a:pPr>
            <a:endParaRPr lang="cs-CZ" sz="1600" dirty="0"/>
          </a:p>
          <a:p>
            <a:pPr algn="just">
              <a:lnSpc>
                <a:spcPct val="110000"/>
              </a:lnSpc>
            </a:pPr>
            <a:endParaRPr lang="cs-CZ" sz="1600" dirty="0"/>
          </a:p>
          <a:p>
            <a:pPr algn="just">
              <a:lnSpc>
                <a:spcPct val="110000"/>
              </a:lnSpc>
            </a:pPr>
            <a:endParaRPr lang="cs-CZ" sz="1600" dirty="0"/>
          </a:p>
          <a:p>
            <a:pPr algn="just">
              <a:lnSpc>
                <a:spcPct val="110000"/>
              </a:lnSpc>
            </a:pPr>
            <a:endParaRPr lang="cs-CZ" sz="1600" dirty="0"/>
          </a:p>
          <a:p>
            <a:pPr algn="just">
              <a:lnSpc>
                <a:spcPct val="110000"/>
              </a:lnSpc>
            </a:pPr>
            <a:endParaRPr lang="cs-CZ" sz="1600" dirty="0"/>
          </a:p>
          <a:p>
            <a:pPr algn="just">
              <a:lnSpc>
                <a:spcPct val="110000"/>
              </a:lnSpc>
            </a:pPr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Závěr:</a:t>
            </a:r>
            <a:r>
              <a:rPr lang="cs-CZ" dirty="0"/>
              <a:t> Zcela ojedinělé nespecifické </a:t>
            </a:r>
            <a:r>
              <a:rPr lang="cs-CZ" dirty="0" err="1"/>
              <a:t>nodulace</a:t>
            </a:r>
            <a:r>
              <a:rPr lang="cs-CZ" dirty="0"/>
              <a:t> </a:t>
            </a:r>
            <a:r>
              <a:rPr lang="cs-CZ" dirty="0" err="1"/>
              <a:t>subpleurálně</a:t>
            </a:r>
            <a:r>
              <a:rPr lang="cs-CZ" dirty="0"/>
              <a:t> a na </a:t>
            </a:r>
            <a:r>
              <a:rPr lang="cs-CZ" dirty="0" err="1"/>
              <a:t>interlobiích</a:t>
            </a:r>
            <a:r>
              <a:rPr lang="cs-CZ" dirty="0"/>
              <a:t>, minim. akcentace </a:t>
            </a:r>
            <a:r>
              <a:rPr lang="cs-CZ" dirty="0" err="1"/>
              <a:t>interlobulárních</a:t>
            </a:r>
            <a:r>
              <a:rPr lang="cs-CZ" dirty="0"/>
              <a:t> sept. </a:t>
            </a:r>
            <a:r>
              <a:rPr lang="cs-CZ" b="1" dirty="0"/>
              <a:t>Jednoznačná parciální regrese velikosti lymf. uzlin v mediastinu.</a:t>
            </a:r>
            <a:r>
              <a:rPr lang="cs-CZ" dirty="0"/>
              <a:t> Nejspíše se jedná o sarkoidózu.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b="1" dirty="0"/>
          </a:p>
          <a:p>
            <a:endParaRPr lang="cs-CZ" b="1" dirty="0"/>
          </a:p>
          <a:p>
            <a:r>
              <a:rPr lang="cs-CZ" dirty="0" err="1"/>
              <a:t>Bilateárlně</a:t>
            </a:r>
            <a:r>
              <a:rPr lang="cs-CZ" dirty="0"/>
              <a:t> bez zn. PNO. Plicní parenchym bez čerstvé infiltrace nebo ložisek. Cévní kresba přiměřená. Zvětšení obou </a:t>
            </a:r>
            <a:r>
              <a:rPr lang="cs-CZ" dirty="0" err="1"/>
              <a:t>pl</a:t>
            </a:r>
            <a:r>
              <a:rPr lang="cs-CZ" dirty="0"/>
              <a:t>. hilů. Bránice hladká, zevní úhly volné. Srdeční stín nerozšířen. </a:t>
            </a:r>
            <a:br>
              <a:rPr lang="cs-CZ" dirty="0"/>
            </a:br>
            <a:r>
              <a:rPr lang="cs-CZ" dirty="0"/>
              <a:t>Závěr: </a:t>
            </a:r>
            <a:r>
              <a:rPr lang="cs-CZ" dirty="0" err="1"/>
              <a:t>stac</a:t>
            </a:r>
            <a:r>
              <a:rPr lang="cs-CZ" dirty="0"/>
              <a:t>. nález.</a:t>
            </a:r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31494" t="27600" r="31494" b="19201"/>
          <a:stretch>
            <a:fillRect/>
          </a:stretch>
        </p:blipFill>
        <p:spPr bwMode="auto">
          <a:xfrm>
            <a:off x="1007096" y="1831132"/>
            <a:ext cx="7560840" cy="611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30313" t="20600" r="29919" b="15701"/>
          <a:stretch>
            <a:fillRect/>
          </a:stretch>
        </p:blipFill>
        <p:spPr bwMode="auto">
          <a:xfrm>
            <a:off x="9720064" y="1831132"/>
            <a:ext cx="6768752" cy="609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190069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V/Q scintigrafie plic 10/2018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664861"/>
          </a:xfrm>
        </p:spPr>
        <p:txBody>
          <a:bodyPr/>
          <a:lstStyle/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Bez průkazných </a:t>
            </a:r>
            <a:r>
              <a:rPr lang="cs-CZ" sz="2000" dirty="0" err="1"/>
              <a:t>segmentálních</a:t>
            </a:r>
            <a:r>
              <a:rPr lang="cs-CZ" sz="2000" dirty="0"/>
              <a:t> defektů plicní </a:t>
            </a:r>
            <a:r>
              <a:rPr lang="cs-CZ" sz="2000" dirty="0" err="1"/>
              <a:t>perfuze</a:t>
            </a:r>
            <a:r>
              <a:rPr lang="cs-CZ" sz="2000" dirty="0"/>
              <a:t> a ventilace.  Závěr: Nález </a:t>
            </a:r>
            <a:r>
              <a:rPr lang="cs-CZ" sz="2000" dirty="0" err="1"/>
              <a:t>t.č</a:t>
            </a:r>
            <a:r>
              <a:rPr lang="cs-CZ" sz="2000" dirty="0"/>
              <a:t>. nesvědčí pro </a:t>
            </a:r>
            <a:r>
              <a:rPr lang="cs-CZ" sz="2000" dirty="0" err="1"/>
              <a:t>embolizaci</a:t>
            </a:r>
            <a:r>
              <a:rPr lang="cs-CZ" sz="2000" dirty="0"/>
              <a:t> do a.</a:t>
            </a:r>
            <a:r>
              <a:rPr lang="cs-CZ" sz="2000" dirty="0" err="1"/>
              <a:t>pulmonalis</a:t>
            </a:r>
            <a:r>
              <a:rPr lang="cs-CZ" sz="2000" dirty="0"/>
              <a:t>. </a:t>
            </a:r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22438" t="26900" r="22438" b="15001"/>
          <a:stretch>
            <a:fillRect/>
          </a:stretch>
        </p:blipFill>
        <p:spPr bwMode="auto">
          <a:xfrm>
            <a:off x="2807296" y="1759124"/>
            <a:ext cx="11881320" cy="704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190069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10/2018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6944781"/>
          </a:xfrm>
        </p:spPr>
        <p:txBody>
          <a:bodyPr/>
          <a:lstStyle/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b="1" dirty="0" err="1"/>
              <a:t>Spiroergometrie</a:t>
            </a:r>
            <a:endParaRPr lang="cs-CZ" sz="2000" b="1" dirty="0"/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b="1" dirty="0"/>
              <a:t>Latentní respirační insuficience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 err="1"/>
              <a:t>Inefektivní</a:t>
            </a:r>
            <a:r>
              <a:rPr lang="cs-CZ" sz="2000" dirty="0"/>
              <a:t> ventilace (vysoký poměr VE/VCO2)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Nedosaženo anaerobního prahu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VO2 </a:t>
            </a:r>
            <a:r>
              <a:rPr lang="cs-CZ" sz="2000" dirty="0" err="1"/>
              <a:t>peak</a:t>
            </a:r>
            <a:r>
              <a:rPr lang="cs-CZ" sz="2000" dirty="0"/>
              <a:t>/kg/min 12,0 ml/kg/min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Maximální výkon 110 W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000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b="1" dirty="0"/>
              <a:t>Normální síla dechových svalů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normální spirometrické objemy, ale </a:t>
            </a:r>
            <a:r>
              <a:rPr lang="cs-CZ" sz="2000" b="1" dirty="0"/>
              <a:t>velmi nízká difuze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000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b="1" i="1" dirty="0"/>
              <a:t>etiologie a dg. nadále nejasná….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000" dirty="0"/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i="1" dirty="0"/>
              <a:t>plán došetření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 err="1"/>
              <a:t>transesofageální</a:t>
            </a:r>
            <a:r>
              <a:rPr lang="cs-CZ" sz="2000" dirty="0"/>
              <a:t> echokardiografie +/- pravostranná katetrizace</a:t>
            </a:r>
          </a:p>
          <a:p>
            <a:pPr marL="1231900" lvl="1" indent="-5461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000" dirty="0"/>
              <a:t>VATS biopsie z </a:t>
            </a:r>
            <a:r>
              <a:rPr lang="cs-CZ" sz="2000" dirty="0" err="1"/>
              <a:t>linguly</a:t>
            </a:r>
            <a:r>
              <a:rPr lang="cs-CZ" sz="2000" dirty="0"/>
              <a:t> (mj. k vyloučení </a:t>
            </a:r>
            <a:r>
              <a:rPr lang="cs-CZ" sz="2000" dirty="0" err="1"/>
              <a:t>venookluzivní</a:t>
            </a:r>
            <a:r>
              <a:rPr lang="cs-CZ" sz="2000" dirty="0"/>
              <a:t> nemoci – CT nález ale není typický, stejně tak </a:t>
            </a:r>
            <a:r>
              <a:rPr lang="cs-CZ" sz="2000" dirty="0" err="1"/>
              <a:t>klnický</a:t>
            </a:r>
            <a:r>
              <a:rPr lang="cs-CZ" sz="2000" dirty="0"/>
              <a:t> průběh)</a:t>
            </a:r>
          </a:p>
          <a:p>
            <a:pPr marL="546100" indent="-546100" algn="just">
              <a:lnSpc>
                <a:spcPct val="110000"/>
              </a:lnSpc>
              <a:buFont typeface="Arial" pitchFamily="34" charset="0"/>
              <a:buChar char="•"/>
            </a:pPr>
            <a:endParaRPr lang="cs-CZ" sz="2000" dirty="0"/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0069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TEE 12/2018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536488" y="1943135"/>
            <a:ext cx="3837022" cy="6944781"/>
          </a:xfrm>
        </p:spPr>
        <p:txBody>
          <a:bodyPr/>
          <a:lstStyle/>
          <a:p>
            <a:r>
              <a:rPr lang="cs-CZ" sz="2000" dirty="0"/>
              <a:t>ZÁVĚR: Echokardiografická pravděpodobnost plicní hypertenze vysoká, prekapilární, k došetření. TEE bez nálezu </a:t>
            </a:r>
            <a:r>
              <a:rPr lang="cs-CZ" sz="2000" dirty="0" err="1"/>
              <a:t>intrakardiálního</a:t>
            </a:r>
            <a:r>
              <a:rPr lang="cs-CZ" sz="2000" dirty="0"/>
              <a:t> zdroje systémové nebo paradoxní </a:t>
            </a:r>
            <a:r>
              <a:rPr lang="cs-CZ" sz="2000" dirty="0" err="1"/>
              <a:t>embolizace</a:t>
            </a:r>
            <a:r>
              <a:rPr lang="cs-CZ" sz="2000" dirty="0"/>
              <a:t>, bez nálezu zkratové vady. Normální kinetika a systolická funkce levé komory srdeční, naznačený D </a:t>
            </a:r>
            <a:r>
              <a:rPr lang="cs-CZ" sz="2000" dirty="0" err="1"/>
              <a:t>shape</a:t>
            </a:r>
            <a:r>
              <a:rPr lang="cs-CZ" sz="2000" dirty="0"/>
              <a:t> LK, diastolická dysfunkce s poruchou diastolické relaxace LK. Bez nálezu významné chlopenní vady. </a:t>
            </a:r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  <p:pic>
        <p:nvPicPr>
          <p:cNvPr id="10" name="Obrázek 9" descr="milota_2018_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99784" y="1687116"/>
            <a:ext cx="6057900" cy="4133850"/>
          </a:xfrm>
          <a:prstGeom prst="rect">
            <a:avLst/>
          </a:prstGeom>
        </p:spPr>
      </p:pic>
      <p:pic>
        <p:nvPicPr>
          <p:cNvPr id="11" name="Obrázek 10" descr="milota_2018_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99784" y="5935588"/>
            <a:ext cx="6057900" cy="4133850"/>
          </a:xfrm>
          <a:prstGeom prst="rect">
            <a:avLst/>
          </a:prstGeom>
        </p:spPr>
      </p:pic>
      <p:pic>
        <p:nvPicPr>
          <p:cNvPr id="14" name="milota_2018_0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07096" y="1687116"/>
            <a:ext cx="6057900" cy="4114800"/>
          </a:xfrm>
          <a:prstGeom prst="rect">
            <a:avLst/>
          </a:prstGeom>
        </p:spPr>
      </p:pic>
      <p:pic>
        <p:nvPicPr>
          <p:cNvPr id="15" name="milota_2018_02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007096" y="5935588"/>
            <a:ext cx="60579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006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6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16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FNOL_PPT_základní_CZ</Template>
  <TotalTime>2681</TotalTime>
  <Words>1767</Words>
  <Application>Microsoft Office PowerPoint</Application>
  <PresentationFormat>Vlastní</PresentationFormat>
  <Paragraphs>287</Paragraphs>
  <Slides>25</Slides>
  <Notes>0</Notes>
  <HiddenSlides>0</HiddenSlides>
  <MMClips>4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Calibri</vt:lpstr>
      <vt:lpstr>Arial</vt:lpstr>
      <vt:lpstr>Medical</vt:lpstr>
      <vt:lpstr>Prezentace aplikace PowerPoint</vt:lpstr>
      <vt:lpstr>Kazuistika</vt:lpstr>
      <vt:lpstr>HRCT &amp; RTG hrudníku</vt:lpstr>
      <vt:lpstr>Pneumologické došetření a terapie (05-09/2018)</vt:lpstr>
      <vt:lpstr>Echokardiografie 10/2018</vt:lpstr>
      <vt:lpstr>HRCT &amp; RTG hrudníku - 10/2018</vt:lpstr>
      <vt:lpstr>V/Q scintigrafie plic 10/2018</vt:lpstr>
      <vt:lpstr>10/2018</vt:lpstr>
      <vt:lpstr>TEE 12/2018</vt:lpstr>
      <vt:lpstr>Pravostranná katetrizace 12/2018</vt:lpstr>
      <vt:lpstr>PAH – specifická terapie</vt:lpstr>
      <vt:lpstr>PET/CT 01/2019</vt:lpstr>
      <vt:lpstr>Pneumologie 01/2019</vt:lpstr>
      <vt:lpstr>Pneumologie 02-03/2019</vt:lpstr>
      <vt:lpstr>Pravostranná katetrizace 06/2019</vt:lpstr>
      <vt:lpstr>Echokardiografie 09/2019</vt:lpstr>
      <vt:lpstr>Pneumologie 09/2019</vt:lpstr>
      <vt:lpstr>Prezentace aplikace PowerPoint</vt:lpstr>
      <vt:lpstr>Klasifikace plicní hypertenze</vt:lpstr>
      <vt:lpstr>Sarkoidóza</vt:lpstr>
      <vt:lpstr>PH u sarkoidózy</vt:lpstr>
      <vt:lpstr>Specifická terapie PH</vt:lpstr>
      <vt:lpstr>Specifická terapie PH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Peřina Dalibor</dc:creator>
  <cp:lastModifiedBy>Jan Přeček</cp:lastModifiedBy>
  <cp:revision>87</cp:revision>
  <dcterms:created xsi:type="dcterms:W3CDTF">2017-06-01T08:02:02Z</dcterms:created>
  <dcterms:modified xsi:type="dcterms:W3CDTF">2019-10-18T11:12:02Z</dcterms:modified>
</cp:coreProperties>
</file>