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60" r:id="rId3"/>
    <p:sldId id="361" r:id="rId4"/>
    <p:sldId id="363" r:id="rId5"/>
    <p:sldId id="366" r:id="rId6"/>
    <p:sldId id="374" r:id="rId7"/>
    <p:sldId id="362" r:id="rId8"/>
    <p:sldId id="364" r:id="rId9"/>
    <p:sldId id="371" r:id="rId10"/>
    <p:sldId id="372" r:id="rId11"/>
    <p:sldId id="369" r:id="rId12"/>
    <p:sldId id="376" r:id="rId13"/>
    <p:sldId id="373" r:id="rId14"/>
    <p:sldId id="3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351"/>
    <a:srgbClr val="CECBD4"/>
    <a:srgbClr val="898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6" autoAdjust="0"/>
    <p:restoredTop sz="87202"/>
  </p:normalViewPr>
  <p:slideViewPr>
    <p:cSldViewPr snapToGrid="0">
      <p:cViewPr varScale="1">
        <p:scale>
          <a:sx n="94" d="100"/>
          <a:sy n="94" d="100"/>
        </p:scale>
        <p:origin x="6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6F4D7-E6C9-4F52-B7FD-F13D85543FAF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20572-BB5D-414B-B150-957C004C2E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73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FF5F2-85CC-474F-AD15-1D71F3CA1FC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80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74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64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967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3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0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58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03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96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6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026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98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6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F5F2-85CC-474F-AD15-1D71F3CA1FC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26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46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14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3" y="365131"/>
            <a:ext cx="7734300" cy="581183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7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65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24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73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31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31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51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0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06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D5EC-71C7-8B49-8EBD-8C04BBD4A761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1FF2E-CAE4-8347-B68E-B61DA929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9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jpe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6.jp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6.jp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3057659" y="4291749"/>
            <a:ext cx="8593111" cy="1216990"/>
          </a:xfrm>
          <a:solidFill>
            <a:srgbClr val="F2EFF7"/>
          </a:solidFill>
        </p:spPr>
        <p:txBody>
          <a:bodyPr anchor="ctr">
            <a:noAutofit/>
          </a:bodyPr>
          <a:lstStyle/>
          <a:p>
            <a:pPr algn="r"/>
            <a:r>
              <a:rPr lang="cs-CZ" sz="4000" b="1" dirty="0"/>
              <a:t>Transplantace srdce po TCPC</a:t>
            </a:r>
            <a:endParaRPr lang="cs-CZ" sz="4000" spc="3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49259" b="-773"/>
          <a:stretch/>
        </p:blipFill>
        <p:spPr>
          <a:xfrm>
            <a:off x="12" y="-6024"/>
            <a:ext cx="2905017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278"/>
            <a:ext cx="2903755" cy="498372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4D2F12-EEBB-4DF7-B252-CCE3E64C9630}"/>
              </a:ext>
            </a:extLst>
          </p:cNvPr>
          <p:cNvSpPr txBox="1"/>
          <p:nvPr/>
        </p:nvSpPr>
        <p:spPr>
          <a:xfrm>
            <a:off x="6767595" y="5143753"/>
            <a:ext cx="488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/>
              <a:t>Petr Fila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E31E9E8-F558-4548-8633-52C44674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A1F1A1-10AE-1749-A99F-02596E9CE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018" y="1161753"/>
            <a:ext cx="11225172" cy="25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3"/>
    </mc:Choice>
    <mc:Fallback xmlns="">
      <p:transition spd="slow" advTm="415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Pooperační komplikace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234770" y="905756"/>
            <a:ext cx="105599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krvácení</a:t>
            </a:r>
          </a:p>
          <a:p>
            <a:r>
              <a:rPr lang="cs-CZ" sz="2800" dirty="0" err="1"/>
              <a:t>koagulopatie</a:t>
            </a:r>
            <a:endParaRPr lang="cs-CZ" sz="2800" dirty="0"/>
          </a:p>
          <a:p>
            <a:r>
              <a:rPr lang="cs-CZ" sz="2800" dirty="0"/>
              <a:t>infekce</a:t>
            </a:r>
          </a:p>
          <a:p>
            <a:r>
              <a:rPr lang="cs-CZ" sz="2800" dirty="0"/>
              <a:t>respirační selhání</a:t>
            </a:r>
          </a:p>
          <a:p>
            <a:r>
              <a:rPr lang="cs-CZ" sz="2800" dirty="0"/>
              <a:t>selhání štěpu</a:t>
            </a:r>
          </a:p>
          <a:p>
            <a:r>
              <a:rPr lang="cs-CZ" sz="2800" dirty="0" err="1"/>
              <a:t>vasoplegie</a:t>
            </a:r>
            <a:r>
              <a:rPr lang="cs-CZ" sz="2800" dirty="0"/>
              <a:t>                                                             vysoká časná mortalita                                            </a:t>
            </a:r>
          </a:p>
          <a:p>
            <a:r>
              <a:rPr lang="cs-CZ" sz="2800" dirty="0"/>
              <a:t>SIRS</a:t>
            </a:r>
          </a:p>
          <a:p>
            <a:r>
              <a:rPr lang="cs-CZ" sz="2800" dirty="0"/>
              <a:t>renální selhání</a:t>
            </a:r>
          </a:p>
          <a:p>
            <a:r>
              <a:rPr lang="cs-CZ" sz="2800" dirty="0"/>
              <a:t>renální insuficience</a:t>
            </a:r>
          </a:p>
          <a:p>
            <a:r>
              <a:rPr lang="cs-CZ" sz="2800" dirty="0" err="1"/>
              <a:t>rejekce</a:t>
            </a:r>
            <a:endParaRPr lang="cs-CZ" sz="2800" dirty="0"/>
          </a:p>
          <a:p>
            <a:r>
              <a:rPr lang="cs-CZ" sz="2800" dirty="0"/>
              <a:t>neurologické komplikace</a:t>
            </a:r>
          </a:p>
          <a:p>
            <a:r>
              <a:rPr lang="cs-CZ" sz="2800" dirty="0"/>
              <a:t>...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4D96FD-EDC6-1047-91F2-2C9698701DA8}"/>
              </a:ext>
            </a:extLst>
          </p:cNvPr>
          <p:cNvSpPr txBox="1"/>
          <p:nvPr/>
        </p:nvSpPr>
        <p:spPr>
          <a:xfrm>
            <a:off x="6146230" y="2537395"/>
            <a:ext cx="575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⇒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503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Kazuistika #1, #2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C75366D-0931-2C4F-B727-2BF01A3D0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10368"/>
              </p:ext>
            </p:extLst>
          </p:nvPr>
        </p:nvGraphicFramePr>
        <p:xfrm>
          <a:off x="968444" y="855072"/>
          <a:ext cx="10950840" cy="527234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41456">
                  <a:extLst>
                    <a:ext uri="{9D8B030D-6E8A-4147-A177-3AD203B41FA5}">
                      <a16:colId xmlns:a16="http://schemas.microsoft.com/office/drawing/2014/main" val="729384979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738039638"/>
                    </a:ext>
                  </a:extLst>
                </a:gridCol>
                <a:gridCol w="5150184">
                  <a:extLst>
                    <a:ext uri="{9D8B030D-6E8A-4147-A177-3AD203B41FA5}">
                      <a16:colId xmlns:a16="http://schemas.microsoft.com/office/drawing/2014/main" val="3305334749"/>
                    </a:ext>
                  </a:extLst>
                </a:gridCol>
              </a:tblGrid>
              <a:tr h="6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muž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muž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2091397807"/>
                  </a:ext>
                </a:extLst>
              </a:tr>
              <a:tr h="6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Věk (v době TS)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31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17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3230023470"/>
                  </a:ext>
                </a:extLst>
              </a:tr>
              <a:tr h="285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dextrokardie, společná komora, </a:t>
                      </a:r>
                      <a:r>
                        <a:rPr lang="cs-CZ" sz="1800" dirty="0" err="1">
                          <a:effectLst/>
                        </a:rPr>
                        <a:t>subvalvární</a:t>
                      </a:r>
                      <a:r>
                        <a:rPr lang="cs-CZ" sz="1800" dirty="0">
                          <a:effectLst/>
                        </a:rPr>
                        <a:t> stenóza AP, </a:t>
                      </a:r>
                      <a:r>
                        <a:rPr lang="cs-CZ" sz="1800" dirty="0" err="1">
                          <a:effectLst/>
                        </a:rPr>
                        <a:t>malpozice</a:t>
                      </a:r>
                      <a:r>
                        <a:rPr lang="cs-CZ" sz="1800" dirty="0">
                          <a:effectLst/>
                        </a:rPr>
                        <a:t> velkých tepen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hypoplazie levého srdce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1528550363"/>
                  </a:ext>
                </a:extLst>
              </a:tr>
              <a:tr h="552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Předchozí operace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</a:t>
                      </a:r>
                      <a:r>
                        <a:rPr lang="cs-CZ" sz="1800" dirty="0" err="1">
                          <a:effectLst/>
                        </a:rPr>
                        <a:t>septektomie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BiCPA</a:t>
                      </a:r>
                      <a:r>
                        <a:rPr lang="cs-CZ" sz="1800" dirty="0">
                          <a:effectLst/>
                        </a:rPr>
                        <a:t> (8 let)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TCPC (11 let) - </a:t>
                      </a:r>
                      <a:r>
                        <a:rPr lang="cs-CZ" sz="1800" dirty="0" err="1">
                          <a:effectLst/>
                        </a:rPr>
                        <a:t>intrakardiální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konduit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</a:t>
                      </a:r>
                      <a:r>
                        <a:rPr lang="cs-CZ" sz="1800" dirty="0" err="1">
                          <a:effectLst/>
                        </a:rPr>
                        <a:t>Norwood</a:t>
                      </a:r>
                      <a:r>
                        <a:rPr lang="cs-CZ" sz="1800" dirty="0">
                          <a:effectLst/>
                        </a:rPr>
                        <a:t>, BT spojka (7.den)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</a:t>
                      </a:r>
                      <a:r>
                        <a:rPr lang="cs-CZ" sz="1800" dirty="0" err="1">
                          <a:effectLst/>
                        </a:rPr>
                        <a:t>BiCPA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plikace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asc</a:t>
                      </a:r>
                      <a:r>
                        <a:rPr lang="cs-CZ" sz="1800" dirty="0">
                          <a:effectLst/>
                        </a:rPr>
                        <a:t>. aorty, zrušení BT spojky (8. m)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TCPC (</a:t>
                      </a:r>
                      <a:r>
                        <a:rPr lang="cs-CZ" sz="1800" dirty="0" err="1">
                          <a:effectLst/>
                        </a:rPr>
                        <a:t>extrakardiální</a:t>
                      </a:r>
                      <a:r>
                        <a:rPr lang="cs-CZ" sz="1800" dirty="0">
                          <a:effectLst/>
                        </a:rPr>
                        <a:t>), plastika plicnice, </a:t>
                      </a:r>
                      <a:r>
                        <a:rPr lang="cs-CZ" sz="1800" dirty="0" err="1">
                          <a:effectLst/>
                        </a:rPr>
                        <a:t>plikace</a:t>
                      </a:r>
                      <a:r>
                        <a:rPr lang="cs-CZ" sz="1800" dirty="0">
                          <a:effectLst/>
                        </a:rPr>
                        <a:t> AA (3r)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- náhrada AA, reimplantace koronární arterie, plastika   </a:t>
                      </a:r>
                      <a:r>
                        <a:rPr lang="cs-CZ" sz="1800" dirty="0" err="1">
                          <a:effectLst/>
                        </a:rPr>
                        <a:t>Ao</a:t>
                      </a:r>
                      <a:r>
                        <a:rPr lang="cs-CZ" sz="1800" dirty="0">
                          <a:effectLst/>
                        </a:rPr>
                        <a:t> oblouku (17 let)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188838031"/>
                  </a:ext>
                </a:extLst>
              </a:tr>
              <a:tr h="740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 Klinický stav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mitrální regurgitace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hepatopatie</a:t>
                      </a:r>
                      <a:r>
                        <a:rPr lang="cs-CZ" sz="1800" dirty="0">
                          <a:effectLst/>
                        </a:rPr>
                        <a:t>, ascites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srdeční selhání, trikuspidální regurgitace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cirhóza-</a:t>
                      </a:r>
                      <a:r>
                        <a:rPr lang="cs-CZ" sz="1800" dirty="0" err="1">
                          <a:effectLst/>
                        </a:rPr>
                        <a:t>elastografie</a:t>
                      </a:r>
                      <a:r>
                        <a:rPr lang="cs-CZ" sz="1800" dirty="0">
                          <a:effectLst/>
                        </a:rPr>
                        <a:t> METAVIR F4, CHP B, MELD Na 26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ascites, únava, úbytek na váze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3162325267"/>
                  </a:ext>
                </a:extLst>
              </a:tr>
              <a:tr h="6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NYHA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III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III-IV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1343309278"/>
                  </a:ext>
                </a:extLst>
              </a:tr>
              <a:tr h="294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ECHO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závažná mitrální regurgitace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EF 50%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kongesce DDŽ a JŽ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TriR</a:t>
                      </a:r>
                      <a:r>
                        <a:rPr lang="cs-CZ" sz="1800" dirty="0">
                          <a:effectLst/>
                        </a:rPr>
                        <a:t> 3+, </a:t>
                      </a:r>
                      <a:r>
                        <a:rPr lang="cs-CZ" sz="1800" dirty="0" err="1">
                          <a:effectLst/>
                        </a:rPr>
                        <a:t>neoAoR</a:t>
                      </a:r>
                      <a:r>
                        <a:rPr lang="cs-CZ" sz="1800" dirty="0">
                          <a:effectLst/>
                        </a:rPr>
                        <a:t> 2-3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EF systémové komory 44%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2470845545"/>
                  </a:ext>
                </a:extLst>
              </a:tr>
              <a:tr h="68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Indikace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MVP(MVR) </a:t>
                      </a:r>
                      <a:r>
                        <a:rPr lang="cs-CZ" sz="2400" dirty="0" err="1">
                          <a:effectLst/>
                        </a:rPr>
                        <a:t>x</a:t>
                      </a:r>
                      <a:r>
                        <a:rPr lang="cs-CZ" sz="2400" dirty="0">
                          <a:effectLst/>
                        </a:rPr>
                        <a:t> </a:t>
                      </a:r>
                      <a:r>
                        <a:rPr lang="cs-CZ" sz="2400" b="1" dirty="0">
                          <a:effectLst/>
                        </a:rPr>
                        <a:t>OTS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MSP </a:t>
                      </a:r>
                      <a:r>
                        <a:rPr lang="cs-CZ" sz="2400" dirty="0" err="1">
                          <a:effectLst/>
                        </a:rPr>
                        <a:t>x</a:t>
                      </a:r>
                      <a:r>
                        <a:rPr lang="cs-CZ" sz="2400" dirty="0">
                          <a:effectLst/>
                        </a:rPr>
                        <a:t> </a:t>
                      </a:r>
                      <a:r>
                        <a:rPr lang="cs-CZ" sz="2400" b="1" dirty="0">
                          <a:effectLst/>
                        </a:rPr>
                        <a:t>OTS</a:t>
                      </a:r>
                      <a:endParaRPr lang="cs-CZ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918490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8512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Kazuistika #1, #2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C75366D-0931-2C4F-B727-2BF01A3D0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96802"/>
              </p:ext>
            </p:extLst>
          </p:nvPr>
        </p:nvGraphicFramePr>
        <p:xfrm>
          <a:off x="980332" y="945592"/>
          <a:ext cx="10989752" cy="521786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48268">
                  <a:extLst>
                    <a:ext uri="{9D8B030D-6E8A-4147-A177-3AD203B41FA5}">
                      <a16:colId xmlns:a16="http://schemas.microsoft.com/office/drawing/2014/main" val="729384979"/>
                    </a:ext>
                  </a:extLst>
                </a:gridCol>
                <a:gridCol w="3991772">
                  <a:extLst>
                    <a:ext uri="{9D8B030D-6E8A-4147-A177-3AD203B41FA5}">
                      <a16:colId xmlns:a16="http://schemas.microsoft.com/office/drawing/2014/main" val="738039638"/>
                    </a:ext>
                  </a:extLst>
                </a:gridCol>
                <a:gridCol w="4949712">
                  <a:extLst>
                    <a:ext uri="{9D8B030D-6E8A-4147-A177-3AD203B41FA5}">
                      <a16:colId xmlns:a16="http://schemas.microsoft.com/office/drawing/2014/main" val="3305334749"/>
                    </a:ext>
                  </a:extLst>
                </a:gridCol>
              </a:tblGrid>
              <a:tr h="6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WT (dny)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322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3731180224"/>
                  </a:ext>
                </a:extLst>
              </a:tr>
              <a:tr h="141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Dárce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32 let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váhový poměr dárce/příjemce 1:1,33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53 let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váhový poměr dárce/příjemce  1:1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2809837525"/>
                  </a:ext>
                </a:extLst>
              </a:tr>
              <a:tr h="850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Operace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punkčně VJI l. sin. + femorální cévy - ECC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defekty v AP uzavřeny záplatami </a:t>
                      </a:r>
                      <a:r>
                        <a:rPr lang="cs-CZ" sz="1800" dirty="0" err="1">
                          <a:effectLst/>
                        </a:rPr>
                        <a:t>Cormatrix</a:t>
                      </a: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ECC 244, svorka 168, manipul. doba 66 min, st. ischemie 80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punkčně VJI l. </a:t>
                      </a:r>
                      <a:r>
                        <a:rPr lang="cs-CZ" sz="1800" dirty="0" err="1">
                          <a:effectLst/>
                        </a:rPr>
                        <a:t>dx</a:t>
                      </a:r>
                      <a:r>
                        <a:rPr lang="cs-CZ" sz="1800" dirty="0">
                          <a:effectLst/>
                        </a:rPr>
                        <a:t>. + femorální cévy - ECC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Defekty v AP uzavřeny přímou suturou a zbytkem goretex, protézy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DDŽ na zbytek goretex. protézy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po </a:t>
                      </a:r>
                      <a:r>
                        <a:rPr lang="cs-CZ" sz="1800" dirty="0" err="1">
                          <a:effectLst/>
                        </a:rPr>
                        <a:t>dekanylaci</a:t>
                      </a:r>
                      <a:r>
                        <a:rPr lang="cs-CZ" sz="1800" dirty="0">
                          <a:effectLst/>
                        </a:rPr>
                        <a:t> SS, napojeno ECC, po </a:t>
                      </a:r>
                      <a:r>
                        <a:rPr lang="cs-CZ" sz="1800" dirty="0" err="1">
                          <a:effectLst/>
                        </a:rPr>
                        <a:t>reperfúzi</a:t>
                      </a:r>
                      <a:r>
                        <a:rPr lang="cs-CZ" sz="1800" dirty="0">
                          <a:effectLst/>
                        </a:rPr>
                        <a:t> bez zlepšení –&gt; ECMO, otevřený hrudník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ECC 465, svorka 215, manipul. doba 111,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st. ischemie 124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3567311716"/>
                  </a:ext>
                </a:extLst>
              </a:tr>
              <a:tr h="520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Pooperační průběh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koagulopatie</a:t>
                      </a:r>
                      <a:r>
                        <a:rPr lang="cs-CZ" sz="1800" dirty="0">
                          <a:effectLst/>
                        </a:rPr>
                        <a:t>, </a:t>
                      </a:r>
                      <a:r>
                        <a:rPr lang="cs-CZ" sz="1800" dirty="0" err="1">
                          <a:effectLst/>
                        </a:rPr>
                        <a:t>extubace</a:t>
                      </a:r>
                      <a:r>
                        <a:rPr lang="cs-CZ" sz="1800" dirty="0">
                          <a:effectLst/>
                        </a:rPr>
                        <a:t> za 23 hod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kombinovaná KA podpora do 2. POD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CVVHD do 6. POD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dimise</a:t>
                      </a:r>
                      <a:r>
                        <a:rPr lang="cs-CZ" sz="1800" dirty="0">
                          <a:effectLst/>
                        </a:rPr>
                        <a:t> 32.POD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1.POD revize pro krvácení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dysfce</a:t>
                      </a:r>
                      <a:r>
                        <a:rPr lang="cs-CZ" sz="1800" dirty="0">
                          <a:effectLst/>
                        </a:rPr>
                        <a:t> štěpu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antirejekční</a:t>
                      </a:r>
                      <a:r>
                        <a:rPr lang="cs-CZ" sz="1800" dirty="0">
                          <a:effectLst/>
                        </a:rPr>
                        <a:t> terapie – do </a:t>
                      </a:r>
                      <a:r>
                        <a:rPr lang="cs-CZ" sz="1800" dirty="0" err="1">
                          <a:effectLst/>
                        </a:rPr>
                        <a:t>negat</a:t>
                      </a:r>
                      <a:r>
                        <a:rPr lang="cs-CZ" sz="1800" dirty="0">
                          <a:effectLst/>
                        </a:rPr>
                        <a:t>. výsledku LUMINEX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koronarografie</a:t>
                      </a:r>
                      <a:r>
                        <a:rPr lang="cs-CZ" sz="1800" dirty="0">
                          <a:effectLst/>
                        </a:rPr>
                        <a:t> s implantací stentu do ACD; IABC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2.POD exitus </a:t>
                      </a:r>
                      <a:r>
                        <a:rPr lang="cs-CZ" sz="1800" dirty="0" err="1">
                          <a:effectLst/>
                        </a:rPr>
                        <a:t>letalis</a:t>
                      </a:r>
                      <a:r>
                        <a:rPr lang="cs-CZ" sz="1800" dirty="0">
                          <a:effectLst/>
                        </a:rPr>
                        <a:t> - MOF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1993751508"/>
                  </a:ext>
                </a:extLst>
              </a:tr>
              <a:tr h="552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Follow-up</a:t>
                      </a: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po 6 letech  nevýznamné změny dle OCT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subj</a:t>
                      </a:r>
                      <a:r>
                        <a:rPr lang="cs-CZ" sz="1800" dirty="0">
                          <a:effectLst/>
                        </a:rPr>
                        <a:t>. OK, ECHO OK, normální </a:t>
                      </a:r>
                      <a:r>
                        <a:rPr lang="cs-CZ" sz="1800" dirty="0" err="1">
                          <a:effectLst/>
                        </a:rPr>
                        <a:t>fce</a:t>
                      </a:r>
                      <a:r>
                        <a:rPr lang="cs-CZ" sz="1800" dirty="0">
                          <a:effectLst/>
                        </a:rPr>
                        <a:t> jater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582" marR="27582" marT="0" marB="0"/>
                </a:tc>
                <a:extLst>
                  <a:ext uri="{0D108BD9-81ED-4DB2-BD59-A6C34878D82A}">
                    <a16:rowId xmlns:a16="http://schemas.microsoft.com/office/drawing/2014/main" val="580809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674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OTS + OTJ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5DDF7B-59DC-C54D-9A8A-6E310A0075E0}"/>
              </a:ext>
            </a:extLst>
          </p:cNvPr>
          <p:cNvSpPr txBox="1"/>
          <p:nvPr/>
        </p:nvSpPr>
        <p:spPr>
          <a:xfrm>
            <a:off x="5759360" y="5857022"/>
            <a:ext cx="6127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/>
              <a:t>Vaikunth</a:t>
            </a:r>
            <a:r>
              <a:rPr lang="cs-CZ" sz="1200" i="1" dirty="0"/>
              <a:t>, et al. </a:t>
            </a:r>
            <a:r>
              <a:rPr lang="cs-CZ" sz="1200" i="1" dirty="0" err="1"/>
              <a:t>Short</a:t>
            </a:r>
            <a:r>
              <a:rPr lang="cs-CZ" sz="1200" i="1" dirty="0"/>
              <a:t>‐term </a:t>
            </a:r>
            <a:r>
              <a:rPr lang="cs-CZ" sz="1200" i="1" dirty="0" err="1"/>
              <a:t>outcomes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en bloc </a:t>
            </a:r>
            <a:r>
              <a:rPr lang="cs-CZ" sz="1200" i="1" dirty="0" err="1"/>
              <a:t>combined</a:t>
            </a:r>
            <a:r>
              <a:rPr lang="cs-CZ" sz="1200" i="1" dirty="0"/>
              <a:t> </a:t>
            </a:r>
            <a:r>
              <a:rPr lang="cs-CZ" sz="1200" i="1" dirty="0" err="1"/>
              <a:t>heart</a:t>
            </a:r>
            <a:r>
              <a:rPr lang="cs-CZ" sz="1200" i="1" dirty="0"/>
              <a:t> and liver </a:t>
            </a:r>
            <a:r>
              <a:rPr lang="cs-CZ" sz="1200" i="1" dirty="0" err="1"/>
              <a:t>transplantation</a:t>
            </a:r>
            <a:r>
              <a:rPr lang="cs-CZ" sz="1200" i="1" dirty="0"/>
              <a:t> in the </a:t>
            </a:r>
            <a:r>
              <a:rPr lang="cs-CZ" sz="1200" i="1" dirty="0" err="1"/>
              <a:t>failing</a:t>
            </a:r>
            <a:r>
              <a:rPr lang="cs-CZ" sz="1200" i="1" dirty="0"/>
              <a:t> </a:t>
            </a:r>
            <a:r>
              <a:rPr lang="cs-CZ" sz="1200" i="1" dirty="0" err="1"/>
              <a:t>Fontan</a:t>
            </a:r>
            <a:r>
              <a:rPr lang="cs-CZ" sz="1200" i="1" dirty="0"/>
              <a:t>. </a:t>
            </a:r>
            <a:r>
              <a:rPr lang="cs-CZ" sz="1200" i="1" dirty="0" err="1"/>
              <a:t>Clinical</a:t>
            </a:r>
            <a:r>
              <a:rPr lang="cs-CZ" sz="1200" i="1" dirty="0"/>
              <a:t> </a:t>
            </a:r>
            <a:r>
              <a:rPr lang="cs-CZ" sz="1200" i="1" dirty="0" err="1"/>
              <a:t>transplantation</a:t>
            </a:r>
            <a:r>
              <a:rPr lang="cs-CZ" sz="1200" i="1" dirty="0"/>
              <a:t>, 2019, 33.6: e13540</a:t>
            </a:r>
            <a:endParaRPr lang="en-GB" sz="1200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E73122-676A-3A4A-8AEE-B6009B7F6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39" y="1241697"/>
            <a:ext cx="11146045" cy="42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interiér, plast&#10;&#10;Popis byl vytvořen automaticky">
            <a:extLst>
              <a:ext uri="{FF2B5EF4-FFF2-40B4-BE49-F238E27FC236}">
                <a16:creationId xmlns:a16="http://schemas.microsoft.com/office/drawing/2014/main" id="{7D086667-3A66-B042-90E9-33A2AFEF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897628" y="756151"/>
            <a:ext cx="3831705" cy="568798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Shrnutí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1915076-0F6B-0648-B2E4-DB873E0F83CC}"/>
              </a:ext>
            </a:extLst>
          </p:cNvPr>
          <p:cNvSpPr txBox="1"/>
          <p:nvPr/>
        </p:nvSpPr>
        <p:spPr>
          <a:xfrm>
            <a:off x="1233797" y="894948"/>
            <a:ext cx="1065340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Times New Roman" panose="02020603050405020304" pitchFamily="18" charset="0"/>
              </a:rPr>
              <a:t>komplikovaný perioperační průběh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a typeface="Times New Roman" panose="02020603050405020304" pitchFamily="18" charset="0"/>
              </a:rPr>
              <a:t>pokud zvládnou časnou pooperační fázi - další </a:t>
            </a:r>
            <a:r>
              <a:rPr lang="cs-CZ" sz="2800" dirty="0">
                <a:effectLst/>
                <a:ea typeface="Times New Roman" panose="02020603050405020304" pitchFamily="18" charset="0"/>
              </a:rPr>
              <a:t>přežívání je srovnatelné s výsledky po jiných 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a typeface="Times New Roman" panose="02020603050405020304" pitchFamily="18" charset="0"/>
              </a:rPr>
              <a:t>časné infekční komplikace (malnutrice pac. s PLE) ⇒ redukovaná imunosuprese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PLE symptomy se zlepší u 100% </a:t>
            </a:r>
            <a:r>
              <a:rPr lang="cs-CZ" sz="2800" dirty="0" err="1"/>
              <a:t>pts</a:t>
            </a:r>
            <a:r>
              <a:rPr lang="cs-CZ" sz="2800" dirty="0"/>
              <a:t>, kteří přežijí časnou </a:t>
            </a:r>
            <a:r>
              <a:rPr lang="cs-CZ" sz="2800" dirty="0" err="1"/>
              <a:t>potransplantační</a:t>
            </a:r>
            <a:r>
              <a:rPr lang="cs-CZ" sz="2800" dirty="0"/>
              <a:t> fázi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a typeface="Times New Roman" panose="02020603050405020304" pitchFamily="18" charset="0"/>
              </a:rPr>
              <a:t>optimalizace výběru pacientů (příjemců) i dárců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a typeface="Times New Roman" panose="02020603050405020304" pitchFamily="18" charset="0"/>
              </a:rPr>
              <a:t>č</a:t>
            </a:r>
            <a:r>
              <a:rPr lang="cs-CZ" sz="2800" dirty="0">
                <a:effectLst/>
                <a:ea typeface="Times New Roman" panose="02020603050405020304" pitchFamily="18" charset="0"/>
              </a:rPr>
              <a:t>asování transplantace </a:t>
            </a:r>
            <a:r>
              <a:rPr lang="cs-CZ" sz="2800" dirty="0">
                <a:ea typeface="Times New Roman" panose="02020603050405020304" pitchFamily="18" charset="0"/>
              </a:rPr>
              <a:t>- </a:t>
            </a:r>
            <a:r>
              <a:rPr lang="cs-CZ" sz="2800" dirty="0">
                <a:effectLst/>
                <a:ea typeface="Times New Roman" panose="02020603050405020304" pitchFamily="18" charset="0"/>
              </a:rPr>
              <a:t>dříve, urgentnější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ea typeface="Times New Roman" panose="02020603050405020304" pitchFamily="18" charset="0"/>
              </a:rPr>
              <a:t>v</a:t>
            </a:r>
            <a:r>
              <a:rPr lang="cs-CZ" sz="2800" dirty="0">
                <a:effectLst/>
                <a:ea typeface="Times New Roman" panose="02020603050405020304" pitchFamily="18" charset="0"/>
              </a:rPr>
              <a:t>yužití MSP? - LVAD, TAH</a:t>
            </a:r>
          </a:p>
          <a:p>
            <a:pPr marL="342900" indent="-342900">
              <a:buFontTx/>
              <a:buChar char="-"/>
            </a:pP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C9078C-7BC4-4542-902C-994CC157ABBE}"/>
              </a:ext>
            </a:extLst>
          </p:cNvPr>
          <p:cNvSpPr txBox="1"/>
          <p:nvPr/>
        </p:nvSpPr>
        <p:spPr>
          <a:xfrm>
            <a:off x="8102604" y="1844950"/>
            <a:ext cx="378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ffectLst/>
                <a:ea typeface="Times New Roman" panose="02020603050405020304" pitchFamily="18" charset="0"/>
              </a:rPr>
              <a:t>Jayakumar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Cardiac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transplantation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after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the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Fontan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Glenn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procedure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JACC, 44, 10, 2004,</a:t>
            </a:r>
            <a:r>
              <a:rPr lang="cs-CZ" sz="1200" dirty="0">
                <a:ea typeface="Times New Roman" panose="02020603050405020304" pitchFamily="18" charset="0"/>
              </a:rPr>
              <a:t> 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2065-2072</a:t>
            </a:r>
            <a:r>
              <a:rPr lang="cs-CZ" sz="1200" dirty="0">
                <a:effectLst/>
              </a:rPr>
              <a:t> </a:t>
            </a:r>
            <a:endParaRPr lang="en-GB" sz="12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DFB58F0-08B3-414F-90DE-4D0D1D9DF57A}"/>
              </a:ext>
            </a:extLst>
          </p:cNvPr>
          <p:cNvSpPr txBox="1"/>
          <p:nvPr/>
        </p:nvSpPr>
        <p:spPr>
          <a:xfrm>
            <a:off x="6426204" y="3834941"/>
            <a:ext cx="546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>
                <a:effectLst/>
                <a:ea typeface="Times New Roman" panose="02020603050405020304" pitchFamily="18" charset="0"/>
              </a:rPr>
              <a:t>D.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Bernstein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D.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Naftel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C.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Chin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et al.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Outcome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of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listing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cardiac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transplantation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failed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Fontan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: a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multi-institutional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study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Circulation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114 (2006), pp. 273-280)</a:t>
            </a:r>
            <a:r>
              <a:rPr lang="cs-CZ" sz="1200" i="1" dirty="0">
                <a:effectLst/>
              </a:rPr>
              <a:t> </a:t>
            </a:r>
            <a:endParaRPr lang="en-GB" sz="1200" i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9FD777-6751-8E41-94A9-511DB8EB4C62}"/>
              </a:ext>
            </a:extLst>
          </p:cNvPr>
          <p:cNvSpPr txBox="1"/>
          <p:nvPr/>
        </p:nvSpPr>
        <p:spPr>
          <a:xfrm>
            <a:off x="7378704" y="2803730"/>
            <a:ext cx="4508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ffectLst/>
                <a:ea typeface="Times New Roman" panose="02020603050405020304" pitchFamily="18" charset="0"/>
              </a:rPr>
              <a:t>Kanter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KR,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Heart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Transplantation in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Children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With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a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Fontan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Procedure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Annals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of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Thoracic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Surgery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91, 3, 2011,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823-830 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3769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Deklarace konfliktu zájmů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119D5F2-8EBF-AF46-BF18-C447A5D7E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412603"/>
              </p:ext>
            </p:extLst>
          </p:nvPr>
        </p:nvGraphicFramePr>
        <p:xfrm>
          <a:off x="2090849" y="1172826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b="1" dirty="0"/>
                        <a:t>✓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14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 err="1">
                <a:solidFill>
                  <a:prstClr val="black"/>
                </a:solidFill>
              </a:rPr>
              <a:t>Fontanovská</a:t>
            </a:r>
            <a:r>
              <a:rPr lang="cs-CZ" sz="3200" b="1" dirty="0">
                <a:solidFill>
                  <a:prstClr val="black"/>
                </a:solidFill>
              </a:rPr>
              <a:t> cirkulace a její selhání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71270" y="801772"/>
            <a:ext cx="105599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800" dirty="0"/>
              <a:t>paliativní procedura </a:t>
            </a:r>
            <a:r>
              <a:rPr lang="cs-CZ" sz="4000" dirty="0" err="1"/>
              <a:t>x</a:t>
            </a:r>
            <a:r>
              <a:rPr lang="cs-CZ" sz="2800" dirty="0"/>
              <a:t> mnoho jedinců může normálně nebo téměř normálně prospívat a mít dobrou kvalitu života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signifikantní zlepšení managementu pac. s jednokomorovou cirkulací </a:t>
            </a:r>
          </a:p>
          <a:p>
            <a:r>
              <a:rPr lang="cs-CZ" sz="2800" dirty="0"/>
              <a:t>      ⇒ větší počet pacientů přežívá  do stádia k transplantaci srdce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selhání </a:t>
            </a:r>
            <a:r>
              <a:rPr lang="cs-CZ" sz="2800" dirty="0" err="1"/>
              <a:t>Fontanovské</a:t>
            </a:r>
            <a:r>
              <a:rPr lang="cs-CZ" sz="2800" dirty="0"/>
              <a:t> cirkulace 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snížená </a:t>
            </a:r>
            <a:r>
              <a:rPr lang="cs-CZ" sz="2800" dirty="0" err="1"/>
              <a:t>fce</a:t>
            </a:r>
            <a:r>
              <a:rPr lang="cs-CZ" sz="2800" dirty="0"/>
              <a:t> komory 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zachovalá </a:t>
            </a:r>
            <a:r>
              <a:rPr lang="cs-CZ" sz="2800" dirty="0" err="1"/>
              <a:t>fce</a:t>
            </a:r>
            <a:r>
              <a:rPr lang="cs-CZ" sz="2800" dirty="0"/>
              <a:t> komory – chlopenní vady, </a:t>
            </a:r>
            <a:r>
              <a:rPr lang="cs-CZ" sz="2800" dirty="0" err="1"/>
              <a:t>dysrytmie</a:t>
            </a:r>
            <a:r>
              <a:rPr lang="cs-CZ" sz="2800" dirty="0"/>
              <a:t>, PLE, plastická bronchitida, postižení jater, ....</a:t>
            </a:r>
          </a:p>
          <a:p>
            <a:r>
              <a:rPr lang="cs-CZ" sz="2800" dirty="0"/>
              <a:t>neefektivní ostatní terapie ⇒ </a:t>
            </a:r>
            <a:r>
              <a:rPr lang="cs-CZ" sz="2800" b="1" dirty="0"/>
              <a:t>transplantace srdce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FF7B80F-3182-144A-98B0-B85C7E5318C3}"/>
              </a:ext>
            </a:extLst>
          </p:cNvPr>
          <p:cNvCxnSpPr>
            <a:cxnSpLocks/>
          </p:cNvCxnSpPr>
          <p:nvPr/>
        </p:nvCxnSpPr>
        <p:spPr>
          <a:xfrm>
            <a:off x="1171270" y="3283669"/>
            <a:ext cx="10559904" cy="0"/>
          </a:xfrm>
          <a:prstGeom prst="line">
            <a:avLst/>
          </a:prstGeom>
          <a:ln w="19050">
            <a:solidFill>
              <a:srgbClr val="E2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037ADBC-95E0-C446-810F-535FA68739D3}"/>
              </a:ext>
            </a:extLst>
          </p:cNvPr>
          <p:cNvSpPr txBox="1"/>
          <p:nvPr/>
        </p:nvSpPr>
        <p:spPr>
          <a:xfrm>
            <a:off x="2433040" y="6019326"/>
            <a:ext cx="94572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ffectLst/>
                <a:ea typeface="Times New Roman" panose="02020603050405020304" pitchFamily="18" charset="0"/>
              </a:rPr>
              <a:t>Jayakumar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Cardiac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transplantation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after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the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Fontan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Glenn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procedure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, JACC, 44, 10, 2004,</a:t>
            </a:r>
            <a:r>
              <a:rPr lang="cs-CZ" sz="1200" dirty="0">
                <a:ea typeface="Times New Roman" panose="02020603050405020304" pitchFamily="18" charset="0"/>
              </a:rPr>
              <a:t> 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2065-2072</a:t>
            </a:r>
            <a:r>
              <a:rPr lang="cs-CZ" sz="1200" dirty="0">
                <a:effectLst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5773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 err="1">
                <a:solidFill>
                  <a:prstClr val="black"/>
                </a:solidFill>
              </a:rPr>
              <a:t>Fontanovská</a:t>
            </a:r>
            <a:r>
              <a:rPr lang="cs-CZ" sz="3200" b="1" dirty="0">
                <a:solidFill>
                  <a:prstClr val="black"/>
                </a:solidFill>
              </a:rPr>
              <a:t> cirkulace a její selhání</a:t>
            </a:r>
            <a:endParaRPr lang="pt-BR" sz="3200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07073934-4AB7-0C4D-B7DA-5F520E750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398" y="1348014"/>
            <a:ext cx="8090242" cy="389698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661863-796E-444D-A9EA-FAB7E63A2377}"/>
              </a:ext>
            </a:extLst>
          </p:cNvPr>
          <p:cNvSpPr txBox="1"/>
          <p:nvPr/>
        </p:nvSpPr>
        <p:spPr>
          <a:xfrm>
            <a:off x="3281466" y="6041379"/>
            <a:ext cx="8637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ffectLst/>
                <a:ea typeface="Times New Roman" panose="02020603050405020304" pitchFamily="18" charset="0"/>
              </a:rPr>
              <a:t>Baumgartner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H 2020 ESC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Guidelines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for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the management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of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adult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congenital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heart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disease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. Eur </a:t>
            </a:r>
            <a:r>
              <a:rPr lang="cs-CZ" sz="1200" i="1" dirty="0" err="1">
                <a:effectLst/>
                <a:ea typeface="Times New Roman" panose="02020603050405020304" pitchFamily="18" charset="0"/>
              </a:rPr>
              <a:t>Heart</a:t>
            </a:r>
            <a:r>
              <a:rPr lang="cs-CZ" sz="1200" i="1" dirty="0">
                <a:effectLst/>
                <a:ea typeface="Times New Roman" panose="02020603050405020304" pitchFamily="18" charset="0"/>
              </a:rPr>
              <a:t> J. 2021, 11;42(6):563-645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204528C-D1A2-1244-9B15-60C41A5934B4}"/>
              </a:ext>
            </a:extLst>
          </p:cNvPr>
          <p:cNvCxnSpPr>
            <a:cxnSpLocks/>
          </p:cNvCxnSpPr>
          <p:nvPr/>
        </p:nvCxnSpPr>
        <p:spPr>
          <a:xfrm>
            <a:off x="5833446" y="3269211"/>
            <a:ext cx="4207156" cy="11798"/>
          </a:xfrm>
          <a:prstGeom prst="line">
            <a:avLst/>
          </a:prstGeom>
          <a:ln w="38100">
            <a:solidFill>
              <a:srgbClr val="E2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23CFE63D-2BED-CA4A-81CE-9E641B7822EB}"/>
              </a:ext>
            </a:extLst>
          </p:cNvPr>
          <p:cNvCxnSpPr>
            <a:cxnSpLocks/>
          </p:cNvCxnSpPr>
          <p:nvPr/>
        </p:nvCxnSpPr>
        <p:spPr>
          <a:xfrm>
            <a:off x="2333767" y="3627533"/>
            <a:ext cx="7137779" cy="0"/>
          </a:xfrm>
          <a:prstGeom prst="line">
            <a:avLst/>
          </a:prstGeom>
          <a:ln w="38100">
            <a:solidFill>
              <a:srgbClr val="E2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4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Transplantace srdce po předchozí </a:t>
            </a:r>
            <a:r>
              <a:rPr lang="cs-CZ" sz="3200" b="1" dirty="0" err="1">
                <a:solidFill>
                  <a:prstClr val="black"/>
                </a:solidFill>
              </a:rPr>
              <a:t>Fontanovské</a:t>
            </a:r>
            <a:r>
              <a:rPr lang="cs-CZ" sz="3200" b="1" dirty="0">
                <a:solidFill>
                  <a:prstClr val="black"/>
                </a:solidFill>
              </a:rPr>
              <a:t> </a:t>
            </a:r>
            <a:r>
              <a:rPr lang="cs-CZ" sz="3200" b="1" dirty="0" err="1">
                <a:solidFill>
                  <a:prstClr val="black"/>
                </a:solidFill>
              </a:rPr>
              <a:t>opearci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C661863-796E-444D-A9EA-FAB7E63A2377}"/>
              </a:ext>
            </a:extLst>
          </p:cNvPr>
          <p:cNvSpPr txBox="1"/>
          <p:nvPr/>
        </p:nvSpPr>
        <p:spPr>
          <a:xfrm>
            <a:off x="5905500" y="3477507"/>
            <a:ext cx="6013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a typeface="Times New Roman" panose="02020603050405020304" pitchFamily="18" charset="0"/>
              </a:rPr>
              <a:t>Lamour</a:t>
            </a:r>
            <a:r>
              <a:rPr lang="cs-CZ" sz="1200" i="1" dirty="0">
                <a:ea typeface="Times New Roman" panose="02020603050405020304" pitchFamily="18" charset="0"/>
              </a:rPr>
              <a:t>,  The </a:t>
            </a:r>
            <a:r>
              <a:rPr lang="cs-CZ" sz="1200" i="1" dirty="0" err="1">
                <a:ea typeface="Times New Roman" panose="02020603050405020304" pitchFamily="18" charset="0"/>
              </a:rPr>
              <a:t>Effect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of</a:t>
            </a:r>
            <a:r>
              <a:rPr lang="cs-CZ" sz="1200" i="1" dirty="0">
                <a:ea typeface="Times New Roman" panose="02020603050405020304" pitchFamily="18" charset="0"/>
              </a:rPr>
              <a:t> Age, </a:t>
            </a:r>
            <a:r>
              <a:rPr lang="cs-CZ" sz="1200" i="1" dirty="0" err="1">
                <a:ea typeface="Times New Roman" panose="02020603050405020304" pitchFamily="18" charset="0"/>
              </a:rPr>
              <a:t>Diagnosis</a:t>
            </a:r>
            <a:r>
              <a:rPr lang="cs-CZ" sz="1200" i="1" dirty="0">
                <a:ea typeface="Times New Roman" panose="02020603050405020304" pitchFamily="18" charset="0"/>
              </a:rPr>
              <a:t>, and </a:t>
            </a:r>
            <a:r>
              <a:rPr lang="cs-CZ" sz="1200" i="1" dirty="0" err="1">
                <a:ea typeface="Times New Roman" panose="02020603050405020304" pitchFamily="18" charset="0"/>
              </a:rPr>
              <a:t>Previous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Surgery</a:t>
            </a:r>
            <a:r>
              <a:rPr lang="cs-CZ" sz="1200" i="1" dirty="0">
                <a:ea typeface="Times New Roman" panose="02020603050405020304" pitchFamily="18" charset="0"/>
              </a:rPr>
              <a:t> in </a:t>
            </a:r>
            <a:r>
              <a:rPr lang="cs-CZ" sz="1200" i="1" dirty="0" err="1">
                <a:ea typeface="Times New Roman" panose="02020603050405020304" pitchFamily="18" charset="0"/>
              </a:rPr>
              <a:t>Children</a:t>
            </a:r>
            <a:r>
              <a:rPr lang="cs-CZ" sz="1200" i="1" dirty="0">
                <a:ea typeface="Times New Roman" panose="02020603050405020304" pitchFamily="18" charset="0"/>
              </a:rPr>
              <a:t> and </a:t>
            </a:r>
            <a:r>
              <a:rPr lang="cs-CZ" sz="1200" i="1" dirty="0" err="1">
                <a:ea typeface="Times New Roman" panose="02020603050405020304" pitchFamily="18" charset="0"/>
              </a:rPr>
              <a:t>Adults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Undergoing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Heart</a:t>
            </a:r>
            <a:r>
              <a:rPr lang="cs-CZ" sz="1200" i="1" dirty="0">
                <a:ea typeface="Times New Roman" panose="02020603050405020304" pitchFamily="18" charset="0"/>
              </a:rPr>
              <a:t> Transplantation </a:t>
            </a:r>
            <a:r>
              <a:rPr lang="cs-CZ" sz="1200" i="1" dirty="0" err="1">
                <a:ea typeface="Times New Roman" panose="02020603050405020304" pitchFamily="18" charset="0"/>
              </a:rPr>
              <a:t>for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Congenital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Heart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Disease</a:t>
            </a:r>
            <a:r>
              <a:rPr lang="cs-CZ" sz="1200" i="1" dirty="0">
                <a:ea typeface="Times New Roman" panose="02020603050405020304" pitchFamily="18" charset="0"/>
              </a:rPr>
              <a:t>, JACC, 54, 2, 2009, 160-165</a:t>
            </a:r>
            <a:endParaRPr lang="cs-CZ" sz="1200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A8E3841-5BC0-6447-A3F4-854E042636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5849"/>
          <a:stretch/>
        </p:blipFill>
        <p:spPr>
          <a:xfrm>
            <a:off x="871453" y="852654"/>
            <a:ext cx="4323675" cy="16750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767158C-B7EA-AC46-B510-8310B5EDE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266" y="852653"/>
            <a:ext cx="3360837" cy="2574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8979BD-40F6-9740-A3DD-297F4D6917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6113"/>
          <a:stretch/>
        </p:blipFill>
        <p:spPr>
          <a:xfrm>
            <a:off x="8590923" y="852653"/>
            <a:ext cx="3512544" cy="2574965"/>
          </a:xfrm>
          <a:prstGeom prst="rect">
            <a:avLst/>
          </a:prstGeom>
        </p:spPr>
      </p:pic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3BAC8DE7-3D84-0A46-96F3-54AEC6D72C16}"/>
              </a:ext>
            </a:extLst>
          </p:cNvPr>
          <p:cNvSpPr/>
          <p:nvPr/>
        </p:nvSpPr>
        <p:spPr>
          <a:xfrm>
            <a:off x="5377465" y="1846982"/>
            <a:ext cx="3150320" cy="200182"/>
          </a:xfrm>
          <a:prstGeom prst="roundRect">
            <a:avLst/>
          </a:prstGeom>
          <a:noFill/>
          <a:ln w="38100">
            <a:solidFill>
              <a:srgbClr val="E233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E6C0BFE5-2DB1-BF44-9715-D57C8925829B}"/>
              </a:ext>
            </a:extLst>
          </p:cNvPr>
          <p:cNvCxnSpPr>
            <a:cxnSpLocks/>
          </p:cNvCxnSpPr>
          <p:nvPr/>
        </p:nvCxnSpPr>
        <p:spPr>
          <a:xfrm>
            <a:off x="1198566" y="4163943"/>
            <a:ext cx="10559904" cy="0"/>
          </a:xfrm>
          <a:prstGeom prst="line">
            <a:avLst/>
          </a:prstGeom>
          <a:ln w="19050">
            <a:solidFill>
              <a:srgbClr val="E2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8CEA2C-01EE-8C4D-8E02-9A833E8470E9}"/>
              </a:ext>
            </a:extLst>
          </p:cNvPr>
          <p:cNvSpPr txBox="1"/>
          <p:nvPr/>
        </p:nvSpPr>
        <p:spPr>
          <a:xfrm>
            <a:off x="1064524" y="4306287"/>
            <a:ext cx="109563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dirty="0">
                <a:ea typeface="Times New Roman" panose="02020603050405020304" pitchFamily="18" charset="0"/>
              </a:rPr>
              <a:t>č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asná mortalita po TS u pac.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univentrikulární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cirkulací byla až 30%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ea typeface="Times New Roman" panose="02020603050405020304" pitchFamily="18" charset="0"/>
              </a:rPr>
              <a:t>z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lepšení </a:t>
            </a:r>
            <a:r>
              <a:rPr lang="cs-CZ" sz="2400" dirty="0">
                <a:ea typeface="Times New Roman" panose="02020603050405020304" pitchFamily="18" charset="0"/>
              </a:rPr>
              <a:t>p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řed-, peri- a pooperační péče </a:t>
            </a:r>
            <a:r>
              <a:rPr lang="cs-CZ" sz="2400" dirty="0"/>
              <a:t>⇒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zlepšení krátko a dlouhodobých výsledků</a:t>
            </a:r>
          </a:p>
          <a:p>
            <a:pPr marL="285750" indent="-285750">
              <a:buFontTx/>
              <a:buChar char="-"/>
            </a:pPr>
            <a:r>
              <a:rPr lang="cs-CZ" sz="2400" dirty="0">
                <a:ea typeface="Times New Roman" panose="02020603050405020304" pitchFamily="18" charset="0"/>
              </a:rPr>
              <a:t>p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řes vyřešení technických potíží - TS není všeobecně akceptovatelný postup (pro technickou náročnost)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6F36F20-400B-5145-B722-7CDDB8AE29B1}"/>
              </a:ext>
            </a:extLst>
          </p:cNvPr>
          <p:cNvSpPr txBox="1"/>
          <p:nvPr/>
        </p:nvSpPr>
        <p:spPr>
          <a:xfrm>
            <a:off x="6413500" y="5863414"/>
            <a:ext cx="550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/>
              <a:t>Iyengar</a:t>
            </a:r>
            <a:r>
              <a:rPr lang="cs-CZ" sz="1200" i="1" dirty="0"/>
              <a:t>, Aortic arch and </a:t>
            </a:r>
            <a:r>
              <a:rPr lang="cs-CZ" sz="1200" i="1" dirty="0" err="1"/>
              <a:t>pulmonary</a:t>
            </a:r>
            <a:r>
              <a:rPr lang="cs-CZ" sz="1200" i="1" dirty="0"/>
              <a:t> artery </a:t>
            </a:r>
            <a:r>
              <a:rPr lang="cs-CZ" sz="1200" i="1" dirty="0" err="1"/>
              <a:t>reconstruction</a:t>
            </a:r>
            <a:r>
              <a:rPr lang="cs-CZ" sz="1200" i="1" dirty="0"/>
              <a:t> </a:t>
            </a:r>
            <a:r>
              <a:rPr lang="cs-CZ" sz="1200" i="1" dirty="0" err="1"/>
              <a:t>during</a:t>
            </a:r>
            <a:r>
              <a:rPr lang="cs-CZ" sz="1200" i="1" dirty="0"/>
              <a:t> </a:t>
            </a:r>
            <a:r>
              <a:rPr lang="cs-CZ" sz="1200" i="1" dirty="0" err="1"/>
              <a:t>heart</a:t>
            </a:r>
            <a:r>
              <a:rPr lang="cs-CZ" sz="1200" i="1" dirty="0"/>
              <a:t> </a:t>
            </a:r>
            <a:r>
              <a:rPr lang="cs-CZ" sz="1200" i="1" dirty="0" err="1"/>
              <a:t>transplantation</a:t>
            </a:r>
            <a:r>
              <a:rPr lang="cs-CZ" sz="1200" i="1" dirty="0"/>
              <a:t> </a:t>
            </a:r>
            <a:r>
              <a:rPr lang="cs-CZ" sz="1200" i="1" dirty="0" err="1"/>
              <a:t>after</a:t>
            </a:r>
            <a:r>
              <a:rPr lang="cs-CZ" sz="1200" i="1" dirty="0"/>
              <a:t> </a:t>
            </a:r>
            <a:r>
              <a:rPr lang="cs-CZ" sz="1200" i="1" dirty="0" err="1"/>
              <a:t>failed</a:t>
            </a:r>
            <a:r>
              <a:rPr lang="cs-CZ" sz="1200" i="1" dirty="0"/>
              <a:t> </a:t>
            </a:r>
            <a:r>
              <a:rPr lang="cs-CZ" sz="1200" i="1" dirty="0" err="1"/>
              <a:t>Fontan</a:t>
            </a:r>
            <a:r>
              <a:rPr lang="cs-CZ" sz="1200" i="1" dirty="0"/>
              <a:t> </a:t>
            </a:r>
            <a:r>
              <a:rPr lang="cs-CZ" sz="1200" i="1" dirty="0" err="1"/>
              <a:t>procedure</a:t>
            </a:r>
            <a:r>
              <a:rPr lang="cs-CZ" sz="1200" i="1" dirty="0"/>
              <a:t>, ICVTS, 18, 5, 2014, 693–694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9023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Transplantace srdce po předchozí </a:t>
            </a:r>
            <a:r>
              <a:rPr lang="cs-CZ" sz="3200" b="1" dirty="0" err="1">
                <a:solidFill>
                  <a:prstClr val="black"/>
                </a:solidFill>
              </a:rPr>
              <a:t>Fontanovské</a:t>
            </a:r>
            <a:r>
              <a:rPr lang="cs-CZ" sz="3200" b="1" dirty="0">
                <a:solidFill>
                  <a:prstClr val="black"/>
                </a:solidFill>
              </a:rPr>
              <a:t> </a:t>
            </a:r>
            <a:r>
              <a:rPr lang="cs-CZ" sz="3200" b="1" dirty="0" err="1">
                <a:solidFill>
                  <a:prstClr val="black"/>
                </a:solidFill>
              </a:rPr>
              <a:t>opearci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B47B83-0493-394D-98D5-337E627AB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983" y="823993"/>
            <a:ext cx="6287921" cy="134741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F3C127D-A58B-5640-9217-41BE88C9DB6D}"/>
              </a:ext>
            </a:extLst>
          </p:cNvPr>
          <p:cNvSpPr txBox="1"/>
          <p:nvPr/>
        </p:nvSpPr>
        <p:spPr>
          <a:xfrm>
            <a:off x="7378438" y="964947"/>
            <a:ext cx="6287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effectLst/>
                <a:ea typeface="Times New Roman" panose="02020603050405020304" pitchFamily="18" charset="0"/>
              </a:rPr>
              <a:t>12 retrospektivních studií </a:t>
            </a:r>
          </a:p>
          <a:p>
            <a:r>
              <a:rPr lang="cs-CZ" sz="2000" dirty="0">
                <a:ea typeface="Times New Roman" panose="02020603050405020304" pitchFamily="18" charset="0"/>
              </a:rPr>
              <a:t> n =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351</a:t>
            </a:r>
          </a:p>
          <a:p>
            <a:r>
              <a:rPr lang="cs-CZ" sz="2000" dirty="0">
                <a:effectLst/>
                <a:ea typeface="Times New Roman" panose="02020603050405020304" pitchFamily="18" charset="0"/>
              </a:rPr>
              <a:t> 1 a 5 leté přežívání 80,3% </a:t>
            </a:r>
            <a:r>
              <a:rPr lang="cs-CZ" sz="2000" dirty="0" err="1">
                <a:ea typeface="Times New Roman" panose="02020603050405020304" pitchFamily="18" charset="0"/>
              </a:rPr>
              <a:t>resp</a:t>
            </a:r>
            <a:r>
              <a:rPr lang="cs-CZ" sz="2000" dirty="0"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71,2%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8C7AECD-215D-624D-BD2D-9003BE2C9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952" y="2224382"/>
            <a:ext cx="3861122" cy="367472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E3ACE46-9A65-B44D-AC8D-799AF2B7E1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9962" y="2247767"/>
            <a:ext cx="3625175" cy="3674722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12D5914-09DA-9540-89E1-30B9DE219BA2}"/>
              </a:ext>
            </a:extLst>
          </p:cNvPr>
          <p:cNvSpPr txBox="1"/>
          <p:nvPr/>
        </p:nvSpPr>
        <p:spPr>
          <a:xfrm>
            <a:off x="6718300" y="5899786"/>
            <a:ext cx="5302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/>
              <a:t>Tabarsi</a:t>
            </a:r>
            <a:r>
              <a:rPr lang="cs-CZ" sz="1200" i="1" dirty="0"/>
              <a:t>, Meta-</a:t>
            </a:r>
            <a:r>
              <a:rPr lang="cs-CZ" sz="1200" i="1" dirty="0" err="1"/>
              <a:t>analysis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the </a:t>
            </a:r>
            <a:r>
              <a:rPr lang="cs-CZ" sz="1200" i="1" dirty="0" err="1"/>
              <a:t>effectiveness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heart</a:t>
            </a:r>
            <a:r>
              <a:rPr lang="cs-CZ" sz="1200" i="1" dirty="0"/>
              <a:t> </a:t>
            </a:r>
            <a:r>
              <a:rPr lang="cs-CZ" sz="1200" i="1" dirty="0" err="1"/>
              <a:t>transplantation</a:t>
            </a:r>
            <a:r>
              <a:rPr lang="cs-CZ" sz="1200" i="1" dirty="0"/>
              <a:t> in </a:t>
            </a:r>
            <a:r>
              <a:rPr lang="cs-CZ" sz="1200" i="1" dirty="0" err="1"/>
              <a:t>patients</a:t>
            </a:r>
            <a:r>
              <a:rPr lang="cs-CZ" sz="1200" i="1" dirty="0"/>
              <a:t> </a:t>
            </a:r>
            <a:r>
              <a:rPr lang="cs-CZ" sz="1200" i="1" dirty="0" err="1"/>
              <a:t>with</a:t>
            </a:r>
            <a:r>
              <a:rPr lang="cs-CZ" sz="1200" i="1" dirty="0"/>
              <a:t> a </a:t>
            </a:r>
            <a:r>
              <a:rPr lang="cs-CZ" sz="1200" i="1" dirty="0" err="1"/>
              <a:t>failing</a:t>
            </a:r>
            <a:r>
              <a:rPr lang="cs-CZ" sz="1200" i="1" dirty="0"/>
              <a:t> </a:t>
            </a:r>
            <a:r>
              <a:rPr lang="cs-CZ" sz="1200" i="1" dirty="0" err="1"/>
              <a:t>Fontan</a:t>
            </a:r>
            <a:r>
              <a:rPr lang="cs-CZ" sz="1200" i="1" dirty="0"/>
              <a:t>. The </a:t>
            </a:r>
            <a:r>
              <a:rPr lang="cs-CZ" sz="1200" i="1" dirty="0" err="1"/>
              <a:t>American</a:t>
            </a:r>
            <a:r>
              <a:rPr lang="cs-CZ" sz="1200" i="1" dirty="0"/>
              <a:t> </a:t>
            </a:r>
            <a:r>
              <a:rPr lang="cs-CZ" sz="1200" i="1" dirty="0" err="1"/>
              <a:t>journal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cardiology</a:t>
            </a:r>
            <a:r>
              <a:rPr lang="cs-CZ" sz="1200" i="1" dirty="0"/>
              <a:t>, 2017, 119.8: 1269-1274.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26885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Komplikovanost transplantací srdce po TCPC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71270" y="801772"/>
            <a:ext cx="108496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několik předchozích srdečních operacích (1- ...?), po katetrizačních intervencích</a:t>
            </a:r>
          </a:p>
          <a:p>
            <a:r>
              <a:rPr lang="cs-CZ" sz="2400" dirty="0"/>
              <a:t>často více než jedno indikační kritérium pro TS</a:t>
            </a:r>
          </a:p>
          <a:p>
            <a:r>
              <a:rPr lang="cs-CZ" sz="2400" dirty="0"/>
              <a:t>klinický stav (</a:t>
            </a:r>
            <a:r>
              <a:rPr lang="cs-CZ" sz="2400" dirty="0" err="1"/>
              <a:t>inotropní</a:t>
            </a:r>
            <a:r>
              <a:rPr lang="cs-CZ" sz="2400" dirty="0"/>
              <a:t> podpora, UPV, VAD, ECMO, RRT)</a:t>
            </a:r>
          </a:p>
          <a:p>
            <a:r>
              <a:rPr lang="cs-CZ" sz="2400" dirty="0"/>
              <a:t>přídatné chirurgické výkony (91%)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rekonstrukce plicnicové tepny, resekce aneurysmatu plicnicové tepny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rekonstrukce HDŽ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zrušení </a:t>
            </a:r>
            <a:r>
              <a:rPr lang="cs-CZ" sz="2000" dirty="0" err="1"/>
              <a:t>shuntů</a:t>
            </a:r>
            <a:endParaRPr lang="cs-CZ" sz="2000" dirty="0"/>
          </a:p>
          <a:p>
            <a:pPr marL="285750" indent="-285750">
              <a:buFontTx/>
              <a:buChar char="-"/>
            </a:pPr>
            <a:r>
              <a:rPr lang="cs-CZ" sz="2000" dirty="0"/>
              <a:t>rekonstrukce síně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napojení DDŽ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přesměrování LHDŽ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náhrada v. anonyma</a:t>
            </a:r>
            <a:endParaRPr lang="cs-CZ" sz="3200" dirty="0"/>
          </a:p>
          <a:p>
            <a:pPr marL="285750" indent="-285750">
              <a:buFontTx/>
              <a:buChar char="-"/>
            </a:pPr>
            <a:r>
              <a:rPr lang="cs-CZ" sz="2000" dirty="0"/>
              <a:t>resekce aneurysmatu aorty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....</a:t>
            </a:r>
          </a:p>
          <a:p>
            <a:endParaRPr lang="cs-CZ" dirty="0"/>
          </a:p>
          <a:p>
            <a:r>
              <a:rPr lang="cs-CZ" sz="2600" b="1" dirty="0"/>
              <a:t>    ⇒ časová náročnost - koordinace s odběrem od dárce a s postupem při TS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ew picture">
            <a:extLst>
              <a:ext uri="{FF2B5EF4-FFF2-40B4-BE49-F238E27FC236}">
                <a16:creationId xmlns:a16="http://schemas.microsoft.com/office/drawing/2014/main" id="{80005A1E-E350-7A48-9330-CC9C0C44CF3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31016" y="2686044"/>
            <a:ext cx="7389868" cy="260780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38452C6-9CEB-0F44-BE23-65065133BC36}"/>
              </a:ext>
            </a:extLst>
          </p:cNvPr>
          <p:cNvSpPr txBox="1"/>
          <p:nvPr/>
        </p:nvSpPr>
        <p:spPr>
          <a:xfrm>
            <a:off x="2667000" y="5847726"/>
            <a:ext cx="927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 err="1">
                <a:ea typeface="Times New Roman" panose="02020603050405020304" pitchFamily="18" charset="0"/>
              </a:rPr>
              <a:t>Jayakumar</a:t>
            </a:r>
            <a:r>
              <a:rPr lang="cs-CZ" sz="1200" i="1" dirty="0">
                <a:ea typeface="Times New Roman" panose="02020603050405020304" pitchFamily="18" charset="0"/>
              </a:rPr>
              <a:t>,  </a:t>
            </a:r>
            <a:r>
              <a:rPr lang="cs-CZ" sz="1200" i="1" dirty="0" err="1">
                <a:ea typeface="Times New Roman" panose="02020603050405020304" pitchFamily="18" charset="0"/>
              </a:rPr>
              <a:t>Cardiac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transplantation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after</a:t>
            </a:r>
            <a:r>
              <a:rPr lang="cs-CZ" sz="1200" i="1" dirty="0">
                <a:ea typeface="Times New Roman" panose="02020603050405020304" pitchFamily="18" charset="0"/>
              </a:rPr>
              <a:t> the </a:t>
            </a:r>
            <a:r>
              <a:rPr lang="cs-CZ" sz="1200" i="1" dirty="0" err="1">
                <a:ea typeface="Times New Roman" panose="02020603050405020304" pitchFamily="18" charset="0"/>
              </a:rPr>
              <a:t>Fontan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or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Glenn</a:t>
            </a:r>
            <a:r>
              <a:rPr lang="cs-CZ" sz="1200" i="1" dirty="0">
                <a:ea typeface="Times New Roman" panose="02020603050405020304" pitchFamily="18" charset="0"/>
              </a:rPr>
              <a:t> </a:t>
            </a:r>
            <a:r>
              <a:rPr lang="cs-CZ" sz="1200" i="1" dirty="0" err="1">
                <a:ea typeface="Times New Roman" panose="02020603050405020304" pitchFamily="18" charset="0"/>
              </a:rPr>
              <a:t>procedure</a:t>
            </a:r>
            <a:r>
              <a:rPr lang="cs-CZ" sz="1200" i="1" dirty="0">
                <a:ea typeface="Times New Roman" panose="02020603050405020304" pitchFamily="18" charset="0"/>
              </a:rPr>
              <a:t>, JACC, 44, 10, 2004,</a:t>
            </a:r>
            <a:r>
              <a:rPr lang="cs-CZ" sz="1200" dirty="0">
                <a:ea typeface="Times New Roman" panose="02020603050405020304" pitchFamily="18" charset="0"/>
              </a:rPr>
              <a:t> </a:t>
            </a:r>
            <a:r>
              <a:rPr lang="cs-CZ" sz="1200" i="1" dirty="0">
                <a:ea typeface="Times New Roman" panose="02020603050405020304" pitchFamily="18" charset="0"/>
              </a:rPr>
              <a:t>2065-2072</a:t>
            </a:r>
            <a:r>
              <a:rPr lang="cs-CZ" sz="1200" dirty="0"/>
              <a:t> </a:t>
            </a:r>
            <a:endParaRPr lang="cs-CZ" sz="1200" i="1" dirty="0"/>
          </a:p>
          <a:p>
            <a:pPr algn="r"/>
            <a:r>
              <a:rPr lang="cs-CZ" sz="1200" i="1" dirty="0" err="1"/>
              <a:t>Iyengar</a:t>
            </a:r>
            <a:r>
              <a:rPr lang="cs-CZ" sz="1200" i="1" dirty="0"/>
              <a:t>, Aortic arch and </a:t>
            </a:r>
            <a:r>
              <a:rPr lang="cs-CZ" sz="1200" i="1" dirty="0" err="1"/>
              <a:t>pulmonary</a:t>
            </a:r>
            <a:r>
              <a:rPr lang="cs-CZ" sz="1200" i="1" dirty="0"/>
              <a:t> artery </a:t>
            </a:r>
            <a:r>
              <a:rPr lang="cs-CZ" sz="1200" i="1" dirty="0" err="1"/>
              <a:t>reconstruction</a:t>
            </a:r>
            <a:r>
              <a:rPr lang="cs-CZ" sz="1200" i="1" dirty="0"/>
              <a:t> </a:t>
            </a:r>
            <a:r>
              <a:rPr lang="cs-CZ" sz="1200" i="1" dirty="0" err="1"/>
              <a:t>during</a:t>
            </a:r>
            <a:r>
              <a:rPr lang="cs-CZ" sz="1200" i="1" dirty="0"/>
              <a:t> </a:t>
            </a:r>
            <a:r>
              <a:rPr lang="cs-CZ" sz="1200" i="1" dirty="0" err="1"/>
              <a:t>heart</a:t>
            </a:r>
            <a:r>
              <a:rPr lang="cs-CZ" sz="1200" i="1" dirty="0"/>
              <a:t> </a:t>
            </a:r>
            <a:r>
              <a:rPr lang="cs-CZ" sz="1200" i="1" dirty="0" err="1"/>
              <a:t>transplantation</a:t>
            </a:r>
            <a:r>
              <a:rPr lang="cs-CZ" sz="1200" i="1" dirty="0"/>
              <a:t> </a:t>
            </a:r>
            <a:r>
              <a:rPr lang="cs-CZ" sz="1200" i="1" dirty="0" err="1"/>
              <a:t>after</a:t>
            </a:r>
            <a:r>
              <a:rPr lang="cs-CZ" sz="1200" i="1" dirty="0"/>
              <a:t> </a:t>
            </a:r>
            <a:r>
              <a:rPr lang="cs-CZ" sz="1200" i="1" dirty="0" err="1"/>
              <a:t>failed</a:t>
            </a:r>
            <a:r>
              <a:rPr lang="cs-CZ" sz="1200" i="1" dirty="0"/>
              <a:t> </a:t>
            </a:r>
            <a:r>
              <a:rPr lang="cs-CZ" sz="1200" i="1" dirty="0" err="1"/>
              <a:t>Fontan</a:t>
            </a:r>
            <a:r>
              <a:rPr lang="cs-CZ" sz="1200" i="1" dirty="0"/>
              <a:t> </a:t>
            </a:r>
            <a:r>
              <a:rPr lang="cs-CZ" sz="1200" i="1" dirty="0" err="1"/>
              <a:t>procedure</a:t>
            </a:r>
            <a:r>
              <a:rPr lang="cs-CZ" sz="1200" i="1" dirty="0"/>
              <a:t>, ICVTS, 18, 5, 2014, 693–694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5280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Předtransplantační plánovaní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71270" y="801772"/>
            <a:ext cx="10559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800" dirty="0"/>
              <a:t>předchozí operace - typ výkonu - operační protokoly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plánování 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zobrazovací metody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3D zobrazení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3D tisk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E24156B-0280-7C4A-9E69-FB7004013B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193"/>
          <a:stretch/>
        </p:blipFill>
        <p:spPr>
          <a:xfrm>
            <a:off x="1418452" y="3147237"/>
            <a:ext cx="4888671" cy="3609774"/>
          </a:xfrm>
          <a:prstGeom prst="rect">
            <a:avLst/>
          </a:prstGeom>
        </p:spPr>
      </p:pic>
      <p:pic>
        <p:nvPicPr>
          <p:cNvPr id="18" name="Dehner2.mp4" descr="Dehner2.mp4">
            <a:hlinkClick r:id="" action="ppaction://media"/>
            <a:extLst>
              <a:ext uri="{FF2B5EF4-FFF2-40B4-BE49-F238E27FC236}">
                <a16:creationId xmlns:a16="http://schemas.microsoft.com/office/drawing/2014/main" id="{EFD4246D-B35D-664A-8145-DB5D0C129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8923" r="1629" b="8923"/>
          <a:stretch/>
        </p:blipFill>
        <p:spPr>
          <a:xfrm>
            <a:off x="6436793" y="1739232"/>
            <a:ext cx="5294381" cy="4421592"/>
          </a:xfrm>
          <a:prstGeom prst="rect">
            <a:avLst/>
          </a:prstGeom>
        </p:spPr>
      </p:pic>
      <p:pic>
        <p:nvPicPr>
          <p:cNvPr id="19" name="Obrázek 18" descr="Obsah obrázku červená, interiér&#10;&#10;Popis byl vytvořen automaticky">
            <a:extLst>
              <a:ext uri="{FF2B5EF4-FFF2-40B4-BE49-F238E27FC236}">
                <a16:creationId xmlns:a16="http://schemas.microsoft.com/office/drawing/2014/main" id="{2EF6B161-8E29-564F-A858-B3A895F8F1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7" y="2334177"/>
            <a:ext cx="3928542" cy="3915548"/>
          </a:xfrm>
          <a:prstGeom prst="rect">
            <a:avLst/>
          </a:prstGeom>
        </p:spPr>
      </p:pic>
      <p:pic>
        <p:nvPicPr>
          <p:cNvPr id="20" name="Obrázek 19" descr="Obsah obrázku interiér, červená, dezert&#10;&#10;Popis byl vytvořen automaticky">
            <a:extLst>
              <a:ext uri="{FF2B5EF4-FFF2-40B4-BE49-F238E27FC236}">
                <a16:creationId xmlns:a16="http://schemas.microsoft.com/office/drawing/2014/main" id="{BD593FC4-EFE5-584F-BD06-12B06034B5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6" y="2334177"/>
            <a:ext cx="3928543" cy="3928543"/>
          </a:xfrm>
          <a:prstGeom prst="rect">
            <a:avLst/>
          </a:prstGeom>
        </p:spPr>
      </p:pic>
      <p:pic>
        <p:nvPicPr>
          <p:cNvPr id="21" name="Dehner4.mp4" descr="Dehner4.mp4">
            <a:hlinkClick r:id="" action="ppaction://media"/>
            <a:extLst>
              <a:ext uri="{FF2B5EF4-FFF2-40B4-BE49-F238E27FC236}">
                <a16:creationId xmlns:a16="http://schemas.microsoft.com/office/drawing/2014/main" id="{1FF8FB05-4116-9A49-8672-0380642387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8575" t="9596" r="13040" b="18033"/>
          <a:stretch/>
        </p:blipFill>
        <p:spPr>
          <a:xfrm>
            <a:off x="2155620" y="2975039"/>
            <a:ext cx="4158045" cy="38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56325" r="87801" b="-773"/>
          <a:stretch/>
        </p:blipFill>
        <p:spPr>
          <a:xfrm>
            <a:off x="1" y="-6024"/>
            <a:ext cx="689115" cy="25707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47"/>
          <a:stretch/>
        </p:blipFill>
        <p:spPr>
          <a:xfrm>
            <a:off x="0" y="1874278"/>
            <a:ext cx="689115" cy="498372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717375" y="100989"/>
            <a:ext cx="10303509" cy="104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dirty="0">
                <a:solidFill>
                  <a:prstClr val="black"/>
                </a:solidFill>
              </a:rPr>
              <a:t>Perioperační faktory</a:t>
            </a:r>
            <a:endParaRPr lang="pt-BR" sz="3200" b="1" dirty="0">
              <a:solidFill>
                <a:srgbClr val="30243B"/>
              </a:solidFill>
            </a:endParaRPr>
          </a:p>
          <a:p>
            <a:endParaRPr lang="pt-BR" sz="3023" b="1" dirty="0">
              <a:solidFill>
                <a:srgbClr val="30243B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1717381" y="689265"/>
            <a:ext cx="10409084" cy="0"/>
          </a:xfrm>
          <a:prstGeom prst="line">
            <a:avLst/>
          </a:prstGeom>
          <a:ln w="19050">
            <a:solidFill>
              <a:srgbClr val="E2335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7391"/>
          <a:stretch/>
        </p:blipFill>
        <p:spPr>
          <a:xfrm>
            <a:off x="8102605" y="6353820"/>
            <a:ext cx="3784599" cy="50418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26415" y="982069"/>
            <a:ext cx="52576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Dárce </a:t>
            </a:r>
          </a:p>
          <a:p>
            <a:r>
              <a:rPr lang="cs-CZ" sz="2400" dirty="0"/>
              <a:t>věk (&lt;40 let)</a:t>
            </a:r>
          </a:p>
          <a:p>
            <a:r>
              <a:rPr lang="cs-CZ" sz="2400" dirty="0"/>
              <a:t>poměr váhy </a:t>
            </a:r>
            <a:r>
              <a:rPr lang="cs-CZ" sz="2400" dirty="0" err="1"/>
              <a:t>dárce:příjemce</a:t>
            </a:r>
            <a:r>
              <a:rPr lang="cs-CZ" sz="2400" dirty="0"/>
              <a:t>  1:1-2</a:t>
            </a:r>
          </a:p>
          <a:p>
            <a:r>
              <a:rPr lang="cs-CZ" sz="2400" dirty="0"/>
              <a:t>časování odběru vs. příprava příjemce</a:t>
            </a:r>
          </a:p>
          <a:p>
            <a:r>
              <a:rPr lang="cs-CZ" sz="2400" dirty="0"/>
              <a:t>délka HDŽ, DDŽ, aorty, a. </a:t>
            </a:r>
            <a:r>
              <a:rPr lang="cs-CZ" sz="2400" dirty="0" err="1"/>
              <a:t>pulmonalis</a:t>
            </a:r>
            <a:endParaRPr lang="cs-CZ" sz="28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A59F8A-B565-FF43-B450-30DC8C96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2" b="15587"/>
          <a:stretch/>
        </p:blipFill>
        <p:spPr bwMode="auto">
          <a:xfrm>
            <a:off x="7037884" y="6351123"/>
            <a:ext cx="859744" cy="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CD2DE1-648F-B44F-91F5-85D47AB38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376" y="2945846"/>
            <a:ext cx="2294481" cy="326522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F06933-BAE2-F44A-AA4A-28F7258A3399}"/>
              </a:ext>
            </a:extLst>
          </p:cNvPr>
          <p:cNvSpPr txBox="1"/>
          <p:nvPr/>
        </p:nvSpPr>
        <p:spPr>
          <a:xfrm>
            <a:off x="6523649" y="981499"/>
            <a:ext cx="52576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Příjemce </a:t>
            </a:r>
          </a:p>
          <a:p>
            <a:r>
              <a:rPr lang="cs-CZ" sz="2400" dirty="0" err="1"/>
              <a:t>kanylace</a:t>
            </a:r>
            <a:r>
              <a:rPr lang="cs-CZ" sz="2400" dirty="0"/>
              <a:t> pro ECC </a:t>
            </a:r>
          </a:p>
          <a:p>
            <a:r>
              <a:rPr lang="cs-CZ" sz="2400" dirty="0"/>
              <a:t>preparace, krevní ztráty </a:t>
            </a:r>
          </a:p>
          <a:p>
            <a:r>
              <a:rPr lang="cs-CZ" sz="2400" dirty="0"/>
              <a:t>anatomie – dextrokardie ...</a:t>
            </a:r>
          </a:p>
          <a:p>
            <a:r>
              <a:rPr lang="cs-CZ" sz="2400" dirty="0"/>
              <a:t>potřeba přídatných výkonů</a:t>
            </a:r>
          </a:p>
          <a:p>
            <a:r>
              <a:rPr lang="cs-CZ" sz="2400" dirty="0"/>
              <a:t>otevřený hrudník po operaci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1B1C07-F130-A545-9789-97648CCBF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528" y="2945845"/>
            <a:ext cx="2325912" cy="326522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E3FA2A-35BF-1544-84D6-1525F97749A0}"/>
              </a:ext>
            </a:extLst>
          </p:cNvPr>
          <p:cNvSpPr txBox="1"/>
          <p:nvPr/>
        </p:nvSpPr>
        <p:spPr>
          <a:xfrm>
            <a:off x="787767" y="6295346"/>
            <a:ext cx="5389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 err="1"/>
              <a:t>Tjan</a:t>
            </a:r>
            <a:r>
              <a:rPr lang="cs-CZ" sz="1200" i="1" dirty="0"/>
              <a:t>, T. </a:t>
            </a:r>
            <a:r>
              <a:rPr lang="cs-CZ" sz="1200" i="1" dirty="0" err="1"/>
              <a:t>Heart</a:t>
            </a:r>
            <a:r>
              <a:rPr lang="cs-CZ" sz="1200" i="1" dirty="0"/>
              <a:t> </a:t>
            </a:r>
            <a:r>
              <a:rPr lang="cs-CZ" sz="1200" i="1" dirty="0" err="1"/>
              <a:t>transplantation</a:t>
            </a:r>
            <a:r>
              <a:rPr lang="cs-CZ" sz="1200" i="1" dirty="0"/>
              <a:t> </a:t>
            </a:r>
            <a:r>
              <a:rPr lang="cs-CZ" sz="1200" i="1" dirty="0" err="1"/>
              <a:t>after</a:t>
            </a:r>
            <a:r>
              <a:rPr lang="cs-CZ" sz="1200" i="1" dirty="0"/>
              <a:t> </a:t>
            </a:r>
            <a:r>
              <a:rPr lang="cs-CZ" sz="1200" i="1" dirty="0" err="1"/>
              <a:t>Fontan's</a:t>
            </a:r>
            <a:r>
              <a:rPr lang="cs-CZ" sz="1200" i="1" dirty="0"/>
              <a:t> </a:t>
            </a:r>
            <a:r>
              <a:rPr lang="cs-CZ" sz="1200" i="1" dirty="0" err="1"/>
              <a:t>procedure</a:t>
            </a:r>
            <a:r>
              <a:rPr lang="cs-CZ" sz="1200" i="1" dirty="0"/>
              <a:t> </a:t>
            </a:r>
            <a:r>
              <a:rPr lang="cs-CZ" sz="1200" i="1" dirty="0" err="1"/>
              <a:t>with</a:t>
            </a:r>
            <a:r>
              <a:rPr lang="cs-CZ" sz="1200" i="1" dirty="0"/>
              <a:t> </a:t>
            </a:r>
            <a:r>
              <a:rPr lang="cs-CZ" sz="1200" i="1" dirty="0" err="1"/>
              <a:t>bilateral</a:t>
            </a:r>
            <a:r>
              <a:rPr lang="cs-CZ" sz="1200" i="1" dirty="0"/>
              <a:t> </a:t>
            </a:r>
            <a:r>
              <a:rPr lang="cs-CZ" sz="1200" i="1" dirty="0" err="1"/>
              <a:t>cavopulmonary</a:t>
            </a:r>
            <a:r>
              <a:rPr lang="cs-CZ" sz="1200" i="1" dirty="0"/>
              <a:t> </a:t>
            </a:r>
            <a:r>
              <a:rPr lang="cs-CZ" sz="1200" i="1" dirty="0" err="1"/>
              <a:t>connections</a:t>
            </a:r>
            <a:r>
              <a:rPr lang="cs-CZ" sz="1200" i="1" dirty="0"/>
              <a:t>. The </a:t>
            </a:r>
            <a:r>
              <a:rPr lang="cs-CZ" sz="1200" i="1" dirty="0" err="1"/>
              <a:t>Thoracic</a:t>
            </a:r>
            <a:r>
              <a:rPr lang="cs-CZ" sz="1200" i="1" dirty="0"/>
              <a:t> and </a:t>
            </a:r>
            <a:r>
              <a:rPr lang="cs-CZ" sz="1200" i="1" dirty="0" err="1"/>
              <a:t>cardiovascular</a:t>
            </a:r>
            <a:r>
              <a:rPr lang="cs-CZ" sz="1200" i="1" dirty="0"/>
              <a:t> </a:t>
            </a:r>
            <a:r>
              <a:rPr lang="cs-CZ" sz="1200" i="1" dirty="0" err="1"/>
              <a:t>surgeon</a:t>
            </a:r>
            <a:r>
              <a:rPr lang="cs-CZ" sz="1200" i="1" dirty="0"/>
              <a:t>, 2006, 54.03: 210-212.</a:t>
            </a:r>
            <a:endParaRPr lang="en-GB" sz="1200" i="1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3BF4797-2FE8-854F-9385-05DF6EE2863E}"/>
              </a:ext>
            </a:extLst>
          </p:cNvPr>
          <p:cNvCxnSpPr>
            <a:cxnSpLocks/>
          </p:cNvCxnSpPr>
          <p:nvPr/>
        </p:nvCxnSpPr>
        <p:spPr>
          <a:xfrm>
            <a:off x="6188532" y="981499"/>
            <a:ext cx="0" cy="5151750"/>
          </a:xfrm>
          <a:prstGeom prst="line">
            <a:avLst/>
          </a:prstGeom>
          <a:ln w="19050">
            <a:solidFill>
              <a:srgbClr val="E233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DSCN8342">
            <a:extLst>
              <a:ext uri="{FF2B5EF4-FFF2-40B4-BE49-F238E27FC236}">
                <a16:creationId xmlns:a16="http://schemas.microsoft.com/office/drawing/2014/main" id="{F95FFA56-F56E-2F4D-903F-D14A7619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24000" contrast="3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352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7"/>
          <a:stretch>
            <a:fillRect/>
          </a:stretch>
        </p:blipFill>
        <p:spPr>
          <a:xfrm>
            <a:off x="6258673" y="3518825"/>
            <a:ext cx="2903312" cy="2559600"/>
          </a:xfrm>
          <a:prstGeom prst="rect">
            <a:avLst/>
          </a:prstGeom>
          <a:noFill/>
        </p:spPr>
      </p:pic>
      <p:pic>
        <p:nvPicPr>
          <p:cNvPr id="18" name="Picture 4" descr="DSCN8344">
            <a:extLst>
              <a:ext uri="{FF2B5EF4-FFF2-40B4-BE49-F238E27FC236}">
                <a16:creationId xmlns:a16="http://schemas.microsoft.com/office/drawing/2014/main" id="{ED05B630-6E76-7446-8E7E-F7E91D91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18000" contrast="54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392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7" b="6778"/>
          <a:stretch>
            <a:fillRect/>
          </a:stretch>
        </p:blipFill>
        <p:spPr>
          <a:xfrm>
            <a:off x="9179497" y="3518825"/>
            <a:ext cx="2960386" cy="2559600"/>
          </a:xfrm>
          <a:prstGeom prst="rect">
            <a:avLst/>
          </a:prstGeom>
          <a:noFill/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00C2D1E-5852-304F-AB88-11ADC8ACBD35}"/>
              </a:ext>
            </a:extLst>
          </p:cNvPr>
          <p:cNvSpPr txBox="1"/>
          <p:nvPr/>
        </p:nvSpPr>
        <p:spPr>
          <a:xfrm>
            <a:off x="6749910" y="6074926"/>
            <a:ext cx="5389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200" i="1" dirty="0"/>
              <a:t>se svolením Romana Gebauera, </a:t>
            </a:r>
            <a:r>
              <a:rPr lang="cs-CZ" sz="1200" i="1" dirty="0" err="1"/>
              <a:t>Štepána</a:t>
            </a:r>
            <a:r>
              <a:rPr lang="cs-CZ" sz="1200" i="1" dirty="0"/>
              <a:t> Černého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5242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theme/theme1.xml><?xml version="1.0" encoding="utf-8"?>
<a:theme xmlns:a="http://schemas.openxmlformats.org/drawingml/2006/main" name="šablona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̌ablona" id="{E770027C-8C90-3543-BDCA-69A20DAD2025}" vid="{8F12BD5C-10D5-8244-B86D-F9351FC0A7E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8344</TotalTime>
  <Words>1163</Words>
  <Application>Microsoft Macintosh PowerPoint</Application>
  <PresentationFormat>Širokoúhlá obrazovka</PresentationFormat>
  <Paragraphs>203</Paragraphs>
  <Slides>14</Slides>
  <Notes>14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šablona</vt:lpstr>
      <vt:lpstr>Transplantace srdce po TCPC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KARDIOCHIRURGIE    - úvod    - vrozené srdeční vady    - ischemická choroba srdeční</dc:title>
  <dc:creator>petrfila</dc:creator>
  <cp:lastModifiedBy>Petr Fila</cp:lastModifiedBy>
  <cp:revision>246</cp:revision>
  <dcterms:created xsi:type="dcterms:W3CDTF">2020-04-20T08:23:46Z</dcterms:created>
  <dcterms:modified xsi:type="dcterms:W3CDTF">2022-02-23T22:40:14Z</dcterms:modified>
</cp:coreProperties>
</file>