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0" r:id="rId2"/>
    <p:sldId id="269" r:id="rId3"/>
    <p:sldId id="321" r:id="rId4"/>
    <p:sldId id="256" r:id="rId5"/>
    <p:sldId id="281" r:id="rId6"/>
    <p:sldId id="286" r:id="rId7"/>
    <p:sldId id="287" r:id="rId8"/>
    <p:sldId id="296" r:id="rId9"/>
    <p:sldId id="289" r:id="rId10"/>
    <p:sldId id="295" r:id="rId11"/>
    <p:sldId id="290" r:id="rId12"/>
    <p:sldId id="292" r:id="rId13"/>
    <p:sldId id="293" r:id="rId14"/>
    <p:sldId id="294" r:id="rId15"/>
    <p:sldId id="319" r:id="rId16"/>
    <p:sldId id="291" r:id="rId17"/>
    <p:sldId id="318" r:id="rId18"/>
    <p:sldId id="28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4413A0-F1CF-4151-BD44-7D4E3B456E44}" v="18" dt="2018-11-26T14:31:47.400"/>
    <p1510:client id="{F7077872-0DCB-4F4D-B364-E83AA36D97CE}" v="12" dt="2018-11-27T11:46:49.232"/>
    <p1510:client id="{4746E224-8ABB-49DB-B864-06D67232346A}" v="8" dt="2018-11-27T05:25:41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1578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ospíšil" userId="fe5f22bf8780d90a" providerId="LiveId" clId="{0AB1E051-4E93-4AC3-812A-C898F29757D7}"/>
    <pc:docChg chg="delSld modSld sldOrd">
      <pc:chgData name="David Pospíšil" userId="fe5f22bf8780d90a" providerId="LiveId" clId="{0AB1E051-4E93-4AC3-812A-C898F29757D7}" dt="2018-11-12T08:57:35.489" v="1" actId="2696"/>
      <pc:docMkLst>
        <pc:docMk/>
      </pc:docMkLst>
    </pc:docChg>
  </pc:docChgLst>
  <pc:docChgLst>
    <pc:chgData name="David Pospíšil" userId="fe5f22bf8780d90a" providerId="LiveId" clId="{F7077872-0DCB-4F4D-B364-E83AA36D97CE}"/>
    <pc:docChg chg="undo redo custSel addSld delSld modSld sldOrd">
      <pc:chgData name="David Pospíšil" userId="fe5f22bf8780d90a" providerId="LiveId" clId="{F7077872-0DCB-4F4D-B364-E83AA36D97CE}" dt="2018-11-27T13:18:28.721" v="2053" actId="20577"/>
      <pc:docMkLst>
        <pc:docMk/>
      </pc:docMkLst>
      <pc:sldChg chg="ord">
        <pc:chgData name="David Pospíšil" userId="fe5f22bf8780d90a" providerId="LiveId" clId="{F7077872-0DCB-4F4D-B364-E83AA36D97CE}" dt="2018-11-27T11:16:38.372" v="8"/>
        <pc:sldMkLst>
          <pc:docMk/>
          <pc:sldMk cId="993740839" sldId="256"/>
        </pc:sldMkLst>
      </pc:sldChg>
      <pc:sldChg chg="addSp delSp modSp add del">
        <pc:chgData name="David Pospíšil" userId="fe5f22bf8780d90a" providerId="LiveId" clId="{F7077872-0DCB-4F4D-B364-E83AA36D97CE}" dt="2018-11-27T11:22:31.137" v="224" actId="2696"/>
        <pc:sldMkLst>
          <pc:docMk/>
          <pc:sldMk cId="3666210820" sldId="265"/>
        </pc:sldMkLst>
        <pc:spChg chg="mod">
          <ac:chgData name="David Pospíšil" userId="fe5f22bf8780d90a" providerId="LiveId" clId="{F7077872-0DCB-4F4D-B364-E83AA36D97CE}" dt="2018-11-27T11:21:08.613" v="197" actId="12"/>
          <ac:spMkLst>
            <pc:docMk/>
            <pc:sldMk cId="3666210820" sldId="265"/>
            <ac:spMk id="3" creationId="{28D0AA85-BADB-4834-B94B-CCFAC7A40D89}"/>
          </ac:spMkLst>
        </pc:spChg>
        <pc:spChg chg="add del mod ord">
          <ac:chgData name="David Pospíšil" userId="fe5f22bf8780d90a" providerId="LiveId" clId="{F7077872-0DCB-4F4D-B364-E83AA36D97CE}" dt="2018-11-27T11:20:06.428" v="196" actId="478"/>
          <ac:spMkLst>
            <pc:docMk/>
            <pc:sldMk cId="3666210820" sldId="265"/>
            <ac:spMk id="5" creationId="{01B5A5FB-88D7-474B-BDF4-F41FC3E9D555}"/>
          </ac:spMkLst>
        </pc:spChg>
      </pc:sldChg>
      <pc:sldChg chg="modSp add del">
        <pc:chgData name="David Pospíšil" userId="fe5f22bf8780d90a" providerId="LiveId" clId="{F7077872-0DCB-4F4D-B364-E83AA36D97CE}" dt="2018-11-27T11:51:39.345" v="1703" actId="2696"/>
        <pc:sldMkLst>
          <pc:docMk/>
          <pc:sldMk cId="1065441777" sldId="266"/>
        </pc:sldMkLst>
        <pc:spChg chg="mod">
          <ac:chgData name="David Pospíšil" userId="fe5f22bf8780d90a" providerId="LiveId" clId="{F7077872-0DCB-4F4D-B364-E83AA36D97CE}" dt="2018-11-27T11:16:14.433" v="5" actId="27636"/>
          <ac:spMkLst>
            <pc:docMk/>
            <pc:sldMk cId="1065441777" sldId="266"/>
            <ac:spMk id="2" creationId="{987B35C7-2C15-40F8-8FD5-F03EEBF40D72}"/>
          </ac:spMkLst>
        </pc:spChg>
        <pc:spChg chg="mod">
          <ac:chgData name="David Pospíšil" userId="fe5f22bf8780d90a" providerId="LiveId" clId="{F7077872-0DCB-4F4D-B364-E83AA36D97CE}" dt="2018-11-27T11:16:14.433" v="4" actId="27636"/>
          <ac:spMkLst>
            <pc:docMk/>
            <pc:sldMk cId="1065441777" sldId="266"/>
            <ac:spMk id="3" creationId="{35B8609B-D333-415A-9681-A40559B4EECD}"/>
          </ac:spMkLst>
        </pc:spChg>
      </pc:sldChg>
      <pc:sldChg chg="modSp add del">
        <pc:chgData name="David Pospíšil" userId="fe5f22bf8780d90a" providerId="LiveId" clId="{F7077872-0DCB-4F4D-B364-E83AA36D97CE}" dt="2018-11-27T11:56:24.970" v="1866" actId="2696"/>
        <pc:sldMkLst>
          <pc:docMk/>
          <pc:sldMk cId="3285895167" sldId="267"/>
        </pc:sldMkLst>
        <pc:spChg chg="mod">
          <ac:chgData name="David Pospíšil" userId="fe5f22bf8780d90a" providerId="LiveId" clId="{F7077872-0DCB-4F4D-B364-E83AA36D97CE}" dt="2018-11-27T11:16:14.452" v="6" actId="27636"/>
          <ac:spMkLst>
            <pc:docMk/>
            <pc:sldMk cId="3285895167" sldId="267"/>
            <ac:spMk id="2" creationId="{16F7DC50-85AE-4A58-99AE-EBD130623254}"/>
          </ac:spMkLst>
        </pc:spChg>
        <pc:spChg chg="mod">
          <ac:chgData name="David Pospíšil" userId="fe5f22bf8780d90a" providerId="LiveId" clId="{F7077872-0DCB-4F4D-B364-E83AA36D97CE}" dt="2018-11-27T11:16:14.464" v="7" actId="27636"/>
          <ac:spMkLst>
            <pc:docMk/>
            <pc:sldMk cId="3285895167" sldId="267"/>
            <ac:spMk id="3" creationId="{4902F97B-037F-451D-8C4B-9C241DEF4509}"/>
          </ac:spMkLst>
        </pc:spChg>
      </pc:sldChg>
      <pc:sldChg chg="modSp add">
        <pc:chgData name="David Pospíšil" userId="fe5f22bf8780d90a" providerId="LiveId" clId="{F7077872-0DCB-4F4D-B364-E83AA36D97CE}" dt="2018-11-27T13:11:54.796" v="2017" actId="20577"/>
        <pc:sldMkLst>
          <pc:docMk/>
          <pc:sldMk cId="176132498" sldId="269"/>
        </pc:sldMkLst>
        <pc:spChg chg="mod">
          <ac:chgData name="David Pospíšil" userId="fe5f22bf8780d90a" providerId="LiveId" clId="{F7077872-0DCB-4F4D-B364-E83AA36D97CE}" dt="2018-11-27T11:27:19.787" v="373" actId="20577"/>
          <ac:spMkLst>
            <pc:docMk/>
            <pc:sldMk cId="176132498" sldId="269"/>
            <ac:spMk id="2" creationId="{B37AAC06-E819-4009-8C1E-24E7A1C07E7A}"/>
          </ac:spMkLst>
        </pc:spChg>
        <pc:spChg chg="mod">
          <ac:chgData name="David Pospíšil" userId="fe5f22bf8780d90a" providerId="LiveId" clId="{F7077872-0DCB-4F4D-B364-E83AA36D97CE}" dt="2018-11-27T13:11:54.796" v="2017" actId="20577"/>
          <ac:spMkLst>
            <pc:docMk/>
            <pc:sldMk cId="176132498" sldId="269"/>
            <ac:spMk id="3" creationId="{81E6233D-6676-416D-9AC5-6EF6DD298D3F}"/>
          </ac:spMkLst>
        </pc:spChg>
        <pc:picChg chg="mod">
          <ac:chgData name="David Pospíšil" userId="fe5f22bf8780d90a" providerId="LiveId" clId="{F7077872-0DCB-4F4D-B364-E83AA36D97CE}" dt="2018-11-27T11:21:57.690" v="214" actId="1076"/>
          <ac:picMkLst>
            <pc:docMk/>
            <pc:sldMk cId="176132498" sldId="269"/>
            <ac:picMk id="4" creationId="{24A5CD21-FB28-442F-92D8-8877D612402C}"/>
          </ac:picMkLst>
        </pc:picChg>
      </pc:sldChg>
      <pc:sldChg chg="add del">
        <pc:chgData name="David Pospíšil" userId="fe5f22bf8780d90a" providerId="LiveId" clId="{F7077872-0DCB-4F4D-B364-E83AA36D97CE}" dt="2018-11-27T11:42:02.660" v="1121" actId="2696"/>
        <pc:sldMkLst>
          <pc:docMk/>
          <pc:sldMk cId="4235365048" sldId="270"/>
        </pc:sldMkLst>
      </pc:sldChg>
      <pc:sldChg chg="modSp">
        <pc:chgData name="David Pospíšil" userId="fe5f22bf8780d90a" providerId="LiveId" clId="{F7077872-0DCB-4F4D-B364-E83AA36D97CE}" dt="2018-11-27T13:16:40.376" v="2052" actId="1035"/>
        <pc:sldMkLst>
          <pc:docMk/>
          <pc:sldMk cId="4074627144" sldId="296"/>
        </pc:sldMkLst>
        <pc:spChg chg="mod">
          <ac:chgData name="David Pospíšil" userId="fe5f22bf8780d90a" providerId="LiveId" clId="{F7077872-0DCB-4F4D-B364-E83AA36D97CE}" dt="2018-11-27T13:16:20.592" v="2047" actId="20577"/>
          <ac:spMkLst>
            <pc:docMk/>
            <pc:sldMk cId="4074627144" sldId="296"/>
            <ac:spMk id="13" creationId="{00000000-0000-0000-0000-000000000000}"/>
          </ac:spMkLst>
        </pc:spChg>
        <pc:graphicFrameChg chg="mod">
          <ac:chgData name="David Pospíšil" userId="fe5f22bf8780d90a" providerId="LiveId" clId="{F7077872-0DCB-4F4D-B364-E83AA36D97CE}" dt="2018-11-27T13:16:40.376" v="2052" actId="1035"/>
          <ac:graphicFrameMkLst>
            <pc:docMk/>
            <pc:sldMk cId="4074627144" sldId="296"/>
            <ac:graphicFrameMk id="20" creationId="{00000000-0000-0000-0000-000000000000}"/>
          </ac:graphicFrameMkLst>
        </pc:graphicFrameChg>
      </pc:sldChg>
      <pc:sldChg chg="modSp">
        <pc:chgData name="David Pospíšil" userId="fe5f22bf8780d90a" providerId="LiveId" clId="{F7077872-0DCB-4F4D-B364-E83AA36D97CE}" dt="2018-11-27T13:18:28.721" v="2053" actId="20577"/>
        <pc:sldMkLst>
          <pc:docMk/>
          <pc:sldMk cId="1172080381" sldId="319"/>
        </pc:sldMkLst>
        <pc:spChg chg="mod">
          <ac:chgData name="David Pospíšil" userId="fe5f22bf8780d90a" providerId="LiveId" clId="{F7077872-0DCB-4F4D-B364-E83AA36D97CE}" dt="2018-11-27T13:18:28.721" v="2053" actId="20577"/>
          <ac:spMkLst>
            <pc:docMk/>
            <pc:sldMk cId="1172080381" sldId="319"/>
            <ac:spMk id="13" creationId="{00000000-0000-0000-0000-000000000000}"/>
          </ac:spMkLst>
        </pc:spChg>
      </pc:sldChg>
      <pc:sldChg chg="modSp add">
        <pc:chgData name="David Pospíšil" userId="fe5f22bf8780d90a" providerId="LiveId" clId="{F7077872-0DCB-4F4D-B364-E83AA36D97CE}" dt="2018-11-27T11:19:11.409" v="192"/>
        <pc:sldMkLst>
          <pc:docMk/>
          <pc:sldMk cId="955690845" sldId="320"/>
        </pc:sldMkLst>
        <pc:spChg chg="mod">
          <ac:chgData name="David Pospíšil" userId="fe5f22bf8780d90a" providerId="LiveId" clId="{F7077872-0DCB-4F4D-B364-E83AA36D97CE}" dt="2018-11-27T11:18:53.231" v="190" actId="1037"/>
          <ac:spMkLst>
            <pc:docMk/>
            <pc:sldMk cId="955690845" sldId="320"/>
            <ac:spMk id="2" creationId="{00000000-0000-0000-0000-000000000000}"/>
          </ac:spMkLst>
        </pc:spChg>
        <pc:spChg chg="mod">
          <ac:chgData name="David Pospíšil" userId="fe5f22bf8780d90a" providerId="LiveId" clId="{F7077872-0DCB-4F4D-B364-E83AA36D97CE}" dt="2018-11-27T11:19:11.409" v="192"/>
          <ac:spMkLst>
            <pc:docMk/>
            <pc:sldMk cId="955690845" sldId="320"/>
            <ac:spMk id="3" creationId="{00000000-0000-0000-0000-000000000000}"/>
          </ac:spMkLst>
        </pc:spChg>
        <pc:picChg chg="mod">
          <ac:chgData name="David Pospíšil" userId="fe5f22bf8780d90a" providerId="LiveId" clId="{F7077872-0DCB-4F4D-B364-E83AA36D97CE}" dt="2018-11-27T11:18:53.231" v="190" actId="1037"/>
          <ac:picMkLst>
            <pc:docMk/>
            <pc:sldMk cId="955690845" sldId="320"/>
            <ac:picMk id="5" creationId="{00000000-0000-0000-0000-000000000000}"/>
          </ac:picMkLst>
        </pc:picChg>
      </pc:sldChg>
      <pc:sldChg chg="modSp add">
        <pc:chgData name="David Pospíšil" userId="fe5f22bf8780d90a" providerId="LiveId" clId="{F7077872-0DCB-4F4D-B364-E83AA36D97CE}" dt="2018-11-27T13:14:23.912" v="2038" actId="20577"/>
        <pc:sldMkLst>
          <pc:docMk/>
          <pc:sldMk cId="2903017217" sldId="321"/>
        </pc:sldMkLst>
        <pc:spChg chg="mod">
          <ac:chgData name="David Pospíšil" userId="fe5f22bf8780d90a" providerId="LiveId" clId="{F7077872-0DCB-4F4D-B364-E83AA36D97CE}" dt="2018-11-27T13:14:23.912" v="2038" actId="20577"/>
          <ac:spMkLst>
            <pc:docMk/>
            <pc:sldMk cId="2903017217" sldId="321"/>
            <ac:spMk id="3" creationId="{81E6233D-6676-416D-9AC5-6EF6DD298D3F}"/>
          </ac:spMkLst>
        </pc:spChg>
      </pc:sldChg>
    </pc:docChg>
  </pc:docChgLst>
  <pc:docChgLst>
    <pc:chgData name="David Pospíšil" userId="fe5f22bf8780d90a" providerId="LiveId" clId="{804413A0-F1CF-4151-BD44-7D4E3B456E44}"/>
    <pc:docChg chg="undo redo custSel addSld delSld modSld">
      <pc:chgData name="David Pospíšil" userId="fe5f22bf8780d90a" providerId="LiveId" clId="{804413A0-F1CF-4151-BD44-7D4E3B456E44}" dt="2018-11-26T14:35:52.931" v="272" actId="2696"/>
      <pc:docMkLst>
        <pc:docMk/>
      </pc:docMkLst>
      <pc:sldChg chg="addSp delSp modSp">
        <pc:chgData name="David Pospíšil" userId="fe5f22bf8780d90a" providerId="LiveId" clId="{804413A0-F1CF-4151-BD44-7D4E3B456E44}" dt="2018-11-26T13:14:53.778" v="41" actId="20577"/>
        <pc:sldMkLst>
          <pc:docMk/>
          <pc:sldMk cId="993740839" sldId="256"/>
        </pc:sldMkLst>
        <pc:spChg chg="mod">
          <ac:chgData name="David Pospíšil" userId="fe5f22bf8780d90a" providerId="LiveId" clId="{804413A0-F1CF-4151-BD44-7D4E3B456E44}" dt="2018-11-26T13:13:09.775" v="38"/>
          <ac:spMkLst>
            <pc:docMk/>
            <pc:sldMk cId="993740839" sldId="256"/>
            <ac:spMk id="2" creationId="{00000000-0000-0000-0000-000000000000}"/>
          </ac:spMkLst>
        </pc:spChg>
        <pc:spChg chg="mod">
          <ac:chgData name="David Pospíšil" userId="fe5f22bf8780d90a" providerId="LiveId" clId="{804413A0-F1CF-4151-BD44-7D4E3B456E44}" dt="2018-11-26T13:14:53.778" v="41" actId="20577"/>
          <ac:spMkLst>
            <pc:docMk/>
            <pc:sldMk cId="993740839" sldId="256"/>
            <ac:spMk id="3" creationId="{00000000-0000-0000-0000-000000000000}"/>
          </ac:spMkLst>
        </pc:spChg>
        <pc:picChg chg="add mod">
          <ac:chgData name="David Pospíšil" userId="fe5f22bf8780d90a" providerId="LiveId" clId="{804413A0-F1CF-4151-BD44-7D4E3B456E44}" dt="2018-11-26T13:12:49.642" v="32" actId="1038"/>
          <ac:picMkLst>
            <pc:docMk/>
            <pc:sldMk cId="993740839" sldId="256"/>
            <ac:picMk id="11" creationId="{9BBEA6DE-593B-4DE9-8C87-8D6DDB5F415A}"/>
          </ac:picMkLst>
        </pc:picChg>
        <pc:picChg chg="del mod">
          <ac:chgData name="David Pospíšil" userId="fe5f22bf8780d90a" providerId="LiveId" clId="{804413A0-F1CF-4151-BD44-7D4E3B456E44}" dt="2018-11-26T13:12:26.014" v="26" actId="478"/>
          <ac:picMkLst>
            <pc:docMk/>
            <pc:sldMk cId="993740839" sldId="256"/>
            <ac:picMk id="13" creationId="{00000000-0000-0000-0000-000000000000}"/>
          </ac:picMkLst>
        </pc:picChg>
        <pc:picChg chg="add mod">
          <ac:chgData name="David Pospíšil" userId="fe5f22bf8780d90a" providerId="LiveId" clId="{804413A0-F1CF-4151-BD44-7D4E3B456E44}" dt="2018-11-26T13:12:50.984" v="36" actId="1037"/>
          <ac:picMkLst>
            <pc:docMk/>
            <pc:sldMk cId="993740839" sldId="256"/>
            <ac:picMk id="14" creationId="{E56C51DF-8EDA-4708-8F23-16F8D86F0102}"/>
          </ac:picMkLst>
        </pc:picChg>
        <pc:picChg chg="add mod">
          <ac:chgData name="David Pospíšil" userId="fe5f22bf8780d90a" providerId="LiveId" clId="{804413A0-F1CF-4151-BD44-7D4E3B456E44}" dt="2018-11-26T13:12:45.032" v="28" actId="14100"/>
          <ac:picMkLst>
            <pc:docMk/>
            <pc:sldMk cId="993740839" sldId="256"/>
            <ac:picMk id="16" creationId="{F37C3266-06C8-4587-B5E6-48413C43E035}"/>
          </ac:picMkLst>
        </pc:picChg>
      </pc:sldChg>
      <pc:sldChg chg="del">
        <pc:chgData name="David Pospíšil" userId="fe5f22bf8780d90a" providerId="LiveId" clId="{804413A0-F1CF-4151-BD44-7D4E3B456E44}" dt="2018-11-26T13:18:16.948" v="43" actId="2696"/>
        <pc:sldMkLst>
          <pc:docMk/>
          <pc:sldMk cId="467459410" sldId="288"/>
        </pc:sldMkLst>
      </pc:sldChg>
      <pc:sldChg chg="modSp">
        <pc:chgData name="David Pospíšil" userId="fe5f22bf8780d90a" providerId="LiveId" clId="{804413A0-F1CF-4151-BD44-7D4E3B456E44}" dt="2018-11-26T13:28:59.666" v="152" actId="14100"/>
        <pc:sldMkLst>
          <pc:docMk/>
          <pc:sldMk cId="3960777133" sldId="289"/>
        </pc:sldMkLst>
        <pc:spChg chg="mod">
          <ac:chgData name="David Pospíšil" userId="fe5f22bf8780d90a" providerId="LiveId" clId="{804413A0-F1CF-4151-BD44-7D4E3B456E44}" dt="2018-11-26T13:28:59.666" v="152" actId="14100"/>
          <ac:spMkLst>
            <pc:docMk/>
            <pc:sldMk cId="3960777133" sldId="289"/>
            <ac:spMk id="3" creationId="{00000000-0000-0000-0000-000000000000}"/>
          </ac:spMkLst>
        </pc:spChg>
      </pc:sldChg>
      <pc:sldChg chg="modSp modAnim">
        <pc:chgData name="David Pospíšil" userId="fe5f22bf8780d90a" providerId="LiveId" clId="{804413A0-F1CF-4151-BD44-7D4E3B456E44}" dt="2018-11-26T13:36:48.338" v="249"/>
        <pc:sldMkLst>
          <pc:docMk/>
          <pc:sldMk cId="1956602839" sldId="290"/>
        </pc:sldMkLst>
        <pc:spChg chg="mod">
          <ac:chgData name="David Pospíšil" userId="fe5f22bf8780d90a" providerId="LiveId" clId="{804413A0-F1CF-4151-BD44-7D4E3B456E44}" dt="2018-11-26T13:29:46.332" v="175" actId="20577"/>
          <ac:spMkLst>
            <pc:docMk/>
            <pc:sldMk cId="1956602839" sldId="290"/>
            <ac:spMk id="3" creationId="{00000000-0000-0000-0000-000000000000}"/>
          </ac:spMkLst>
        </pc:spChg>
      </pc:sldChg>
      <pc:sldChg chg="modSp">
        <pc:chgData name="David Pospíšil" userId="fe5f22bf8780d90a" providerId="LiveId" clId="{804413A0-F1CF-4151-BD44-7D4E3B456E44}" dt="2018-11-26T13:31:23.114" v="203" actId="20577"/>
        <pc:sldMkLst>
          <pc:docMk/>
          <pc:sldMk cId="3318465437" sldId="291"/>
        </pc:sldMkLst>
        <pc:spChg chg="mod">
          <ac:chgData name="David Pospíšil" userId="fe5f22bf8780d90a" providerId="LiveId" clId="{804413A0-F1CF-4151-BD44-7D4E3B456E44}" dt="2018-11-26T13:31:23.114" v="203" actId="20577"/>
          <ac:spMkLst>
            <pc:docMk/>
            <pc:sldMk cId="3318465437" sldId="291"/>
            <ac:spMk id="3" creationId="{00000000-0000-0000-0000-000000000000}"/>
          </ac:spMkLst>
        </pc:spChg>
      </pc:sldChg>
      <pc:sldChg chg="modSp modAnim">
        <pc:chgData name="David Pospíšil" userId="fe5f22bf8780d90a" providerId="LiveId" clId="{804413A0-F1CF-4151-BD44-7D4E3B456E44}" dt="2018-11-26T13:36:53.473" v="250"/>
        <pc:sldMkLst>
          <pc:docMk/>
          <pc:sldMk cId="688110843" sldId="292"/>
        </pc:sldMkLst>
        <pc:spChg chg="mod">
          <ac:chgData name="David Pospíšil" userId="fe5f22bf8780d90a" providerId="LiveId" clId="{804413A0-F1CF-4151-BD44-7D4E3B456E44}" dt="2018-11-26T13:30:31.088" v="176"/>
          <ac:spMkLst>
            <pc:docMk/>
            <pc:sldMk cId="688110843" sldId="292"/>
            <ac:spMk id="3" creationId="{00000000-0000-0000-0000-000000000000}"/>
          </ac:spMkLst>
        </pc:spChg>
      </pc:sldChg>
      <pc:sldChg chg="modSp modAnim">
        <pc:chgData name="David Pospíšil" userId="fe5f22bf8780d90a" providerId="LiveId" clId="{804413A0-F1CF-4151-BD44-7D4E3B456E44}" dt="2018-11-26T13:36:58.683" v="251"/>
        <pc:sldMkLst>
          <pc:docMk/>
          <pc:sldMk cId="3717395681" sldId="293"/>
        </pc:sldMkLst>
        <pc:spChg chg="mod">
          <ac:chgData name="David Pospíšil" userId="fe5f22bf8780d90a" providerId="LiveId" clId="{804413A0-F1CF-4151-BD44-7D4E3B456E44}" dt="2018-11-26T13:30:36.896" v="177"/>
          <ac:spMkLst>
            <pc:docMk/>
            <pc:sldMk cId="3717395681" sldId="293"/>
            <ac:spMk id="3" creationId="{00000000-0000-0000-0000-000000000000}"/>
          </ac:spMkLst>
        </pc:spChg>
      </pc:sldChg>
      <pc:sldChg chg="modSp modAnim">
        <pc:chgData name="David Pospíšil" userId="fe5f22bf8780d90a" providerId="LiveId" clId="{804413A0-F1CF-4151-BD44-7D4E3B456E44}" dt="2018-11-26T13:37:03.277" v="252"/>
        <pc:sldMkLst>
          <pc:docMk/>
          <pc:sldMk cId="3579983887" sldId="294"/>
        </pc:sldMkLst>
        <pc:spChg chg="mod">
          <ac:chgData name="David Pospíšil" userId="fe5f22bf8780d90a" providerId="LiveId" clId="{804413A0-F1CF-4151-BD44-7D4E3B456E44}" dt="2018-11-26T13:30:42.784" v="178"/>
          <ac:spMkLst>
            <pc:docMk/>
            <pc:sldMk cId="3579983887" sldId="294"/>
            <ac:spMk id="3" creationId="{00000000-0000-0000-0000-000000000000}"/>
          </ac:spMkLst>
        </pc:spChg>
      </pc:sldChg>
      <pc:sldChg chg="delSp modSp">
        <pc:chgData name="David Pospíšil" userId="fe5f22bf8780d90a" providerId="LiveId" clId="{804413A0-F1CF-4151-BD44-7D4E3B456E44}" dt="2018-11-26T13:32:15.488" v="247" actId="478"/>
        <pc:sldMkLst>
          <pc:docMk/>
          <pc:sldMk cId="3329314674" sldId="295"/>
        </pc:sldMkLst>
        <pc:spChg chg="mod">
          <ac:chgData name="David Pospíšil" userId="fe5f22bf8780d90a" providerId="LiveId" clId="{804413A0-F1CF-4151-BD44-7D4E3B456E44}" dt="2018-11-26T13:28:01.159" v="146" actId="20577"/>
          <ac:spMkLst>
            <pc:docMk/>
            <pc:sldMk cId="3329314674" sldId="295"/>
            <ac:spMk id="3" creationId="{00000000-0000-0000-0000-000000000000}"/>
          </ac:spMkLst>
        </pc:spChg>
        <pc:spChg chg="del">
          <ac:chgData name="David Pospíšil" userId="fe5f22bf8780d90a" providerId="LiveId" clId="{804413A0-F1CF-4151-BD44-7D4E3B456E44}" dt="2018-11-26T13:32:15.488" v="247" actId="478"/>
          <ac:spMkLst>
            <pc:docMk/>
            <pc:sldMk cId="3329314674" sldId="295"/>
            <ac:spMk id="10" creationId="{13E43DC4-E15C-45D6-A045-69ACD56E1F14}"/>
          </ac:spMkLst>
        </pc:spChg>
      </pc:sldChg>
      <pc:sldChg chg="modSp add">
        <pc:chgData name="David Pospíšil" userId="fe5f22bf8780d90a" providerId="LiveId" clId="{804413A0-F1CF-4151-BD44-7D4E3B456E44}" dt="2018-11-26T13:29:10.375" v="153" actId="14100"/>
        <pc:sldMkLst>
          <pc:docMk/>
          <pc:sldMk cId="4074627144" sldId="296"/>
        </pc:sldMkLst>
        <pc:spChg chg="mod">
          <ac:chgData name="David Pospíšil" userId="fe5f22bf8780d90a" providerId="LiveId" clId="{804413A0-F1CF-4151-BD44-7D4E3B456E44}" dt="2018-11-26T13:29:10.375" v="153" actId="14100"/>
          <ac:spMkLst>
            <pc:docMk/>
            <pc:sldMk cId="4074627144" sldId="296"/>
            <ac:spMk id="3" creationId="{00000000-0000-0000-0000-000000000000}"/>
          </ac:spMkLst>
        </pc:spChg>
        <pc:spChg chg="mod">
          <ac:chgData name="David Pospíšil" userId="fe5f22bf8780d90a" providerId="LiveId" clId="{804413A0-F1CF-4151-BD44-7D4E3B456E44}" dt="2018-11-26T13:19:39.802" v="48" actId="20577"/>
          <ac:spMkLst>
            <pc:docMk/>
            <pc:sldMk cId="4074627144" sldId="296"/>
            <ac:spMk id="6" creationId="{00000000-0000-0000-0000-000000000000}"/>
          </ac:spMkLst>
        </pc:spChg>
        <pc:spChg chg="mod">
          <ac:chgData name="David Pospíšil" userId="fe5f22bf8780d90a" providerId="LiveId" clId="{804413A0-F1CF-4151-BD44-7D4E3B456E44}" dt="2018-11-26T13:24:50.805" v="75" actId="313"/>
          <ac:spMkLst>
            <pc:docMk/>
            <pc:sldMk cId="4074627144" sldId="296"/>
            <ac:spMk id="13" creationId="{00000000-0000-0000-0000-000000000000}"/>
          </ac:spMkLst>
        </pc:spChg>
        <pc:graphicFrameChg chg="mod">
          <ac:chgData name="David Pospíšil" userId="fe5f22bf8780d90a" providerId="LiveId" clId="{804413A0-F1CF-4151-BD44-7D4E3B456E44}" dt="2018-11-26T13:25:00.457" v="76" actId="1076"/>
          <ac:graphicFrameMkLst>
            <pc:docMk/>
            <pc:sldMk cId="4074627144" sldId="296"/>
            <ac:graphicFrameMk id="20" creationId="{00000000-0000-0000-0000-000000000000}"/>
          </ac:graphicFrameMkLst>
        </pc:graphicFrameChg>
      </pc:sldChg>
      <pc:sldChg chg="modSp add del">
        <pc:chgData name="David Pospíšil" userId="fe5f22bf8780d90a" providerId="LiveId" clId="{804413A0-F1CF-4151-BD44-7D4E3B456E44}" dt="2018-11-26T14:35:52.931" v="272" actId="2696"/>
        <pc:sldMkLst>
          <pc:docMk/>
          <pc:sldMk cId="1207498978" sldId="297"/>
        </pc:sldMkLst>
        <pc:spChg chg="mod">
          <ac:chgData name="David Pospíšil" userId="fe5f22bf8780d90a" providerId="LiveId" clId="{804413A0-F1CF-4151-BD44-7D4E3B456E44}" dt="2018-11-26T13:31:49.125" v="246" actId="20577"/>
          <ac:spMkLst>
            <pc:docMk/>
            <pc:sldMk cId="1207498978" sldId="297"/>
            <ac:spMk id="3" creationId="{00000000-0000-0000-0000-000000000000}"/>
          </ac:spMkLst>
        </pc:spChg>
        <pc:spChg chg="mod">
          <ac:chgData name="David Pospíšil" userId="fe5f22bf8780d90a" providerId="LiveId" clId="{804413A0-F1CF-4151-BD44-7D4E3B456E44}" dt="2018-11-26T13:33:02.134" v="248" actId="6549"/>
          <ac:spMkLst>
            <pc:docMk/>
            <pc:sldMk cId="1207498978" sldId="297"/>
            <ac:spMk id="13" creationId="{00000000-0000-0000-0000-000000000000}"/>
          </ac:spMkLst>
        </pc:spChg>
      </pc:sldChg>
      <pc:sldChg chg="modSp add">
        <pc:chgData name="David Pospíšil" userId="fe5f22bf8780d90a" providerId="LiveId" clId="{804413A0-F1CF-4151-BD44-7D4E3B456E44}" dt="2018-11-26T14:33:22.094" v="271" actId="20577"/>
        <pc:sldMkLst>
          <pc:docMk/>
          <pc:sldMk cId="1351197841" sldId="298"/>
        </pc:sldMkLst>
        <pc:spChg chg="mod">
          <ac:chgData name="David Pospíšil" userId="fe5f22bf8780d90a" providerId="LiveId" clId="{804413A0-F1CF-4151-BD44-7D4E3B456E44}" dt="2018-11-26T14:33:22.094" v="271" actId="20577"/>
          <ac:spMkLst>
            <pc:docMk/>
            <pc:sldMk cId="1351197841" sldId="298"/>
            <ac:spMk id="6" creationId="{00000000-0000-0000-0000-000000000000}"/>
          </ac:spMkLst>
        </pc:spChg>
        <pc:spChg chg="mod">
          <ac:chgData name="David Pospíšil" userId="fe5f22bf8780d90a" providerId="LiveId" clId="{804413A0-F1CF-4151-BD44-7D4E3B456E44}" dt="2018-11-26T14:33:14.546" v="269" actId="5793"/>
          <ac:spMkLst>
            <pc:docMk/>
            <pc:sldMk cId="1351197841" sldId="298"/>
            <ac:spMk id="11" creationId="{00000000-0000-0000-0000-000000000000}"/>
          </ac:spMkLst>
        </pc:spChg>
      </pc:sldChg>
      <pc:sldChg chg="add">
        <pc:chgData name="David Pospíšil" userId="fe5f22bf8780d90a" providerId="LiveId" clId="{804413A0-F1CF-4151-BD44-7D4E3B456E44}" dt="2018-11-26T14:31:47.400" v="254"/>
        <pc:sldMkLst>
          <pc:docMk/>
          <pc:sldMk cId="1489777908" sldId="318"/>
        </pc:sldMkLst>
      </pc:sldChg>
    </pc:docChg>
  </pc:docChgLst>
  <pc:docChgLst>
    <pc:chgData name="David Pospíšil" userId="fe5f22bf8780d90a" providerId="LiveId" clId="{4746E224-8ABB-49DB-B864-06D67232346A}"/>
    <pc:docChg chg="addSld delSld modSld sldOrd">
      <pc:chgData name="David Pospíšil" userId="fe5f22bf8780d90a" providerId="LiveId" clId="{4746E224-8ABB-49DB-B864-06D67232346A}" dt="2018-11-27T05:28:19.892" v="226" actId="20577"/>
      <pc:docMkLst>
        <pc:docMk/>
      </pc:docMkLst>
      <pc:sldChg chg="modSp">
        <pc:chgData name="David Pospíšil" userId="fe5f22bf8780d90a" providerId="LiveId" clId="{4746E224-8ABB-49DB-B864-06D67232346A}" dt="2018-11-27T05:17:20.174" v="96" actId="6549"/>
        <pc:sldMkLst>
          <pc:docMk/>
          <pc:sldMk cId="1108973812" sldId="287"/>
        </pc:sldMkLst>
        <pc:spChg chg="mod">
          <ac:chgData name="David Pospíšil" userId="fe5f22bf8780d90a" providerId="LiveId" clId="{4746E224-8ABB-49DB-B864-06D67232346A}" dt="2018-11-27T05:17:20.174" v="96" actId="6549"/>
          <ac:spMkLst>
            <pc:docMk/>
            <pc:sldMk cId="1108973812" sldId="287"/>
            <ac:spMk id="13" creationId="{00000000-0000-0000-0000-000000000000}"/>
          </ac:spMkLst>
        </pc:spChg>
      </pc:sldChg>
      <pc:sldChg chg="modSp">
        <pc:chgData name="David Pospíšil" userId="fe5f22bf8780d90a" providerId="LiveId" clId="{4746E224-8ABB-49DB-B864-06D67232346A}" dt="2018-11-27T05:22:26.473" v="106" actId="6549"/>
        <pc:sldMkLst>
          <pc:docMk/>
          <pc:sldMk cId="3318465437" sldId="291"/>
        </pc:sldMkLst>
        <pc:spChg chg="mod">
          <ac:chgData name="David Pospíšil" userId="fe5f22bf8780d90a" providerId="LiveId" clId="{4746E224-8ABB-49DB-B864-06D67232346A}" dt="2018-11-27T05:22:26.473" v="106" actId="6549"/>
          <ac:spMkLst>
            <pc:docMk/>
            <pc:sldMk cId="3318465437" sldId="291"/>
            <ac:spMk id="3" creationId="{00000000-0000-0000-0000-000000000000}"/>
          </ac:spMkLst>
        </pc:spChg>
      </pc:sldChg>
      <pc:sldChg chg="modSp">
        <pc:chgData name="David Pospíšil" userId="fe5f22bf8780d90a" providerId="LiveId" clId="{4746E224-8ABB-49DB-B864-06D67232346A}" dt="2018-11-27T05:18:52.386" v="104" actId="1076"/>
        <pc:sldMkLst>
          <pc:docMk/>
          <pc:sldMk cId="4074627144" sldId="296"/>
        </pc:sldMkLst>
        <pc:spChg chg="mod">
          <ac:chgData name="David Pospíšil" userId="fe5f22bf8780d90a" providerId="LiveId" clId="{4746E224-8ABB-49DB-B864-06D67232346A}" dt="2018-11-27T05:18:52.386" v="104" actId="1076"/>
          <ac:spMkLst>
            <pc:docMk/>
            <pc:sldMk cId="4074627144" sldId="296"/>
            <ac:spMk id="3" creationId="{00000000-0000-0000-0000-000000000000}"/>
          </ac:spMkLst>
        </pc:spChg>
        <pc:spChg chg="mod">
          <ac:chgData name="David Pospíšil" userId="fe5f22bf8780d90a" providerId="LiveId" clId="{4746E224-8ABB-49DB-B864-06D67232346A}" dt="2018-11-27T05:18:32.357" v="102" actId="6549"/>
          <ac:spMkLst>
            <pc:docMk/>
            <pc:sldMk cId="4074627144" sldId="296"/>
            <ac:spMk id="13" creationId="{00000000-0000-0000-0000-000000000000}"/>
          </ac:spMkLst>
        </pc:spChg>
        <pc:graphicFrameChg chg="mod">
          <ac:chgData name="David Pospíšil" userId="fe5f22bf8780d90a" providerId="LiveId" clId="{4746E224-8ABB-49DB-B864-06D67232346A}" dt="2018-11-27T05:18:38.709" v="103" actId="1076"/>
          <ac:graphicFrameMkLst>
            <pc:docMk/>
            <pc:sldMk cId="4074627144" sldId="296"/>
            <ac:graphicFrameMk id="20" creationId="{00000000-0000-0000-0000-000000000000}"/>
          </ac:graphicFrameMkLst>
        </pc:graphicFrameChg>
      </pc:sldChg>
      <pc:sldChg chg="del ord">
        <pc:chgData name="David Pospíšil" userId="fe5f22bf8780d90a" providerId="LiveId" clId="{4746E224-8ABB-49DB-B864-06D67232346A}" dt="2018-11-27T05:25:08.687" v="116" actId="2696"/>
        <pc:sldMkLst>
          <pc:docMk/>
          <pc:sldMk cId="1351197841" sldId="298"/>
        </pc:sldMkLst>
      </pc:sldChg>
      <pc:sldChg chg="modSp">
        <pc:chgData name="David Pospíšil" userId="fe5f22bf8780d90a" providerId="LiveId" clId="{4746E224-8ABB-49DB-B864-06D67232346A}" dt="2018-11-27T05:28:19.892" v="226" actId="20577"/>
        <pc:sldMkLst>
          <pc:docMk/>
          <pc:sldMk cId="1489777908" sldId="318"/>
        </pc:sldMkLst>
        <pc:spChg chg="mod">
          <ac:chgData name="David Pospíšil" userId="fe5f22bf8780d90a" providerId="LiveId" clId="{4746E224-8ABB-49DB-B864-06D67232346A}" dt="2018-11-27T05:28:19.892" v="226" actId="20577"/>
          <ac:spMkLst>
            <pc:docMk/>
            <pc:sldMk cId="1489777908" sldId="318"/>
            <ac:spMk id="10" creationId="{13E43DC4-E15C-45D6-A045-69ACD56E1F14}"/>
          </ac:spMkLst>
        </pc:spChg>
      </pc:sldChg>
      <pc:sldChg chg="modSp add ord">
        <pc:chgData name="David Pospíšil" userId="fe5f22bf8780d90a" providerId="LiveId" clId="{4746E224-8ABB-49DB-B864-06D67232346A}" dt="2018-11-27T05:27:25.135" v="215" actId="20577"/>
        <pc:sldMkLst>
          <pc:docMk/>
          <pc:sldMk cId="1172080381" sldId="319"/>
        </pc:sldMkLst>
        <pc:spChg chg="mod">
          <ac:chgData name="David Pospíšil" userId="fe5f22bf8780d90a" providerId="LiveId" clId="{4746E224-8ABB-49DB-B864-06D67232346A}" dt="2018-11-27T05:27:25.135" v="215" actId="20577"/>
          <ac:spMkLst>
            <pc:docMk/>
            <pc:sldMk cId="1172080381" sldId="319"/>
            <ac:spMk id="13" creationId="{00000000-0000-0000-0000-000000000000}"/>
          </ac:spMkLst>
        </pc:spChg>
      </pc:sldChg>
      <pc:sldChg chg="modSp add del">
        <pc:chgData name="David Pospíšil" userId="fe5f22bf8780d90a" providerId="LiveId" clId="{4746E224-8ABB-49DB-B864-06D67232346A}" dt="2018-11-27T05:24:29.369" v="111" actId="2696"/>
        <pc:sldMkLst>
          <pc:docMk/>
          <pc:sldMk cId="3957694240" sldId="319"/>
        </pc:sldMkLst>
        <pc:spChg chg="mod">
          <ac:chgData name="David Pospíšil" userId="fe5f22bf8780d90a" providerId="LiveId" clId="{4746E224-8ABB-49DB-B864-06D67232346A}" dt="2018-11-27T05:22:30.167" v="107" actId="6549"/>
          <ac:spMkLst>
            <pc:docMk/>
            <pc:sldMk cId="3957694240" sldId="319"/>
            <ac:spMk id="3" creationId="{00000000-0000-0000-0000-000000000000}"/>
          </ac:spMkLst>
        </pc:spChg>
        <pc:spChg chg="mod">
          <ac:chgData name="David Pospíšil" userId="fe5f22bf8780d90a" providerId="LiveId" clId="{4746E224-8ABB-49DB-B864-06D67232346A}" dt="2018-11-27T05:22:38.402" v="110" actId="20577"/>
          <ac:spMkLst>
            <pc:docMk/>
            <pc:sldMk cId="3957694240" sldId="319"/>
            <ac:spMk id="1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e5f22bf8780d90a/_my%20Ph.D/P&#345;edn&#225;&#353;ky/Symp&#243;zia/2017/kv&#283;ten%20XXV.%20sjezd%20&#268;KS/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06403462336529E-2"/>
          <c:y val="3.0189608896534138E-2"/>
          <c:w val="0.92907229443078609"/>
          <c:h val="0.864828133171400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[Data.xlsx]data!$H$88</c:f>
              <c:strCache>
                <c:ptCount val="1"/>
                <c:pt idx="0">
                  <c:v>DIFF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[Data.xlsx]data!$I$88:$BR$88</c:f>
              <c:numCache>
                <c:formatCode>0</c:formatCode>
                <c:ptCount val="62"/>
                <c:pt idx="0">
                  <c:v>3.4285714285714164</c:v>
                </c:pt>
                <c:pt idx="1">
                  <c:v>3.5555555555555429</c:v>
                </c:pt>
                <c:pt idx="2">
                  <c:v>0.8571428571428612</c:v>
                </c:pt>
                <c:pt idx="3">
                  <c:v>-11.333333333333343</c:v>
                </c:pt>
                <c:pt idx="4">
                  <c:v>-7</c:v>
                </c:pt>
                <c:pt idx="5">
                  <c:v>-12.400000000000006</c:v>
                </c:pt>
                <c:pt idx="6">
                  <c:v>-1.5</c:v>
                </c:pt>
                <c:pt idx="7">
                  <c:v>0</c:v>
                </c:pt>
                <c:pt idx="8">
                  <c:v>0.28571428571427759</c:v>
                </c:pt>
                <c:pt idx="9">
                  <c:v>0.2857142857142918</c:v>
                </c:pt>
                <c:pt idx="10">
                  <c:v>-12</c:v>
                </c:pt>
                <c:pt idx="11">
                  <c:v>-2.8888888888888857</c:v>
                </c:pt>
                <c:pt idx="12">
                  <c:v>-1.125</c:v>
                </c:pt>
                <c:pt idx="13">
                  <c:v>16.375</c:v>
                </c:pt>
                <c:pt idx="14">
                  <c:v>14</c:v>
                </c:pt>
                <c:pt idx="15">
                  <c:v>-12</c:v>
                </c:pt>
                <c:pt idx="16">
                  <c:v>8.8571428571428612</c:v>
                </c:pt>
                <c:pt idx="17">
                  <c:v>-1.6666666666666714</c:v>
                </c:pt>
                <c:pt idx="18">
                  <c:v>-20.166666666666671</c:v>
                </c:pt>
                <c:pt idx="19">
                  <c:v>-18.333333333333329</c:v>
                </c:pt>
                <c:pt idx="20">
                  <c:v>-40</c:v>
                </c:pt>
                <c:pt idx="21">
                  <c:v>-2.285714285714306</c:v>
                </c:pt>
                <c:pt idx="22">
                  <c:v>-4.25</c:v>
                </c:pt>
                <c:pt idx="23">
                  <c:v>0.5</c:v>
                </c:pt>
                <c:pt idx="24">
                  <c:v>7</c:v>
                </c:pt>
                <c:pt idx="25">
                  <c:v>-14.333333333333343</c:v>
                </c:pt>
                <c:pt idx="26">
                  <c:v>-8</c:v>
                </c:pt>
                <c:pt idx="27" formatCode="General">
                  <c:v>2</c:v>
                </c:pt>
                <c:pt idx="28" formatCode="General">
                  <c:v>5</c:v>
                </c:pt>
                <c:pt idx="29" formatCode="General">
                  <c:v>2</c:v>
                </c:pt>
                <c:pt idx="30" formatCode="General">
                  <c:v>-18</c:v>
                </c:pt>
                <c:pt idx="31" formatCode="General">
                  <c:v>-3</c:v>
                </c:pt>
                <c:pt idx="32" formatCode="General">
                  <c:v>-16</c:v>
                </c:pt>
                <c:pt idx="33" formatCode="General">
                  <c:v>0</c:v>
                </c:pt>
                <c:pt idx="34" formatCode="General">
                  <c:v>1</c:v>
                </c:pt>
                <c:pt idx="35" formatCode="General">
                  <c:v>-1</c:v>
                </c:pt>
                <c:pt idx="36" formatCode="General">
                  <c:v>0</c:v>
                </c:pt>
                <c:pt idx="37" formatCode="General">
                  <c:v>1</c:v>
                </c:pt>
                <c:pt idx="38" formatCode="General">
                  <c:v>-20</c:v>
                </c:pt>
                <c:pt idx="39" formatCode="General">
                  <c:v>-4</c:v>
                </c:pt>
                <c:pt idx="40" formatCode="General">
                  <c:v>-1</c:v>
                </c:pt>
                <c:pt idx="41" formatCode="General">
                  <c:v>23</c:v>
                </c:pt>
                <c:pt idx="42" formatCode="General">
                  <c:v>5</c:v>
                </c:pt>
                <c:pt idx="43" formatCode="General">
                  <c:v>-3</c:v>
                </c:pt>
                <c:pt idx="44" formatCode="General">
                  <c:v>15</c:v>
                </c:pt>
                <c:pt idx="45" formatCode="General">
                  <c:v>-2</c:v>
                </c:pt>
                <c:pt idx="46" formatCode="General">
                  <c:v>-20</c:v>
                </c:pt>
                <c:pt idx="47" formatCode="General">
                  <c:v>-30</c:v>
                </c:pt>
                <c:pt idx="48" formatCode="General">
                  <c:v>-3</c:v>
                </c:pt>
                <c:pt idx="49" formatCode="General">
                  <c:v>-2</c:v>
                </c:pt>
                <c:pt idx="50" formatCode="General">
                  <c:v>2</c:v>
                </c:pt>
                <c:pt idx="51" formatCode="General">
                  <c:v>-3</c:v>
                </c:pt>
                <c:pt idx="52" formatCode="General">
                  <c:v>-3</c:v>
                </c:pt>
                <c:pt idx="53" formatCode="General">
                  <c:v>2</c:v>
                </c:pt>
                <c:pt idx="54" formatCode="General">
                  <c:v>1</c:v>
                </c:pt>
                <c:pt idx="55" formatCode="General">
                  <c:v>8</c:v>
                </c:pt>
                <c:pt idx="56" formatCode="General">
                  <c:v>22</c:v>
                </c:pt>
                <c:pt idx="57" formatCode="General">
                  <c:v>2</c:v>
                </c:pt>
                <c:pt idx="58" formatCode="General">
                  <c:v>-2</c:v>
                </c:pt>
                <c:pt idx="59" formatCode="General">
                  <c:v>32</c:v>
                </c:pt>
                <c:pt idx="60" formatCode="General">
                  <c:v>1</c:v>
                </c:pt>
                <c:pt idx="61" formatCode="General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3-4C63-829B-0E9A320C17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585518504"/>
        <c:axId val="585521128"/>
      </c:barChart>
      <c:catAx>
        <c:axId val="585518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5521128"/>
        <c:crosses val="autoZero"/>
        <c:auto val="1"/>
        <c:lblAlgn val="ctr"/>
        <c:lblOffset val="100"/>
        <c:noMultiLvlLbl val="0"/>
      </c:catAx>
      <c:valAx>
        <c:axId val="585521128"/>
        <c:scaling>
          <c:orientation val="minMax"/>
        </c:scaling>
        <c:delete val="0"/>
        <c:axPos val="b"/>
        <c:majorGridlines>
          <c:spPr>
            <a:ln w="349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855185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27.11.2018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6.gif"/><Relationship Id="rId7" Type="http://schemas.openxmlformats.org/officeDocument/2006/relationships/chart" Target="../charts/chart1.xml"/><Relationship Id="rId12" Type="http://schemas.openxmlformats.org/officeDocument/2006/relationships/image" Target="../media/image19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10.png"/><Relationship Id="rId10" Type="http://schemas.openxmlformats.org/officeDocument/2006/relationships/image" Target="../media/image15.jpeg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08520" y="2976169"/>
            <a:ext cx="6722076" cy="66885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300"/>
              <a:t>PRACOVNÍ SKUPINA KARDIOTECH</a:t>
            </a:r>
            <a:endParaRPr lang="cs-CZ" sz="3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12032" y="3501008"/>
            <a:ext cx="9090609" cy="1516909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endParaRPr lang="cs-CZ" dirty="0"/>
          </a:p>
          <a:p>
            <a:pPr algn="ctr"/>
            <a:r>
              <a:rPr lang="cs-CZ" sz="1950" b="1" dirty="0"/>
              <a:t>XXIII.</a:t>
            </a:r>
            <a:r>
              <a:rPr lang="cs-CZ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950" b="1" dirty="0"/>
              <a:t>konference České asociace srdečního selhání,</a:t>
            </a:r>
          </a:p>
          <a:p>
            <a:pPr algn="ctr"/>
            <a:r>
              <a:rPr lang="cs-CZ" sz="1950" b="1" dirty="0"/>
              <a:t>27. listopadu 2018, Galerie </a:t>
            </a:r>
            <a:r>
              <a:rPr lang="cs-CZ" sz="1950" b="1" dirty="0" err="1"/>
              <a:t>Petrof</a:t>
            </a:r>
            <a:r>
              <a:rPr lang="cs-CZ" sz="1950" b="1" dirty="0"/>
              <a:t>, Hradec Králové</a:t>
            </a:r>
          </a:p>
          <a:p>
            <a:pPr algn="just"/>
            <a:r>
              <a:rPr lang="cs-CZ" sz="19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                                                   </a:t>
            </a:r>
            <a:r>
              <a:rPr lang="cs-CZ" dirty="0"/>
              <a:t>David Pospíšil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29" y="2976168"/>
            <a:ext cx="2181360" cy="5667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Obrázek 13" descr="Obsah obrázku interiér, monitor, televizor, zeď&#10;&#10;Popis vygenerován s velmi vysokou mírou spolehlivosti">
            <a:extLst>
              <a:ext uri="{FF2B5EF4-FFF2-40B4-BE49-F238E27FC236}">
                <a16:creationId xmlns:a16="http://schemas.microsoft.com/office/drawing/2014/main" id="{4FFFBCC3-CD3A-4465-800F-8254A76D1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1403143"/>
            <a:ext cx="9018419" cy="946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690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752" y="-12646"/>
            <a:ext cx="9036496" cy="1143000"/>
          </a:xfrm>
        </p:spPr>
        <p:txBody>
          <a:bodyPr>
            <a:noAutofit/>
          </a:bodyPr>
          <a:lstStyle/>
          <a:p>
            <a:pPr marL="109728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4 Rozdělení pro statistickou analýzu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13" name="Zástupný symbol pro obsah 7"/>
          <p:cNvSpPr>
            <a:spLocks noGrp="1"/>
          </p:cNvSpPr>
          <p:nvPr>
            <p:ph idx="1"/>
          </p:nvPr>
        </p:nvSpPr>
        <p:spPr>
          <a:xfrm>
            <a:off x="459827" y="1275356"/>
            <a:ext cx="8229600" cy="452596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dirty="0"/>
              <a:t>Rozdělení pacientů, </a:t>
            </a:r>
            <a:r>
              <a:rPr lang="cs-CZ" sz="2000" dirty="0" err="1"/>
              <a:t>cutoff</a:t>
            </a:r>
            <a:r>
              <a:rPr lang="cs-CZ" sz="2000" dirty="0"/>
              <a:t>:</a:t>
            </a:r>
          </a:p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r>
              <a:rPr lang="cs-CZ" sz="2000" dirty="0"/>
              <a:t>Pro každou tepovou frekvenci výpočet dle kvantilů:</a:t>
            </a:r>
          </a:p>
          <a:p>
            <a:pPr marL="109728" indent="0">
              <a:buNone/>
            </a:pPr>
            <a:r>
              <a:rPr lang="cs-CZ" sz="1400" dirty="0"/>
              <a:t>(od nativní zaokrouhlené na celé desítky nahoru až po 140 BPM, s inkrementem 10 BPM)</a:t>
            </a:r>
          </a:p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r>
              <a:rPr lang="cs-CZ" sz="2000" dirty="0" err="1"/>
              <a:t>Normal</a:t>
            </a:r>
            <a:r>
              <a:rPr lang="cs-CZ" sz="2000" dirty="0"/>
              <a:t> </a:t>
            </a:r>
            <a:r>
              <a:rPr lang="cs-CZ" sz="2000" dirty="0" err="1"/>
              <a:t>group</a:t>
            </a:r>
            <a:r>
              <a:rPr lang="cs-CZ" sz="2000" dirty="0"/>
              <a:t>  25 – 75</a:t>
            </a:r>
            <a:r>
              <a:rPr lang="en-US" sz="2000" dirty="0"/>
              <a:t>%</a:t>
            </a:r>
            <a:endParaRPr lang="cs-CZ" sz="2000" dirty="0"/>
          </a:p>
          <a:p>
            <a:pPr marL="109728" indent="0">
              <a:buNone/>
            </a:pPr>
            <a:r>
              <a:rPr lang="cs-CZ" sz="2000" dirty="0" err="1"/>
              <a:t>Rightfasters</a:t>
            </a:r>
            <a:r>
              <a:rPr lang="cs-CZ" sz="2000" dirty="0"/>
              <a:t>     &lt;25</a:t>
            </a:r>
            <a:r>
              <a:rPr lang="en-US" sz="2000" dirty="0"/>
              <a:t>%</a:t>
            </a:r>
            <a:endParaRPr lang="cs-CZ" sz="2000" dirty="0"/>
          </a:p>
          <a:p>
            <a:pPr marL="109728" indent="0">
              <a:buNone/>
            </a:pPr>
            <a:r>
              <a:rPr lang="cs-CZ" sz="2000" dirty="0" err="1"/>
              <a:t>Leftfasters</a:t>
            </a:r>
            <a:r>
              <a:rPr lang="en-US" sz="2000" dirty="0"/>
              <a:t> </a:t>
            </a:r>
            <a:r>
              <a:rPr lang="sk-SK" sz="2000" dirty="0"/>
              <a:t>      &gt;</a:t>
            </a:r>
            <a:r>
              <a:rPr lang="en-US" sz="2000" dirty="0"/>
              <a:t>75%</a:t>
            </a:r>
            <a:endParaRPr lang="cs-CZ" sz="2000" dirty="0"/>
          </a:p>
          <a:p>
            <a:pPr marL="109728" indent="0">
              <a:buNone/>
            </a:pPr>
            <a:r>
              <a:rPr lang="cs-CZ" sz="2000" dirty="0"/>
              <a:t>  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109728" indent="0">
              <a:buNone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393192" lvl="1" indent="0">
              <a:buNone/>
            </a:pPr>
            <a:endParaRPr lang="cs-CZ" sz="1600" b="1" i="1" dirty="0">
              <a:solidFill>
                <a:srgbClr val="FF0000"/>
              </a:solidFill>
              <a:latin typeface="Cambria Math" panose="02040503050406030204" pitchFamily="18" charset="0"/>
            </a:endParaRPr>
          </a:p>
          <a:p>
            <a:pPr marL="393192" lvl="1" indent="0" algn="ctr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 marL="393192" lvl="1" indent="0" algn="just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/>
          </a:p>
        </p:txBody>
      </p:sp>
      <p:pic>
        <p:nvPicPr>
          <p:cNvPr id="7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sp>
        <p:nvSpPr>
          <p:cNvPr id="29" name="Zástupný symbol pro obsah 7">
            <a:extLst>
              <a:ext uri="{FF2B5EF4-FFF2-40B4-BE49-F238E27FC236}">
                <a16:creationId xmlns:a16="http://schemas.microsoft.com/office/drawing/2014/main" id="{43D87DAF-9C01-432F-A881-BAD3144D50F3}"/>
              </a:ext>
            </a:extLst>
          </p:cNvPr>
          <p:cNvSpPr txBox="1">
            <a:spLocks/>
          </p:cNvSpPr>
          <p:nvPr/>
        </p:nvSpPr>
        <p:spPr>
          <a:xfrm>
            <a:off x="251520" y="1196751"/>
            <a:ext cx="855201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329314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752" y="-12646"/>
            <a:ext cx="9036496" cy="1143000"/>
          </a:xfrm>
        </p:spPr>
        <p:txBody>
          <a:bodyPr>
            <a:noAutofit/>
          </a:bodyPr>
          <a:lstStyle/>
          <a:p>
            <a:pPr marL="109728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 Statistická analýza - výsledky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13" name="Zástupný symbol pro obsah 7"/>
          <p:cNvSpPr>
            <a:spLocks noGrp="1"/>
          </p:cNvSpPr>
          <p:nvPr>
            <p:ph idx="1"/>
          </p:nvPr>
        </p:nvSpPr>
        <p:spPr>
          <a:xfrm>
            <a:off x="459827" y="1275356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393192" lvl="1" indent="0">
              <a:buNone/>
            </a:pPr>
            <a:endParaRPr lang="cs-CZ" sz="1600" b="1" i="1" dirty="0">
              <a:solidFill>
                <a:srgbClr val="FF0000"/>
              </a:solidFill>
              <a:latin typeface="Cambria Math" panose="02040503050406030204" pitchFamily="18" charset="0"/>
            </a:endParaRPr>
          </a:p>
          <a:p>
            <a:pPr marL="393192" lvl="1" indent="0" algn="ctr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/>
          </a:p>
        </p:txBody>
      </p:sp>
      <p:pic>
        <p:nvPicPr>
          <p:cNvPr id="7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13E43DC4-E15C-45D6-A045-69ACD56E1F14}"/>
              </a:ext>
            </a:extLst>
          </p:cNvPr>
          <p:cNvSpPr txBox="1">
            <a:spLocks/>
          </p:cNvSpPr>
          <p:nvPr/>
        </p:nvSpPr>
        <p:spPr>
          <a:xfrm>
            <a:off x="3779912" y="6091323"/>
            <a:ext cx="4608512" cy="216024"/>
          </a:xfrm>
          <a:prstGeom prst="rect">
            <a:avLst/>
          </a:prstGeom>
        </p:spPr>
        <p:txBody>
          <a:bodyPr vert="horz" anchor="b"/>
          <a:lstStyle>
            <a:defPPr>
              <a:defRPr lang="cs-CZ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latin typeface="Calibri" panose="020F0502020204030204" pitchFamily="34" charset="0"/>
              </a:rPr>
              <a:t>Tab. 2: Výsledky 1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Zdroj: Autor  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22E43B8-A28F-404E-BD13-9487755E360D}"/>
              </a:ext>
            </a:extLst>
          </p:cNvPr>
          <p:cNvCxnSpPr/>
          <p:nvPr/>
        </p:nvCxnSpPr>
        <p:spPr>
          <a:xfrm flipV="1">
            <a:off x="2807804" y="3383164"/>
            <a:ext cx="2376264" cy="12512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65D67AA-0712-44BC-A84B-74A6F1E6EBBA}"/>
              </a:ext>
            </a:extLst>
          </p:cNvPr>
          <p:cNvCxnSpPr>
            <a:cxnSpLocks/>
          </p:cNvCxnSpPr>
          <p:nvPr/>
        </p:nvCxnSpPr>
        <p:spPr>
          <a:xfrm flipH="1">
            <a:off x="2807804" y="3435661"/>
            <a:ext cx="2376264" cy="125128"/>
          </a:xfrm>
          <a:prstGeom prst="straightConnector1">
            <a:avLst/>
          </a:prstGeom>
          <a:ln w="19050"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/>
              <p:nvPr/>
            </p:nvSpPr>
            <p:spPr>
              <a:xfrm>
                <a:off x="3527884" y="3106961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4" y="3106961"/>
                <a:ext cx="430064" cy="404791"/>
              </a:xfrm>
              <a:prstGeom prst="rect">
                <a:avLst/>
              </a:prstGeom>
              <a:blipFill>
                <a:blip r:embed="rId5"/>
                <a:stretch>
                  <a:fillRect t="-25758" r="-3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/>
              <p:nvPr/>
            </p:nvSpPr>
            <p:spPr>
              <a:xfrm>
                <a:off x="4140944" y="3443511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944" y="3443511"/>
                <a:ext cx="430064" cy="404791"/>
              </a:xfrm>
              <a:prstGeom prst="rect">
                <a:avLst/>
              </a:prstGeom>
              <a:blipFill>
                <a:blip r:embed="rId6"/>
                <a:stretch>
                  <a:fillRect t="-25758" r="-619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88FFC1-3608-44EC-9779-F1E23D1A9E24}"/>
              </a:ext>
            </a:extLst>
          </p:cNvPr>
          <p:cNvSpPr txBox="1"/>
          <p:nvPr/>
        </p:nvSpPr>
        <p:spPr>
          <a:xfrm>
            <a:off x="2273918" y="3608608"/>
            <a:ext cx="4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RV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70767CA-E9BF-44EB-8972-8871219C8F7C}"/>
              </a:ext>
            </a:extLst>
          </p:cNvPr>
          <p:cNvSpPr txBox="1"/>
          <p:nvPr/>
        </p:nvSpPr>
        <p:spPr>
          <a:xfrm>
            <a:off x="5291088" y="3569400"/>
            <a:ext cx="53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</a:p>
        </p:txBody>
      </p:sp>
      <p:sp>
        <p:nvSpPr>
          <p:cNvPr id="29" name="Zástupný symbol pro obsah 7">
            <a:extLst>
              <a:ext uri="{FF2B5EF4-FFF2-40B4-BE49-F238E27FC236}">
                <a16:creationId xmlns:a16="http://schemas.microsoft.com/office/drawing/2014/main" id="{43D87DAF-9C01-432F-A881-BAD3144D50F3}"/>
              </a:ext>
            </a:extLst>
          </p:cNvPr>
          <p:cNvSpPr txBox="1">
            <a:spLocks/>
          </p:cNvSpPr>
          <p:nvPr/>
        </p:nvSpPr>
        <p:spPr>
          <a:xfrm>
            <a:off x="251520" y="1196751"/>
            <a:ext cx="855201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cs-CZ" sz="1600" b="1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5F639A6D-0DFB-44DE-B094-FA7A2A0C2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941108"/>
              </p:ext>
            </p:extLst>
          </p:nvPr>
        </p:nvGraphicFramePr>
        <p:xfrm>
          <a:off x="456207" y="1204386"/>
          <a:ext cx="8229601" cy="44568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2814">
                  <a:extLst>
                    <a:ext uri="{9D8B030D-6E8A-4147-A177-3AD203B41FA5}">
                      <a16:colId xmlns:a16="http://schemas.microsoft.com/office/drawing/2014/main" val="434976377"/>
                    </a:ext>
                  </a:extLst>
                </a:gridCol>
                <a:gridCol w="1578892">
                  <a:extLst>
                    <a:ext uri="{9D8B030D-6E8A-4147-A177-3AD203B41FA5}">
                      <a16:colId xmlns:a16="http://schemas.microsoft.com/office/drawing/2014/main" val="2191634351"/>
                    </a:ext>
                  </a:extLst>
                </a:gridCol>
                <a:gridCol w="1631025">
                  <a:extLst>
                    <a:ext uri="{9D8B030D-6E8A-4147-A177-3AD203B41FA5}">
                      <a16:colId xmlns:a16="http://schemas.microsoft.com/office/drawing/2014/main" val="1913429786"/>
                    </a:ext>
                  </a:extLst>
                </a:gridCol>
                <a:gridCol w="1631025">
                  <a:extLst>
                    <a:ext uri="{9D8B030D-6E8A-4147-A177-3AD203B41FA5}">
                      <a16:colId xmlns:a16="http://schemas.microsoft.com/office/drawing/2014/main" val="762209798"/>
                    </a:ext>
                  </a:extLst>
                </a:gridCol>
                <a:gridCol w="945845">
                  <a:extLst>
                    <a:ext uri="{9D8B030D-6E8A-4147-A177-3AD203B41FA5}">
                      <a16:colId xmlns:a16="http://schemas.microsoft.com/office/drawing/2014/main" val="2752786099"/>
                    </a:ext>
                  </a:extLst>
                </a:gridCol>
              </a:tblGrid>
              <a:tr h="795288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 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effectLst/>
                        </a:rPr>
                        <a:t>Normal group (N = 40)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"</a:t>
                      </a:r>
                      <a:r>
                        <a:rPr lang="cs-CZ" sz="900" b="1" u="none" strike="noStrike" dirty="0" err="1">
                          <a:effectLst/>
                        </a:rPr>
                        <a:t>Rightfasters</a:t>
                      </a:r>
                      <a:r>
                        <a:rPr lang="cs-CZ" sz="900" b="1" u="none" strike="noStrike" dirty="0">
                          <a:effectLst/>
                        </a:rPr>
                        <a:t>" (N = 11)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"</a:t>
                      </a:r>
                      <a:r>
                        <a:rPr lang="cs-CZ" sz="900" b="1" u="none" strike="noStrike" dirty="0" err="1">
                          <a:effectLst/>
                        </a:rPr>
                        <a:t>Leftfasters</a:t>
                      </a:r>
                      <a:r>
                        <a:rPr lang="cs-CZ" sz="900" b="1" u="none" strike="noStrike" dirty="0">
                          <a:effectLst/>
                        </a:rPr>
                        <a:t>" (N = 11)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effectLst/>
                        </a:rPr>
                        <a:t>p-value</a:t>
                      </a:r>
                      <a:r>
                        <a:rPr lang="cs-CZ" sz="900" b="1" u="none" strike="noStrike" baseline="30000" dirty="0">
                          <a:effectLst/>
                        </a:rPr>
                        <a:t>1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80447452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u="none" strike="noStrike" dirty="0">
                          <a:effectLst/>
                        </a:rPr>
                        <a:t>Gender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555656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Females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 (12.5 %)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0,660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4170969962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Males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35 (87.5 %)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9 (81.8 %)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9 (81.8 %)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94136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cs-CZ" sz="900" b="1" u="none" strike="noStrike" dirty="0" err="1">
                          <a:effectLst/>
                        </a:rPr>
                        <a:t>Rythm</a:t>
                      </a:r>
                      <a:r>
                        <a:rPr lang="cs-CZ" sz="900" b="1" u="none" strike="noStrike" dirty="0">
                          <a:effectLst/>
                        </a:rPr>
                        <a:t> </a:t>
                      </a:r>
                      <a:r>
                        <a:rPr lang="cs-CZ" sz="900" b="1" u="none" strike="noStrike" dirty="0" err="1">
                          <a:effectLst/>
                        </a:rPr>
                        <a:t>at</a:t>
                      </a:r>
                      <a:r>
                        <a:rPr lang="cs-CZ" sz="900" b="1" u="none" strike="noStrike" dirty="0">
                          <a:effectLst/>
                        </a:rPr>
                        <a:t> </a:t>
                      </a:r>
                      <a:r>
                        <a:rPr lang="cs-CZ" sz="900" b="1" u="none" strike="noStrike" dirty="0" err="1">
                          <a:effectLst/>
                        </a:rPr>
                        <a:t>implantation</a:t>
                      </a:r>
                      <a:r>
                        <a:rPr lang="cs-CZ" sz="900" b="1" u="none" strike="noStrike" dirty="0">
                          <a:effectLst/>
                        </a:rPr>
                        <a:t>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75246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Sinus rhythm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38 (95.0 %)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8 (72.7 %)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10 (90.9 %)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0,050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119843948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Atrial fibrillation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(27.3 %)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14849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Ventricular escape rhythm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52349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cs-CZ" sz="900" b="1" u="none" strike="noStrike" dirty="0">
                          <a:effectLst/>
                        </a:rPr>
                        <a:t>NYHA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441202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I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0,696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3869976927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II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16 (40.0 %)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 (45.5 %)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 (36.4 %)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975347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III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23 (57.5 %)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 (45.5 %)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7 (63.6 %)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278191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IV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76940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cs-CZ" sz="900" b="1" u="none" strike="noStrike" dirty="0">
                          <a:effectLst/>
                        </a:rPr>
                        <a:t>Etiology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98134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DCMP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19 (47.5 %)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11 (100.0 %)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8 (72.7 %)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0,003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3636125901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ICMP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21 (52.5 %)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(27.3 %)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87245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cs-CZ" sz="900" b="1" u="none" strike="noStrike" dirty="0" err="1">
                          <a:effectLst/>
                        </a:rPr>
                        <a:t>Indication</a:t>
                      </a:r>
                      <a:r>
                        <a:rPr lang="cs-CZ" sz="900" b="1" u="none" strike="noStrike" dirty="0">
                          <a:effectLst/>
                        </a:rPr>
                        <a:t> </a:t>
                      </a:r>
                      <a:r>
                        <a:rPr lang="cs-CZ" sz="900" b="1" u="none" strike="noStrike" dirty="0" err="1">
                          <a:effectLst/>
                        </a:rPr>
                        <a:t>groups</a:t>
                      </a:r>
                      <a:r>
                        <a:rPr lang="cs-CZ" sz="900" b="1" u="none" strike="noStrike" dirty="0">
                          <a:effectLst/>
                        </a:rPr>
                        <a:t>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36026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4.14.1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 (12.5 %)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0,877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109812200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4.14.2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992815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4.14.5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(15.0 %)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33531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4.14.6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9 (22.5 %)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 (36.4 %)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(27.3 %)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8256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4.14.7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17 (42.5 %)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(54.5 %)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4 (36.4 %)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831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60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752" y="-12646"/>
            <a:ext cx="9036496" cy="1143000"/>
          </a:xfrm>
        </p:spPr>
        <p:txBody>
          <a:bodyPr>
            <a:noAutofit/>
          </a:bodyPr>
          <a:lstStyle/>
          <a:p>
            <a:pPr marL="109728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 Statistická analýza - výsledky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13" name="Zástupný symbol pro obsah 7"/>
          <p:cNvSpPr>
            <a:spLocks noGrp="1"/>
          </p:cNvSpPr>
          <p:nvPr>
            <p:ph idx="1"/>
          </p:nvPr>
        </p:nvSpPr>
        <p:spPr>
          <a:xfrm>
            <a:off x="459827" y="1275356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393192" lvl="1" indent="0">
              <a:buNone/>
            </a:pPr>
            <a:endParaRPr lang="cs-CZ" sz="1600" b="1" i="1" dirty="0">
              <a:solidFill>
                <a:srgbClr val="FF0000"/>
              </a:solidFill>
              <a:latin typeface="Cambria Math" panose="02040503050406030204" pitchFamily="18" charset="0"/>
            </a:endParaRPr>
          </a:p>
          <a:p>
            <a:pPr marL="393192" lvl="1" indent="0" algn="ctr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/>
          </a:p>
        </p:txBody>
      </p:sp>
      <p:pic>
        <p:nvPicPr>
          <p:cNvPr id="7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13E43DC4-E15C-45D6-A045-69ACD56E1F14}"/>
              </a:ext>
            </a:extLst>
          </p:cNvPr>
          <p:cNvSpPr txBox="1">
            <a:spLocks/>
          </p:cNvSpPr>
          <p:nvPr/>
        </p:nvSpPr>
        <p:spPr>
          <a:xfrm>
            <a:off x="3779912" y="6091323"/>
            <a:ext cx="4608512" cy="216024"/>
          </a:xfrm>
          <a:prstGeom prst="rect">
            <a:avLst/>
          </a:prstGeom>
        </p:spPr>
        <p:txBody>
          <a:bodyPr vert="horz" anchor="b"/>
          <a:lstStyle>
            <a:defPPr>
              <a:defRPr lang="cs-CZ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latin typeface="Calibri" panose="020F0502020204030204" pitchFamily="34" charset="0"/>
              </a:rPr>
              <a:t>Tab. 3: Výsledky 2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Zdroj: Autor  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22E43B8-A28F-404E-BD13-9487755E360D}"/>
              </a:ext>
            </a:extLst>
          </p:cNvPr>
          <p:cNvCxnSpPr/>
          <p:nvPr/>
        </p:nvCxnSpPr>
        <p:spPr>
          <a:xfrm flipV="1">
            <a:off x="2807804" y="3383164"/>
            <a:ext cx="2376264" cy="12512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65D67AA-0712-44BC-A84B-74A6F1E6EBBA}"/>
              </a:ext>
            </a:extLst>
          </p:cNvPr>
          <p:cNvCxnSpPr>
            <a:cxnSpLocks/>
          </p:cNvCxnSpPr>
          <p:nvPr/>
        </p:nvCxnSpPr>
        <p:spPr>
          <a:xfrm flipH="1">
            <a:off x="2807804" y="3435661"/>
            <a:ext cx="2376264" cy="125128"/>
          </a:xfrm>
          <a:prstGeom prst="straightConnector1">
            <a:avLst/>
          </a:prstGeom>
          <a:ln w="19050"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/>
              <p:nvPr/>
            </p:nvSpPr>
            <p:spPr>
              <a:xfrm>
                <a:off x="3527884" y="3106961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4" y="3106961"/>
                <a:ext cx="430064" cy="404791"/>
              </a:xfrm>
              <a:prstGeom prst="rect">
                <a:avLst/>
              </a:prstGeom>
              <a:blipFill>
                <a:blip r:embed="rId5"/>
                <a:stretch>
                  <a:fillRect t="-25758" r="-3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/>
              <p:nvPr/>
            </p:nvSpPr>
            <p:spPr>
              <a:xfrm>
                <a:off x="4140944" y="3443511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944" y="3443511"/>
                <a:ext cx="430064" cy="404791"/>
              </a:xfrm>
              <a:prstGeom prst="rect">
                <a:avLst/>
              </a:prstGeom>
              <a:blipFill>
                <a:blip r:embed="rId6"/>
                <a:stretch>
                  <a:fillRect t="-25758" r="-619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88FFC1-3608-44EC-9779-F1E23D1A9E24}"/>
              </a:ext>
            </a:extLst>
          </p:cNvPr>
          <p:cNvSpPr txBox="1"/>
          <p:nvPr/>
        </p:nvSpPr>
        <p:spPr>
          <a:xfrm>
            <a:off x="2273918" y="3608608"/>
            <a:ext cx="4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RV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70767CA-E9BF-44EB-8972-8871219C8F7C}"/>
              </a:ext>
            </a:extLst>
          </p:cNvPr>
          <p:cNvSpPr txBox="1"/>
          <p:nvPr/>
        </p:nvSpPr>
        <p:spPr>
          <a:xfrm>
            <a:off x="5291088" y="3569400"/>
            <a:ext cx="53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</a:p>
        </p:txBody>
      </p:sp>
      <p:sp>
        <p:nvSpPr>
          <p:cNvPr id="29" name="Zástupný symbol pro obsah 7">
            <a:extLst>
              <a:ext uri="{FF2B5EF4-FFF2-40B4-BE49-F238E27FC236}">
                <a16:creationId xmlns:a16="http://schemas.microsoft.com/office/drawing/2014/main" id="{43D87DAF-9C01-432F-A881-BAD3144D50F3}"/>
              </a:ext>
            </a:extLst>
          </p:cNvPr>
          <p:cNvSpPr txBox="1">
            <a:spLocks/>
          </p:cNvSpPr>
          <p:nvPr/>
        </p:nvSpPr>
        <p:spPr>
          <a:xfrm>
            <a:off x="251520" y="1196751"/>
            <a:ext cx="855201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cs-CZ" sz="1600" b="1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DCC734D4-E7FF-4881-A014-FA7EB7007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88128"/>
              </p:ext>
            </p:extLst>
          </p:nvPr>
        </p:nvGraphicFramePr>
        <p:xfrm>
          <a:off x="426034" y="1130354"/>
          <a:ext cx="8229601" cy="4128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9116">
                  <a:extLst>
                    <a:ext uri="{9D8B030D-6E8A-4147-A177-3AD203B41FA5}">
                      <a16:colId xmlns:a16="http://schemas.microsoft.com/office/drawing/2014/main" val="384245761"/>
                    </a:ext>
                  </a:extLst>
                </a:gridCol>
                <a:gridCol w="1302590">
                  <a:extLst>
                    <a:ext uri="{9D8B030D-6E8A-4147-A177-3AD203B41FA5}">
                      <a16:colId xmlns:a16="http://schemas.microsoft.com/office/drawing/2014/main" val="3654595067"/>
                    </a:ext>
                  </a:extLst>
                </a:gridCol>
                <a:gridCol w="1631025">
                  <a:extLst>
                    <a:ext uri="{9D8B030D-6E8A-4147-A177-3AD203B41FA5}">
                      <a16:colId xmlns:a16="http://schemas.microsoft.com/office/drawing/2014/main" val="1746510379"/>
                    </a:ext>
                  </a:extLst>
                </a:gridCol>
                <a:gridCol w="1631025">
                  <a:extLst>
                    <a:ext uri="{9D8B030D-6E8A-4147-A177-3AD203B41FA5}">
                      <a16:colId xmlns:a16="http://schemas.microsoft.com/office/drawing/2014/main" val="2154403795"/>
                    </a:ext>
                  </a:extLst>
                </a:gridCol>
                <a:gridCol w="945845">
                  <a:extLst>
                    <a:ext uri="{9D8B030D-6E8A-4147-A177-3AD203B41FA5}">
                      <a16:colId xmlns:a16="http://schemas.microsoft.com/office/drawing/2014/main" val="578799163"/>
                    </a:ext>
                  </a:extLst>
                </a:gridCol>
              </a:tblGrid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u="none" strike="noStrike" dirty="0">
                          <a:effectLst/>
                        </a:rPr>
                        <a:t>SC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323191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Normal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18 (45.0 %)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10 (90.9 %)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8 (72.7 %)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0,247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333059798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VZ - partly reconstructed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11 (27.5 %)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 (0.0 %)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5807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VZ - completely reconstructed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9 (22.5 %)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188654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VZ - unreconstructed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079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Unknown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174207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Number of affected arteries - N (%)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3178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One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 (12.5 %)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0,386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88727661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Two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7 (17.5 %)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186785"/>
                  </a:ext>
                </a:extLst>
              </a:tr>
              <a:tr h="74544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Multiple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9 (22.5 %)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88294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 err="1">
                          <a:effectLst/>
                        </a:rPr>
                        <a:t>None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18 (45.0 %)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10 (90.9 %)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8 (72.7 %)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155196"/>
                  </a:ext>
                </a:extLst>
              </a:tr>
              <a:tr h="12730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 err="1">
                          <a:effectLst/>
                        </a:rPr>
                        <a:t>Unknown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 (2.5 %)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 (0.0 %)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 (0.0 %)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932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587629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u="none" strike="noStrike" dirty="0">
                          <a:effectLst/>
                        </a:rPr>
                        <a:t>Diabetes </a:t>
                      </a:r>
                      <a:r>
                        <a:rPr lang="cs-CZ" sz="900" b="1" u="none" strike="noStrike" dirty="0" err="1">
                          <a:effectLst/>
                        </a:rPr>
                        <a:t>mellitus</a:t>
                      </a:r>
                      <a:r>
                        <a:rPr lang="cs-CZ" sz="900" b="1" u="none" strike="noStrike" dirty="0">
                          <a:effectLst/>
                        </a:rPr>
                        <a:t>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11 (27.5 %)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4 (36.4 %)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 (9.1 %)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0,405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1971601484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u="none" strike="noStrike" dirty="0" err="1">
                          <a:effectLst/>
                        </a:rPr>
                        <a:t>Hyperlipoproteinemia</a:t>
                      </a:r>
                      <a:r>
                        <a:rPr lang="cs-CZ" sz="900" b="1" u="none" strike="noStrike" dirty="0">
                          <a:effectLst/>
                        </a:rPr>
                        <a:t>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20 (50.0 %)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(27.3 %)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 (36.4 %)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0,401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305036272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u="none" strike="noStrike" dirty="0" err="1">
                          <a:effectLst/>
                        </a:rPr>
                        <a:t>Chronic</a:t>
                      </a:r>
                      <a:r>
                        <a:rPr lang="cs-CZ" sz="900" b="1" u="none" strike="noStrike" dirty="0">
                          <a:effectLst/>
                        </a:rPr>
                        <a:t> </a:t>
                      </a:r>
                      <a:r>
                        <a:rPr lang="cs-CZ" sz="900" b="1" u="none" strike="noStrike" dirty="0" err="1">
                          <a:effectLst/>
                        </a:rPr>
                        <a:t>renal</a:t>
                      </a:r>
                      <a:r>
                        <a:rPr lang="cs-CZ" sz="900" b="1" u="none" strike="noStrike" dirty="0">
                          <a:effectLst/>
                        </a:rPr>
                        <a:t> </a:t>
                      </a:r>
                      <a:r>
                        <a:rPr lang="cs-CZ" sz="900" b="1" u="none" strike="noStrike" dirty="0" err="1">
                          <a:effectLst/>
                        </a:rPr>
                        <a:t>insufficiency</a:t>
                      </a:r>
                      <a:r>
                        <a:rPr lang="cs-CZ" sz="900" b="1" u="none" strike="noStrike" dirty="0">
                          <a:effectLst/>
                        </a:rPr>
                        <a:t>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8 (20.0 %)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0,355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1020060922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u="none" strike="noStrike" dirty="0" err="1">
                          <a:effectLst/>
                        </a:rPr>
                        <a:t>Vascular</a:t>
                      </a:r>
                      <a:r>
                        <a:rPr lang="cs-CZ" sz="900" b="1" u="none" strike="noStrike" dirty="0">
                          <a:effectLst/>
                        </a:rPr>
                        <a:t> brain </a:t>
                      </a:r>
                      <a:r>
                        <a:rPr lang="cs-CZ" sz="900" b="1" u="none" strike="noStrike" dirty="0" err="1">
                          <a:effectLst/>
                        </a:rPr>
                        <a:t>disease</a:t>
                      </a:r>
                      <a:r>
                        <a:rPr lang="cs-CZ" sz="900" b="1" u="none" strike="noStrike" dirty="0">
                          <a:effectLst/>
                        </a:rPr>
                        <a:t>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1,000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214502309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Ischemic disease of lower extremities - N (%)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1,000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2805182030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u="none" strike="noStrike" dirty="0" err="1">
                          <a:effectLst/>
                        </a:rPr>
                        <a:t>Hypertension</a:t>
                      </a:r>
                      <a:r>
                        <a:rPr lang="cs-CZ" sz="900" b="1" u="none" strike="noStrike" dirty="0">
                          <a:effectLst/>
                        </a:rPr>
                        <a:t>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30 (75.0 %)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 (45.5 %)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(27.3 %)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0,010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1621937261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u="none" strike="noStrike" dirty="0" err="1">
                          <a:effectLst/>
                        </a:rPr>
                        <a:t>Chronic</a:t>
                      </a:r>
                      <a:r>
                        <a:rPr lang="cs-CZ" sz="900" b="1" u="none" strike="noStrike" dirty="0">
                          <a:effectLst/>
                        </a:rPr>
                        <a:t> </a:t>
                      </a:r>
                      <a:r>
                        <a:rPr lang="cs-CZ" sz="900" b="1" u="none" strike="noStrike" dirty="0" err="1">
                          <a:effectLst/>
                        </a:rPr>
                        <a:t>hepathopathy</a:t>
                      </a:r>
                      <a:r>
                        <a:rPr lang="cs-CZ" sz="900" b="1" u="none" strike="noStrike" dirty="0">
                          <a:effectLst/>
                        </a:rPr>
                        <a:t>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0,739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2843972441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Chronic obstructive pulmonary disease - N (%)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1,000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730043070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cs-CZ" sz="900" b="1" u="none" strike="noStrike" dirty="0" err="1">
                          <a:effectLst/>
                        </a:rPr>
                        <a:t>Device</a:t>
                      </a:r>
                      <a:r>
                        <a:rPr lang="cs-CZ" sz="900" b="1" u="none" strike="noStrike" dirty="0">
                          <a:effectLst/>
                        </a:rPr>
                        <a:t> </a:t>
                      </a:r>
                      <a:r>
                        <a:rPr lang="cs-CZ" sz="900" b="1" u="none" strike="noStrike" dirty="0" err="1">
                          <a:effectLst/>
                        </a:rPr>
                        <a:t>manufacturer</a:t>
                      </a:r>
                      <a:r>
                        <a:rPr lang="cs-CZ" sz="900" b="1" u="none" strike="noStrike" dirty="0">
                          <a:effectLst/>
                        </a:rPr>
                        <a:t>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33761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 dirty="0">
                          <a:effectLst/>
                        </a:rPr>
                        <a:t>Biotronik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17 (42.5 %)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(54.5 %)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(27.3 %)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0,549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25202397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Boston Scientific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20 (50.0 %)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 (36.4 %)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(54.5 %)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86743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Medtronic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203951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St. Jude Medical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1 (9.1 %)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995652"/>
                  </a:ext>
                </a:extLst>
              </a:tr>
            </a:tbl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950FF13A-2D8D-45D8-9A45-8B61EE3229CB}"/>
              </a:ext>
            </a:extLst>
          </p:cNvPr>
          <p:cNvSpPr/>
          <p:nvPr/>
        </p:nvSpPr>
        <p:spPr>
          <a:xfrm>
            <a:off x="7671526" y="3033252"/>
            <a:ext cx="1109399" cy="147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11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752" y="-12646"/>
            <a:ext cx="9036496" cy="1143000"/>
          </a:xfrm>
        </p:spPr>
        <p:txBody>
          <a:bodyPr>
            <a:noAutofit/>
          </a:bodyPr>
          <a:lstStyle/>
          <a:p>
            <a:pPr marL="109728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 Statistická analýza - výsledky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13" name="Zástupný symbol pro obsah 7"/>
          <p:cNvSpPr>
            <a:spLocks noGrp="1"/>
          </p:cNvSpPr>
          <p:nvPr>
            <p:ph idx="1"/>
          </p:nvPr>
        </p:nvSpPr>
        <p:spPr>
          <a:xfrm>
            <a:off x="290227" y="1387345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393192" lvl="1" indent="0">
              <a:buNone/>
            </a:pPr>
            <a:endParaRPr lang="cs-CZ" sz="1600" b="1" i="1" dirty="0">
              <a:solidFill>
                <a:srgbClr val="FF0000"/>
              </a:solidFill>
              <a:latin typeface="Cambria Math" panose="02040503050406030204" pitchFamily="18" charset="0"/>
            </a:endParaRPr>
          </a:p>
          <a:p>
            <a:pPr marL="393192" lvl="1" indent="0" algn="ctr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/>
          </a:p>
        </p:txBody>
      </p:sp>
      <p:pic>
        <p:nvPicPr>
          <p:cNvPr id="7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13E43DC4-E15C-45D6-A045-69ACD56E1F14}"/>
              </a:ext>
            </a:extLst>
          </p:cNvPr>
          <p:cNvSpPr txBox="1">
            <a:spLocks/>
          </p:cNvSpPr>
          <p:nvPr/>
        </p:nvSpPr>
        <p:spPr>
          <a:xfrm>
            <a:off x="3779912" y="6091323"/>
            <a:ext cx="4608512" cy="216024"/>
          </a:xfrm>
          <a:prstGeom prst="rect">
            <a:avLst/>
          </a:prstGeom>
        </p:spPr>
        <p:txBody>
          <a:bodyPr vert="horz" anchor="b"/>
          <a:lstStyle>
            <a:defPPr>
              <a:defRPr lang="cs-CZ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latin typeface="Calibri" panose="020F0502020204030204" pitchFamily="34" charset="0"/>
              </a:rPr>
              <a:t>Tab. 4: Výsledky 3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Zdroj: Autor  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22E43B8-A28F-404E-BD13-9487755E360D}"/>
              </a:ext>
            </a:extLst>
          </p:cNvPr>
          <p:cNvCxnSpPr/>
          <p:nvPr/>
        </p:nvCxnSpPr>
        <p:spPr>
          <a:xfrm flipV="1">
            <a:off x="2638204" y="3495153"/>
            <a:ext cx="2376264" cy="12512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65D67AA-0712-44BC-A84B-74A6F1E6EBBA}"/>
              </a:ext>
            </a:extLst>
          </p:cNvPr>
          <p:cNvCxnSpPr>
            <a:cxnSpLocks/>
          </p:cNvCxnSpPr>
          <p:nvPr/>
        </p:nvCxnSpPr>
        <p:spPr>
          <a:xfrm flipH="1">
            <a:off x="2638204" y="3547650"/>
            <a:ext cx="2376264" cy="125128"/>
          </a:xfrm>
          <a:prstGeom prst="straightConnector1">
            <a:avLst/>
          </a:prstGeom>
          <a:ln w="19050"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/>
              <p:nvPr/>
            </p:nvSpPr>
            <p:spPr>
              <a:xfrm>
                <a:off x="3358284" y="3218950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284" y="3218950"/>
                <a:ext cx="430064" cy="404791"/>
              </a:xfrm>
              <a:prstGeom prst="rect">
                <a:avLst/>
              </a:prstGeom>
              <a:blipFill>
                <a:blip r:embed="rId5"/>
                <a:stretch>
                  <a:fillRect t="-25758" r="-3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/>
              <p:nvPr/>
            </p:nvSpPr>
            <p:spPr>
              <a:xfrm>
                <a:off x="3971344" y="3555500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44" y="3555500"/>
                <a:ext cx="430064" cy="404791"/>
              </a:xfrm>
              <a:prstGeom prst="rect">
                <a:avLst/>
              </a:prstGeom>
              <a:blipFill>
                <a:blip r:embed="rId6"/>
                <a:stretch>
                  <a:fillRect t="-25373" r="-619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88FFC1-3608-44EC-9779-F1E23D1A9E24}"/>
              </a:ext>
            </a:extLst>
          </p:cNvPr>
          <p:cNvSpPr txBox="1"/>
          <p:nvPr/>
        </p:nvSpPr>
        <p:spPr>
          <a:xfrm>
            <a:off x="2104318" y="3720597"/>
            <a:ext cx="4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RV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70767CA-E9BF-44EB-8972-8871219C8F7C}"/>
              </a:ext>
            </a:extLst>
          </p:cNvPr>
          <p:cNvSpPr txBox="1"/>
          <p:nvPr/>
        </p:nvSpPr>
        <p:spPr>
          <a:xfrm>
            <a:off x="5121488" y="3681389"/>
            <a:ext cx="53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</a:p>
        </p:txBody>
      </p:sp>
      <p:sp>
        <p:nvSpPr>
          <p:cNvPr id="29" name="Zástupný symbol pro obsah 7">
            <a:extLst>
              <a:ext uri="{FF2B5EF4-FFF2-40B4-BE49-F238E27FC236}">
                <a16:creationId xmlns:a16="http://schemas.microsoft.com/office/drawing/2014/main" id="{43D87DAF-9C01-432F-A881-BAD3144D50F3}"/>
              </a:ext>
            </a:extLst>
          </p:cNvPr>
          <p:cNvSpPr txBox="1">
            <a:spLocks/>
          </p:cNvSpPr>
          <p:nvPr/>
        </p:nvSpPr>
        <p:spPr>
          <a:xfrm>
            <a:off x="81920" y="1308740"/>
            <a:ext cx="855201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cs-CZ" sz="1600" b="1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EA08981A-96AB-4174-B9B2-D6E4539D1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954039"/>
              </p:ext>
            </p:extLst>
          </p:nvPr>
        </p:nvGraphicFramePr>
        <p:xfrm>
          <a:off x="397122" y="1076513"/>
          <a:ext cx="8229601" cy="45560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2736">
                  <a:extLst>
                    <a:ext uri="{9D8B030D-6E8A-4147-A177-3AD203B41FA5}">
                      <a16:colId xmlns:a16="http://schemas.microsoft.com/office/drawing/2014/main" val="1392337799"/>
                    </a:ext>
                  </a:extLst>
                </a:gridCol>
                <a:gridCol w="1458970">
                  <a:extLst>
                    <a:ext uri="{9D8B030D-6E8A-4147-A177-3AD203B41FA5}">
                      <a16:colId xmlns:a16="http://schemas.microsoft.com/office/drawing/2014/main" val="3291030498"/>
                    </a:ext>
                  </a:extLst>
                </a:gridCol>
                <a:gridCol w="1631025">
                  <a:extLst>
                    <a:ext uri="{9D8B030D-6E8A-4147-A177-3AD203B41FA5}">
                      <a16:colId xmlns:a16="http://schemas.microsoft.com/office/drawing/2014/main" val="3149152835"/>
                    </a:ext>
                  </a:extLst>
                </a:gridCol>
                <a:gridCol w="1631025">
                  <a:extLst>
                    <a:ext uri="{9D8B030D-6E8A-4147-A177-3AD203B41FA5}">
                      <a16:colId xmlns:a16="http://schemas.microsoft.com/office/drawing/2014/main" val="2061492782"/>
                    </a:ext>
                  </a:extLst>
                </a:gridCol>
                <a:gridCol w="945845">
                  <a:extLst>
                    <a:ext uri="{9D8B030D-6E8A-4147-A177-3AD203B41FA5}">
                      <a16:colId xmlns:a16="http://schemas.microsoft.com/office/drawing/2014/main" val="584306066"/>
                    </a:ext>
                  </a:extLst>
                </a:gridCol>
              </a:tblGrid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Type of  atrial electrode - N (%)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2849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Biotronik Solia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17 (42.5 %)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 (45.5 %)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0,095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2202317705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Medtronic Crystalline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20059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Boston Scientific Ingevity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20 (50.0 %)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(27.3 %)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(54.5 %)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071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Medtronic CapSure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210104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SJM Tendril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572542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Without A electrode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50568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Type of RV electrode - N (%)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269745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SJM Durata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0,694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3201202350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Biotronik Linox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10 (25.0 %)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 (36.4 %)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78614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Medtronic Crystalline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5095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Biotronik Protego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7 (17.5 %)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85929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Boston Scientific Reliance 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20 (50.0 %)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 (36.4 %)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(54.5 %)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40574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Type of LV electrode - N (%)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21287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Boston Scientific Acuity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18 (45.0 %)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 (36.4 %)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(54.5 %)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0,826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1688655374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Biotronik Corox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 (12.5 %)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751295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Medtronic Attain OTW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253729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SJM Myodex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152832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Biotronik Sentus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11 (27.5 %)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(54.5 %)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12110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SJM Quartet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4591554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Position of electrode in right atrium - N (%)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01962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Right atrial apex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40 (100.0 %)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10 (90.9 %)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10 (90.9 %)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0,122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196495244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Free wall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89977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N/A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23589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Position of electrode in right ventricle - N (%)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27000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Apex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18 (45.0 %)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 (45.5 %)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0,331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248260460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Septum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22 (55.0 %)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(54.5 %)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9 (81.8 %)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65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39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752" y="-12646"/>
            <a:ext cx="9036496" cy="1143000"/>
          </a:xfrm>
        </p:spPr>
        <p:txBody>
          <a:bodyPr>
            <a:noAutofit/>
          </a:bodyPr>
          <a:lstStyle/>
          <a:p>
            <a:pPr marL="109728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5 Statistická analýza - výsledky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13" name="Zástupný symbol pro obsah 7"/>
          <p:cNvSpPr>
            <a:spLocks noGrp="1"/>
          </p:cNvSpPr>
          <p:nvPr>
            <p:ph idx="1"/>
          </p:nvPr>
        </p:nvSpPr>
        <p:spPr>
          <a:xfrm>
            <a:off x="290227" y="1387345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393192" lvl="1" indent="0">
              <a:buNone/>
            </a:pPr>
            <a:endParaRPr lang="cs-CZ" sz="1600" b="1" i="1" dirty="0">
              <a:solidFill>
                <a:srgbClr val="FF0000"/>
              </a:solidFill>
              <a:latin typeface="Cambria Math" panose="02040503050406030204" pitchFamily="18" charset="0"/>
            </a:endParaRPr>
          </a:p>
          <a:p>
            <a:pPr marL="393192" lvl="1" indent="0" algn="ctr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/>
          </a:p>
        </p:txBody>
      </p:sp>
      <p:pic>
        <p:nvPicPr>
          <p:cNvPr id="7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13E43DC4-E15C-45D6-A045-69ACD56E1F14}"/>
              </a:ext>
            </a:extLst>
          </p:cNvPr>
          <p:cNvSpPr txBox="1">
            <a:spLocks/>
          </p:cNvSpPr>
          <p:nvPr/>
        </p:nvSpPr>
        <p:spPr>
          <a:xfrm>
            <a:off x="3779912" y="6091323"/>
            <a:ext cx="4608512" cy="216024"/>
          </a:xfrm>
          <a:prstGeom prst="rect">
            <a:avLst/>
          </a:prstGeom>
        </p:spPr>
        <p:txBody>
          <a:bodyPr vert="horz" anchor="b"/>
          <a:lstStyle>
            <a:defPPr>
              <a:defRPr lang="cs-CZ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latin typeface="Calibri" panose="020F0502020204030204" pitchFamily="34" charset="0"/>
              </a:rPr>
              <a:t>Tab. 5: Výsledky 4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Zdroj: Autor  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22E43B8-A28F-404E-BD13-9487755E360D}"/>
              </a:ext>
            </a:extLst>
          </p:cNvPr>
          <p:cNvCxnSpPr/>
          <p:nvPr/>
        </p:nvCxnSpPr>
        <p:spPr>
          <a:xfrm flipV="1">
            <a:off x="2638204" y="3495153"/>
            <a:ext cx="2376264" cy="12512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65D67AA-0712-44BC-A84B-74A6F1E6EBBA}"/>
              </a:ext>
            </a:extLst>
          </p:cNvPr>
          <p:cNvCxnSpPr>
            <a:cxnSpLocks/>
          </p:cNvCxnSpPr>
          <p:nvPr/>
        </p:nvCxnSpPr>
        <p:spPr>
          <a:xfrm flipH="1">
            <a:off x="2638204" y="3547650"/>
            <a:ext cx="2376264" cy="125128"/>
          </a:xfrm>
          <a:prstGeom prst="straightConnector1">
            <a:avLst/>
          </a:prstGeom>
          <a:ln w="19050"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/>
              <p:nvPr/>
            </p:nvSpPr>
            <p:spPr>
              <a:xfrm>
                <a:off x="3358284" y="3218950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284" y="3218950"/>
                <a:ext cx="430064" cy="404791"/>
              </a:xfrm>
              <a:prstGeom prst="rect">
                <a:avLst/>
              </a:prstGeom>
              <a:blipFill>
                <a:blip r:embed="rId5"/>
                <a:stretch>
                  <a:fillRect t="-25758" r="-3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/>
              <p:nvPr/>
            </p:nvSpPr>
            <p:spPr>
              <a:xfrm>
                <a:off x="3971344" y="3555500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44" y="3555500"/>
                <a:ext cx="430064" cy="404791"/>
              </a:xfrm>
              <a:prstGeom prst="rect">
                <a:avLst/>
              </a:prstGeom>
              <a:blipFill>
                <a:blip r:embed="rId6"/>
                <a:stretch>
                  <a:fillRect t="-25373" r="-619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88FFC1-3608-44EC-9779-F1E23D1A9E24}"/>
              </a:ext>
            </a:extLst>
          </p:cNvPr>
          <p:cNvSpPr txBox="1"/>
          <p:nvPr/>
        </p:nvSpPr>
        <p:spPr>
          <a:xfrm>
            <a:off x="2104318" y="3720597"/>
            <a:ext cx="4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RV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70767CA-E9BF-44EB-8972-8871219C8F7C}"/>
              </a:ext>
            </a:extLst>
          </p:cNvPr>
          <p:cNvSpPr txBox="1"/>
          <p:nvPr/>
        </p:nvSpPr>
        <p:spPr>
          <a:xfrm>
            <a:off x="5121488" y="3681389"/>
            <a:ext cx="53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</a:p>
        </p:txBody>
      </p:sp>
      <p:sp>
        <p:nvSpPr>
          <p:cNvPr id="29" name="Zástupný symbol pro obsah 7">
            <a:extLst>
              <a:ext uri="{FF2B5EF4-FFF2-40B4-BE49-F238E27FC236}">
                <a16:creationId xmlns:a16="http://schemas.microsoft.com/office/drawing/2014/main" id="{43D87DAF-9C01-432F-A881-BAD3144D50F3}"/>
              </a:ext>
            </a:extLst>
          </p:cNvPr>
          <p:cNvSpPr txBox="1">
            <a:spLocks/>
          </p:cNvSpPr>
          <p:nvPr/>
        </p:nvSpPr>
        <p:spPr>
          <a:xfrm>
            <a:off x="81920" y="1308740"/>
            <a:ext cx="855201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cs-CZ" sz="1600" b="1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69D5CE9-8277-4958-89F2-DA6EDFBD5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25137"/>
              </p:ext>
            </p:extLst>
          </p:nvPr>
        </p:nvGraphicFramePr>
        <p:xfrm>
          <a:off x="457199" y="1101383"/>
          <a:ext cx="8229601" cy="4161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2672">
                  <a:extLst>
                    <a:ext uri="{9D8B030D-6E8A-4147-A177-3AD203B41FA5}">
                      <a16:colId xmlns:a16="http://schemas.microsoft.com/office/drawing/2014/main" val="4420779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90305923"/>
                    </a:ext>
                  </a:extLst>
                </a:gridCol>
                <a:gridCol w="1465923">
                  <a:extLst>
                    <a:ext uri="{9D8B030D-6E8A-4147-A177-3AD203B41FA5}">
                      <a16:colId xmlns:a16="http://schemas.microsoft.com/office/drawing/2014/main" val="3562729829"/>
                    </a:ext>
                  </a:extLst>
                </a:gridCol>
                <a:gridCol w="1631025">
                  <a:extLst>
                    <a:ext uri="{9D8B030D-6E8A-4147-A177-3AD203B41FA5}">
                      <a16:colId xmlns:a16="http://schemas.microsoft.com/office/drawing/2014/main" val="2552969859"/>
                    </a:ext>
                  </a:extLst>
                </a:gridCol>
                <a:gridCol w="945845">
                  <a:extLst>
                    <a:ext uri="{9D8B030D-6E8A-4147-A177-3AD203B41FA5}">
                      <a16:colId xmlns:a16="http://schemas.microsoft.com/office/drawing/2014/main" val="2566642247"/>
                    </a:ext>
                  </a:extLst>
                </a:gridCol>
              </a:tblGrid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Position of electrode in left ventricle - N (%)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530154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Anterior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0,349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1951100799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Lateral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30 (75.0 %)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(54.5 %)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8 (72.7 %)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381552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Posterolateral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7 (17.5 %)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 (45.5 %)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 (27.3 %)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11657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cs-CZ" sz="900" b="1" u="none" strike="noStrike" dirty="0" err="1">
                          <a:effectLst/>
                        </a:rPr>
                        <a:t>Wenckebach</a:t>
                      </a:r>
                      <a:r>
                        <a:rPr lang="cs-CZ" sz="900" b="1" u="none" strike="noStrike" dirty="0">
                          <a:effectLst/>
                        </a:rPr>
                        <a:t> point 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97908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80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0,070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3619869712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90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7830617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100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985920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110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 (10.0 %)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440428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120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(15.0 %)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164500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130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 (36.4 %)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497712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140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(15.0 %)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83411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140+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19 (47.5 %)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5 (45.5 %)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6 (54.5 %)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67889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NA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(5.0 %)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 (18.2 %)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825773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endParaRPr lang="cs-CZ" sz="900" b="1" u="none" strike="noStrike" dirty="0">
                        <a:effectLst/>
                      </a:endParaRPr>
                    </a:p>
                    <a:p>
                      <a:pPr algn="l" fontAlgn="b"/>
                      <a:r>
                        <a:rPr lang="cs-CZ" sz="900" b="1" u="none" strike="noStrike" dirty="0" err="1">
                          <a:effectLst/>
                        </a:rPr>
                        <a:t>Dyssynchrony</a:t>
                      </a:r>
                      <a:r>
                        <a:rPr lang="cs-CZ" sz="900" b="1" u="none" strike="noStrike" dirty="0">
                          <a:effectLst/>
                        </a:rPr>
                        <a:t>  - N (%)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04569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QRS - RBBB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4 (10.0 %)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(9.1 %)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0,880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220734327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QRS - LBBB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35 (87.5 %)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11 (100.0 %)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10 (90.9 %)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721347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u="none" strike="noStrike">
                          <a:effectLst/>
                        </a:rPr>
                        <a:t>Other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 (2.5 %)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 (0.0 %)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407436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Ejection fraction </a:t>
                      </a:r>
                      <a:r>
                        <a:rPr lang="en-US" sz="900" u="none" strike="noStrike" dirty="0">
                          <a:effectLst/>
                        </a:rPr>
                        <a:t>- mean (± SD); median (5 - 95pctl)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27.5 (± 4.8); 30.0 (20.0 - 35.0)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28.1 (± 6.6); 30.0 (17.0 - 35.0)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28.6 (± 6.7); 30.0 (15.0 - 35.0)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0,589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3730974287"/>
                  </a:ext>
                </a:extLst>
              </a:tr>
              <a:tr h="14908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QRS - mean </a:t>
                      </a:r>
                      <a:r>
                        <a:rPr lang="en-US" sz="900" u="none" strike="noStrike" dirty="0">
                          <a:effectLst/>
                        </a:rPr>
                        <a:t>(± SD); median (5 - 95pctl)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146.5 (± 21.8); 150.0 (95.0 - 168.5)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153.3 (± 21.7); 150.0 (110.0 - 195.0)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152.1 (± 14.3); 155.0 (120.0 - 175.0)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0,894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2122796172"/>
                  </a:ext>
                </a:extLst>
              </a:tr>
              <a:tr h="15654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u="none" strike="noStrike" dirty="0">
                          <a:effectLst/>
                        </a:rPr>
                        <a:t>Native heart rate </a:t>
                      </a:r>
                      <a:r>
                        <a:rPr lang="en-US" sz="900" u="none" strike="noStrike" dirty="0">
                          <a:effectLst/>
                        </a:rPr>
                        <a:t>- mean (± SD); median (5 - 95pctl)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72.7 (± 11.8); 73.0 (53.0 - 90.0)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74.1 (± 7.4); 75.5 (63.0 - 85.0)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74.0 (± 7.9); 75.0 (59.0 - 82.0)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0,926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ctr"/>
                </a:tc>
                <a:extLst>
                  <a:ext uri="{0D108BD9-81ED-4DB2-BD59-A6C34878D82A}">
                    <a16:rowId xmlns:a16="http://schemas.microsoft.com/office/drawing/2014/main" val="3395528528"/>
                  </a:ext>
                </a:extLst>
              </a:tr>
              <a:tr h="156541">
                <a:tc gridSpan="3">
                  <a:txBody>
                    <a:bodyPr/>
                    <a:lstStyle/>
                    <a:p>
                      <a:pPr algn="l" fontAlgn="b"/>
                      <a:endParaRPr lang="cs-CZ" sz="800" u="none" strike="noStrike" baseline="30000" dirty="0">
                        <a:effectLst/>
                      </a:endParaRPr>
                    </a:p>
                    <a:p>
                      <a:pPr algn="l" fontAlgn="b"/>
                      <a:r>
                        <a:rPr lang="en-US" sz="800" u="none" strike="noStrike" baseline="30000" dirty="0">
                          <a:effectLst/>
                        </a:rPr>
                        <a:t>1</a:t>
                      </a:r>
                      <a:r>
                        <a:rPr lang="en-US" sz="800" u="none" strike="noStrike" dirty="0">
                          <a:effectLst/>
                        </a:rPr>
                        <a:t>Fisher's exact test for categorical variables, Mann-Whitney test for continuous variables (alpha = 0.005)</a:t>
                      </a:r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373689"/>
                  </a:ext>
                </a:extLst>
              </a:tr>
              <a:tr h="156541">
                <a:tc gridSpan="3">
                  <a:txBody>
                    <a:bodyPr/>
                    <a:lstStyle/>
                    <a:p>
                      <a:pPr algn="l" fontAlgn="b"/>
                      <a:endParaRPr lang="en-US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54" marR="7454" marT="7454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567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98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752" y="-12646"/>
            <a:ext cx="9036496" cy="1143000"/>
          </a:xfrm>
        </p:spPr>
        <p:txBody>
          <a:bodyPr>
            <a:noAutofit/>
          </a:bodyPr>
          <a:lstStyle/>
          <a:p>
            <a:pPr marL="109728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 Shrnutí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13" name="Zástupný symbol pro obsah 7"/>
          <p:cNvSpPr>
            <a:spLocks noGrp="1"/>
          </p:cNvSpPr>
          <p:nvPr>
            <p:ph idx="1"/>
          </p:nvPr>
        </p:nvSpPr>
        <p:spPr>
          <a:xfrm>
            <a:off x="459827" y="980728"/>
            <a:ext cx="8229600" cy="48205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myokard významné skupiny pacientů se srdečním selháním na podkladě DKMP etiologie vykazuje </a:t>
            </a:r>
            <a:r>
              <a:rPr lang="cs-CZ" sz="2000" dirty="0" err="1"/>
              <a:t>anizotropické</a:t>
            </a:r>
            <a:r>
              <a:rPr lang="cs-CZ" sz="2000" dirty="0"/>
              <a:t> vlastnosti pro šíření depolarizační vlny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u ICHS KMP etiologie tento fenomén prakticky nepozorován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anizotropie patrně souvisí se změnami při DKMP – </a:t>
            </a:r>
            <a:r>
              <a:rPr lang="cs-CZ" sz="2000" dirty="0" err="1"/>
              <a:t>fibrotizace</a:t>
            </a:r>
            <a:r>
              <a:rPr lang="cs-CZ" sz="2000" dirty="0"/>
              <a:t>, mitochondriální změny, změna propustnosti membrán (především pro Na</a:t>
            </a:r>
            <a:r>
              <a:rPr lang="cs-CZ" sz="2000" baseline="30000" dirty="0"/>
              <a:t>+</a:t>
            </a:r>
            <a:r>
              <a:rPr lang="cs-CZ" sz="2000" dirty="0"/>
              <a:t>), změny na vazbách aktin - </a:t>
            </a:r>
            <a:r>
              <a:rPr lang="cs-CZ" sz="2000" dirty="0" err="1"/>
              <a:t>myosin</a:t>
            </a: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rozdílná reakce převodního systému a pracovního myokardu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při periimplantační </a:t>
            </a:r>
            <a:r>
              <a:rPr lang="cs-CZ" sz="2000" dirty="0" err="1"/>
              <a:t>programaci</a:t>
            </a:r>
            <a:r>
              <a:rPr lang="cs-CZ" sz="2000" dirty="0"/>
              <a:t> CRT je výhodné myslet na anizotropii, provést měření a zjištěné parametry využít při nastavení přístroje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109728" indent="0">
              <a:buNone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393192" lvl="1" indent="0">
              <a:buNone/>
            </a:pPr>
            <a:endParaRPr lang="cs-CZ" sz="1600" b="1" i="1" dirty="0">
              <a:solidFill>
                <a:srgbClr val="FF0000"/>
              </a:solidFill>
              <a:latin typeface="Cambria Math" panose="02040503050406030204" pitchFamily="18" charset="0"/>
            </a:endParaRPr>
          </a:p>
          <a:p>
            <a:pPr marL="393192" lvl="1" indent="0" algn="ctr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/>
          </a:p>
        </p:txBody>
      </p:sp>
      <p:pic>
        <p:nvPicPr>
          <p:cNvPr id="7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sp>
        <p:nvSpPr>
          <p:cNvPr id="29" name="Zástupný symbol pro obsah 7">
            <a:extLst>
              <a:ext uri="{FF2B5EF4-FFF2-40B4-BE49-F238E27FC236}">
                <a16:creationId xmlns:a16="http://schemas.microsoft.com/office/drawing/2014/main" id="{43D87DAF-9C01-432F-A881-BAD3144D50F3}"/>
              </a:ext>
            </a:extLst>
          </p:cNvPr>
          <p:cNvSpPr txBox="1">
            <a:spLocks/>
          </p:cNvSpPr>
          <p:nvPr/>
        </p:nvSpPr>
        <p:spPr>
          <a:xfrm>
            <a:off x="251520" y="1196751"/>
            <a:ext cx="855201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17208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752" y="-12646"/>
            <a:ext cx="9036496" cy="1143000"/>
          </a:xfrm>
        </p:spPr>
        <p:txBody>
          <a:bodyPr>
            <a:noAutofit/>
          </a:bodyPr>
          <a:lstStyle/>
          <a:p>
            <a:pPr marL="109728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6 Shrnutí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13" name="Zástupný symbol pro obsah 7"/>
          <p:cNvSpPr>
            <a:spLocks noGrp="1"/>
          </p:cNvSpPr>
          <p:nvPr>
            <p:ph idx="1"/>
          </p:nvPr>
        </p:nvSpPr>
        <p:spPr>
          <a:xfrm>
            <a:off x="459827" y="980728"/>
            <a:ext cx="8229600" cy="482059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000" dirty="0"/>
              <a:t>DKMP – statisticky potvrzená významnost prevalence jevu anizotropie </a:t>
            </a:r>
          </a:p>
          <a:p>
            <a:pPr marL="109728" indent="0">
              <a:buNone/>
            </a:pPr>
            <a:r>
              <a:rPr lang="cs-CZ" sz="2000" dirty="0"/>
              <a:t>	= RV -&gt; LV</a:t>
            </a:r>
          </a:p>
          <a:p>
            <a:pPr marL="109728" indent="0">
              <a:buNone/>
            </a:pPr>
            <a:r>
              <a:rPr lang="cs-CZ" sz="2000" dirty="0"/>
              <a:t>	= ale i LV -&gt; RV</a:t>
            </a:r>
          </a:p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r>
              <a:rPr lang="cs-CZ" sz="2000" dirty="0"/>
              <a:t>Co s tím?</a:t>
            </a:r>
          </a:p>
          <a:p>
            <a:pPr marL="109728" indent="0">
              <a:buNone/>
            </a:pPr>
            <a:r>
              <a:rPr lang="cs-CZ" sz="2000" dirty="0"/>
              <a:t>	= preexcitace RV vede k zeštíhlení QRS komplexu a je v tomto případě jasně podložená, nebát se „RV </a:t>
            </a:r>
            <a:r>
              <a:rPr lang="cs-CZ" sz="2000" dirty="0" err="1"/>
              <a:t>first</a:t>
            </a:r>
            <a:r>
              <a:rPr lang="cs-CZ" sz="2000" dirty="0"/>
              <a:t>“…</a:t>
            </a:r>
          </a:p>
          <a:p>
            <a:pPr marL="109728" indent="0">
              <a:buNone/>
            </a:pPr>
            <a:r>
              <a:rPr lang="cs-CZ" sz="2000" dirty="0"/>
              <a:t>	</a:t>
            </a:r>
          </a:p>
          <a:p>
            <a:r>
              <a:rPr lang="cs-CZ" sz="1400" dirty="0"/>
              <a:t>S. </a:t>
            </a:r>
            <a:r>
              <a:rPr lang="cs-CZ" sz="1400" dirty="0" err="1"/>
              <a:t>Cazeau</a:t>
            </a:r>
            <a:r>
              <a:rPr lang="cs-CZ" sz="1400" dirty="0"/>
              <a:t> </a:t>
            </a:r>
            <a:r>
              <a:rPr lang="cs-CZ" sz="1400" i="1" dirty="0"/>
              <a:t>et al.</a:t>
            </a:r>
            <a:r>
              <a:rPr lang="cs-CZ" sz="1400" dirty="0"/>
              <a:t>, “</a:t>
            </a:r>
            <a:r>
              <a:rPr lang="cs-CZ" sz="1400" dirty="0" err="1"/>
              <a:t>Multisite</a:t>
            </a:r>
            <a:r>
              <a:rPr lang="cs-CZ" sz="1400" dirty="0"/>
              <a:t> </a:t>
            </a:r>
            <a:r>
              <a:rPr lang="cs-CZ" sz="1400" dirty="0" err="1"/>
              <a:t>pacing</a:t>
            </a:r>
            <a:r>
              <a:rPr lang="cs-CZ" sz="1400" dirty="0"/>
              <a:t> </a:t>
            </a:r>
            <a:r>
              <a:rPr lang="cs-CZ" sz="1400" dirty="0" err="1"/>
              <a:t>for</a:t>
            </a:r>
            <a:r>
              <a:rPr lang="cs-CZ" sz="1400" dirty="0"/>
              <a:t> end-</a:t>
            </a:r>
            <a:r>
              <a:rPr lang="cs-CZ" sz="1400" dirty="0" err="1"/>
              <a:t>stage</a:t>
            </a:r>
            <a:r>
              <a:rPr lang="cs-CZ" sz="1400" dirty="0"/>
              <a:t> </a:t>
            </a:r>
            <a:r>
              <a:rPr lang="cs-CZ" sz="1400" dirty="0" err="1"/>
              <a:t>heart</a:t>
            </a:r>
            <a:r>
              <a:rPr lang="cs-CZ" sz="1400" dirty="0"/>
              <a:t> </a:t>
            </a:r>
            <a:r>
              <a:rPr lang="cs-CZ" sz="1400" dirty="0" err="1"/>
              <a:t>failure</a:t>
            </a:r>
            <a:r>
              <a:rPr lang="cs-CZ" sz="1400" dirty="0"/>
              <a:t>: early </a:t>
            </a:r>
            <a:r>
              <a:rPr lang="cs-CZ" sz="1400" dirty="0" err="1"/>
              <a:t>experience</a:t>
            </a:r>
            <a:r>
              <a:rPr lang="cs-CZ" sz="1400" dirty="0"/>
              <a:t>.,” </a:t>
            </a:r>
            <a:r>
              <a:rPr lang="cs-CZ" sz="1400" i="1" dirty="0" err="1"/>
              <a:t>Pacing</a:t>
            </a:r>
            <a:r>
              <a:rPr lang="cs-CZ" sz="1400" i="1" dirty="0"/>
              <a:t> </a:t>
            </a:r>
            <a:r>
              <a:rPr lang="cs-CZ" sz="1400" i="1" dirty="0" err="1"/>
              <a:t>Clin</a:t>
            </a:r>
            <a:r>
              <a:rPr lang="cs-CZ" sz="1400" i="1" dirty="0"/>
              <a:t>. </a:t>
            </a:r>
            <a:r>
              <a:rPr lang="cs-CZ" sz="1400" i="1" dirty="0" err="1"/>
              <a:t>Electrophysiol</a:t>
            </a:r>
            <a:r>
              <a:rPr lang="cs-CZ" sz="1400" i="1" dirty="0"/>
              <a:t>.</a:t>
            </a:r>
            <a:r>
              <a:rPr lang="cs-CZ" sz="1400" dirty="0"/>
              <a:t>, vol. 19, no. 11 </a:t>
            </a:r>
            <a:r>
              <a:rPr lang="cs-CZ" sz="1400" dirty="0" err="1"/>
              <a:t>Pt</a:t>
            </a:r>
            <a:r>
              <a:rPr lang="cs-CZ" sz="1400" dirty="0"/>
              <a:t> 2, pp. 1748–57, Nov. 1996.</a:t>
            </a:r>
          </a:p>
          <a:p>
            <a:endParaRPr lang="cs-CZ" sz="1400" dirty="0"/>
          </a:p>
          <a:p>
            <a:r>
              <a:rPr lang="cs-CZ" sz="1400" dirty="0"/>
              <a:t>S. </a:t>
            </a:r>
            <a:r>
              <a:rPr lang="cs-CZ" sz="1400" dirty="0" err="1"/>
              <a:t>Cazeau</a:t>
            </a:r>
            <a:r>
              <a:rPr lang="cs-CZ" sz="1400" dirty="0"/>
              <a:t> </a:t>
            </a:r>
            <a:r>
              <a:rPr lang="cs-CZ" sz="1400" i="1" dirty="0"/>
              <a:t>et al.</a:t>
            </a:r>
            <a:r>
              <a:rPr lang="cs-CZ" sz="1400" dirty="0"/>
              <a:t>, “</a:t>
            </a:r>
            <a:r>
              <a:rPr lang="cs-CZ" sz="1400" dirty="0" err="1"/>
              <a:t>Effects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multisite</a:t>
            </a:r>
            <a:r>
              <a:rPr lang="cs-CZ" sz="1400" dirty="0"/>
              <a:t> </a:t>
            </a:r>
            <a:r>
              <a:rPr lang="cs-CZ" sz="1400" dirty="0" err="1"/>
              <a:t>biventricular</a:t>
            </a:r>
            <a:r>
              <a:rPr lang="cs-CZ" sz="1400" dirty="0"/>
              <a:t> </a:t>
            </a:r>
            <a:r>
              <a:rPr lang="cs-CZ" sz="1400" dirty="0" err="1"/>
              <a:t>pacing</a:t>
            </a:r>
            <a:r>
              <a:rPr lang="cs-CZ" sz="1400" dirty="0"/>
              <a:t> in </a:t>
            </a:r>
            <a:r>
              <a:rPr lang="cs-CZ" sz="1400" dirty="0" err="1"/>
              <a:t>patients</a:t>
            </a:r>
            <a:r>
              <a:rPr lang="cs-CZ" sz="1400" dirty="0"/>
              <a:t> </a:t>
            </a:r>
            <a:r>
              <a:rPr lang="cs-CZ" sz="1400" dirty="0" err="1"/>
              <a:t>with</a:t>
            </a:r>
            <a:r>
              <a:rPr lang="cs-CZ" sz="1400" dirty="0"/>
              <a:t> </a:t>
            </a:r>
            <a:r>
              <a:rPr lang="cs-CZ" sz="1400" dirty="0" err="1"/>
              <a:t>heart</a:t>
            </a:r>
            <a:r>
              <a:rPr lang="cs-CZ" sz="1400" dirty="0"/>
              <a:t> </a:t>
            </a:r>
            <a:r>
              <a:rPr lang="cs-CZ" sz="1400" dirty="0" err="1"/>
              <a:t>failure</a:t>
            </a:r>
            <a:r>
              <a:rPr lang="cs-CZ" sz="1400" dirty="0"/>
              <a:t> and </a:t>
            </a:r>
            <a:r>
              <a:rPr lang="cs-CZ" sz="1400" dirty="0" err="1"/>
              <a:t>intraventricular</a:t>
            </a:r>
            <a:r>
              <a:rPr lang="cs-CZ" sz="1400" dirty="0"/>
              <a:t> </a:t>
            </a:r>
            <a:r>
              <a:rPr lang="cs-CZ" sz="1400" dirty="0" err="1"/>
              <a:t>conduction</a:t>
            </a:r>
            <a:r>
              <a:rPr lang="cs-CZ" sz="1400" dirty="0"/>
              <a:t> </a:t>
            </a:r>
            <a:r>
              <a:rPr lang="cs-CZ" sz="1400" dirty="0" err="1"/>
              <a:t>delay</a:t>
            </a:r>
            <a:r>
              <a:rPr lang="cs-CZ" sz="1400" dirty="0"/>
              <a:t>.,” </a:t>
            </a:r>
            <a:r>
              <a:rPr lang="cs-CZ" sz="1400" i="1" dirty="0"/>
              <a:t>N. </a:t>
            </a:r>
            <a:r>
              <a:rPr lang="cs-CZ" sz="1400" i="1" dirty="0" err="1"/>
              <a:t>Engl</a:t>
            </a:r>
            <a:r>
              <a:rPr lang="cs-CZ" sz="1400" i="1" dirty="0"/>
              <a:t>. J. Med.</a:t>
            </a:r>
            <a:r>
              <a:rPr lang="cs-CZ" sz="1400" dirty="0"/>
              <a:t>, vol. 344, no. 12, pp. 873–80, </a:t>
            </a:r>
            <a:r>
              <a:rPr lang="cs-CZ" sz="1400" dirty="0" err="1"/>
              <a:t>Mar</a:t>
            </a:r>
            <a:r>
              <a:rPr lang="cs-CZ" sz="1400" dirty="0"/>
              <a:t>. 2001</a:t>
            </a:r>
          </a:p>
          <a:p>
            <a:pPr marL="109728" indent="0">
              <a:buNone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393192" lvl="1" indent="0">
              <a:buNone/>
            </a:pPr>
            <a:endParaRPr lang="cs-CZ" sz="1600" b="1" i="1" dirty="0">
              <a:solidFill>
                <a:srgbClr val="FF0000"/>
              </a:solidFill>
              <a:latin typeface="Cambria Math" panose="02040503050406030204" pitchFamily="18" charset="0"/>
            </a:endParaRPr>
          </a:p>
          <a:p>
            <a:pPr marL="393192" lvl="1" indent="0" algn="ctr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/>
          </a:p>
        </p:txBody>
      </p:sp>
      <p:pic>
        <p:nvPicPr>
          <p:cNvPr id="7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sp>
        <p:nvSpPr>
          <p:cNvPr id="29" name="Zástupný symbol pro obsah 7">
            <a:extLst>
              <a:ext uri="{FF2B5EF4-FFF2-40B4-BE49-F238E27FC236}">
                <a16:creationId xmlns:a16="http://schemas.microsoft.com/office/drawing/2014/main" id="{43D87DAF-9C01-432F-A881-BAD3144D50F3}"/>
              </a:ext>
            </a:extLst>
          </p:cNvPr>
          <p:cNvSpPr txBox="1">
            <a:spLocks/>
          </p:cNvSpPr>
          <p:nvPr/>
        </p:nvSpPr>
        <p:spPr>
          <a:xfrm>
            <a:off x="251520" y="1196751"/>
            <a:ext cx="855201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331846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9827" y="160529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sz="3600" dirty="0">
                <a:latin typeface="Calibri" panose="020F0502020204030204" pitchFamily="34" charset="0"/>
                <a:cs typeface="Calibri" panose="020F0502020204030204" pitchFamily="34" charset="0"/>
              </a:rPr>
              <a:t>6 Závěr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13" name="Zástupný symbol pro obsah 7"/>
          <p:cNvSpPr>
            <a:spLocks noGrp="1"/>
          </p:cNvSpPr>
          <p:nvPr>
            <p:ph idx="1"/>
          </p:nvPr>
        </p:nvSpPr>
        <p:spPr>
          <a:xfrm>
            <a:off x="459827" y="1275356"/>
            <a:ext cx="8229600" cy="4525963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endParaRPr lang="cs-CZ" sz="1600" b="1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b="1" dirty="0"/>
          </a:p>
          <a:p>
            <a:pPr marL="393192" lvl="1" indent="0">
              <a:buNone/>
            </a:pPr>
            <a:endParaRPr lang="cs-CZ" sz="1600" b="1" dirty="0">
              <a:latin typeface="+mj-lt"/>
            </a:endParaRPr>
          </a:p>
          <a:p>
            <a:pPr marL="393192" lvl="1" indent="0">
              <a:buNone/>
            </a:pPr>
            <a:endParaRPr lang="cs-CZ" sz="1600" b="1" dirty="0"/>
          </a:p>
        </p:txBody>
      </p:sp>
      <p:pic>
        <p:nvPicPr>
          <p:cNvPr id="7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13E43DC4-E15C-45D6-A045-69ACD56E1F14}"/>
              </a:ext>
            </a:extLst>
          </p:cNvPr>
          <p:cNvSpPr txBox="1">
            <a:spLocks/>
          </p:cNvSpPr>
          <p:nvPr/>
        </p:nvSpPr>
        <p:spPr>
          <a:xfrm>
            <a:off x="3779912" y="6091323"/>
            <a:ext cx="4608512" cy="216024"/>
          </a:xfrm>
          <a:prstGeom prst="rect">
            <a:avLst/>
          </a:prstGeom>
        </p:spPr>
        <p:txBody>
          <a:bodyPr vert="horz" anchor="b"/>
          <a:lstStyle>
            <a:defPPr>
              <a:defRPr lang="cs-CZ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latin typeface="Calibri" panose="020F0502020204030204" pitchFamily="34" charset="0"/>
              </a:rPr>
              <a:t>Obr. 3: Efekt CRT na QRS komplex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Zdroj: IKK FN Brno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F32B04C-7F4E-4864-AA35-2589FB8F1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80" y="1249186"/>
            <a:ext cx="7714769" cy="405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9777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cs-CZ" sz="4000" b="1" dirty="0">
                <a:latin typeface="Calibri" panose="020F0502020204030204" pitchFamily="34" charset="0"/>
              </a:rPr>
              <a:t>Děkuji za pozornost!</a:t>
            </a:r>
          </a:p>
          <a:p>
            <a:pPr marL="109728" indent="0" algn="r">
              <a:buNone/>
            </a:pPr>
            <a:endParaRPr lang="cs-CZ" sz="4000" dirty="0">
              <a:latin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cs-CZ" sz="4000" dirty="0">
                <a:latin typeface="Calibri" panose="020F0502020204030204" pitchFamily="34" charset="0"/>
              </a:rPr>
              <a:t>kontakt: </a:t>
            </a:r>
            <a:r>
              <a:rPr lang="cs-CZ" sz="4000" b="1" dirty="0">
                <a:latin typeface="Calibri" panose="020F0502020204030204" pitchFamily="34" charset="0"/>
              </a:rPr>
              <a:t>pospisil.david@fnbrno.cz</a:t>
            </a:r>
          </a:p>
          <a:p>
            <a:pPr>
              <a:buFontTx/>
              <a:buChar char="-"/>
            </a:pPr>
            <a:endParaRPr lang="cs-CZ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3548" y="2796872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indent="0" algn="ctr">
              <a:buNone/>
            </a:pPr>
            <a:r>
              <a:rPr lang="cs-CZ" dirty="0">
                <a:latin typeface="Calibri" panose="020F0502020204030204" pitchFamily="34" charset="0"/>
              </a:rPr>
              <a:t>Ing. David Pospíšil</a:t>
            </a:r>
          </a:p>
          <a:p>
            <a:pPr algn="ctr"/>
            <a:endParaRPr lang="cs-CZ" dirty="0">
              <a:latin typeface="Calibri" panose="020F0502020204030204" pitchFamily="34" charset="0"/>
            </a:endParaRPr>
          </a:p>
          <a:p>
            <a:pPr algn="ctr"/>
            <a:r>
              <a:rPr lang="cs-CZ" i="1" dirty="0">
                <a:latin typeface="Calibri" panose="020F0502020204030204" pitchFamily="34" charset="0"/>
              </a:rPr>
              <a:t>Klinický inženýr / doktorand všeobecného lékařství - kardiologie na LF MU Brno</a:t>
            </a:r>
          </a:p>
          <a:p>
            <a:pPr algn="ctr"/>
            <a:endParaRPr lang="cs-CZ" dirty="0">
              <a:latin typeface="Calibri" panose="020F0502020204030204" pitchFamily="34" charset="0"/>
            </a:endParaRPr>
          </a:p>
          <a:p>
            <a:pPr algn="ctr"/>
            <a:r>
              <a:rPr lang="cs-CZ" i="1" dirty="0">
                <a:latin typeface="Calibri" panose="020F0502020204030204" pitchFamily="34" charset="0"/>
              </a:rPr>
              <a:t>školitel: MUDr. Milan Sepši, Ph.D.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962241" y="4437786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Fakultní nemocnice Brno</a:t>
            </a:r>
          </a:p>
          <a:p>
            <a:r>
              <a:rPr lang="cs-CZ" dirty="0">
                <a:latin typeface="Calibri" panose="020F0502020204030204" pitchFamily="34" charset="0"/>
              </a:rPr>
              <a:t>Interní kardiologická klinika</a:t>
            </a:r>
          </a:p>
          <a:p>
            <a:r>
              <a:rPr lang="cs-CZ" dirty="0">
                <a:latin typeface="Calibri" panose="020F0502020204030204" pitchFamily="34" charset="0"/>
              </a:rPr>
              <a:t>Invazivní a intervenční elektrofyziologie</a:t>
            </a:r>
          </a:p>
          <a:p>
            <a:r>
              <a:rPr lang="cs-CZ" dirty="0">
                <a:latin typeface="Calibri" panose="020F0502020204030204" pitchFamily="34" charset="0"/>
              </a:rPr>
              <a:t>Jihlavská 20, 625 00 Brno</a:t>
            </a:r>
          </a:p>
          <a:p>
            <a:r>
              <a:rPr lang="de-DE" dirty="0">
                <a:latin typeface="Calibri" panose="020F0502020204030204" pitchFamily="34" charset="0"/>
              </a:rPr>
              <a:t>tel.: +420 5 3223 2167, +420 775 051 218</a:t>
            </a:r>
            <a:endParaRPr lang="cs-CZ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11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3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AAC06-E819-4009-8C1E-24E7A1C0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slov o PS KardioTech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E6233D-6676-416D-9AC5-6EF6DD29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09936"/>
            <a:ext cx="8567299" cy="4896544"/>
          </a:xfrm>
        </p:spPr>
        <p:txBody>
          <a:bodyPr>
            <a:normAutofit fontScale="62500" lnSpcReduction="20000"/>
          </a:bodyPr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Prohlubuje se spojení klasické medicíny a vysoce specializovaných výkonů s potřebou špičkového personálního technického zajištění</a:t>
            </a:r>
          </a:p>
          <a:p>
            <a:pPr marL="109728" indent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Odborné, kvalifikované a pevné pojítko mezi medicínou a technikou se stává stále nepostradatelnějším =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technicko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zdravotnicky VŠ vzdělaní odborníci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KardioTech logicky navazuje na činnost Sekce odborných pracovníků v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arytmologii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který vznikla již v roce 2003 pod ČAS, kterou upravuje a rozšiřuje   </a:t>
            </a:r>
          </a:p>
          <a:p>
            <a:pPr marL="109728" indent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Kam cílíme: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Fungovat jako sdružující platforma pro odborné, především nelékařské profese z oblastí kardiologie a kardiochirurgie</a:t>
            </a:r>
          </a:p>
          <a:p>
            <a:pPr marL="109728" indent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Spolupráce se skupinami ČKS, podpora přednáškové a publikační činnosti, zázemí pro vědu</a:t>
            </a:r>
          </a:p>
          <a:p>
            <a:pPr marL="109728" indent="0">
              <a:buNone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Organizace vlastního vzdělávání, interdisciplinární spolupráce, zapojování nových profesí do systému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5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24A5CD21-FB28-442F-92D8-8877D6124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93" y="6200192"/>
            <a:ext cx="594116" cy="4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AAC06-E819-4009-8C1E-24E7A1C07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slov o PS KardioTech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E6233D-6676-416D-9AC5-6EF6DD29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09936"/>
            <a:ext cx="8567299" cy="4896544"/>
          </a:xfrm>
        </p:spPr>
        <p:txBody>
          <a:bodyPr>
            <a:normAutofit/>
          </a:bodyPr>
          <a:lstStyle/>
          <a:p>
            <a:r>
              <a:rPr lang="cs-CZ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Kvalifikovaná spojka medicíny s technikou</a:t>
            </a:r>
          </a:p>
          <a:p>
            <a:pPr marL="109728" indent="0">
              <a:buNone/>
            </a:pPr>
            <a:r>
              <a:rPr lang="cs-CZ" sz="1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(biomedicínská akreditace – status zdravotníka, atestace –specializace technická podpora v kardiologii a kardiochirurgii)</a:t>
            </a:r>
          </a:p>
          <a:p>
            <a:pPr marL="109728" indent="0">
              <a:buNone/>
            </a:pPr>
            <a:endParaRPr lang="cs-CZ" sz="1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Radiofrekvenční ablace, implantace CIED, echokardiografie, zátěžové testování, dálkové monitorace, technické zajištění výkonů i úzká spolupráce s pacientem, zdravotnická technika… </a:t>
            </a:r>
          </a:p>
          <a:p>
            <a:endParaRPr lang="cs-CZ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Implementace nových technologií do dané oblasti medicíny</a:t>
            </a:r>
          </a:p>
          <a:p>
            <a:endParaRPr lang="cs-CZ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Výzkum – nabízí se využití inženýrských znalostí a postupů v medicíně</a:t>
            </a:r>
          </a:p>
          <a:p>
            <a:endParaRPr lang="cs-CZ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Vývoj nových metod (HW i SW, algoritmů, analytických nástrojů)</a:t>
            </a:r>
          </a:p>
          <a:p>
            <a:endParaRPr lang="cs-CZ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publikace, postgraduální studia, patenty...</a:t>
            </a: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5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24A5CD21-FB28-442F-92D8-8877D6124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93" y="6200192"/>
            <a:ext cx="594116" cy="4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1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5232447" y="5858766"/>
            <a:ext cx="3706250" cy="848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9532" y="826051"/>
            <a:ext cx="8424936" cy="1296144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cs-CZ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ELEKTRICKÁ ANIZOTROPIE INTERVENTRIKULÁRNÍHO VEDENÍ U PACIENTŮ PODSTUPUJÍCÍCH IMPLANTACI PŘÍSTROJE PRO CRT A JEJÍ VÝZNAM V PROCESU OPTIMALIZACE</a:t>
            </a:r>
            <a:endParaRPr lang="cs-CZ" sz="31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14579" y="5900952"/>
            <a:ext cx="3541986" cy="826051"/>
          </a:xfrm>
        </p:spPr>
        <p:txBody>
          <a:bodyPr>
            <a:normAutofit/>
          </a:bodyPr>
          <a:lstStyle/>
          <a:p>
            <a:pPr algn="ctr"/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Pospíšil D., Sepši M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</a:p>
          <a:p>
            <a:pPr algn="ctr"/>
            <a:r>
              <a:rPr lang="cs-CZ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Felšöci</a:t>
            </a:r>
            <a:r>
              <a:rPr lang="cs-CZ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M., Jarkovský J.</a:t>
            </a:r>
          </a:p>
          <a:p>
            <a:endParaRPr lang="cs-CZ" b="1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7" y="5858769"/>
            <a:ext cx="2398598" cy="84873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27784" y="5858769"/>
            <a:ext cx="951094" cy="848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33" y="5810538"/>
            <a:ext cx="951094" cy="9164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3655966" y="5858767"/>
            <a:ext cx="1492097" cy="848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074793"/>
            <a:ext cx="1354558" cy="35196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BBEA6DE-593B-4DE9-8C87-8D6DDB5F4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2" y="2342832"/>
            <a:ext cx="2768754" cy="2382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56C51DF-8EDA-4708-8F23-16F8D86F01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37108"/>
            <a:ext cx="2360749" cy="23880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F37C3266-06C8-4587-B5E6-48413C43E0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27" y="2337109"/>
            <a:ext cx="2277453" cy="23880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74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pic>
        <p:nvPicPr>
          <p:cNvPr id="11" name="Zástupný symbol pro obsah 10" descr="Výřez obrazovky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37" y="692696"/>
            <a:ext cx="6831859" cy="514703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89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752" y="-12646"/>
            <a:ext cx="9036496" cy="1143000"/>
          </a:xfrm>
        </p:spPr>
        <p:txBody>
          <a:bodyPr>
            <a:noAutofit/>
          </a:bodyPr>
          <a:lstStyle/>
          <a:p>
            <a:pPr marL="109728"/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1 Interventrikulární kondukční časy (IVCT) a jejich anizotropie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ástupný symbol pro obsah 7"/>
              <p:cNvSpPr>
                <a:spLocks noGrp="1"/>
              </p:cNvSpPr>
              <p:nvPr>
                <p:ph idx="1"/>
              </p:nvPr>
            </p:nvSpPr>
            <p:spPr>
              <a:xfrm>
                <a:off x="459827" y="1052736"/>
                <a:ext cx="8229600" cy="4748583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000" dirty="0"/>
                  <a:t>Co je IVCT, </a:t>
                </a:r>
                <a:r>
                  <a:rPr lang="cs-CZ" sz="2000" dirty="0" err="1"/>
                  <a:t>intrakardiální</a:t>
                </a:r>
                <a:r>
                  <a:rPr lang="cs-CZ" sz="2000" dirty="0"/>
                  <a:t> / body - </a:t>
                </a:r>
                <a:r>
                  <a:rPr lang="cs-CZ" sz="2000" dirty="0" err="1"/>
                  <a:t>surface</a:t>
                </a:r>
                <a:r>
                  <a:rPr lang="cs-CZ" sz="2000" dirty="0"/>
                  <a:t>/ kombinace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000" dirty="0"/>
                  <a:t>Co od tohoto parametru očekáváme?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 marL="393192" lvl="1" indent="0">
                  <a:buNone/>
                </a:pPr>
                <a:endParaRPr lang="cs-CZ" sz="16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39319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  <m:r>
                        <a:rPr lang="cs-CZ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𝑹𝑽𝒑</m:t>
                              </m:r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𝑳𝑽𝒔</m:t>
                              </m:r>
                            </m:e>
                          </m:acc>
                        </m:e>
                      </m:d>
                      <m:r>
                        <a:rPr lang="cs-CZ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≅ 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𝑳𝑽𝒑</m:t>
                              </m:r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𝑹𝑽𝒔</m:t>
                              </m:r>
                            </m:e>
                          </m:acc>
                        </m:e>
                      </m:d>
                      <m:r>
                        <a:rPr lang="cs-CZ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sz="1400" b="1" dirty="0">
                  <a:solidFill>
                    <a:srgbClr val="FF0000"/>
                  </a:solidFill>
                </a:endParaRPr>
              </a:p>
              <a:p>
                <a:pPr marL="393192" lvl="1" indent="0" algn="just">
                  <a:buNone/>
                </a:pPr>
                <a:endParaRPr lang="cs-CZ" sz="1600" b="1" dirty="0">
                  <a:solidFill>
                    <a:srgbClr val="FF0000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1600" dirty="0"/>
              </a:p>
            </p:txBody>
          </p:sp>
        </mc:Choice>
        <mc:Fallback xmlns="">
          <p:sp>
            <p:nvSpPr>
              <p:cNvPr id="13" name="Zástupný symbol pro obsah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827" y="1052736"/>
                <a:ext cx="8229600" cy="4748583"/>
              </a:xfrm>
              <a:blipFill>
                <a:blip r:embed="rId2"/>
                <a:stretch>
                  <a:fillRect t="-7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D:\FN%20Brno_modra_obdel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znak200_med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13E43DC4-E15C-45D6-A045-69ACD56E1F14}"/>
              </a:ext>
            </a:extLst>
          </p:cNvPr>
          <p:cNvSpPr txBox="1">
            <a:spLocks/>
          </p:cNvSpPr>
          <p:nvPr/>
        </p:nvSpPr>
        <p:spPr>
          <a:xfrm>
            <a:off x="3779912" y="6091323"/>
            <a:ext cx="4608512" cy="216024"/>
          </a:xfrm>
          <a:prstGeom prst="rect">
            <a:avLst/>
          </a:prstGeom>
        </p:spPr>
        <p:txBody>
          <a:bodyPr vert="horz" anchor="b"/>
          <a:lstStyle>
            <a:defPPr>
              <a:defRPr lang="cs-CZ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latin typeface="Calibri" panose="020F0502020204030204" pitchFamily="34" charset="0"/>
              </a:rPr>
              <a:t>Obr. 1: IVCT v případě izotropie vedení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Zdroj: Autor 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113B9C0-D19A-4EBE-AC43-9C577D6F5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0928"/>
            <a:ext cx="4176464" cy="1685616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22E43B8-A28F-404E-BD13-9487755E360D}"/>
              </a:ext>
            </a:extLst>
          </p:cNvPr>
          <p:cNvCxnSpPr/>
          <p:nvPr/>
        </p:nvCxnSpPr>
        <p:spPr>
          <a:xfrm flipV="1">
            <a:off x="2807804" y="3383164"/>
            <a:ext cx="2376264" cy="12512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65D67AA-0712-44BC-A84B-74A6F1E6EBBA}"/>
              </a:ext>
            </a:extLst>
          </p:cNvPr>
          <p:cNvCxnSpPr>
            <a:cxnSpLocks/>
          </p:cNvCxnSpPr>
          <p:nvPr/>
        </p:nvCxnSpPr>
        <p:spPr>
          <a:xfrm flipH="1">
            <a:off x="2807804" y="3441095"/>
            <a:ext cx="2376264" cy="12512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/>
              <p:nvPr/>
            </p:nvSpPr>
            <p:spPr>
              <a:xfrm>
                <a:off x="3527884" y="3106961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4" y="3106961"/>
                <a:ext cx="430064" cy="404791"/>
              </a:xfrm>
              <a:prstGeom prst="rect">
                <a:avLst/>
              </a:prstGeom>
              <a:blipFill>
                <a:blip r:embed="rId7"/>
                <a:stretch>
                  <a:fillRect t="-25758" r="-3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/>
              <p:nvPr/>
            </p:nvSpPr>
            <p:spPr>
              <a:xfrm>
                <a:off x="4140944" y="3443511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944" y="3443511"/>
                <a:ext cx="430064" cy="404791"/>
              </a:xfrm>
              <a:prstGeom prst="rect">
                <a:avLst/>
              </a:prstGeom>
              <a:blipFill>
                <a:blip r:embed="rId8"/>
                <a:stretch>
                  <a:fillRect t="-25758" r="-619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88FFC1-3608-44EC-9779-F1E23D1A9E24}"/>
              </a:ext>
            </a:extLst>
          </p:cNvPr>
          <p:cNvSpPr txBox="1"/>
          <p:nvPr/>
        </p:nvSpPr>
        <p:spPr>
          <a:xfrm>
            <a:off x="2273918" y="3608608"/>
            <a:ext cx="4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RV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70767CA-E9BF-44EB-8972-8871219C8F7C}"/>
              </a:ext>
            </a:extLst>
          </p:cNvPr>
          <p:cNvSpPr txBox="1"/>
          <p:nvPr/>
        </p:nvSpPr>
        <p:spPr>
          <a:xfrm>
            <a:off x="5291088" y="3569400"/>
            <a:ext cx="53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</a:p>
        </p:txBody>
      </p:sp>
    </p:spTree>
    <p:extLst>
      <p:ext uri="{BB962C8B-B14F-4D97-AF65-F5344CB8AC3E}">
        <p14:creationId xmlns:p14="http://schemas.microsoft.com/office/powerpoint/2010/main" val="16547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752" y="-12646"/>
            <a:ext cx="9036496" cy="1143000"/>
          </a:xfrm>
        </p:spPr>
        <p:txBody>
          <a:bodyPr>
            <a:noAutofit/>
          </a:bodyPr>
          <a:lstStyle/>
          <a:p>
            <a:pPr marL="109728"/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1 Interventrikulární kondukční časy (IVCT) a jejich anizotropie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ástupný symbol pro obsah 7"/>
              <p:cNvSpPr>
                <a:spLocks noGrp="1"/>
              </p:cNvSpPr>
              <p:nvPr>
                <p:ph idx="1"/>
              </p:nvPr>
            </p:nvSpPr>
            <p:spPr>
              <a:xfrm>
                <a:off x="459827" y="1052736"/>
                <a:ext cx="8229600" cy="4748583"/>
              </a:xfrm>
            </p:spPr>
            <p:txBody>
              <a:bodyPr>
                <a:normAutofit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000" dirty="0"/>
                  <a:t>Existuje kohorta, kde uvedené rozhodně neplatí: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cs-CZ" sz="2000" dirty="0"/>
                  <a:t>Jakých hodnot parametr nabývá a co nám může napovědět?</a:t>
                </a:r>
              </a:p>
              <a:p>
                <a:pPr marL="109728" indent="0">
                  <a:buNone/>
                </a:pPr>
                <a:endParaRPr lang="cs-CZ" sz="2000" dirty="0"/>
              </a:p>
              <a:p>
                <a:pPr marL="109728" indent="0">
                  <a:buNone/>
                </a:pPr>
                <a:r>
                  <a:rPr lang="cs-CZ" sz="2000" dirty="0"/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2000" dirty="0"/>
              </a:p>
              <a:p>
                <a:pPr marL="393192" lvl="1" indent="0">
                  <a:buNone/>
                </a:pPr>
                <a:endParaRPr lang="cs-CZ" sz="16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393192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sz="1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4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  <m:r>
                        <a:rPr lang="cs-CZ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𝑹𝑽𝒑</m:t>
                              </m:r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𝑳𝑽𝒔</m:t>
                              </m:r>
                            </m:e>
                          </m:acc>
                        </m:e>
                      </m:d>
                      <m:r>
                        <a:rPr lang="cs-CZ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≆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𝑳𝑽𝒑</m:t>
                              </m:r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𝑹𝑽𝒔</m:t>
                              </m:r>
                            </m:e>
                          </m:acc>
                        </m:e>
                      </m:d>
                      <m:r>
                        <a:rPr lang="cs-CZ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sz="1400" b="1" dirty="0">
                  <a:solidFill>
                    <a:srgbClr val="FF0000"/>
                  </a:solidFill>
                </a:endParaRPr>
              </a:p>
              <a:p>
                <a:pPr marL="393192" lvl="1" indent="0" algn="just">
                  <a:buNone/>
                </a:pPr>
                <a:endParaRPr lang="cs-CZ" sz="1600" b="1" dirty="0">
                  <a:solidFill>
                    <a:srgbClr val="FF0000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cs-CZ" sz="1600" dirty="0"/>
              </a:p>
            </p:txBody>
          </p:sp>
        </mc:Choice>
        <mc:Fallback xmlns="">
          <p:sp>
            <p:nvSpPr>
              <p:cNvPr id="13" name="Zástupný symbol pro obsah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827" y="1052736"/>
                <a:ext cx="8229600" cy="4748583"/>
              </a:xfrm>
              <a:blipFill>
                <a:blip r:embed="rId2"/>
                <a:stretch>
                  <a:fillRect t="-7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D:\FN%20Brno_modra_obdel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znak200_med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13E43DC4-E15C-45D6-A045-69ACD56E1F14}"/>
              </a:ext>
            </a:extLst>
          </p:cNvPr>
          <p:cNvSpPr txBox="1">
            <a:spLocks/>
          </p:cNvSpPr>
          <p:nvPr/>
        </p:nvSpPr>
        <p:spPr>
          <a:xfrm>
            <a:off x="3779912" y="6091323"/>
            <a:ext cx="4608512" cy="216024"/>
          </a:xfrm>
          <a:prstGeom prst="rect">
            <a:avLst/>
          </a:prstGeom>
        </p:spPr>
        <p:txBody>
          <a:bodyPr vert="horz" anchor="b"/>
          <a:lstStyle>
            <a:defPPr>
              <a:defRPr lang="cs-CZ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latin typeface="Calibri" panose="020F0502020204030204" pitchFamily="34" charset="0"/>
              </a:rPr>
              <a:t>Obr. 2: IVCT v případě anizotropie vedení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Zdroj: Autor  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113B9C0-D19A-4EBE-AC43-9C577D6F5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780928"/>
            <a:ext cx="4176464" cy="1685616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22E43B8-A28F-404E-BD13-9487755E360D}"/>
              </a:ext>
            </a:extLst>
          </p:cNvPr>
          <p:cNvCxnSpPr/>
          <p:nvPr/>
        </p:nvCxnSpPr>
        <p:spPr>
          <a:xfrm flipV="1">
            <a:off x="2807804" y="3383164"/>
            <a:ext cx="2376264" cy="12512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65D67AA-0712-44BC-A84B-74A6F1E6EBBA}"/>
              </a:ext>
            </a:extLst>
          </p:cNvPr>
          <p:cNvCxnSpPr>
            <a:cxnSpLocks/>
          </p:cNvCxnSpPr>
          <p:nvPr/>
        </p:nvCxnSpPr>
        <p:spPr>
          <a:xfrm flipH="1">
            <a:off x="2807804" y="3435661"/>
            <a:ext cx="2376264" cy="125128"/>
          </a:xfrm>
          <a:prstGeom prst="straightConnector1">
            <a:avLst/>
          </a:prstGeom>
          <a:ln w="19050"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/>
              <p:nvPr/>
            </p:nvSpPr>
            <p:spPr>
              <a:xfrm>
                <a:off x="3527884" y="3106961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4" y="3106961"/>
                <a:ext cx="430064" cy="404791"/>
              </a:xfrm>
              <a:prstGeom prst="rect">
                <a:avLst/>
              </a:prstGeom>
              <a:blipFill>
                <a:blip r:embed="rId7"/>
                <a:stretch>
                  <a:fillRect t="-25758" r="-3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/>
              <p:nvPr/>
            </p:nvSpPr>
            <p:spPr>
              <a:xfrm>
                <a:off x="4140944" y="3443511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944" y="3443511"/>
                <a:ext cx="430064" cy="404791"/>
              </a:xfrm>
              <a:prstGeom prst="rect">
                <a:avLst/>
              </a:prstGeom>
              <a:blipFill>
                <a:blip r:embed="rId8"/>
                <a:stretch>
                  <a:fillRect t="-25758" r="-619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88FFC1-3608-44EC-9779-F1E23D1A9E24}"/>
              </a:ext>
            </a:extLst>
          </p:cNvPr>
          <p:cNvSpPr txBox="1"/>
          <p:nvPr/>
        </p:nvSpPr>
        <p:spPr>
          <a:xfrm>
            <a:off x="2273918" y="3608608"/>
            <a:ext cx="4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RV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70767CA-E9BF-44EB-8972-8871219C8F7C}"/>
              </a:ext>
            </a:extLst>
          </p:cNvPr>
          <p:cNvSpPr txBox="1"/>
          <p:nvPr/>
        </p:nvSpPr>
        <p:spPr>
          <a:xfrm>
            <a:off x="5291088" y="3569400"/>
            <a:ext cx="53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</a:p>
        </p:txBody>
      </p:sp>
    </p:spTree>
    <p:extLst>
      <p:ext uri="{BB962C8B-B14F-4D97-AF65-F5344CB8AC3E}">
        <p14:creationId xmlns:p14="http://schemas.microsoft.com/office/powerpoint/2010/main" val="11089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79512" y="40551"/>
            <a:ext cx="8552010" cy="1036375"/>
          </a:xfrm>
        </p:spPr>
        <p:txBody>
          <a:bodyPr>
            <a:normAutofit/>
          </a:bodyPr>
          <a:lstStyle/>
          <a:p>
            <a:r>
              <a:rPr lang="cs-CZ" sz="2700" dirty="0">
                <a:latin typeface="Calibri" panose="020F0502020204030204" pitchFamily="34" charset="0"/>
              </a:rPr>
              <a:t> </a:t>
            </a:r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2 Skupina pacientů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13" name="Zástupný symbol pro obsah 7"/>
          <p:cNvSpPr>
            <a:spLocks noGrp="1"/>
          </p:cNvSpPr>
          <p:nvPr>
            <p:ph idx="1"/>
          </p:nvPr>
        </p:nvSpPr>
        <p:spPr>
          <a:xfrm>
            <a:off x="611560" y="1168677"/>
            <a:ext cx="828092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Standardní vzorek s indikací k implantaci CRT - D, přirozeně heterogenní, konsekutivní </a:t>
            </a:r>
            <a:r>
              <a:rPr lang="cs-CZ" sz="2000" dirty="0" err="1"/>
              <a:t>enrollment</a:t>
            </a:r>
            <a:r>
              <a:rPr lang="cs-CZ" sz="2000" dirty="0"/>
              <a:t>, roční </a:t>
            </a:r>
            <a:r>
              <a:rPr lang="cs-CZ" sz="2000" dirty="0" err="1"/>
              <a:t>follow</a:t>
            </a:r>
            <a:r>
              <a:rPr lang="cs-CZ" sz="2000" dirty="0"/>
              <a:t> 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Vstupní kritéria: implantace CRT systému (pro DKMP či ICHS KMP), podpis 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Vyřazovací kritéria: Expektance pod 12 měsíců, těžká CHOPN, těžká anemie, maligní tumor, st. p. resekci plic, CHRI na hemodialýze </a:t>
            </a:r>
          </a:p>
          <a:p>
            <a:pPr>
              <a:buFontTx/>
              <a:buChar char="-"/>
            </a:pPr>
            <a:endParaRPr lang="cs-CZ" sz="1600" b="1" dirty="0"/>
          </a:p>
        </p:txBody>
      </p:sp>
      <p:sp>
        <p:nvSpPr>
          <p:cNvPr id="15" name="Zástupný symbol pro obsah 7"/>
          <p:cNvSpPr txBox="1">
            <a:spLocks/>
          </p:cNvSpPr>
          <p:nvPr/>
        </p:nvSpPr>
        <p:spPr>
          <a:xfrm>
            <a:off x="251520" y="1196751"/>
            <a:ext cx="855201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cs-CZ" sz="1600" b="1" dirty="0"/>
          </a:p>
        </p:txBody>
      </p:sp>
      <p:pic>
        <p:nvPicPr>
          <p:cNvPr id="14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37833"/>
              </p:ext>
            </p:extLst>
          </p:nvPr>
        </p:nvGraphicFramePr>
        <p:xfrm>
          <a:off x="2936283" y="4077072"/>
          <a:ext cx="3390900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575">
                  <a:extLst>
                    <a:ext uri="{9D8B030D-6E8A-4147-A177-3AD203B41FA5}">
                      <a16:colId xmlns:a16="http://schemas.microsoft.com/office/drawing/2014/main" val="3557886473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90702292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308531383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3381024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Muži 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Ženy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Celkem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601292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+mn-lt"/>
                        </a:rPr>
                        <a:t>27 (84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%</a:t>
                      </a:r>
                      <a:r>
                        <a:rPr lang="cs-CZ" sz="11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+mn-lt"/>
                        </a:rPr>
                        <a:t>5 (</a:t>
                      </a:r>
                      <a:r>
                        <a:rPr lang="en-US" sz="1100" b="1" u="none" strike="noStrike" dirty="0">
                          <a:effectLst/>
                          <a:latin typeface="+mn-lt"/>
                        </a:rPr>
                        <a:t>16%</a:t>
                      </a:r>
                      <a:r>
                        <a:rPr lang="cs-CZ" sz="1100" b="1" u="none" strike="noStrike" dirty="0">
                          <a:effectLst/>
                          <a:latin typeface="+mn-lt"/>
                        </a:rPr>
                        <a:t>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+mn-lt"/>
                        </a:rPr>
                        <a:t>32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508215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ø věk</a:t>
                      </a:r>
                      <a:endParaRPr lang="cs-CZ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+mn-lt"/>
                        </a:rPr>
                        <a:t>65±4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+mn-lt"/>
                        </a:rPr>
                        <a:t>71±5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+mn-lt"/>
                        </a:rPr>
                        <a:t>66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751577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DKMP</a:t>
                      </a:r>
                      <a:endParaRPr lang="cs-CZ" sz="11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31789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ICHS KMP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69365694"/>
                  </a:ext>
                </a:extLst>
              </a:tr>
            </a:tbl>
          </a:graphicData>
        </a:graphic>
      </p:graphicFrame>
      <p:sp>
        <p:nvSpPr>
          <p:cNvPr id="10" name="Zástupný symbol pro zápatí 1"/>
          <p:cNvSpPr txBox="1">
            <a:spLocks/>
          </p:cNvSpPr>
          <p:nvPr/>
        </p:nvSpPr>
        <p:spPr>
          <a:xfrm>
            <a:off x="4355976" y="5883090"/>
            <a:ext cx="3970784" cy="276847"/>
          </a:xfrm>
          <a:prstGeom prst="rect">
            <a:avLst/>
          </a:prstGeom>
        </p:spPr>
        <p:txBody>
          <a:bodyPr vert="horz" anchor="b"/>
          <a:lstStyle>
            <a:defPPr>
              <a:defRPr lang="cs-CZ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latin typeface="Calibri" panose="020F0502020204030204" pitchFamily="34" charset="0"/>
              </a:rPr>
              <a:t>Tab. 1: Skupina pacientů / zdroj: autor </a:t>
            </a:r>
          </a:p>
        </p:txBody>
      </p:sp>
    </p:spTree>
    <p:extLst>
      <p:ext uri="{BB962C8B-B14F-4D97-AF65-F5344CB8AC3E}">
        <p14:creationId xmlns:p14="http://schemas.microsoft.com/office/powerpoint/2010/main" val="407462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601" y="15598"/>
            <a:ext cx="9151501" cy="1143000"/>
          </a:xfrm>
        </p:spPr>
        <p:txBody>
          <a:bodyPr>
            <a:noAutofit/>
          </a:bodyPr>
          <a:lstStyle/>
          <a:p>
            <a:pPr marL="109728"/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3 Disperze diferencí</a:t>
            </a:r>
          </a:p>
        </p:txBody>
      </p:sp>
      <p:sp>
        <p:nvSpPr>
          <p:cNvPr id="6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6660232" y="6597352"/>
            <a:ext cx="1774617" cy="216024"/>
          </a:xfrm>
        </p:spPr>
        <p:txBody>
          <a:bodyPr/>
          <a:lstStyle/>
          <a:p>
            <a:r>
              <a:rPr lang="cs-CZ" sz="1200" dirty="0">
                <a:latin typeface="Calibri" panose="020F0502020204030204" pitchFamily="34" charset="0"/>
              </a:rPr>
              <a:t>©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cs-CZ" sz="1200" dirty="0">
                <a:latin typeface="Calibri" panose="020F0502020204030204" pitchFamily="34" charset="0"/>
              </a:rPr>
              <a:t>David Pospíšil 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13" name="Zástupný symbol pro obsah 7"/>
          <p:cNvSpPr>
            <a:spLocks noGrp="1"/>
          </p:cNvSpPr>
          <p:nvPr>
            <p:ph idx="1"/>
          </p:nvPr>
        </p:nvSpPr>
        <p:spPr>
          <a:xfrm>
            <a:off x="459827" y="1275356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109728" indent="0">
              <a:buNone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>
              <a:buFont typeface="Courier New" panose="02070309020205020404" pitchFamily="49" charset="0"/>
              <a:buChar char="o"/>
            </a:pPr>
            <a:endParaRPr lang="cs-CZ" sz="2000" dirty="0"/>
          </a:p>
          <a:p>
            <a:pPr marL="393192" lvl="1" indent="0">
              <a:buNone/>
            </a:pPr>
            <a:endParaRPr lang="cs-CZ" sz="1600" b="1" i="1" dirty="0">
              <a:solidFill>
                <a:srgbClr val="FF0000"/>
              </a:solidFill>
              <a:latin typeface="Cambria Math" panose="02040503050406030204" pitchFamily="18" charset="0"/>
            </a:endParaRPr>
          </a:p>
          <a:p>
            <a:pPr marL="393192" lvl="1" indent="0" algn="ctr">
              <a:buNone/>
            </a:pPr>
            <a:endParaRPr lang="cs-CZ" sz="1400" b="1" dirty="0">
              <a:solidFill>
                <a:srgbClr val="FF0000"/>
              </a:solidFill>
            </a:endParaRPr>
          </a:p>
          <a:p>
            <a:pPr marL="393192" lvl="1" indent="0" algn="just">
              <a:buNone/>
            </a:pPr>
            <a:endParaRPr lang="cs-CZ" sz="1600" b="1" dirty="0">
              <a:solidFill>
                <a:srgbClr val="FF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sz="1600" dirty="0"/>
          </a:p>
        </p:txBody>
      </p:sp>
      <p:pic>
        <p:nvPicPr>
          <p:cNvPr id="7" name="Picture 2" descr="D:\FN%20Brno_modra_obdeln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72770"/>
            <a:ext cx="974092" cy="34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znak200_med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1" y="5974632"/>
            <a:ext cx="516959" cy="4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518557"/>
            <a:ext cx="974092" cy="253104"/>
          </a:xfrm>
          <a:prstGeom prst="rect">
            <a:avLst/>
          </a:prstGeom>
        </p:spPr>
      </p:pic>
      <p:sp>
        <p:nvSpPr>
          <p:cNvPr id="10" name="Zástupný symbol pro zápatí 1">
            <a:extLst>
              <a:ext uri="{FF2B5EF4-FFF2-40B4-BE49-F238E27FC236}">
                <a16:creationId xmlns:a16="http://schemas.microsoft.com/office/drawing/2014/main" id="{13E43DC4-E15C-45D6-A045-69ACD56E1F14}"/>
              </a:ext>
            </a:extLst>
          </p:cNvPr>
          <p:cNvSpPr txBox="1">
            <a:spLocks/>
          </p:cNvSpPr>
          <p:nvPr/>
        </p:nvSpPr>
        <p:spPr>
          <a:xfrm>
            <a:off x="3779912" y="6091323"/>
            <a:ext cx="4608512" cy="216024"/>
          </a:xfrm>
          <a:prstGeom prst="rect">
            <a:avLst/>
          </a:prstGeom>
        </p:spPr>
        <p:txBody>
          <a:bodyPr vert="horz" anchor="b"/>
          <a:lstStyle>
            <a:defPPr>
              <a:defRPr lang="cs-CZ"/>
            </a:defPPr>
            <a:lvl1pPr marL="0" algn="r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latin typeface="Calibri" panose="020F0502020204030204" pitchFamily="34" charset="0"/>
              </a:rPr>
              <a:t>Schéma 1: Disperze diferencí</a:t>
            </a:r>
            <a:r>
              <a:rPr lang="en-US" sz="1200" dirty="0">
                <a:latin typeface="Calibri" panose="020F0502020204030204" pitchFamily="34" charset="0"/>
              </a:rPr>
              <a:t>|</a:t>
            </a:r>
            <a:r>
              <a:rPr lang="cs-CZ" sz="1200" dirty="0">
                <a:latin typeface="Calibri" panose="020F0502020204030204" pitchFamily="34" charset="0"/>
              </a:rPr>
              <a:t> Zdroj: Autor  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822E43B8-A28F-404E-BD13-9487755E360D}"/>
              </a:ext>
            </a:extLst>
          </p:cNvPr>
          <p:cNvCxnSpPr/>
          <p:nvPr/>
        </p:nvCxnSpPr>
        <p:spPr>
          <a:xfrm flipV="1">
            <a:off x="2807804" y="3383164"/>
            <a:ext cx="2376264" cy="12512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D65D67AA-0712-44BC-A84B-74A6F1E6EBBA}"/>
              </a:ext>
            </a:extLst>
          </p:cNvPr>
          <p:cNvCxnSpPr>
            <a:cxnSpLocks/>
          </p:cNvCxnSpPr>
          <p:nvPr/>
        </p:nvCxnSpPr>
        <p:spPr>
          <a:xfrm flipH="1">
            <a:off x="2807804" y="3435661"/>
            <a:ext cx="2376264" cy="125128"/>
          </a:xfrm>
          <a:prstGeom prst="straightConnector1">
            <a:avLst/>
          </a:prstGeom>
          <a:ln w="19050">
            <a:solidFill>
              <a:schemeClr val="bg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/>
              <p:nvPr/>
            </p:nvSpPr>
            <p:spPr>
              <a:xfrm>
                <a:off x="3527884" y="3106961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7BDA2E4B-576B-4FC8-B15A-40BF98586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84" y="3106961"/>
                <a:ext cx="430064" cy="404791"/>
              </a:xfrm>
              <a:prstGeom prst="rect">
                <a:avLst/>
              </a:prstGeom>
              <a:blipFill>
                <a:blip r:embed="rId5"/>
                <a:stretch>
                  <a:fillRect t="-25758" r="-342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/>
              <p:nvPr/>
            </p:nvSpPr>
            <p:spPr>
              <a:xfrm>
                <a:off x="4140944" y="3443511"/>
                <a:ext cx="430064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cs-CZ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cs-CZ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cs-CZ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B0ED440E-F8C5-4736-86ED-7DCE74DE0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944" y="3443511"/>
                <a:ext cx="430064" cy="404791"/>
              </a:xfrm>
              <a:prstGeom prst="rect">
                <a:avLst/>
              </a:prstGeom>
              <a:blipFill>
                <a:blip r:embed="rId6"/>
                <a:stretch>
                  <a:fillRect t="-25758" r="-619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88FFC1-3608-44EC-9779-F1E23D1A9E24}"/>
              </a:ext>
            </a:extLst>
          </p:cNvPr>
          <p:cNvSpPr txBox="1"/>
          <p:nvPr/>
        </p:nvSpPr>
        <p:spPr>
          <a:xfrm>
            <a:off x="2273918" y="3608608"/>
            <a:ext cx="488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RV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70767CA-E9BF-44EB-8972-8871219C8F7C}"/>
              </a:ext>
            </a:extLst>
          </p:cNvPr>
          <p:cNvSpPr txBox="1"/>
          <p:nvPr/>
        </p:nvSpPr>
        <p:spPr>
          <a:xfrm>
            <a:off x="5291088" y="3569400"/>
            <a:ext cx="53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</a:p>
        </p:txBody>
      </p:sp>
      <p:graphicFrame>
        <p:nvGraphicFramePr>
          <p:cNvPr id="28" name="Graf 27">
            <a:extLst>
              <a:ext uri="{FF2B5EF4-FFF2-40B4-BE49-F238E27FC236}">
                <a16:creationId xmlns:a16="http://schemas.microsoft.com/office/drawing/2014/main" id="{62E4122F-7AD8-4258-8F6B-8D696F58D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179156"/>
              </p:ext>
            </p:extLst>
          </p:nvPr>
        </p:nvGraphicFramePr>
        <p:xfrm>
          <a:off x="653143" y="1052736"/>
          <a:ext cx="7837713" cy="468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9" name="Zástupný symbol pro obsah 7">
            <a:extLst>
              <a:ext uri="{FF2B5EF4-FFF2-40B4-BE49-F238E27FC236}">
                <a16:creationId xmlns:a16="http://schemas.microsoft.com/office/drawing/2014/main" id="{43D87DAF-9C01-432F-A881-BAD3144D50F3}"/>
              </a:ext>
            </a:extLst>
          </p:cNvPr>
          <p:cNvSpPr txBox="1">
            <a:spLocks/>
          </p:cNvSpPr>
          <p:nvPr/>
        </p:nvSpPr>
        <p:spPr>
          <a:xfrm>
            <a:off x="251520" y="1196751"/>
            <a:ext cx="855201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cs-CZ" sz="1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3CB785F9-0218-4C4F-AEAC-F11BE2888C8E}"/>
                  </a:ext>
                </a:extLst>
              </p:cNvPr>
              <p:cNvSpPr txBox="1"/>
              <p:nvPr/>
            </p:nvSpPr>
            <p:spPr>
              <a:xfrm>
                <a:off x="6030800" y="4560867"/>
                <a:ext cx="2772730" cy="2959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𝑽𝒑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cs-CZ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𝑽𝒔</m:t>
                              </m:r>
                            </m:e>
                          </m:acc>
                        </m:e>
                      </m:d>
                      <m:r>
                        <a:rPr lang="cs-CZ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 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𝑽𝒑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cs-CZ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𝑽𝒔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3CB785F9-0218-4C4F-AEAC-F11BE2888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800" y="4560867"/>
                <a:ext cx="2772730" cy="2959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C70EF36A-A9A5-4F36-845A-912E701B3436}"/>
                  </a:ext>
                </a:extLst>
              </p:cNvPr>
              <p:cNvSpPr txBox="1"/>
              <p:nvPr/>
            </p:nvSpPr>
            <p:spPr>
              <a:xfrm>
                <a:off x="353080" y="4560866"/>
                <a:ext cx="2755879" cy="2959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𝑽𝒑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cs-CZ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𝑽𝒔</m:t>
                              </m:r>
                            </m:e>
                          </m:acc>
                        </m:e>
                      </m:d>
                      <m:r>
                        <a:rPr lang="cs-CZ" sz="1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 </m:t>
                      </m:r>
                      <m:d>
                        <m:dPr>
                          <m:begChr m:val="|"/>
                          <m:endChr m:val="|"/>
                          <m:ctrlPr>
                            <a:rPr lang="cs-CZ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cs-CZ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𝑽𝒑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cs-CZ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cs-CZ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𝑽𝒔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31" name="TextovéPole 30">
                <a:extLst>
                  <a:ext uri="{FF2B5EF4-FFF2-40B4-BE49-F238E27FC236}">
                    <a16:creationId xmlns:a16="http://schemas.microsoft.com/office/drawing/2014/main" id="{C70EF36A-A9A5-4F36-845A-912E701B3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80" y="4560866"/>
                <a:ext cx="2755879" cy="2959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ovéPole 31">
            <a:extLst>
              <a:ext uri="{FF2B5EF4-FFF2-40B4-BE49-F238E27FC236}">
                <a16:creationId xmlns:a16="http://schemas.microsoft.com/office/drawing/2014/main" id="{7D210E9B-F741-43C1-BC02-AFD1BF08301C}"/>
              </a:ext>
            </a:extLst>
          </p:cNvPr>
          <p:cNvSpPr txBox="1"/>
          <p:nvPr/>
        </p:nvSpPr>
        <p:spPr>
          <a:xfrm>
            <a:off x="1259632" y="3796374"/>
            <a:ext cx="830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-72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45792FB-2FFA-4E88-B4A3-8590E26127EC}"/>
              </a:ext>
            </a:extLst>
          </p:cNvPr>
          <p:cNvSpPr txBox="1"/>
          <p:nvPr/>
        </p:nvSpPr>
        <p:spPr>
          <a:xfrm>
            <a:off x="302299" y="4907622"/>
            <a:ext cx="2857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Rychlejší vedení zprava doleva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FE4FE70-20D3-4679-A551-5F26F868B632}"/>
              </a:ext>
            </a:extLst>
          </p:cNvPr>
          <p:cNvSpPr txBox="1"/>
          <p:nvPr/>
        </p:nvSpPr>
        <p:spPr>
          <a:xfrm>
            <a:off x="5938735" y="4884730"/>
            <a:ext cx="2857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Rychlejší vedení zleva doprava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414147E0-D731-41A7-A053-1253C2701D15}"/>
              </a:ext>
            </a:extLst>
          </p:cNvPr>
          <p:cNvSpPr txBox="1"/>
          <p:nvPr/>
        </p:nvSpPr>
        <p:spPr>
          <a:xfrm>
            <a:off x="4527525" y="5578824"/>
            <a:ext cx="2857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diference</a:t>
            </a:r>
          </a:p>
        </p:txBody>
      </p: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A9A19550-7B8C-4C0F-ADF7-F4859F5DF204}"/>
              </a:ext>
            </a:extLst>
          </p:cNvPr>
          <p:cNvGrpSpPr/>
          <p:nvPr/>
        </p:nvGrpSpPr>
        <p:grpSpPr>
          <a:xfrm>
            <a:off x="947893" y="2722646"/>
            <a:ext cx="1858537" cy="907150"/>
            <a:chOff x="947893" y="2722646"/>
            <a:chExt cx="1858537" cy="907150"/>
          </a:xfrm>
        </p:grpSpPr>
        <p:grpSp>
          <p:nvGrpSpPr>
            <p:cNvPr id="44" name="Skupina 43">
              <a:extLst>
                <a:ext uri="{FF2B5EF4-FFF2-40B4-BE49-F238E27FC236}">
                  <a16:creationId xmlns:a16="http://schemas.microsoft.com/office/drawing/2014/main" id="{DBBC23D3-B93E-4209-8BF3-2A9A969F301D}"/>
                </a:ext>
              </a:extLst>
            </p:cNvPr>
            <p:cNvGrpSpPr/>
            <p:nvPr/>
          </p:nvGrpSpPr>
          <p:grpSpPr>
            <a:xfrm>
              <a:off x="947893" y="2722646"/>
              <a:ext cx="1858537" cy="907150"/>
              <a:chOff x="947893" y="2722646"/>
              <a:chExt cx="1858537" cy="907150"/>
            </a:xfrm>
          </p:grpSpPr>
          <p:pic>
            <p:nvPicPr>
              <p:cNvPr id="24" name="Obrázek 23">
                <a:extLst>
                  <a:ext uri="{FF2B5EF4-FFF2-40B4-BE49-F238E27FC236}">
                    <a16:creationId xmlns:a16="http://schemas.microsoft.com/office/drawing/2014/main" id="{5962A338-A72A-466F-829D-9082F5BCD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7893" y="2722646"/>
                <a:ext cx="1858537" cy="907150"/>
              </a:xfrm>
              <a:prstGeom prst="rect">
                <a:avLst/>
              </a:prstGeom>
            </p:spPr>
          </p:pic>
          <p:cxnSp>
            <p:nvCxnSpPr>
              <p:cNvPr id="26" name="Přímá spojnice se šipkou 25">
                <a:extLst>
                  <a:ext uri="{FF2B5EF4-FFF2-40B4-BE49-F238E27FC236}">
                    <a16:creationId xmlns:a16="http://schemas.microsoft.com/office/drawing/2014/main" id="{9EBA309F-4FD4-444A-872B-2F09B95E3E75}"/>
                  </a:ext>
                </a:extLst>
              </p:cNvPr>
              <p:cNvCxnSpPr/>
              <p:nvPr/>
            </p:nvCxnSpPr>
            <p:spPr>
              <a:xfrm flipV="1">
                <a:off x="1188221" y="3046752"/>
                <a:ext cx="1057443" cy="6734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>
                <a:extLst>
                  <a:ext uri="{FF2B5EF4-FFF2-40B4-BE49-F238E27FC236}">
                    <a16:creationId xmlns:a16="http://schemas.microsoft.com/office/drawing/2014/main" id="{16787763-282F-4060-92CD-9B8877B7B6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31640" y="3160119"/>
                <a:ext cx="785958" cy="52857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prstDash val="lgDash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ovéPole 32">
                <a:extLst>
                  <a:ext uri="{FF2B5EF4-FFF2-40B4-BE49-F238E27FC236}">
                    <a16:creationId xmlns:a16="http://schemas.microsoft.com/office/drawing/2014/main" id="{5726CC5C-FA85-46C5-8E15-FCDD1F3A1A4A}"/>
                  </a:ext>
                </a:extLst>
              </p:cNvPr>
              <p:cNvSpPr txBox="1"/>
              <p:nvPr/>
            </p:nvSpPr>
            <p:spPr>
              <a:xfrm>
                <a:off x="950640" y="3168080"/>
                <a:ext cx="5696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RV</a:t>
                </a:r>
              </a:p>
            </p:txBody>
          </p: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B42D0E99-CAEE-473B-9D8A-E00DE78237AD}"/>
                  </a:ext>
                </a:extLst>
              </p:cNvPr>
              <p:cNvSpPr txBox="1"/>
              <p:nvPr/>
            </p:nvSpPr>
            <p:spPr>
              <a:xfrm>
                <a:off x="2293289" y="3146979"/>
                <a:ext cx="415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LV</a:t>
                </a:r>
              </a:p>
            </p:txBody>
          </p:sp>
        </p:grpSp>
        <p:pic>
          <p:nvPicPr>
            <p:cNvPr id="46" name="Grafický objekt 45" descr="Běh">
              <a:extLst>
                <a:ext uri="{FF2B5EF4-FFF2-40B4-BE49-F238E27FC236}">
                  <a16:creationId xmlns:a16="http://schemas.microsoft.com/office/drawing/2014/main" id="{B3F7AF99-5D76-49A4-B456-D85793CD7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98003" y="2785792"/>
              <a:ext cx="293677" cy="293677"/>
            </a:xfrm>
            <a:prstGeom prst="rect">
              <a:avLst/>
            </a:prstGeom>
          </p:spPr>
        </p:pic>
        <p:pic>
          <p:nvPicPr>
            <p:cNvPr id="48" name="Grafický objekt 47" descr="Osoba s holí">
              <a:extLst>
                <a:ext uri="{FF2B5EF4-FFF2-40B4-BE49-F238E27FC236}">
                  <a16:creationId xmlns:a16="http://schemas.microsoft.com/office/drawing/2014/main" id="{931F7EDE-9635-4AA7-8608-AA369D4A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670860" y="3202352"/>
              <a:ext cx="309755" cy="309755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8B04FCCE-BB2F-497A-90CE-AB2DA071EC77}"/>
              </a:ext>
            </a:extLst>
          </p:cNvPr>
          <p:cNvGrpSpPr/>
          <p:nvPr/>
        </p:nvGrpSpPr>
        <p:grpSpPr>
          <a:xfrm>
            <a:off x="6328197" y="2758787"/>
            <a:ext cx="1858537" cy="907150"/>
            <a:chOff x="6328197" y="2758787"/>
            <a:chExt cx="1858537" cy="907150"/>
          </a:xfrm>
        </p:grpSpPr>
        <p:grpSp>
          <p:nvGrpSpPr>
            <p:cNvPr id="20" name="Skupina 19">
              <a:extLst>
                <a:ext uri="{FF2B5EF4-FFF2-40B4-BE49-F238E27FC236}">
                  <a16:creationId xmlns:a16="http://schemas.microsoft.com/office/drawing/2014/main" id="{A74FDB57-663C-466C-8026-F45696135BEF}"/>
                </a:ext>
              </a:extLst>
            </p:cNvPr>
            <p:cNvGrpSpPr/>
            <p:nvPr/>
          </p:nvGrpSpPr>
          <p:grpSpPr>
            <a:xfrm>
              <a:off x="6328197" y="2758787"/>
              <a:ext cx="1858537" cy="907150"/>
              <a:chOff x="6328197" y="2758787"/>
              <a:chExt cx="1858537" cy="907150"/>
            </a:xfrm>
          </p:grpSpPr>
          <p:pic>
            <p:nvPicPr>
              <p:cNvPr id="37" name="Obrázek 36">
                <a:extLst>
                  <a:ext uri="{FF2B5EF4-FFF2-40B4-BE49-F238E27FC236}">
                    <a16:creationId xmlns:a16="http://schemas.microsoft.com/office/drawing/2014/main" id="{F773666D-011A-49CC-924C-63ACB2064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8197" y="2758787"/>
                <a:ext cx="1858537" cy="907150"/>
              </a:xfrm>
              <a:prstGeom prst="rect">
                <a:avLst/>
              </a:prstGeom>
            </p:spPr>
          </p:pic>
          <p:cxnSp>
            <p:nvCxnSpPr>
              <p:cNvPr id="39" name="Přímá spojnice se šipkou 38">
                <a:extLst>
                  <a:ext uri="{FF2B5EF4-FFF2-40B4-BE49-F238E27FC236}">
                    <a16:creationId xmlns:a16="http://schemas.microsoft.com/office/drawing/2014/main" id="{9F5065D1-703B-42E4-BFB2-D293950293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68525" y="3145636"/>
                <a:ext cx="1057443" cy="6734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ovéPole 39">
                <a:extLst>
                  <a:ext uri="{FF2B5EF4-FFF2-40B4-BE49-F238E27FC236}">
                    <a16:creationId xmlns:a16="http://schemas.microsoft.com/office/drawing/2014/main" id="{5B22E123-2426-4813-B7D8-76814777BC59}"/>
                  </a:ext>
                </a:extLst>
              </p:cNvPr>
              <p:cNvSpPr txBox="1"/>
              <p:nvPr/>
            </p:nvSpPr>
            <p:spPr>
              <a:xfrm>
                <a:off x="6330944" y="3204221"/>
                <a:ext cx="5696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RV</a:t>
                </a:r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1082DF3F-48A0-445F-9CFC-3798BC293D15}"/>
                  </a:ext>
                </a:extLst>
              </p:cNvPr>
              <p:cNvSpPr txBox="1"/>
              <p:nvPr/>
            </p:nvSpPr>
            <p:spPr>
              <a:xfrm>
                <a:off x="7673593" y="3183120"/>
                <a:ext cx="4151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LV</a:t>
                </a:r>
              </a:p>
            </p:txBody>
          </p:sp>
        </p:grp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35765B90-EDB9-4C6A-8A47-D75B488423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25820" y="3068960"/>
              <a:ext cx="821720" cy="50313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lg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Grafický objekt 48" descr="Osoba s holí">
              <a:extLst>
                <a:ext uri="{FF2B5EF4-FFF2-40B4-BE49-F238E27FC236}">
                  <a16:creationId xmlns:a16="http://schemas.microsoft.com/office/drawing/2014/main" id="{ECEF2750-B7DE-49DF-A6F2-F8D31495F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70299" y="2800716"/>
              <a:ext cx="279862" cy="279862"/>
            </a:xfrm>
            <a:prstGeom prst="rect">
              <a:avLst/>
            </a:prstGeom>
          </p:spPr>
        </p:pic>
        <p:pic>
          <p:nvPicPr>
            <p:cNvPr id="51" name="Grafický objekt 50" descr="Běh">
              <a:extLst>
                <a:ext uri="{FF2B5EF4-FFF2-40B4-BE49-F238E27FC236}">
                  <a16:creationId xmlns:a16="http://schemas.microsoft.com/office/drawing/2014/main" id="{FCC0D321-D45E-48E5-AE0E-F328A1C9B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80558" y="3220647"/>
              <a:ext cx="280361" cy="280361"/>
            </a:xfrm>
            <a:prstGeom prst="rect">
              <a:avLst/>
            </a:prstGeom>
            <a:scene3d>
              <a:camera prst="orthographicFront">
                <a:rot lat="60000" lon="1080000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39607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9331</TotalTime>
  <Words>2150</Words>
  <Application>Microsoft Office PowerPoint</Application>
  <PresentationFormat>Předvádění na obrazovce (4:3)</PresentationFormat>
  <Paragraphs>626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Lucida Sans Unicode</vt:lpstr>
      <vt:lpstr>Verdana</vt:lpstr>
      <vt:lpstr>Wingdings</vt:lpstr>
      <vt:lpstr>Wingdings 2</vt:lpstr>
      <vt:lpstr>Wingdings 3</vt:lpstr>
      <vt:lpstr>Shluk</vt:lpstr>
      <vt:lpstr>PRACOVNÍ SKUPINA KARDIOTECH</vt:lpstr>
      <vt:lpstr>Pár slov o PS KardioTech</vt:lpstr>
      <vt:lpstr>Pár slov o PS KardioTech</vt:lpstr>
      <vt:lpstr> ELEKTRICKÁ ANIZOTROPIE INTERVENTRIKULÁRNÍHO VEDENÍ U PACIENTŮ PODSTUPUJÍCÍCH IMPLANTACI PŘÍSTROJE PRO CRT A JEJÍ VÝZNAM V PROCESU OPTIMALIZACE</vt:lpstr>
      <vt:lpstr>Prezentace aplikace PowerPoint</vt:lpstr>
      <vt:lpstr>1 Interventrikulární kondukční časy (IVCT) a jejich anizotropie</vt:lpstr>
      <vt:lpstr>1 Interventrikulární kondukční časy (IVCT) a jejich anizotropie</vt:lpstr>
      <vt:lpstr> 2 Skupina pacientů</vt:lpstr>
      <vt:lpstr>3 Disperze diferencí</vt:lpstr>
      <vt:lpstr>4 Rozdělení pro statistickou analýzu</vt:lpstr>
      <vt:lpstr>5 Statistická analýza - výsledky</vt:lpstr>
      <vt:lpstr>5 Statistická analýza - výsledky</vt:lpstr>
      <vt:lpstr>5 Statistická analýza - výsledky</vt:lpstr>
      <vt:lpstr>5 Statistická analýza - výsledky</vt:lpstr>
      <vt:lpstr>6 Shrnutí</vt:lpstr>
      <vt:lpstr>6 Shrnutí</vt:lpstr>
      <vt:lpstr> 6 Závěr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Dave Legato</dc:creator>
  <cp:lastModifiedBy>David Pospíšil</cp:lastModifiedBy>
  <cp:revision>524</cp:revision>
  <dcterms:created xsi:type="dcterms:W3CDTF">2014-01-20T08:40:19Z</dcterms:created>
  <dcterms:modified xsi:type="dcterms:W3CDTF">2018-11-27T13:18:39Z</dcterms:modified>
</cp:coreProperties>
</file>