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0" r:id="rId1"/>
  </p:sldMasterIdLst>
  <p:notesMasterIdLst>
    <p:notesMasterId r:id="rId36"/>
  </p:notesMasterIdLst>
  <p:sldIdLst>
    <p:sldId id="475" r:id="rId2"/>
    <p:sldId id="406" r:id="rId3"/>
    <p:sldId id="503" r:id="rId4"/>
    <p:sldId id="512" r:id="rId5"/>
    <p:sldId id="408" r:id="rId6"/>
    <p:sldId id="510" r:id="rId7"/>
    <p:sldId id="371" r:id="rId8"/>
    <p:sldId id="522" r:id="rId9"/>
    <p:sldId id="419" r:id="rId10"/>
    <p:sldId id="504" r:id="rId11"/>
    <p:sldId id="509" r:id="rId12"/>
    <p:sldId id="505" r:id="rId13"/>
    <p:sldId id="409" r:id="rId14"/>
    <p:sldId id="460" r:id="rId15"/>
    <p:sldId id="410" r:id="rId16"/>
    <p:sldId id="458" r:id="rId17"/>
    <p:sldId id="421" r:id="rId18"/>
    <p:sldId id="424" r:id="rId19"/>
    <p:sldId id="511" r:id="rId20"/>
    <p:sldId id="426" r:id="rId21"/>
    <p:sldId id="442" r:id="rId22"/>
    <p:sldId id="443" r:id="rId23"/>
    <p:sldId id="444" r:id="rId24"/>
    <p:sldId id="445" r:id="rId25"/>
    <p:sldId id="446" r:id="rId26"/>
    <p:sldId id="447" r:id="rId27"/>
    <p:sldId id="448" r:id="rId28"/>
    <p:sldId id="527" r:id="rId29"/>
    <p:sldId id="523" r:id="rId30"/>
    <p:sldId id="524" r:id="rId31"/>
    <p:sldId id="525" r:id="rId32"/>
    <p:sldId id="526" r:id="rId33"/>
    <p:sldId id="518" r:id="rId34"/>
    <p:sldId id="405" r:id="rId3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CC0000"/>
    <a:srgbClr val="FF8585"/>
    <a:srgbClr val="FFCC66"/>
    <a:srgbClr val="FF99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95862" autoAdjust="0"/>
  </p:normalViewPr>
  <p:slideViewPr>
    <p:cSldViewPr>
      <p:cViewPr varScale="1">
        <p:scale>
          <a:sx n="167" d="100"/>
          <a:sy n="167" d="100"/>
        </p:scale>
        <p:origin x="-19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howGuides="1">
      <p:cViewPr varScale="1">
        <p:scale>
          <a:sx n="126" d="100"/>
          <a:sy n="126" d="100"/>
        </p:scale>
        <p:origin x="-490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4BCE89-E670-45B9-8EB9-2FE22D5F09C4}" type="datetimeFigureOut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C57E22D-894D-40A4-97F2-1EF902FEFC4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38023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337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CB47F1-5741-4EE1-9BBD-C6BF7E86C20F}" type="slidenum">
              <a:rPr lang="cs-CZ" smtClean="0"/>
              <a:pPr/>
              <a:t>1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2DDE0-4E1C-4247-894A-41F73B76C571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5" name="Obrázek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6283325"/>
            <a:ext cx="16398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283325"/>
            <a:ext cx="21447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6283325"/>
            <a:ext cx="15303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 algn="ctr">
              <a:defRPr sz="4000" b="1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9EADC-BB65-4E0B-9C3B-0EE87FABACC4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31088" y="6248400"/>
            <a:ext cx="102711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2EAFF-A174-4386-87D9-215F4DD801E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697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17"/>
          <p:cNvSpPr>
            <a:spLocks noGrp="1"/>
          </p:cNvSpPr>
          <p:nvPr>
            <p:ph type="body" sz="quarter" idx="13"/>
          </p:nvPr>
        </p:nvSpPr>
        <p:spPr>
          <a:xfrm>
            <a:off x="611560" y="6237312"/>
            <a:ext cx="2880320" cy="504801"/>
          </a:xfrm>
        </p:spPr>
        <p:txBody>
          <a:bodyPr lIns="36000" tIns="0" rIns="36000" bIns="0"/>
          <a:lstStyle>
            <a:lvl1pPr marL="0" indent="0">
              <a:spcBef>
                <a:spcPts val="0"/>
              </a:spcBef>
              <a:buNone/>
              <a:defRPr sz="1200" i="1"/>
            </a:lvl1pPr>
            <a:lvl2pPr marL="471487" indent="0">
              <a:buNone/>
              <a:defRPr sz="1200"/>
            </a:lvl2pPr>
            <a:lvl3pPr marL="909637" indent="0">
              <a:buNone/>
              <a:defRPr sz="1200"/>
            </a:lvl3pPr>
            <a:lvl4pPr marL="1306513" indent="0">
              <a:buNone/>
              <a:defRPr sz="1200"/>
            </a:lvl4pPr>
            <a:lvl5pPr marL="1695450" indent="0">
              <a:buNone/>
              <a:defRPr sz="12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ED7AF-FE29-408E-AE24-2E99ACDA8A6D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EDEAF-3937-468E-BC65-7B46DC308E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21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07048-5165-4DAC-A3D9-55E035371E9D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BB3DC-B0B3-43E5-9FD7-4F1E9E36EBB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53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F9BA7-CDBB-4798-9438-8E2E85D936D7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442FC-0271-4082-A2F8-A22275962A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776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940F8-938E-45C0-A45C-BB10CAB978CF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4B765-CC91-4130-A32B-BD656DE0D5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2303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D88AD-82C8-405E-AF15-9CA065D2E500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5978D-CB11-43F6-96B6-13D11A8005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580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81994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566738" y="1412776"/>
            <a:ext cx="3924300" cy="460702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3438" y="1412776"/>
            <a:ext cx="3924300" cy="460702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2C9B-AF8F-4555-8B7D-A200B99FC261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45C1B-EC15-4838-8BF3-843DDB8F24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83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63FA3-FF50-4DC1-B67C-AF37EA7B44E4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C42E7-7662-4391-96A8-20298AF24B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687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85999" y="6325200"/>
            <a:ext cx="7988400" cy="263525"/>
          </a:xfrm>
        </p:spPr>
        <p:txBody>
          <a:bodyPr anchor="b"/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DF313-5A89-4B08-9689-948DD6E08A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507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3"/>
          </p:nvPr>
        </p:nvSpPr>
        <p:spPr>
          <a:xfrm>
            <a:off x="611560" y="6237312"/>
            <a:ext cx="6768728" cy="504801"/>
          </a:xfrm>
        </p:spPr>
        <p:txBody>
          <a:bodyPr lIns="36000" tIns="0" rIns="36000" bIns="0"/>
          <a:lstStyle>
            <a:lvl1pPr marL="0" indent="0">
              <a:spcBef>
                <a:spcPts val="0"/>
              </a:spcBef>
              <a:buNone/>
              <a:defRPr sz="1200" i="1"/>
            </a:lvl1pPr>
            <a:lvl2pPr marL="471487" indent="0">
              <a:buNone/>
              <a:defRPr sz="1200"/>
            </a:lvl2pPr>
            <a:lvl3pPr marL="909637" indent="0">
              <a:buNone/>
              <a:defRPr sz="1200"/>
            </a:lvl3pPr>
            <a:lvl4pPr marL="1306513" indent="0">
              <a:buNone/>
              <a:defRPr sz="1200"/>
            </a:lvl4pPr>
            <a:lvl5pPr marL="1695450" indent="0">
              <a:buNone/>
              <a:defRPr sz="1200"/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3408B-DF88-48AC-9558-4BFEF20D15A4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7705E-315A-4731-AA5B-0E2208F133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0890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6283325"/>
            <a:ext cx="16398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566738" y="332656"/>
            <a:ext cx="8001000" cy="568714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11" name="Zástupný symbol pro text 17"/>
          <p:cNvSpPr>
            <a:spLocks noGrp="1"/>
          </p:cNvSpPr>
          <p:nvPr>
            <p:ph type="body" sz="quarter" idx="13"/>
          </p:nvPr>
        </p:nvSpPr>
        <p:spPr>
          <a:xfrm>
            <a:off x="611560" y="6237312"/>
            <a:ext cx="6768728" cy="504801"/>
          </a:xfrm>
        </p:spPr>
        <p:txBody>
          <a:bodyPr lIns="36000" tIns="0" rIns="36000" bIns="0"/>
          <a:lstStyle>
            <a:lvl1pPr marL="0" indent="0">
              <a:spcBef>
                <a:spcPts val="0"/>
              </a:spcBef>
              <a:buNone/>
              <a:defRPr sz="1200" i="1"/>
            </a:lvl1pPr>
            <a:lvl2pPr marL="471487" indent="0">
              <a:buNone/>
              <a:defRPr sz="1200"/>
            </a:lvl2pPr>
            <a:lvl3pPr marL="909637" indent="0">
              <a:buNone/>
              <a:defRPr sz="1200"/>
            </a:lvl3pPr>
            <a:lvl4pPr marL="1306513" indent="0">
              <a:buNone/>
              <a:defRPr sz="1200"/>
            </a:lvl4pPr>
            <a:lvl5pPr marL="1695450" indent="0">
              <a:buNone/>
              <a:defRPr sz="1200"/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D6CE8-C457-4FE4-AE50-2B8B37300113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67775-9546-48AF-B6CC-9E0EAAD68D1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2092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3"/>
          </p:nvPr>
        </p:nvSpPr>
        <p:spPr>
          <a:xfrm>
            <a:off x="539552" y="6237312"/>
            <a:ext cx="2952328" cy="504801"/>
          </a:xfrm>
        </p:spPr>
        <p:txBody>
          <a:bodyPr lIns="36000" tIns="0" rIns="36000" bIns="0"/>
          <a:lstStyle>
            <a:lvl1pPr marL="0" indent="0">
              <a:spcBef>
                <a:spcPts val="0"/>
              </a:spcBef>
              <a:buNone/>
              <a:defRPr sz="1200" i="1"/>
            </a:lvl1pPr>
            <a:lvl2pPr marL="471487" indent="0">
              <a:buNone/>
              <a:defRPr sz="1200"/>
            </a:lvl2pPr>
            <a:lvl3pPr marL="909637" indent="0">
              <a:buNone/>
              <a:defRPr sz="1200"/>
            </a:lvl3pPr>
            <a:lvl4pPr marL="1306513" indent="0">
              <a:buNone/>
              <a:defRPr sz="1200"/>
            </a:lvl4pPr>
            <a:lvl5pPr marL="1695450" indent="0">
              <a:buNone/>
              <a:defRPr sz="12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8405A-EFBA-4570-8466-98B8FD62761D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8EBA6-7C73-4B83-BCED-1E934BBA9B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31933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66738" y="1412776"/>
            <a:ext cx="3924300" cy="46070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3438" y="1412776"/>
            <a:ext cx="3924300" cy="46070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8" name="Zástupný symbol pro text 17"/>
          <p:cNvSpPr>
            <a:spLocks noGrp="1"/>
          </p:cNvSpPr>
          <p:nvPr>
            <p:ph type="body" sz="quarter" idx="13"/>
          </p:nvPr>
        </p:nvSpPr>
        <p:spPr>
          <a:xfrm>
            <a:off x="611560" y="6237312"/>
            <a:ext cx="6768728" cy="504801"/>
          </a:xfrm>
        </p:spPr>
        <p:txBody>
          <a:bodyPr lIns="36000" tIns="0" rIns="36000" bIns="0"/>
          <a:lstStyle>
            <a:lvl1pPr marL="0" indent="0">
              <a:spcBef>
                <a:spcPts val="0"/>
              </a:spcBef>
              <a:buNone/>
              <a:defRPr sz="1200" i="1"/>
            </a:lvl1pPr>
            <a:lvl2pPr marL="471487" indent="0">
              <a:buNone/>
              <a:defRPr sz="1200"/>
            </a:lvl2pPr>
            <a:lvl3pPr marL="909637" indent="0">
              <a:buNone/>
              <a:defRPr sz="1200"/>
            </a:lvl3pPr>
            <a:lvl4pPr marL="1306513" indent="0">
              <a:buNone/>
              <a:defRPr sz="1200"/>
            </a:lvl4pPr>
            <a:lvl5pPr marL="1695450" indent="0">
              <a:buNone/>
              <a:defRPr sz="1200"/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DBCEA-EFDD-4E16-9E46-4489AB76156D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68B1B-B1F7-4437-AA55-0F8EBD16DA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014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5823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997992"/>
            <a:ext cx="4040188" cy="4095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35823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997992"/>
            <a:ext cx="4041775" cy="4095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10" name="Zástupný symbol pro text 17"/>
          <p:cNvSpPr>
            <a:spLocks noGrp="1"/>
          </p:cNvSpPr>
          <p:nvPr>
            <p:ph type="body" sz="quarter" idx="13"/>
          </p:nvPr>
        </p:nvSpPr>
        <p:spPr>
          <a:xfrm>
            <a:off x="611560" y="6237312"/>
            <a:ext cx="6768728" cy="504801"/>
          </a:xfrm>
        </p:spPr>
        <p:txBody>
          <a:bodyPr lIns="36000" tIns="0" rIns="36000" bIns="0"/>
          <a:lstStyle>
            <a:lvl1pPr marL="0" indent="0">
              <a:spcBef>
                <a:spcPts val="0"/>
              </a:spcBef>
              <a:buNone/>
              <a:defRPr sz="1200" i="1"/>
            </a:lvl1pPr>
            <a:lvl2pPr marL="471487" indent="0">
              <a:buNone/>
              <a:defRPr sz="1200"/>
            </a:lvl2pPr>
            <a:lvl3pPr marL="909637" indent="0">
              <a:buNone/>
              <a:defRPr sz="1200"/>
            </a:lvl3pPr>
            <a:lvl4pPr marL="1306513" indent="0">
              <a:buNone/>
              <a:defRPr sz="1200"/>
            </a:lvl4pPr>
            <a:lvl5pPr marL="1695450" indent="0">
              <a:buNone/>
              <a:defRPr sz="1200"/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071F7-1957-47D4-ADE8-AAA90966DBD0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A062A-D5F2-40E7-8544-315C3BB749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25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6" name="Zástupný symbol pro text 17"/>
          <p:cNvSpPr>
            <a:spLocks noGrp="1"/>
          </p:cNvSpPr>
          <p:nvPr>
            <p:ph type="body" sz="quarter" idx="13"/>
          </p:nvPr>
        </p:nvSpPr>
        <p:spPr>
          <a:xfrm>
            <a:off x="611560" y="6237312"/>
            <a:ext cx="6768728" cy="504801"/>
          </a:xfrm>
        </p:spPr>
        <p:txBody>
          <a:bodyPr lIns="36000" tIns="0" rIns="36000" bIns="0"/>
          <a:lstStyle>
            <a:lvl1pPr marL="0" indent="0">
              <a:spcBef>
                <a:spcPts val="0"/>
              </a:spcBef>
              <a:buNone/>
              <a:defRPr sz="1200" i="1"/>
            </a:lvl1pPr>
            <a:lvl2pPr marL="471487" indent="0">
              <a:buNone/>
              <a:defRPr sz="1200"/>
            </a:lvl2pPr>
            <a:lvl3pPr marL="909637" indent="0">
              <a:buNone/>
              <a:defRPr sz="1200"/>
            </a:lvl3pPr>
            <a:lvl4pPr marL="1306513" indent="0">
              <a:buNone/>
              <a:defRPr sz="1200"/>
            </a:lvl4pPr>
            <a:lvl5pPr marL="1695450" indent="0">
              <a:buNone/>
              <a:defRPr sz="1200"/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C60F2-7707-4C99-BB07-C3DA952203DC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A01A1-A891-4358-BD05-12C214FE4CE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3415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17"/>
          <p:cNvSpPr>
            <a:spLocks noGrp="1"/>
          </p:cNvSpPr>
          <p:nvPr>
            <p:ph type="body" sz="quarter" idx="13"/>
          </p:nvPr>
        </p:nvSpPr>
        <p:spPr>
          <a:xfrm>
            <a:off x="611560" y="6237312"/>
            <a:ext cx="6768728" cy="504801"/>
          </a:xfrm>
        </p:spPr>
        <p:txBody>
          <a:bodyPr lIns="36000" tIns="0" rIns="36000" bIns="0"/>
          <a:lstStyle>
            <a:lvl1pPr marL="0" indent="0">
              <a:spcBef>
                <a:spcPts val="0"/>
              </a:spcBef>
              <a:buNone/>
              <a:defRPr sz="1200" i="1"/>
            </a:lvl1pPr>
            <a:lvl2pPr marL="471487" indent="0">
              <a:buNone/>
              <a:defRPr sz="1200"/>
            </a:lvl2pPr>
            <a:lvl3pPr marL="909637" indent="0">
              <a:buNone/>
              <a:defRPr sz="1200"/>
            </a:lvl3pPr>
            <a:lvl4pPr marL="1306513" indent="0">
              <a:buNone/>
              <a:defRPr sz="1200"/>
            </a:lvl4pPr>
            <a:lvl5pPr marL="1695450" indent="0">
              <a:buNone/>
              <a:defRPr sz="1200"/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7E14A-0800-4D66-8918-780EF1468778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F845F-8ADC-4A79-B102-34E1FCD8685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1213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4086E-E99D-46F3-8703-A8CBDB4FB41A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5E81E-DD63-4C90-A0C2-FA2E5DAA061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9895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1D87D-E0F8-4C95-9285-D32675740D0F}" type="datetimeFigureOut">
              <a:rPr lang="cs-CZ"/>
              <a:pPr>
                <a:defRPr/>
              </a:pPr>
              <a:t>3.12.2016</a:t>
            </a:fld>
            <a:endParaRPr lang="cs-CZ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A8A84-BE3D-4FD7-A0E2-D06C6B15A62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CD4ED-6BC1-4058-8065-0B38793FB12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38200" y="2362200"/>
            <a:ext cx="3770313" cy="178593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838200" y="4300538"/>
            <a:ext cx="3770313" cy="17859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66FCA-BC0A-47DC-8E1A-148B0C6C58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2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2D93C-7A25-40B1-9F55-F35D8E4986EF}" type="datetimeFigureOut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C781E-863F-4C4D-9F5E-F2C88CD97A4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3252B-593C-4C61-9D1A-DEA845C16E00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16D0B-EA6D-4EF5-8CC7-AD932F4898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701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6283325"/>
            <a:ext cx="16398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283325"/>
            <a:ext cx="21447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6283325"/>
            <a:ext cx="15303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566738" y="332656"/>
            <a:ext cx="8001000" cy="568714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11" name="Zástupný symbol pro text 17"/>
          <p:cNvSpPr>
            <a:spLocks noGrp="1"/>
          </p:cNvSpPr>
          <p:nvPr>
            <p:ph type="body" sz="quarter" idx="13"/>
          </p:nvPr>
        </p:nvSpPr>
        <p:spPr>
          <a:xfrm>
            <a:off x="539552" y="6237312"/>
            <a:ext cx="2933898" cy="504801"/>
          </a:xfrm>
        </p:spPr>
        <p:txBody>
          <a:bodyPr lIns="36000" tIns="0" rIns="36000" bIns="0"/>
          <a:lstStyle>
            <a:lvl1pPr marL="0" indent="0">
              <a:spcBef>
                <a:spcPts val="0"/>
              </a:spcBef>
              <a:buNone/>
              <a:defRPr sz="1200" i="1"/>
            </a:lvl1pPr>
            <a:lvl2pPr marL="471487" indent="0">
              <a:buNone/>
              <a:defRPr sz="1200"/>
            </a:lvl2pPr>
            <a:lvl3pPr marL="909637" indent="0">
              <a:buNone/>
              <a:defRPr sz="1200"/>
            </a:lvl3pPr>
            <a:lvl4pPr marL="1306513" indent="0">
              <a:buNone/>
              <a:defRPr sz="1200"/>
            </a:lvl4pPr>
            <a:lvl5pPr marL="1695450" indent="0">
              <a:buNone/>
              <a:defRPr sz="12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55170-BE1A-47D0-838A-63491427B9C7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3AF81-4D73-4317-8276-5D703A3640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495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86B13-D1E6-4528-B4D4-CE0EB119ED9F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AD89A-C180-4824-A776-79F15BC292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0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66738" y="1412776"/>
            <a:ext cx="3924300" cy="46070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3438" y="1412776"/>
            <a:ext cx="3924300" cy="46070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8" name="Zástupný symbol pro text 17"/>
          <p:cNvSpPr>
            <a:spLocks noGrp="1"/>
          </p:cNvSpPr>
          <p:nvPr>
            <p:ph type="body" sz="quarter" idx="13"/>
          </p:nvPr>
        </p:nvSpPr>
        <p:spPr>
          <a:xfrm>
            <a:off x="539552" y="6237312"/>
            <a:ext cx="2952328" cy="504801"/>
          </a:xfrm>
        </p:spPr>
        <p:txBody>
          <a:bodyPr lIns="36000" tIns="0" rIns="36000" bIns="0"/>
          <a:lstStyle>
            <a:lvl1pPr marL="0" indent="0">
              <a:spcBef>
                <a:spcPts val="0"/>
              </a:spcBef>
              <a:buNone/>
              <a:defRPr sz="1200" i="1"/>
            </a:lvl1pPr>
            <a:lvl2pPr marL="471487" indent="0">
              <a:buNone/>
              <a:defRPr sz="1200"/>
            </a:lvl2pPr>
            <a:lvl3pPr marL="909637" indent="0">
              <a:buNone/>
              <a:defRPr sz="1200"/>
            </a:lvl3pPr>
            <a:lvl4pPr marL="1306513" indent="0">
              <a:buNone/>
              <a:defRPr sz="1200"/>
            </a:lvl4pPr>
            <a:lvl5pPr marL="1695450" indent="0">
              <a:buNone/>
              <a:defRPr sz="12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D22B1-AEB5-4E63-8545-8D0FA8FB33D0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272A-932D-43C2-BEB3-62EC40D1DF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923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ty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66738" y="1412776"/>
            <a:ext cx="3924300" cy="226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3438" y="1412776"/>
            <a:ext cx="3924300" cy="226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8" name="Zástupný symbol pro text 17"/>
          <p:cNvSpPr>
            <a:spLocks noGrp="1"/>
          </p:cNvSpPr>
          <p:nvPr>
            <p:ph type="body" sz="quarter" idx="13"/>
          </p:nvPr>
        </p:nvSpPr>
        <p:spPr>
          <a:xfrm>
            <a:off x="539552" y="6237312"/>
            <a:ext cx="2952328" cy="504801"/>
          </a:xfrm>
        </p:spPr>
        <p:txBody>
          <a:bodyPr lIns="36000" tIns="0" rIns="36000" bIns="0"/>
          <a:lstStyle>
            <a:lvl1pPr marL="0" indent="0">
              <a:spcBef>
                <a:spcPts val="0"/>
              </a:spcBef>
              <a:buNone/>
              <a:defRPr sz="1200" i="1"/>
            </a:lvl1pPr>
            <a:lvl2pPr marL="471487" indent="0">
              <a:buNone/>
              <a:defRPr sz="1200"/>
            </a:lvl2pPr>
            <a:lvl3pPr marL="909637" indent="0">
              <a:buNone/>
              <a:defRPr sz="1200"/>
            </a:lvl3pPr>
            <a:lvl4pPr marL="1306513" indent="0">
              <a:buNone/>
              <a:defRPr sz="1200"/>
            </a:lvl4pPr>
            <a:lvl5pPr marL="1695450" indent="0">
              <a:buNone/>
              <a:defRPr sz="12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D22B1-AEB5-4E63-8545-8D0FA8FB33D0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272A-932D-43C2-BEB3-62EC40D1DF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sz="half" idx="17"/>
          </p:nvPr>
        </p:nvSpPr>
        <p:spPr>
          <a:xfrm>
            <a:off x="566738" y="3789040"/>
            <a:ext cx="3924300" cy="226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12" name="Zástupný symbol pro obsah 3"/>
          <p:cNvSpPr>
            <a:spLocks noGrp="1"/>
          </p:cNvSpPr>
          <p:nvPr>
            <p:ph sz="half" idx="18"/>
          </p:nvPr>
        </p:nvSpPr>
        <p:spPr>
          <a:xfrm>
            <a:off x="4651375" y="3789040"/>
            <a:ext cx="3924300" cy="226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0185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 pod seb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55526" y="1412776"/>
            <a:ext cx="8002800" cy="22322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55526" y="3789040"/>
            <a:ext cx="8002800" cy="22307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9E09C-F72C-4B84-A05E-A3A5CD3EE930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AF355-6B4A-4DE1-8270-8C75CD2ED1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234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5823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997992"/>
            <a:ext cx="4040188" cy="4095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35823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997992"/>
            <a:ext cx="4041775" cy="4095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10" name="Zástupný symbol pro text 17"/>
          <p:cNvSpPr>
            <a:spLocks noGrp="1"/>
          </p:cNvSpPr>
          <p:nvPr>
            <p:ph type="body" sz="quarter" idx="13"/>
          </p:nvPr>
        </p:nvSpPr>
        <p:spPr>
          <a:xfrm>
            <a:off x="467544" y="6237312"/>
            <a:ext cx="3024336" cy="504801"/>
          </a:xfrm>
        </p:spPr>
        <p:txBody>
          <a:bodyPr lIns="36000" tIns="0" rIns="36000" bIns="0"/>
          <a:lstStyle>
            <a:lvl1pPr marL="0" indent="0">
              <a:spcBef>
                <a:spcPts val="0"/>
              </a:spcBef>
              <a:buNone/>
              <a:defRPr sz="1200" i="1"/>
            </a:lvl1pPr>
            <a:lvl2pPr marL="471487" indent="0">
              <a:buNone/>
              <a:defRPr sz="1200"/>
            </a:lvl2pPr>
            <a:lvl3pPr marL="909637" indent="0">
              <a:buNone/>
              <a:defRPr sz="1200"/>
            </a:lvl3pPr>
            <a:lvl4pPr marL="1306513" indent="0">
              <a:buNone/>
              <a:defRPr sz="1200"/>
            </a:lvl4pPr>
            <a:lvl5pPr marL="1695450" indent="0">
              <a:buNone/>
              <a:defRPr sz="12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32C64-8C1B-423C-B7CD-8F393C68BB5C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F70BD-672D-4CA6-B3A4-697F0E08E72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37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6" name="Zástupný symbol pro text 17"/>
          <p:cNvSpPr>
            <a:spLocks noGrp="1"/>
          </p:cNvSpPr>
          <p:nvPr>
            <p:ph type="body" sz="quarter" idx="13"/>
          </p:nvPr>
        </p:nvSpPr>
        <p:spPr>
          <a:xfrm>
            <a:off x="611560" y="6237312"/>
            <a:ext cx="2880320" cy="504801"/>
          </a:xfrm>
        </p:spPr>
        <p:txBody>
          <a:bodyPr lIns="36000" tIns="0" rIns="36000" bIns="0"/>
          <a:lstStyle>
            <a:lvl1pPr marL="0" indent="0">
              <a:spcBef>
                <a:spcPts val="0"/>
              </a:spcBef>
              <a:buNone/>
              <a:defRPr sz="1200" i="1"/>
            </a:lvl1pPr>
            <a:lvl2pPr marL="471487" indent="0">
              <a:buNone/>
              <a:defRPr sz="1200"/>
            </a:lvl2pPr>
            <a:lvl3pPr marL="909637" indent="0">
              <a:buNone/>
              <a:defRPr sz="1200"/>
            </a:lvl3pPr>
            <a:lvl4pPr marL="1306513" indent="0">
              <a:buNone/>
              <a:defRPr sz="1200"/>
            </a:lvl4pPr>
            <a:lvl5pPr marL="1695450" indent="0">
              <a:buNone/>
              <a:defRPr sz="12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063D7-5469-4917-934A-23ED13257CFD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1E86F-CB12-4A90-A3BF-5BD54F64279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983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412875"/>
            <a:ext cx="800100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0" y="1196975"/>
            <a:ext cx="7958138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6CEAF82-5FE6-4A50-AD83-8AEB3DA8B359}" type="datetime1">
              <a:rPr lang="cs-CZ"/>
              <a:pPr>
                <a:defRPr/>
              </a:pPr>
              <a:t>3.12.2016</a:t>
            </a:fld>
            <a:endParaRPr lang="cs-CZ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151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31088" y="6245225"/>
            <a:ext cx="11033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EC467C-91D9-417D-A766-25E9D9639E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33" name="Obrázek 1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6283325"/>
            <a:ext cx="16398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Obrázek 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283325"/>
            <a:ext cx="21447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Obrázek 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6283325"/>
            <a:ext cx="15303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18" r:id="rId1"/>
    <p:sldLayoutId id="2147484398" r:id="rId2"/>
    <p:sldLayoutId id="2147484419" r:id="rId3"/>
    <p:sldLayoutId id="2147484399" r:id="rId4"/>
    <p:sldLayoutId id="2147484400" r:id="rId5"/>
    <p:sldLayoutId id="2147484422" r:id="rId6"/>
    <p:sldLayoutId id="2147484401" r:id="rId7"/>
    <p:sldLayoutId id="2147484402" r:id="rId8"/>
    <p:sldLayoutId id="2147484403" r:id="rId9"/>
    <p:sldLayoutId id="2147484404" r:id="rId10"/>
    <p:sldLayoutId id="2147484405" r:id="rId11"/>
    <p:sldLayoutId id="2147484406" r:id="rId12"/>
    <p:sldLayoutId id="2147484407" r:id="rId13"/>
    <p:sldLayoutId id="2147484408" r:id="rId14"/>
    <p:sldLayoutId id="2147484409" r:id="rId15"/>
    <p:sldLayoutId id="2147484410" r:id="rId16"/>
    <p:sldLayoutId id="2147484420" r:id="rId17"/>
    <p:sldLayoutId id="2147484412" r:id="rId18"/>
    <p:sldLayoutId id="2147484421" r:id="rId19"/>
    <p:sldLayoutId id="2147484413" r:id="rId20"/>
    <p:sldLayoutId id="2147484414" r:id="rId21"/>
    <p:sldLayoutId id="2147484415" r:id="rId22"/>
    <p:sldLayoutId id="2147484416" r:id="rId23"/>
    <p:sldLayoutId id="2147484417" r:id="rId24"/>
    <p:sldLayoutId id="2147484423" r:id="rId25"/>
    <p:sldLayoutId id="2147484424" r:id="rId26"/>
    <p:sldLayoutId id="2147484425" r:id="rId27"/>
    <p:sldLayoutId id="2147484426" r:id="rId28"/>
    <p:sldLayoutId id="2147484427" r:id="rId2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B9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B9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B9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B9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B90000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3.xml"/><Relationship Id="rId1" Type="http://schemas.openxmlformats.org/officeDocument/2006/relationships/video" Target="file:///C:\Users\59072\Desktop\Srde&#269;n&#237;%20selh&#225;n&#237;\Akutn&#237;%20MiR%208.avi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gif"/><Relationship Id="rId5" Type="http://schemas.openxmlformats.org/officeDocument/2006/relationships/hyperlink" Target="http://www.google.cz/url?sa=i&amp;rct=j&amp;q=&amp;esrc=s&amp;source=images&amp;cd=&amp;cad=rja&amp;uact=8&amp;ved=0ahUKEwiVjd7_wYrPAhXGWiwKHdgeCrQQjRwIBw&amp;url=http://www.uottawa.ca/publications/interscientia/inter.1/anf.html&amp;psig=AFQjCNF2pwdSmMm0ghlO3yH80MbVA86Ucw&amp;ust=1473793171672646" TargetMode="Externa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video" Target="STE.avi" TargetMode="External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17" Type="http://schemas.openxmlformats.org/officeDocument/2006/relationships/image" Target="../media/image54.jpeg"/><Relationship Id="rId2" Type="http://schemas.openxmlformats.org/officeDocument/2006/relationships/video" Target="CFM.avi" TargetMode="External"/><Relationship Id="rId16" Type="http://schemas.openxmlformats.org/officeDocument/2006/relationships/image" Target="../media/image53.jpeg"/><Relationship Id="rId1" Type="http://schemas.openxmlformats.org/officeDocument/2006/relationships/video" Target="2D.avi" TargetMode="Externa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49.jpeg"/><Relationship Id="rId5" Type="http://schemas.openxmlformats.org/officeDocument/2006/relationships/video" Target="CEE%202.avi" TargetMode="External"/><Relationship Id="rId15" Type="http://schemas.openxmlformats.org/officeDocument/2006/relationships/hyperlink" Target="http://www.cardiovascularultrasound.com/content/9/1/11/figure/F3" TargetMode="External"/><Relationship Id="rId10" Type="http://schemas.openxmlformats.org/officeDocument/2006/relationships/image" Target="../media/image48.png"/><Relationship Id="rId4" Type="http://schemas.openxmlformats.org/officeDocument/2006/relationships/video" Target="STE%201.avi" TargetMode="External"/><Relationship Id="rId9" Type="http://schemas.openxmlformats.org/officeDocument/2006/relationships/image" Target="../media/image47.jpeg"/><Relationship Id="rId1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video" Target="file:///G:\...Novartis\Srde&#269;n&#237;%20selh&#225;n&#237;\smitakova%202.avi" TargetMode="External"/><Relationship Id="rId7" Type="http://schemas.openxmlformats.org/officeDocument/2006/relationships/image" Target="../media/image58.jpeg"/><Relationship Id="rId2" Type="http://schemas.openxmlformats.org/officeDocument/2006/relationships/video" Target="file:///G:\...Novartis\Srde&#269;n&#237;%20selh&#225;n&#237;\smitakova%20new%201.avi" TargetMode="External"/><Relationship Id="rId1" Type="http://schemas.openxmlformats.org/officeDocument/2006/relationships/video" Target="file:///G:\...Novartis\Srde&#269;n&#237;%20selh&#225;n&#237;\smitakova%20new%202.avi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G:\...Novartis\Srde&#269;n&#237;%20selh&#225;n&#237;\Vorac%201.avi" TargetMode="Externa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file:///G:\...Novartis\Srde&#269;n&#237;%20selh&#225;n&#237;\Akutn&#237;%20MiR%208.avi" TargetMode="External"/><Relationship Id="rId1" Type="http://schemas.openxmlformats.org/officeDocument/2006/relationships/video" Target="file:///G:\...Novartis\Srde&#269;n&#237;%20selh&#225;n&#237;\Akutn&#237;%20MiR%201.avi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file:///G:\...Novartis\Srde&#269;n&#237;%20selh&#225;n&#237;\srdecni%20tamponada%20po%20punkci.avi" TargetMode="External"/><Relationship Id="rId1" Type="http://schemas.openxmlformats.org/officeDocument/2006/relationships/video" Target="file:///G:\...Novartis\Srde&#269;n&#237;%20selh&#225;n&#237;\Srdecni%20tamponada%201.avi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video" Target="file:///G:\...Novartis\Srde&#269;n&#237;%20selh&#225;n&#237;\Frankova%20PMR%204.avi" TargetMode="External"/><Relationship Id="rId7" Type="http://schemas.openxmlformats.org/officeDocument/2006/relationships/image" Target="../media/image67.png"/><Relationship Id="rId2" Type="http://schemas.openxmlformats.org/officeDocument/2006/relationships/video" Target="file:///G:\...Novartis\Srde&#269;n&#237;%20selh&#225;n&#237;\Frankova%20PMR%2014.avi" TargetMode="External"/><Relationship Id="rId1" Type="http://schemas.openxmlformats.org/officeDocument/2006/relationships/video" Target="file:///G:\...Novartis\Srde&#269;n&#237;%20selh&#225;n&#237;\Frankova%20PMR%208.avi" TargetMode="External"/><Relationship Id="rId6" Type="http://schemas.openxmlformats.org/officeDocument/2006/relationships/image" Target="../media/image66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70.jpeg"/><Relationship Id="rId4" Type="http://schemas.openxmlformats.org/officeDocument/2006/relationships/video" Target="file:///G:\...Novartis\Srde&#269;n&#237;%20selh&#225;n&#237;\Frankova%20PMR%2015.avi" TargetMode="External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video" Target="file:///G:\...Novartis\Srde&#269;n&#237;%20selh&#225;n&#237;\Adamkova%204.avi" TargetMode="External"/><Relationship Id="rId7" Type="http://schemas.openxmlformats.org/officeDocument/2006/relationships/image" Target="../media/image72.png"/><Relationship Id="rId2" Type="http://schemas.openxmlformats.org/officeDocument/2006/relationships/video" Target="file:///G:\...Novartis\Srde&#269;n&#237;%20selh&#225;n&#237;\VSD%20IM%206.avi" TargetMode="External"/><Relationship Id="rId1" Type="http://schemas.openxmlformats.org/officeDocument/2006/relationships/video" Target="file:///G:\...Novartis\Srde&#269;n&#237;%20selh&#225;n&#237;\VSD%20IM%203.avi" TargetMode="External"/><Relationship Id="rId6" Type="http://schemas.openxmlformats.org/officeDocument/2006/relationships/image" Target="../media/image71.png"/><Relationship Id="rId5" Type="http://schemas.openxmlformats.org/officeDocument/2006/relationships/slideLayout" Target="../slideLayouts/slideLayout27.xml"/><Relationship Id="rId4" Type="http://schemas.openxmlformats.org/officeDocument/2006/relationships/video" Target="file:///G:\...Novartis\Srde&#269;n&#237;%20selh&#225;n&#237;\Adamkova%203.avi" TargetMode="External"/><Relationship Id="rId9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5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6"/>
          <p:cNvSpPr>
            <a:spLocks noGrp="1"/>
          </p:cNvSpPr>
          <p:nvPr>
            <p:ph type="ctrTitle" idx="4294967295"/>
          </p:nvPr>
        </p:nvSpPr>
        <p:spPr>
          <a:xfrm>
            <a:off x="611560" y="1700808"/>
            <a:ext cx="7993260" cy="1800200"/>
          </a:xfrm>
        </p:spPr>
        <p:txBody>
          <a:bodyPr anchor="t"/>
          <a:lstStyle/>
          <a:p>
            <a:pPr algn="l"/>
            <a:r>
              <a:rPr lang="cs-CZ" sz="3200" b="1" spc="-150" dirty="0" smtClean="0"/>
              <a:t>AKUTNÍ SRDEČNÍ SELHÁNÍ –</a:t>
            </a:r>
            <a:br>
              <a:rPr lang="cs-CZ" sz="3200" b="1" spc="-150" dirty="0" smtClean="0"/>
            </a:br>
            <a:r>
              <a:rPr lang="cs-CZ" sz="3200" b="1" spc="-150" dirty="0" smtClean="0"/>
              <a:t>diagnostika</a:t>
            </a:r>
            <a:br>
              <a:rPr lang="cs-CZ" sz="3200" b="1" spc="-150" dirty="0" smtClean="0"/>
            </a:br>
            <a:r>
              <a:rPr lang="cs-CZ" sz="3200" b="1" spc="-150" dirty="0" smtClean="0"/>
              <a:t/>
            </a:r>
            <a:br>
              <a:rPr lang="cs-CZ" sz="3200" b="1" spc="-150" dirty="0" smtClean="0"/>
            </a:br>
            <a:r>
              <a:rPr lang="cs-CZ" sz="2000" i="1" dirty="0" smtClean="0">
                <a:effectLst/>
              </a:rPr>
              <a:t>ESC guidelines 2016</a:t>
            </a:r>
            <a:endParaRPr lang="cs-CZ" sz="2000" i="1" dirty="0" smtClean="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9219" name="Podnadpis 7"/>
          <p:cNvSpPr>
            <a:spLocks noGrp="1"/>
          </p:cNvSpPr>
          <p:nvPr>
            <p:ph type="subTitle" idx="4294967295"/>
          </p:nvPr>
        </p:nvSpPr>
        <p:spPr>
          <a:xfrm>
            <a:off x="611560" y="4148311"/>
            <a:ext cx="8208962" cy="86486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1600" b="1" dirty="0" smtClean="0">
                <a:latin typeface="Tahoma" pitchFamily="34" charset="0"/>
                <a:cs typeface="Tahoma" pitchFamily="34" charset="0"/>
              </a:rPr>
              <a:t>Martin Hutyra</a:t>
            </a:r>
          </a:p>
          <a:p>
            <a:pPr>
              <a:buNone/>
            </a:pPr>
            <a:r>
              <a:rPr lang="cs-CZ" sz="1400" dirty="0" smtClean="0">
                <a:latin typeface="Tahoma" pitchFamily="34" charset="0"/>
                <a:cs typeface="Tahoma" pitchFamily="34" charset="0"/>
              </a:rPr>
              <a:t>1. interní klinika – kardiologická</a:t>
            </a:r>
          </a:p>
          <a:p>
            <a:pPr>
              <a:buNone/>
            </a:pPr>
            <a:r>
              <a:rPr lang="cs-CZ" sz="1400" dirty="0" smtClean="0">
                <a:latin typeface="Tahoma" pitchFamily="34" charset="0"/>
                <a:cs typeface="Tahoma" pitchFamily="34" charset="0"/>
              </a:rPr>
              <a:t>Lékařská fakulta Univerzity Palackého</a:t>
            </a:r>
          </a:p>
          <a:p>
            <a:pPr>
              <a:buNone/>
            </a:pPr>
            <a:r>
              <a:rPr lang="cs-CZ" sz="1400" dirty="0" smtClean="0">
                <a:latin typeface="Tahoma" pitchFamily="34" charset="0"/>
                <a:cs typeface="Tahoma" pitchFamily="34" charset="0"/>
              </a:rPr>
              <a:t>Fakultní nemocnice Olomouc</a:t>
            </a:r>
          </a:p>
          <a:p>
            <a:pPr>
              <a:buFont typeface="Wingdings" pitchFamily="2" charset="2"/>
              <a:buAutoNum type="arabicPeriod"/>
            </a:pPr>
            <a:endParaRPr lang="cs-CZ" sz="1400" dirty="0" smtClean="0">
              <a:latin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None/>
            </a:pPr>
            <a:endParaRPr lang="cs-CZ" sz="1600" dirty="0" smtClean="0"/>
          </a:p>
          <a:p>
            <a:pPr>
              <a:buFont typeface="Wingdings" pitchFamily="2" charset="2"/>
              <a:buNone/>
            </a:pPr>
            <a:r>
              <a:rPr lang="cs-CZ" sz="1600" b="1" dirty="0" smtClean="0"/>
              <a:t>				</a:t>
            </a:r>
            <a:endParaRPr lang="cs-CZ" sz="1600" b="1" dirty="0" smtClean="0">
              <a:solidFill>
                <a:srgbClr val="00B0F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501008"/>
            <a:ext cx="2987824" cy="2300199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4824536" cy="464343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b="51582"/>
          <a:stretch>
            <a:fillRect/>
          </a:stretch>
        </p:blipFill>
        <p:spPr bwMode="auto">
          <a:xfrm>
            <a:off x="5652120" y="1412776"/>
            <a:ext cx="3210574" cy="1196752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5512" t="14700" r="17707" b="34882"/>
          <a:stretch>
            <a:fillRect/>
          </a:stretch>
        </p:blipFill>
        <p:spPr bwMode="auto">
          <a:xfrm>
            <a:off x="5724128" y="3068960"/>
            <a:ext cx="3096344" cy="114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574675" y="548680"/>
            <a:ext cx="8101781" cy="71196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Klinické profily pacienta</a:t>
            </a: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s AHF</a:t>
            </a:r>
            <a:endParaRPr kumimoji="0" lang="cs-CZ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b="59373"/>
          <a:stretch>
            <a:fillRect/>
          </a:stretch>
        </p:blipFill>
        <p:spPr bwMode="auto">
          <a:xfrm>
            <a:off x="611560" y="1340768"/>
            <a:ext cx="4427984" cy="237213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36891"/>
          <a:stretch>
            <a:fillRect/>
          </a:stretch>
        </p:blipFill>
        <p:spPr bwMode="auto">
          <a:xfrm>
            <a:off x="4788024" y="2636912"/>
            <a:ext cx="4176464" cy="3475559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74675" y="620688"/>
            <a:ext cx="8029773" cy="63996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3200" kern="0" noProof="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Terapeutický</a:t>
            </a:r>
            <a:r>
              <a:rPr kumimoji="0" lang="cs-CZ" sz="32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management</a:t>
            </a:r>
            <a:endParaRPr kumimoji="0" lang="cs-CZ" sz="320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7" name="Přímá spojovací šipka 6"/>
          <p:cNvCxnSpPr/>
          <p:nvPr/>
        </p:nvCxnSpPr>
        <p:spPr>
          <a:xfrm flipV="1">
            <a:off x="4427984" y="2780928"/>
            <a:ext cx="1008112" cy="72008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28359" t="26363" r="7463" b="6955"/>
          <a:stretch>
            <a:fillRect/>
          </a:stretch>
        </p:blipFill>
        <p:spPr bwMode="auto">
          <a:xfrm>
            <a:off x="1763688" y="4005064"/>
            <a:ext cx="2016224" cy="201622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6632"/>
            <a:ext cx="4744975" cy="583264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b="51582"/>
          <a:stretch>
            <a:fillRect/>
          </a:stretch>
        </p:blipFill>
        <p:spPr bwMode="auto">
          <a:xfrm>
            <a:off x="5933427" y="0"/>
            <a:ext cx="3210574" cy="1196752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" name="Obrázek 5" descr="06.01.01 - 09b2 Akutní infarkt přední stěny.png"/>
          <p:cNvPicPr>
            <a:picLocks noChangeAspect="1"/>
          </p:cNvPicPr>
          <p:nvPr/>
        </p:nvPicPr>
        <p:blipFill>
          <a:blip r:embed="rId5" cstate="print"/>
          <a:srcRect t="4164" b="2484"/>
          <a:stretch>
            <a:fillRect/>
          </a:stretch>
        </p:blipFill>
        <p:spPr bwMode="auto">
          <a:xfrm>
            <a:off x="5508104" y="1268760"/>
            <a:ext cx="186158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sama-sd.org/wp-content/uploads/2010/01/ECG1-enlarged.bmp"/>
          <p:cNvPicPr>
            <a:picLocks noChangeAspect="1" noChangeArrowheads="1"/>
          </p:cNvPicPr>
          <p:nvPr/>
        </p:nvPicPr>
        <p:blipFill>
          <a:blip r:embed="rId6" cstate="print"/>
          <a:srcRect r="13744"/>
          <a:stretch>
            <a:fillRect/>
          </a:stretch>
        </p:blipFill>
        <p:spPr bwMode="auto">
          <a:xfrm>
            <a:off x="6516216" y="2492896"/>
            <a:ext cx="1846455" cy="1124280"/>
          </a:xfrm>
          <a:prstGeom prst="rect">
            <a:avLst/>
          </a:prstGeom>
          <a:noFill/>
        </p:spPr>
      </p:pic>
      <p:pic>
        <p:nvPicPr>
          <p:cNvPr id="8" name="Akutní MiR 8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5436096" y="4149080"/>
            <a:ext cx="1908212" cy="1296144"/>
          </a:xfrm>
          <a:prstGeom prst="rect">
            <a:avLst/>
          </a:prstGeom>
        </p:spPr>
      </p:pic>
      <p:grpSp>
        <p:nvGrpSpPr>
          <p:cNvPr id="9" name="Skupina 8"/>
          <p:cNvGrpSpPr/>
          <p:nvPr/>
        </p:nvGrpSpPr>
        <p:grpSpPr>
          <a:xfrm>
            <a:off x="7452320" y="3573016"/>
            <a:ext cx="1692696" cy="2592288"/>
            <a:chOff x="215900" y="115888"/>
            <a:chExt cx="4035425" cy="6015037"/>
          </a:xfrm>
        </p:grpSpPr>
        <p:pic>
          <p:nvPicPr>
            <p:cNvPr id="10" name="obrázek 1" descr="export--134939725"/>
            <p:cNvPicPr>
              <a:picLocks noChangeAspect="1" noChangeArrowheads="1"/>
            </p:cNvPicPr>
            <p:nvPr/>
          </p:nvPicPr>
          <p:blipFill>
            <a:blip r:embed="rId8" cstate="print"/>
            <a:srcRect t="8932" b="12418"/>
            <a:stretch>
              <a:fillRect/>
            </a:stretch>
          </p:blipFill>
          <p:spPr bwMode="auto">
            <a:xfrm>
              <a:off x="215900" y="115888"/>
              <a:ext cx="4035425" cy="3167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Obrázek 20" descr="CTA riziková stratifikace.jpg"/>
            <p:cNvPicPr>
              <a:picLocks noChangeAspect="1" noChangeArrowheads="1"/>
            </p:cNvPicPr>
            <p:nvPr/>
          </p:nvPicPr>
          <p:blipFill>
            <a:blip r:embed="rId9" cstate="print"/>
            <a:srcRect t="7622" b="10670"/>
            <a:stretch>
              <a:fillRect/>
            </a:stretch>
          </p:blipFill>
          <p:spPr bwMode="auto">
            <a:xfrm>
              <a:off x="215900" y="2843213"/>
              <a:ext cx="4035425" cy="3287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3"/>
            <p:cNvSpPr txBox="1">
              <a:spLocks noChangeArrowheads="1"/>
            </p:cNvSpPr>
            <p:nvPr/>
          </p:nvSpPr>
          <p:spPr bwMode="auto">
            <a:xfrm>
              <a:off x="215900" y="149225"/>
              <a:ext cx="252413" cy="255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cs-CZ" altLang="cs-CZ" sz="1000" b="1">
                <a:solidFill>
                  <a:srgbClr val="FFC000"/>
                </a:solidFill>
                <a:ea typeface="Calibri" pitchFamily="34" charset="0"/>
                <a:cs typeface="Times New Roman" pitchFamily="18" charset="0"/>
              </a:endParaRPr>
            </a:p>
            <a:p>
              <a:pPr algn="ctr" eaLnBrk="0" hangingPunct="0"/>
              <a:r>
                <a:rPr lang="cs-CZ" altLang="cs-CZ" sz="1000" b="1">
                  <a:solidFill>
                    <a:srgbClr val="FFC000"/>
                  </a:solidFill>
                  <a:ea typeface="Calibri" pitchFamily="34" charset="0"/>
                  <a:cs typeface="Times New Roman" pitchFamily="18" charset="0"/>
                </a:rPr>
                <a:t>A</a:t>
              </a:r>
              <a:endParaRPr lang="cs-CZ" altLang="cs-CZ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215900" y="2843213"/>
              <a:ext cx="252413" cy="255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cs-CZ" altLang="cs-CZ" sz="1000" b="1">
                <a:solidFill>
                  <a:srgbClr val="FFC000"/>
                </a:solidFill>
                <a:ea typeface="Calibri" pitchFamily="34" charset="0"/>
                <a:cs typeface="Times New Roman" pitchFamily="18" charset="0"/>
              </a:endParaRPr>
            </a:p>
            <a:p>
              <a:pPr algn="ctr" eaLnBrk="0" hangingPunct="0"/>
              <a:r>
                <a:rPr lang="cs-CZ" altLang="cs-CZ" sz="1000" b="1">
                  <a:solidFill>
                    <a:srgbClr val="FFC000"/>
                  </a:solidFill>
                  <a:ea typeface="Calibri" pitchFamily="34" charset="0"/>
                  <a:cs typeface="Times New Roman" pitchFamily="18" charset="0"/>
                </a:rPr>
                <a:t>B</a:t>
              </a:r>
              <a:endParaRPr lang="cs-CZ" altLang="cs-CZ">
                <a:ea typeface="Calibri" pitchFamily="34" charset="0"/>
                <a:cs typeface="Times New Roman" pitchFamily="18" charset="0"/>
              </a:endParaRPr>
            </a:p>
          </p:txBody>
        </p:sp>
        <p:cxnSp>
          <p:nvCxnSpPr>
            <p:cNvPr id="14" name="AutoShape 7"/>
            <p:cNvCxnSpPr>
              <a:cxnSpLocks noChangeShapeType="1"/>
            </p:cNvCxnSpPr>
            <p:nvPr/>
          </p:nvCxnSpPr>
          <p:spPr bwMode="auto">
            <a:xfrm>
              <a:off x="2549525" y="4114800"/>
              <a:ext cx="371475" cy="26670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5" name="AutoShape 8"/>
            <p:cNvCxnSpPr>
              <a:cxnSpLocks noChangeShapeType="1"/>
            </p:cNvCxnSpPr>
            <p:nvPr/>
          </p:nvCxnSpPr>
          <p:spPr bwMode="auto">
            <a:xfrm>
              <a:off x="2051050" y="3681413"/>
              <a:ext cx="388938" cy="288925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1993900" y="4076700"/>
              <a:ext cx="4175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cs-CZ" altLang="cs-CZ" sz="1000" b="1">
                  <a:solidFill>
                    <a:srgbClr val="FF0000"/>
                  </a:solidFill>
                  <a:ea typeface="Calibri" pitchFamily="34" charset="0"/>
                  <a:cs typeface="Times New Roman" pitchFamily="18" charset="0"/>
                </a:rPr>
                <a:t>PK</a:t>
              </a:r>
              <a:endParaRPr lang="cs-CZ" altLang="cs-CZ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2735263" y="3965575"/>
              <a:ext cx="474662" cy="255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cs-CZ" altLang="cs-CZ" sz="1000" b="1">
                <a:solidFill>
                  <a:srgbClr val="FF0000"/>
                </a:solidFill>
                <a:ea typeface="Calibri" pitchFamily="34" charset="0"/>
                <a:cs typeface="Times New Roman" pitchFamily="18" charset="0"/>
              </a:endParaRPr>
            </a:p>
            <a:p>
              <a:pPr algn="ctr" eaLnBrk="0" hangingPunct="0"/>
              <a:r>
                <a:rPr lang="cs-CZ" altLang="cs-CZ" sz="1000" b="1">
                  <a:solidFill>
                    <a:srgbClr val="FF0000"/>
                  </a:solidFill>
                  <a:ea typeface="Calibri" pitchFamily="34" charset="0"/>
                  <a:cs typeface="Times New Roman" pitchFamily="18" charset="0"/>
                </a:rPr>
                <a:t>LK</a:t>
              </a:r>
              <a:endParaRPr lang="cs-CZ" altLang="cs-CZ">
                <a:ea typeface="Calibri" pitchFamily="34" charset="0"/>
                <a:cs typeface="Times New Roman" pitchFamily="18" charset="0"/>
              </a:endParaRPr>
            </a:p>
          </p:txBody>
        </p:sp>
        <p:cxnSp>
          <p:nvCxnSpPr>
            <p:cNvPr id="18" name="AutoShape 5"/>
            <p:cNvCxnSpPr>
              <a:cxnSpLocks noChangeShapeType="1"/>
            </p:cNvCxnSpPr>
            <p:nvPr/>
          </p:nvCxnSpPr>
          <p:spPr bwMode="auto">
            <a:xfrm>
              <a:off x="1377950" y="1689100"/>
              <a:ext cx="287338" cy="11113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6"/>
            <p:cNvCxnSpPr>
              <a:cxnSpLocks noChangeShapeType="1"/>
            </p:cNvCxnSpPr>
            <p:nvPr/>
          </p:nvCxnSpPr>
          <p:spPr bwMode="auto">
            <a:xfrm flipH="1">
              <a:off x="3032125" y="1976438"/>
              <a:ext cx="354013" cy="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21" name="Přímá spojovací šipka 20"/>
          <p:cNvCxnSpPr/>
          <p:nvPr/>
        </p:nvCxnSpPr>
        <p:spPr>
          <a:xfrm flipV="1">
            <a:off x="3419872" y="2420888"/>
            <a:ext cx="2808312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>
            <a:off x="2915816" y="3501008"/>
            <a:ext cx="35283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ovací šipka 40"/>
          <p:cNvCxnSpPr/>
          <p:nvPr/>
        </p:nvCxnSpPr>
        <p:spPr>
          <a:xfrm>
            <a:off x="3347864" y="3645024"/>
            <a:ext cx="2016224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ovací šipka 44"/>
          <p:cNvCxnSpPr/>
          <p:nvPr/>
        </p:nvCxnSpPr>
        <p:spPr>
          <a:xfrm>
            <a:off x="3275856" y="3789040"/>
            <a:ext cx="417646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574675" y="44624"/>
            <a:ext cx="5077445" cy="1216025"/>
          </a:xfrm>
        </p:spPr>
        <p:txBody>
          <a:bodyPr/>
          <a:lstStyle/>
          <a:p>
            <a:pPr algn="l"/>
            <a:r>
              <a:rPr lang="cs-CZ" sz="3200" b="1" dirty="0" err="1" smtClean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Natriuretické</a:t>
            </a:r>
            <a:r>
              <a:rPr lang="cs-CZ" sz="3200" b="1" dirty="0" smtClean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peptidy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 cstate="print"/>
          <a:srcRect l="22050" t="7700" r="25749" b="4801"/>
          <a:stretch>
            <a:fillRect/>
          </a:stretch>
        </p:blipFill>
        <p:spPr bwMode="auto">
          <a:xfrm>
            <a:off x="5076056" y="1379858"/>
            <a:ext cx="3318914" cy="31292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5" name="TextovéPole 14"/>
          <p:cNvSpPr txBox="1"/>
          <p:nvPr/>
        </p:nvSpPr>
        <p:spPr>
          <a:xfrm>
            <a:off x="5436096" y="5661248"/>
            <a:ext cx="2160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b="51582"/>
          <a:stretch>
            <a:fillRect/>
          </a:stretch>
        </p:blipFill>
        <p:spPr bwMode="auto">
          <a:xfrm>
            <a:off x="5933427" y="0"/>
            <a:ext cx="3210574" cy="1196752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t="2174"/>
          <a:stretch>
            <a:fillRect/>
          </a:stretch>
        </p:blipFill>
        <p:spPr bwMode="auto">
          <a:xfrm>
            <a:off x="611559" y="4581128"/>
            <a:ext cx="5184577" cy="1565297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5058" name="Picture 2" descr="Výsledek obrázku pro brain natriuretic peptid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484784"/>
            <a:ext cx="2448272" cy="28563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GL_HEART FAILURE_2012 final0016.jpg"/>
          <p:cNvPicPr>
            <a:picLocks noChangeAspect="1"/>
          </p:cNvPicPr>
          <p:nvPr/>
        </p:nvPicPr>
        <p:blipFill>
          <a:blip r:embed="rId2" cstate="print"/>
          <a:srcRect l="6693" t="42650" r="4259" b="18500"/>
          <a:stretch>
            <a:fillRect/>
          </a:stretch>
        </p:blipFill>
        <p:spPr bwMode="auto">
          <a:xfrm>
            <a:off x="611560" y="3140968"/>
            <a:ext cx="8136904" cy="266429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 l="15880" t="7440" r="22999" b="56671"/>
          <a:stretch>
            <a:fillRect/>
          </a:stretch>
        </p:blipFill>
        <p:spPr bwMode="auto">
          <a:xfrm>
            <a:off x="683568" y="1412776"/>
            <a:ext cx="479629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ipsa 3"/>
          <p:cNvSpPr/>
          <p:nvPr/>
        </p:nvSpPr>
        <p:spPr>
          <a:xfrm>
            <a:off x="611560" y="2204864"/>
            <a:ext cx="3024336" cy="288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Elipsa 4"/>
          <p:cNvSpPr/>
          <p:nvPr/>
        </p:nvSpPr>
        <p:spPr>
          <a:xfrm>
            <a:off x="3707904" y="4509120"/>
            <a:ext cx="2016224" cy="360040"/>
          </a:xfrm>
          <a:prstGeom prst="ellipse">
            <a:avLst/>
          </a:prstGeom>
          <a:solidFill>
            <a:srgbClr val="FF8585">
              <a:alpha val="30196"/>
            </a:srgbClr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74675" y="548680"/>
            <a:ext cx="5077445" cy="71196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NT-</a:t>
            </a:r>
            <a:r>
              <a:rPr kumimoji="0" lang="cs-CZ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proBNP</a:t>
            </a:r>
            <a:r>
              <a:rPr lang="cs-CZ" sz="3200" b="1" kern="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 ADHF</a:t>
            </a:r>
            <a:endParaRPr kumimoji="0" lang="cs-CZ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b="38462"/>
          <a:stretch>
            <a:fillRect/>
          </a:stretch>
        </p:blipFill>
        <p:spPr bwMode="auto">
          <a:xfrm>
            <a:off x="611560" y="6237312"/>
            <a:ext cx="2197630" cy="57606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</p:pic>
      <p:sp>
        <p:nvSpPr>
          <p:cNvPr id="8" name="Elipsa 7"/>
          <p:cNvSpPr/>
          <p:nvPr/>
        </p:nvSpPr>
        <p:spPr>
          <a:xfrm>
            <a:off x="1547664" y="3645024"/>
            <a:ext cx="792088" cy="360040"/>
          </a:xfrm>
          <a:prstGeom prst="ellipse">
            <a:avLst/>
          </a:prstGeom>
          <a:solidFill>
            <a:srgbClr val="FF8585">
              <a:alpha val="30196"/>
            </a:srgbClr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Elipsa 7"/>
          <p:cNvSpPr/>
          <p:nvPr/>
        </p:nvSpPr>
        <p:spPr>
          <a:xfrm>
            <a:off x="1557983" y="5157192"/>
            <a:ext cx="792088" cy="360040"/>
          </a:xfrm>
          <a:prstGeom prst="ellipse">
            <a:avLst/>
          </a:prstGeom>
          <a:solidFill>
            <a:srgbClr val="FF8585">
              <a:alpha val="30196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4"/>
          <p:cNvSpPr/>
          <p:nvPr/>
        </p:nvSpPr>
        <p:spPr>
          <a:xfrm>
            <a:off x="3707904" y="5437584"/>
            <a:ext cx="2016224" cy="360040"/>
          </a:xfrm>
          <a:prstGeom prst="ellipse">
            <a:avLst/>
          </a:prstGeom>
          <a:solidFill>
            <a:srgbClr val="FF8585">
              <a:alpha val="30196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574675" y="44624"/>
            <a:ext cx="4861421" cy="1216025"/>
          </a:xfrm>
        </p:spPr>
        <p:txBody>
          <a:bodyPr/>
          <a:lstStyle/>
          <a:p>
            <a:pPr algn="l"/>
            <a:r>
              <a:rPr lang="cs-CZ" sz="3200" b="1" dirty="0" smtClean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Rentgen hrudníku </a:t>
            </a:r>
            <a:r>
              <a:rPr lang="cs-CZ" sz="3200" dirty="0" smtClean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(plicní kongesce)</a:t>
            </a:r>
          </a:p>
        </p:txBody>
      </p:sp>
      <p:pic>
        <p:nvPicPr>
          <p:cNvPr id="62466" name="Picture 2" descr="https://www.med-ed.virginia.edu/courses/rad/cxr/web%20images/into-chf.jpg"/>
          <p:cNvPicPr>
            <a:picLocks noChangeAspect="1" noChangeArrowheads="1"/>
          </p:cNvPicPr>
          <p:nvPr/>
        </p:nvPicPr>
        <p:blipFill>
          <a:blip r:embed="rId2" cstate="print"/>
          <a:srcRect b="2561"/>
          <a:stretch>
            <a:fillRect/>
          </a:stretch>
        </p:blipFill>
        <p:spPr bwMode="auto">
          <a:xfrm>
            <a:off x="213742" y="1628800"/>
            <a:ext cx="4286250" cy="4176464"/>
          </a:xfrm>
          <a:prstGeom prst="rect">
            <a:avLst/>
          </a:prstGeom>
          <a:noFill/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print"/>
          <a:srcRect l="17719" t="28700" r="16526" b="12501"/>
          <a:stretch>
            <a:fillRect/>
          </a:stretch>
        </p:blipFill>
        <p:spPr bwMode="auto">
          <a:xfrm>
            <a:off x="4644008" y="1657690"/>
            <a:ext cx="2520280" cy="119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b="55231"/>
          <a:stretch>
            <a:fillRect/>
          </a:stretch>
        </p:blipFill>
        <p:spPr bwMode="auto">
          <a:xfrm>
            <a:off x="4644008" y="4255317"/>
            <a:ext cx="2096977" cy="153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t="53648"/>
          <a:stretch>
            <a:fillRect/>
          </a:stretch>
        </p:blipFill>
        <p:spPr bwMode="auto">
          <a:xfrm>
            <a:off x="6804249" y="4258483"/>
            <a:ext cx="2035161" cy="1546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b="51582"/>
          <a:stretch>
            <a:fillRect/>
          </a:stretch>
        </p:blipFill>
        <p:spPr bwMode="auto">
          <a:xfrm>
            <a:off x="5933427" y="0"/>
            <a:ext cx="3210574" cy="1196752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 t="2174"/>
          <a:stretch>
            <a:fillRect/>
          </a:stretch>
        </p:blipFill>
        <p:spPr bwMode="auto">
          <a:xfrm>
            <a:off x="4644008" y="2924944"/>
            <a:ext cx="4176464" cy="1260933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l="16734" t="9916" r="24140" b="35940"/>
          <a:stretch>
            <a:fillRect/>
          </a:stretch>
        </p:blipFill>
        <p:spPr bwMode="auto">
          <a:xfrm>
            <a:off x="467544" y="2545394"/>
            <a:ext cx="447346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395536" y="1866310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Abnormální EKG 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identifikuje pacienty se systolickou dysfunkcí LK s 73-94% senzitivitou</a:t>
            </a:r>
          </a:p>
        </p:txBody>
      </p:sp>
      <p:pic>
        <p:nvPicPr>
          <p:cNvPr id="7" name="Picture 4" descr="http://sama-sd.org/wp-content/uploads/2010/01/ECG1-enlarged.bmp"/>
          <p:cNvPicPr>
            <a:picLocks noChangeAspect="1" noChangeArrowheads="1"/>
          </p:cNvPicPr>
          <p:nvPr/>
        </p:nvPicPr>
        <p:blipFill>
          <a:blip r:embed="rId3" cstate="print"/>
          <a:srcRect r="13744"/>
          <a:stretch>
            <a:fillRect/>
          </a:stretch>
        </p:blipFill>
        <p:spPr bwMode="auto">
          <a:xfrm>
            <a:off x="5004048" y="2545394"/>
            <a:ext cx="3816424" cy="2323766"/>
          </a:xfrm>
          <a:prstGeom prst="rect">
            <a:avLst/>
          </a:prstGeom>
          <a:noFill/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574675" y="548680"/>
            <a:ext cx="6733629" cy="71196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EKG</a:t>
            </a:r>
          </a:p>
        </p:txBody>
      </p:sp>
      <p:pic>
        <p:nvPicPr>
          <p:cNvPr id="9" name="Picture 1" descr="GL_HEART FAILURE_2012 final0010.jpg"/>
          <p:cNvPicPr>
            <a:picLocks noChangeAspect="1"/>
          </p:cNvPicPr>
          <p:nvPr/>
        </p:nvPicPr>
        <p:blipFill>
          <a:blip r:embed="rId4" cstate="print"/>
          <a:srcRect l="3152" t="38849" r="3072" b="48551"/>
          <a:stretch>
            <a:fillRect/>
          </a:stretch>
        </p:blipFill>
        <p:spPr bwMode="auto">
          <a:xfrm>
            <a:off x="467544" y="4941168"/>
            <a:ext cx="4320480" cy="43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b="38462"/>
          <a:stretch>
            <a:fillRect/>
          </a:stretch>
        </p:blipFill>
        <p:spPr bwMode="auto">
          <a:xfrm>
            <a:off x="467544" y="5373216"/>
            <a:ext cx="2197630" cy="57606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 t="2174"/>
          <a:stretch>
            <a:fillRect/>
          </a:stretch>
        </p:blipFill>
        <p:spPr bwMode="auto">
          <a:xfrm>
            <a:off x="4967536" y="4941168"/>
            <a:ext cx="3852936" cy="1163255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 b="51582"/>
          <a:stretch>
            <a:fillRect/>
          </a:stretch>
        </p:blipFill>
        <p:spPr bwMode="auto">
          <a:xfrm>
            <a:off x="5933427" y="0"/>
            <a:ext cx="3210574" cy="1196752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t="4329"/>
          <a:stretch>
            <a:fillRect/>
          </a:stretch>
        </p:blipFill>
        <p:spPr bwMode="auto">
          <a:xfrm>
            <a:off x="611560" y="1340768"/>
            <a:ext cx="4968552" cy="47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t="37359" b="16779"/>
          <a:stretch>
            <a:fillRect/>
          </a:stretch>
        </p:blipFill>
        <p:spPr bwMode="auto">
          <a:xfrm>
            <a:off x="5844641" y="0"/>
            <a:ext cx="3299359" cy="119675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500063" y="1282923"/>
            <a:ext cx="5440362" cy="4378325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1600" b="1" u="sng" dirty="0" smtClean="0">
                <a:solidFill>
                  <a:schemeClr val="hlin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Echokardiografie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Dobutaminová zátěžová, deformace myokardu LK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cs-CZ" sz="1600" baseline="-25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1600" b="1" u="sng" dirty="0" smtClean="0">
                <a:solidFill>
                  <a:schemeClr val="hlin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Magnetická rezonance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LGE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cs-CZ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1600" b="1" u="sng" dirty="0" smtClean="0">
                <a:solidFill>
                  <a:schemeClr val="hlin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SPECT a PET myokardu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Perfuzní scintigrafie myokardu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metabolizmus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z="2000" baseline="-25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z="2000" baseline="-25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Skupina 29"/>
          <p:cNvGrpSpPr>
            <a:grpSpLocks/>
          </p:cNvGrpSpPr>
          <p:nvPr/>
        </p:nvGrpSpPr>
        <p:grpSpPr bwMode="auto">
          <a:xfrm>
            <a:off x="6156325" y="115888"/>
            <a:ext cx="2952750" cy="6711950"/>
            <a:chOff x="6156325" y="115888"/>
            <a:chExt cx="2952750" cy="6711950"/>
          </a:xfrm>
        </p:grpSpPr>
        <p:grpSp>
          <p:nvGrpSpPr>
            <p:cNvPr id="3" name="Skupina 28"/>
            <p:cNvGrpSpPr>
              <a:grpSpLocks/>
            </p:cNvGrpSpPr>
            <p:nvPr/>
          </p:nvGrpSpPr>
          <p:grpSpPr bwMode="auto">
            <a:xfrm>
              <a:off x="6156325" y="115888"/>
              <a:ext cx="2952750" cy="4465637"/>
              <a:chOff x="6156325" y="115888"/>
              <a:chExt cx="2952750" cy="4465637"/>
            </a:xfrm>
          </p:grpSpPr>
          <p:pic>
            <p:nvPicPr>
              <p:cNvPr id="16394" name="Picture 10" descr="Deformation pattern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156325" y="2333625"/>
                <a:ext cx="2952750" cy="2247900"/>
              </a:xfrm>
              <a:prstGeom prst="rect">
                <a:avLst/>
              </a:prstGeom>
              <a:noFill/>
              <a:ln w="9525">
                <a:solidFill>
                  <a:srgbClr val="00B050"/>
                </a:solidFill>
                <a:miter lim="800000"/>
                <a:headEnd/>
                <a:tailEnd/>
              </a:ln>
            </p:spPr>
          </p:pic>
          <p:pic>
            <p:nvPicPr>
              <p:cNvPr id="16395" name="Picture 11" descr="Deformation pattern 1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156325" y="115888"/>
                <a:ext cx="2952750" cy="2247900"/>
              </a:xfrm>
              <a:prstGeom prst="rect">
                <a:avLst/>
              </a:prstGeom>
              <a:noFill/>
              <a:ln w="9525">
                <a:solidFill>
                  <a:srgbClr val="00B050"/>
                </a:solidFill>
                <a:miter lim="800000"/>
                <a:headEnd/>
                <a:tailEnd/>
              </a:ln>
            </p:spPr>
          </p:pic>
        </p:grpSp>
        <p:pic>
          <p:nvPicPr>
            <p:cNvPr id="16393" name="Picture 12" descr="Deformation pattern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56325" y="4581525"/>
              <a:ext cx="2952750" cy="2246313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</p:spPr>
        </p:pic>
      </p:grpSp>
      <p:pic>
        <p:nvPicPr>
          <p:cNvPr id="16389" name="Picture 14" descr="SPECT 1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622259"/>
            <a:ext cx="4104456" cy="254304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6390" name="Picture 39" descr="Obr"/>
          <p:cNvPicPr>
            <a:picLocks noChangeAspect="1" noChangeArrowheads="1"/>
          </p:cNvPicPr>
          <p:nvPr/>
        </p:nvPicPr>
        <p:blipFill>
          <a:blip r:embed="rId7" cstate="print"/>
          <a:srcRect l="1405" b="6923"/>
          <a:stretch>
            <a:fillRect/>
          </a:stretch>
        </p:blipFill>
        <p:spPr bwMode="auto">
          <a:xfrm>
            <a:off x="3419475" y="5300663"/>
            <a:ext cx="1377950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40" descr="3654292"/>
          <p:cNvPicPr>
            <a:picLocks noChangeAspect="1" noChangeArrowheads="1"/>
          </p:cNvPicPr>
          <p:nvPr/>
        </p:nvPicPr>
        <p:blipFill>
          <a:blip r:embed="rId8" cstate="print"/>
          <a:srcRect l="6029" t="10371" r="11871" b="28845"/>
          <a:stretch>
            <a:fillRect/>
          </a:stretch>
        </p:blipFill>
        <p:spPr bwMode="auto">
          <a:xfrm>
            <a:off x="3995738" y="1872109"/>
            <a:ext cx="1871662" cy="1412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" name="Nadpis 1"/>
          <p:cNvSpPr>
            <a:spLocks noGrp="1"/>
          </p:cNvSpPr>
          <p:nvPr>
            <p:ph type="title"/>
          </p:nvPr>
        </p:nvSpPr>
        <p:spPr>
          <a:xfrm>
            <a:off x="574675" y="44624"/>
            <a:ext cx="5077445" cy="1216025"/>
          </a:xfrm>
        </p:spPr>
        <p:txBody>
          <a:bodyPr/>
          <a:lstStyle/>
          <a:p>
            <a:pPr algn="l"/>
            <a:r>
              <a:rPr lang="cs-CZ" sz="3200" b="1" dirty="0" smtClean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Zobrazovací metody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b="51582"/>
          <a:stretch>
            <a:fillRect/>
          </a:stretch>
        </p:blipFill>
        <p:spPr bwMode="auto">
          <a:xfrm>
            <a:off x="611560" y="4221088"/>
            <a:ext cx="3768936" cy="1404883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556792"/>
            <a:ext cx="8017623" cy="237626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611560" y="539969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Doporučení pro diagnostické postupy</a:t>
            </a:r>
            <a:endParaRPr lang="cs-CZ" sz="32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51366"/>
            <a:ext cx="4248472" cy="18096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4248471" cy="159463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74675" y="620688"/>
            <a:ext cx="8029773" cy="63996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Doporučení odborných společností….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b="31139"/>
          <a:stretch>
            <a:fillRect/>
          </a:stretch>
        </p:blipFill>
        <p:spPr bwMode="auto">
          <a:xfrm>
            <a:off x="4739567" y="1916832"/>
            <a:ext cx="4017718" cy="207010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 b="37261"/>
          <a:stretch>
            <a:fillRect/>
          </a:stretch>
        </p:blipFill>
        <p:spPr bwMode="auto">
          <a:xfrm>
            <a:off x="4716016" y="4058943"/>
            <a:ext cx="4032448" cy="1656184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574675" y="44624"/>
            <a:ext cx="8101781" cy="1216025"/>
          </a:xfrm>
        </p:spPr>
        <p:txBody>
          <a:bodyPr/>
          <a:lstStyle/>
          <a:p>
            <a:pPr algn="l"/>
            <a:r>
              <a:rPr lang="cs-CZ" sz="3200" dirty="0" smtClean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Echokardiografie v diferenciální dg. </a:t>
            </a:r>
            <a:r>
              <a:rPr lang="cs-CZ" sz="3200" b="1" dirty="0" smtClean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akutních stavů</a:t>
            </a:r>
          </a:p>
        </p:txBody>
      </p:sp>
      <p:sp>
        <p:nvSpPr>
          <p:cNvPr id="3" name="Zástupný symbol pro obsah 3"/>
          <p:cNvSpPr>
            <a:spLocks noGrp="1"/>
          </p:cNvSpPr>
          <p:nvPr>
            <p:ph idx="1"/>
          </p:nvPr>
        </p:nvSpPr>
        <p:spPr>
          <a:xfrm>
            <a:off x="566738" y="1557338"/>
            <a:ext cx="4510087" cy="4608512"/>
          </a:xfrm>
        </p:spPr>
        <p:txBody>
          <a:bodyPr/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MM/2DE/RT 3DE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cs-CZ" sz="2000" b="1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CEE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cs-CZ" sz="2000" b="1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Doppler (CFM, PWD, CWD)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cs-CZ" sz="2000" b="1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Tissue Doppler imaging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cs-CZ" sz="2000" b="1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2D/3D strain</a:t>
            </a:r>
            <a:endParaRPr lang="cs-CZ" sz="1600" i="1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11188" y="6165850"/>
            <a:ext cx="7129462" cy="692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cs-CZ" sz="60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GB" sz="60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2D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97650" y="1773238"/>
            <a:ext cx="1152525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6" descr="PK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37150" y="4327525"/>
            <a:ext cx="1108075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7" descr="TAPSE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163" y="1773238"/>
            <a:ext cx="11620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FM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3500" y="3500438"/>
            <a:ext cx="112553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9" descr="PWD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96025" y="3500438"/>
            <a:ext cx="1122363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10" descr="CWD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51725" y="3500438"/>
            <a:ext cx="11525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TE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37150" y="5157788"/>
            <a:ext cx="81121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europace.oxfordjournals.org/content/10/suppl_3/iii73/F4.small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16850" y="1773238"/>
            <a:ext cx="787400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http://www.cardiovascularultrasound.com/content/figures/1476-7120-9-11-3-l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31063" y="5157788"/>
            <a:ext cx="1244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STE 1.avi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011863" y="5157788"/>
            <a:ext cx="11588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EE 2.avi">
            <a:hlinkClick r:id="" action="ppaction://media"/>
          </p:cNvPr>
          <p:cNvPicPr>
            <a:picLocks noRot="1" noChangeAspect="1"/>
          </p:cNvPicPr>
          <p:nvPr>
            <a:videoFile r:link="rId5"/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434263" y="2636838"/>
            <a:ext cx="11652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4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>
                <p:cTn id="41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>
                <p:cTn id="4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>
                <p:cTn id="4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>
                <p:cTn id="44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"/>
          <p:cNvSpPr txBox="1">
            <a:spLocks noChangeArrowheads="1"/>
          </p:cNvSpPr>
          <p:nvPr/>
        </p:nvSpPr>
        <p:spPr>
          <a:xfrm>
            <a:off x="539552" y="620688"/>
            <a:ext cx="8607425" cy="69507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cs-CZ" sz="3200" kern="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 lze očekávat od echokardiografie?</a:t>
            </a:r>
          </a:p>
        </p:txBody>
      </p:sp>
      <p:sp>
        <p:nvSpPr>
          <p:cNvPr id="4" name="Zástupný symbol pro obsah 6"/>
          <p:cNvSpPr txBox="1">
            <a:spLocks/>
          </p:cNvSpPr>
          <p:nvPr/>
        </p:nvSpPr>
        <p:spPr bwMode="auto">
          <a:xfrm>
            <a:off x="566738" y="1752600"/>
            <a:ext cx="8577262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cs-CZ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Stanovení </a:t>
            </a:r>
            <a:r>
              <a:rPr lang="cs-CZ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diagnózy</a:t>
            </a:r>
            <a:r>
              <a:rPr lang="cs-CZ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s možností volby kauzální terapie</a:t>
            </a:r>
          </a:p>
          <a:p>
            <a:pPr marL="469900" indent="-469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cs-CZ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Predikci krátkodobé a dlouhodobé </a:t>
            </a:r>
            <a:r>
              <a:rPr lang="cs-CZ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prognózy</a:t>
            </a:r>
          </a:p>
          <a:p>
            <a:pPr marL="469900" indent="-469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cs-CZ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Optimalizace a indikace </a:t>
            </a:r>
            <a:r>
              <a:rPr lang="cs-CZ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event</a:t>
            </a:r>
            <a:r>
              <a:rPr lang="cs-CZ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 kauzální </a:t>
            </a:r>
            <a:r>
              <a:rPr lang="cs-CZ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terapie</a:t>
            </a:r>
            <a:r>
              <a:rPr lang="cs-CZ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908050" lvl="1" indent="-436563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cs-CZ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Hemodynamika</a:t>
            </a:r>
          </a:p>
          <a:p>
            <a:pPr marL="908050" lvl="1" indent="-436563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cs-CZ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Zajištění centrálního žilních a arteriálních vstupů</a:t>
            </a:r>
          </a:p>
          <a:p>
            <a:pPr marL="908050" lvl="1" indent="-436563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cs-CZ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Guiding punkčních výkonů (perikard, pleura,…)</a:t>
            </a:r>
          </a:p>
          <a:p>
            <a:pPr marL="908050" lvl="1" indent="-436563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cs-CZ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Indikace CRT-D, CRT-P, MVR/MVP, SVR, PCI, CABG, VAD/ECMO, …</a:t>
            </a:r>
          </a:p>
          <a:p>
            <a:pPr marL="908050" lvl="1" indent="-436563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</a:pPr>
            <a:endParaRPr lang="cs-CZ" sz="2000" dirty="0">
              <a:cs typeface="Tahoma" pitchFamily="34" charset="0"/>
            </a:endParaRPr>
          </a:p>
          <a:p>
            <a:pPr marL="469900" indent="-469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endParaRPr lang="cs-CZ" sz="2000" dirty="0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611188" y="501427"/>
            <a:ext cx="7793037" cy="695325"/>
          </a:xfrm>
        </p:spPr>
        <p:txBody>
          <a:bodyPr/>
          <a:lstStyle/>
          <a:p>
            <a:pPr algn="l"/>
            <a:r>
              <a:rPr lang="cs-CZ" sz="2800" dirty="0" smtClean="0">
                <a:effectLst/>
                <a:latin typeface="Tahoma" pitchFamily="34" charset="0"/>
                <a:cs typeface="Tahoma" pitchFamily="34" charset="0"/>
              </a:rPr>
              <a:t>Akutní myokarditida</a:t>
            </a:r>
          </a:p>
        </p:txBody>
      </p:sp>
      <p:pic>
        <p:nvPicPr>
          <p:cNvPr id="12" name="smitakova new 2.avi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17550" y="1700213"/>
            <a:ext cx="3275013" cy="2225675"/>
          </a:xfrm>
        </p:spPr>
      </p:pic>
      <p:pic>
        <p:nvPicPr>
          <p:cNvPr id="13" name="smitakova new 1.avi">
            <a:hlinkClick r:id="" action="ppaction://media"/>
          </p:cNvPr>
          <p:cNvPicPr>
            <a:picLocks noGrp="1" noRot="1" noChangeAspect="1"/>
          </p:cNvPicPr>
          <p:nvPr>
            <p:ph sz="quarter" idx="3"/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717550" y="3940175"/>
            <a:ext cx="3275013" cy="2225675"/>
          </a:xfrm>
        </p:spPr>
      </p:pic>
      <p:pic>
        <p:nvPicPr>
          <p:cNvPr id="13317" name="Obrázek 13" descr="smitakova new 3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28826" y="3929063"/>
            <a:ext cx="3278188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smitakova 2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02100" y="1700213"/>
            <a:ext cx="3240088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Typical magnetic resonance imaging image of myocarditis. This figure shows a magnetic resonance imaging four chamber cardiac view. Mid-wall late gadolinium enhancement of the lateral wall is visible (arrows). This is a common MRI aspect of myocarditis.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t="12876" r="14670" b="17449"/>
          <a:stretch/>
        </p:blipFill>
        <p:spPr bwMode="auto">
          <a:xfrm>
            <a:off x="7336211" y="3448"/>
            <a:ext cx="1807790" cy="148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28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800" dirty="0" smtClean="0">
                <a:effectLst/>
                <a:latin typeface="Tahoma" pitchFamily="34" charset="0"/>
                <a:cs typeface="Tahoma" pitchFamily="34" charset="0"/>
              </a:rPr>
              <a:t>Akutní aortální regurgitace, </a:t>
            </a:r>
            <a:br>
              <a:rPr lang="cs-CZ" sz="2800" dirty="0" smtClean="0">
                <a:effectLst/>
                <a:latin typeface="Tahoma" pitchFamily="34" charset="0"/>
                <a:cs typeface="Tahoma" pitchFamily="34" charset="0"/>
              </a:rPr>
            </a:br>
            <a:r>
              <a:rPr lang="cs-CZ" sz="2800" dirty="0" smtClean="0">
                <a:effectLst/>
                <a:latin typeface="Tahoma" pitchFamily="34" charset="0"/>
                <a:cs typeface="Tahoma" pitchFamily="34" charset="0"/>
              </a:rPr>
              <a:t>destrukce chlopně infekční endokarditidou</a:t>
            </a:r>
          </a:p>
        </p:txBody>
      </p:sp>
      <p:pic>
        <p:nvPicPr>
          <p:cNvPr id="5" name="Vorac 1.avi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66738" y="2552700"/>
            <a:ext cx="3924300" cy="2665413"/>
          </a:xfrm>
        </p:spPr>
      </p:pic>
      <p:pic>
        <p:nvPicPr>
          <p:cNvPr id="14340" name="Zástupný symbol pro obsah 5" descr="Vorac 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3438" y="2547938"/>
            <a:ext cx="3924300" cy="26765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16632"/>
            <a:ext cx="8229600" cy="1143000"/>
          </a:xfrm>
        </p:spPr>
        <p:txBody>
          <a:bodyPr/>
          <a:lstStyle/>
          <a:p>
            <a:pPr algn="l"/>
            <a:r>
              <a:rPr lang="cs-CZ" sz="2800" dirty="0" smtClean="0">
                <a:effectLst/>
                <a:latin typeface="Tahoma" pitchFamily="34" charset="0"/>
                <a:cs typeface="Tahoma" pitchFamily="34" charset="0"/>
              </a:rPr>
              <a:t>Akutní ischemická mitrální </a:t>
            </a:r>
            <a:r>
              <a:rPr lang="cs-CZ" sz="2800" dirty="0" err="1" smtClean="0">
                <a:effectLst/>
                <a:latin typeface="Tahoma" pitchFamily="34" charset="0"/>
                <a:cs typeface="Tahoma" pitchFamily="34" charset="0"/>
              </a:rPr>
              <a:t>reg</a:t>
            </a:r>
            <a:r>
              <a:rPr lang="cs-CZ" sz="2800" dirty="0" smtClean="0">
                <a:effectLst/>
                <a:latin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12" name="Akutní MiR 1.avi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65163" y="2420938"/>
            <a:ext cx="4040187" cy="2744787"/>
          </a:xfrm>
        </p:spPr>
      </p:pic>
      <p:pic>
        <p:nvPicPr>
          <p:cNvPr id="13" name="Akutní MiR 8.avi">
            <a:hlinkClick r:id="" action="ppaction://media"/>
          </p:cNvPr>
          <p:cNvPicPr>
            <a:picLocks noGrp="1" noRot="1" noChangeAspect="1"/>
          </p:cNvPicPr>
          <p:nvPr>
            <p:ph sz="quarter" idx="4"/>
            <a:videoFile r:link="rId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52988" y="2420938"/>
            <a:ext cx="4040187" cy="27447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>
                <p:cTn id="1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8001000" cy="1216025"/>
          </a:xfrm>
        </p:spPr>
        <p:txBody>
          <a:bodyPr/>
          <a:lstStyle/>
          <a:p>
            <a:pPr algn="l"/>
            <a:r>
              <a:rPr lang="cs-CZ" sz="2800" dirty="0" smtClean="0">
                <a:effectLst/>
                <a:latin typeface="Tahoma" pitchFamily="34" charset="0"/>
                <a:cs typeface="Tahoma" pitchFamily="34" charset="0"/>
              </a:rPr>
              <a:t>Akutní srdeční tamponáda, ruptura stěny LK</a:t>
            </a:r>
          </a:p>
        </p:txBody>
      </p:sp>
      <p:pic>
        <p:nvPicPr>
          <p:cNvPr id="23558" name="Srdecni tamponada 1.avi">
            <a:hlinkClick r:id="" action="ppaction://media"/>
          </p:cNvPr>
          <p:cNvPicPr>
            <a:picLocks noGrp="1" noRot="1" noChangeAspect="1" noChangeArrowheads="1"/>
          </p:cNvPicPr>
          <p:nvPr>
            <p:ph sz="half" idx="4294967295"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66738" y="2552700"/>
            <a:ext cx="3924300" cy="2665413"/>
          </a:xfrm>
        </p:spPr>
      </p:pic>
      <p:pic>
        <p:nvPicPr>
          <p:cNvPr id="23559" name="srdecni tamponada po punkci.avi">
            <a:hlinkClick r:id="" action="ppaction://media"/>
          </p:cNvPr>
          <p:cNvPicPr>
            <a:picLocks noGrp="1" noRot="1" noChangeAspect="1" noChangeArrowheads="1"/>
          </p:cNvPicPr>
          <p:nvPr>
            <p:ph sz="half" idx="4294967295"/>
            <a:videoFile r:link="rId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43438" y="2552700"/>
            <a:ext cx="3924300" cy="266541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" fill="hold"/>
                                        <p:tgtEl>
                                          <p:spTgt spid="235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9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0" fill="hold"/>
                                        <p:tgtEl>
                                          <p:spTgt spid="235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55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5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35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8"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55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35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00063" y="404664"/>
            <a:ext cx="6448425" cy="768350"/>
          </a:xfrm>
        </p:spPr>
        <p:txBody>
          <a:bodyPr/>
          <a:lstStyle/>
          <a:p>
            <a:pPr algn="l"/>
            <a:r>
              <a:rPr lang="cs-CZ" sz="2800" dirty="0" smtClean="0">
                <a:effectLst/>
                <a:latin typeface="Tahoma" pitchFamily="34" charset="0"/>
                <a:cs typeface="Tahoma" pitchFamily="34" charset="0"/>
              </a:rPr>
              <a:t>Ruptura papilárního svalu</a:t>
            </a:r>
          </a:p>
        </p:txBody>
      </p:sp>
      <p:pic>
        <p:nvPicPr>
          <p:cNvPr id="10" name="Frankova PMR 8.avi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2411413" y="1773238"/>
            <a:ext cx="3097212" cy="2103437"/>
          </a:xfrm>
        </p:spPr>
      </p:pic>
      <p:pic>
        <p:nvPicPr>
          <p:cNvPr id="11" name="Frankova PMR 14.avi">
            <a:hlinkClick r:id="" action="ppaction://media"/>
          </p:cNvPr>
          <p:cNvPicPr>
            <a:picLocks noGrp="1" noRot="1" noChangeAspect="1"/>
          </p:cNvPicPr>
          <p:nvPr>
            <p:ph sz="quarter" idx="2"/>
            <a:videoFile r:link="rId2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556250" y="1782763"/>
            <a:ext cx="3082925" cy="2095500"/>
          </a:xfrm>
        </p:spPr>
      </p:pic>
      <p:pic>
        <p:nvPicPr>
          <p:cNvPr id="17" name="Frankova PMR 4.avi">
            <a:hlinkClick r:id="" action="ppaction://media"/>
          </p:cNvPr>
          <p:cNvPicPr>
            <a:picLocks noGrp="1" noRot="1" noChangeAspect="1"/>
          </p:cNvPicPr>
          <p:nvPr>
            <p:ph sz="quarter" idx="3"/>
            <a:videoFile r:link="rId3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2424113" y="3997325"/>
            <a:ext cx="3097212" cy="2105025"/>
          </a:xfrm>
        </p:spPr>
      </p:pic>
      <p:pic>
        <p:nvPicPr>
          <p:cNvPr id="16" name="Frankova PMR 15.avi">
            <a:hlinkClick r:id="" action="ppaction://media"/>
          </p:cNvPr>
          <p:cNvPicPr>
            <a:picLocks noGrp="1" noRot="1" noChangeAspect="1"/>
          </p:cNvPicPr>
          <p:nvPr>
            <p:ph sz="quarter" idx="4"/>
            <a:videoFile r:link="rId4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5567363" y="3997325"/>
            <a:ext cx="3084512" cy="2095500"/>
          </a:xfrm>
        </p:spPr>
      </p:pic>
      <p:pic>
        <p:nvPicPr>
          <p:cNvPr id="17416" name="Obrázek 12" descr="PMR EKG CeV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4213" y="1781175"/>
            <a:ext cx="1655762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25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31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11188" y="283939"/>
            <a:ext cx="7793037" cy="912813"/>
          </a:xfrm>
        </p:spPr>
        <p:txBody>
          <a:bodyPr/>
          <a:lstStyle/>
          <a:p>
            <a:pPr algn="l"/>
            <a:r>
              <a:rPr lang="cs-CZ" sz="2800" dirty="0" smtClean="0">
                <a:effectLst/>
                <a:latin typeface="Tahoma" pitchFamily="34" charset="0"/>
                <a:cs typeface="Tahoma" pitchFamily="34" charset="0"/>
              </a:rPr>
              <a:t>Ruptura komorového septa</a:t>
            </a:r>
          </a:p>
        </p:txBody>
      </p:sp>
      <p:pic>
        <p:nvPicPr>
          <p:cNvPr id="8" name="VSD IM 3.avi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755650" y="1700213"/>
            <a:ext cx="3171825" cy="2155825"/>
          </a:xfrm>
        </p:spPr>
      </p:pic>
      <p:pic>
        <p:nvPicPr>
          <p:cNvPr id="9" name="VSD IM 6.avi">
            <a:hlinkClick r:id="" action="ppaction://media"/>
          </p:cNvPr>
          <p:cNvPicPr>
            <a:picLocks noGrp="1" noRot="1" noChangeAspect="1"/>
          </p:cNvPicPr>
          <p:nvPr>
            <p:ph sz="quarter" idx="2"/>
            <a:videoFile r:link="rId2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4095750" y="1700213"/>
            <a:ext cx="3182938" cy="2163762"/>
          </a:xfrm>
        </p:spPr>
      </p:pic>
      <p:pic>
        <p:nvPicPr>
          <p:cNvPr id="10" name="Adamkova 4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6600" y="3927475"/>
            <a:ext cx="3205163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Adamkova 3.avi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02100" y="3933825"/>
            <a:ext cx="3206750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25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31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8" name="Picture 4" descr="Výsledek obrázku pro myocarditis magnetic reson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5904656" cy="473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85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5"/>
          <p:cNvSpPr>
            <a:spLocks noChangeArrowheads="1"/>
          </p:cNvSpPr>
          <p:nvPr/>
        </p:nvSpPr>
        <p:spPr bwMode="auto">
          <a:xfrm>
            <a:off x="467544" y="116632"/>
            <a:ext cx="8532812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cs-CZ" sz="32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Hemodynamické</a:t>
            </a:r>
            <a:r>
              <a:rPr lang="cs-CZ" sz="3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vyšetření</a:t>
            </a:r>
            <a:endParaRPr lang="cs-CZ" sz="32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11560" y="6165304"/>
            <a:ext cx="3918240" cy="2160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cs-CZ" sz="6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ESC guidelines</a:t>
            </a:r>
            <a:r>
              <a:rPr lang="en-GB" sz="6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. </a:t>
            </a:r>
            <a:r>
              <a:rPr lang="en-GB" sz="600" dirty="0" err="1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Eur</a:t>
            </a:r>
            <a:r>
              <a:rPr lang="en-GB" sz="600" dirty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 Heart J </a:t>
            </a:r>
            <a:r>
              <a:rPr lang="en-GB" sz="6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2009;30:2493-2537</a:t>
            </a:r>
            <a:endParaRPr lang="cs-CZ" sz="600" dirty="0" smtClean="0">
              <a:solidFill>
                <a:srgbClr val="000000"/>
              </a:solidFill>
              <a:ea typeface="Tahoma" pitchFamily="34" charset="0"/>
              <a:cs typeface="Tahoma" pitchFamily="34" charset="0"/>
            </a:endParaRPr>
          </a:p>
          <a:p>
            <a:r>
              <a:rPr lang="cs-CZ" sz="600" dirty="0" smtClean="0"/>
              <a:t>Jansa P. </a:t>
            </a:r>
            <a:r>
              <a:rPr lang="cs-CZ" sz="600" dirty="0" err="1" smtClean="0"/>
              <a:t>Chronicka</a:t>
            </a:r>
            <a:r>
              <a:rPr lang="cs-CZ" sz="600" dirty="0" smtClean="0"/>
              <a:t> </a:t>
            </a:r>
            <a:r>
              <a:rPr lang="cs-CZ" sz="600" dirty="0" err="1" smtClean="0"/>
              <a:t>plicni</a:t>
            </a:r>
            <a:r>
              <a:rPr lang="cs-CZ" sz="600" dirty="0" smtClean="0"/>
              <a:t> hypertenze. </a:t>
            </a:r>
            <a:r>
              <a:rPr lang="cs-CZ" sz="600" dirty="0" err="1" smtClean="0"/>
              <a:t>Cor</a:t>
            </a:r>
            <a:r>
              <a:rPr lang="cs-CZ" sz="600" dirty="0" smtClean="0"/>
              <a:t> </a:t>
            </a:r>
            <a:r>
              <a:rPr lang="cs-CZ" sz="600" dirty="0" err="1" smtClean="0"/>
              <a:t>Vasa</a:t>
            </a:r>
            <a:r>
              <a:rPr lang="cs-CZ" sz="600" dirty="0" smtClean="0"/>
              <a:t> 2011;53(3)</a:t>
            </a:r>
            <a:endParaRPr lang="en-GB" sz="600" dirty="0">
              <a:solidFill>
                <a:srgbClr val="000000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" y="3665819"/>
            <a:ext cx="583957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ázek 7" descr="88383032_frame_0.jpg"/>
          <p:cNvPicPr>
            <a:picLocks noChangeAspect="1"/>
          </p:cNvPicPr>
          <p:nvPr/>
        </p:nvPicPr>
        <p:blipFill>
          <a:blip r:embed="rId3" cstate="print"/>
          <a:srcRect t="17932"/>
          <a:stretch>
            <a:fillRect/>
          </a:stretch>
        </p:blipFill>
        <p:spPr>
          <a:xfrm>
            <a:off x="3491880" y="1485143"/>
            <a:ext cx="2909276" cy="2180676"/>
          </a:xfrm>
          <a:prstGeom prst="rect">
            <a:avLst/>
          </a:prstGeom>
        </p:spPr>
      </p:pic>
      <p:cxnSp>
        <p:nvCxnSpPr>
          <p:cNvPr id="10" name="Přímá spojovací šipka 17"/>
          <p:cNvCxnSpPr/>
          <p:nvPr/>
        </p:nvCxnSpPr>
        <p:spPr>
          <a:xfrm>
            <a:off x="5292080" y="2595177"/>
            <a:ext cx="0" cy="37089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8"/>
          <p:cNvCxnSpPr/>
          <p:nvPr/>
        </p:nvCxnSpPr>
        <p:spPr>
          <a:xfrm>
            <a:off x="5940152" y="2780622"/>
            <a:ext cx="0" cy="37089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4788024" y="2595177"/>
            <a:ext cx="687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</a:rPr>
              <a:t>PK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482820" y="2881786"/>
            <a:ext cx="717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</a:rPr>
              <a:t>LK</a:t>
            </a:r>
            <a:endParaRPr lang="cs-CZ" sz="1200" b="1" dirty="0">
              <a:solidFill>
                <a:schemeClr val="bg1"/>
              </a:solidFill>
            </a:endParaRPr>
          </a:p>
        </p:txBody>
      </p:sp>
      <p:pic>
        <p:nvPicPr>
          <p:cNvPr id="14" name="Picture 30" descr="Fotka(643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877" y="1485143"/>
            <a:ext cx="2906005" cy="218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069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028"/>
            <a:ext cx="7956376" cy="6125276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574675" y="44624"/>
            <a:ext cx="8101781" cy="1216025"/>
          </a:xfrm>
        </p:spPr>
        <p:txBody>
          <a:bodyPr/>
          <a:lstStyle/>
          <a:p>
            <a:pPr algn="l"/>
            <a:r>
              <a:rPr lang="cs-CZ" sz="3200" b="1" dirty="0" err="1" smtClean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Endomyokardiální</a:t>
            </a:r>
            <a:r>
              <a:rPr lang="cs-CZ" sz="3200" b="1" dirty="0" smtClean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biopsie</a:t>
            </a:r>
          </a:p>
        </p:txBody>
      </p:sp>
      <p:pic>
        <p:nvPicPr>
          <p:cNvPr id="2050" name="Obrázek 0" descr="obrázek - zrnitost myokard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9"/>
            <a:ext cx="3312368" cy="24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Obrázek 1" descr="koncentrická hypertrofie L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1" y="3850942"/>
            <a:ext cx="3312368" cy="23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obrázek 5"/>
          <p:cNvPicPr>
            <a:picLocks noChangeAspect="1" noChangeArrowheads="1"/>
          </p:cNvPicPr>
          <p:nvPr/>
        </p:nvPicPr>
        <p:blipFill>
          <a:blip r:embed="rId4" cstate="print"/>
          <a:srcRect r="8304"/>
          <a:stretch>
            <a:fillRect/>
          </a:stretch>
        </p:blipFill>
        <p:spPr bwMode="auto">
          <a:xfrm>
            <a:off x="4139952" y="3861048"/>
            <a:ext cx="3168352" cy="226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Obrázek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1340768"/>
            <a:ext cx="314520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745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6" name="Picture 4" descr="https://www.email.cz/download/i/hh4KQuc8dosI9dnJDUgXZAKoQGCHswYXdnBKsoKiWTD56uiwgjKT2GN25bjvgnHESo790DQ/25453-14%20detail%20v%C3%ADcejadern%C3%A9%20bb%202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628800"/>
            <a:ext cx="5644059" cy="4248472"/>
          </a:xfrm>
          <a:prstGeom prst="rect">
            <a:avLst/>
          </a:prstGeom>
          <a:noFill/>
        </p:spPr>
      </p:pic>
      <p:pic>
        <p:nvPicPr>
          <p:cNvPr id="3078" name="Picture 6" descr="https://www.email.cz/download/i/_hgJdN4ylXFvZ3CEZf0BmpBaTrZuJ5lcUYbRKzW6t80aStmwEECFltEk2-5dMGf62DzzBkY/25455-14%20bez%20z%C3%A1n%C4%9Btu%2040x.jpg"/>
          <p:cNvPicPr>
            <a:picLocks noChangeAspect="1" noChangeArrowheads="1"/>
          </p:cNvPicPr>
          <p:nvPr/>
        </p:nvPicPr>
        <p:blipFill>
          <a:blip r:embed="rId3" cstate="print"/>
          <a:srcRect l="28513" r="27007"/>
          <a:stretch>
            <a:fillRect/>
          </a:stretch>
        </p:blipFill>
        <p:spPr bwMode="auto">
          <a:xfrm>
            <a:off x="611560" y="1628800"/>
            <a:ext cx="2510461" cy="4248472"/>
          </a:xfrm>
          <a:prstGeom prst="rect">
            <a:avLst/>
          </a:prstGeom>
          <a:noFill/>
        </p:spPr>
      </p:pic>
      <p:sp>
        <p:nvSpPr>
          <p:cNvPr id="8" name="Šipka doprava 7"/>
          <p:cNvSpPr/>
          <p:nvPr/>
        </p:nvSpPr>
        <p:spPr>
          <a:xfrm>
            <a:off x="5652120" y="3356992"/>
            <a:ext cx="864096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0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4675" y="376014"/>
            <a:ext cx="8001000" cy="820738"/>
          </a:xfrm>
        </p:spPr>
        <p:txBody>
          <a:bodyPr/>
          <a:lstStyle/>
          <a:p>
            <a:pPr algn="l"/>
            <a:r>
              <a:rPr lang="cs-CZ" sz="3200" b="1" dirty="0" smtClean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THM…</a:t>
            </a:r>
            <a:endParaRPr lang="cs-CZ" sz="3200" b="1" dirty="0">
              <a:solidFill>
                <a:srgbClr val="FF000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Srdeční selhání je syndrom se </a:t>
            </a:r>
            <a:r>
              <a:rPr lang="cs-CZ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závažnou prognózou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Diagnóza je založena na </a:t>
            </a:r>
            <a:r>
              <a:rPr lang="cs-CZ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kompetentním zhodnocení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symptomů, objektivního nálezu a funkční/strukturální abnormality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Diagnostický přístup je zásadně ovlivněn </a:t>
            </a:r>
            <a:r>
              <a:rPr lang="cs-CZ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akutností stavu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CAVE: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rozdílné rule-</a:t>
            </a:r>
            <a:r>
              <a:rPr lang="cs-CZ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out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cut-</a:t>
            </a:r>
            <a:r>
              <a:rPr lang="cs-CZ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offs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pro </a:t>
            </a:r>
            <a:r>
              <a:rPr lang="cs-CZ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natriuretické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peptidy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Doporučení </a:t>
            </a:r>
            <a:r>
              <a:rPr lang="cs-CZ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třídy I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pro echokardiografii, laboratorní vyšetření a EKG,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rentgen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hrudníku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 pacientů s normální EF LK je nutné objektivizovat </a:t>
            </a:r>
            <a:r>
              <a:rPr lang="cs-CZ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diastolickou funkci LK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nezřídka zátěžovým vyšetřením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 diagnóze syndromu srdečního selhání je </a:t>
            </a:r>
            <a:r>
              <a:rPr lang="cs-CZ" sz="2000" b="1" u="sng" dirty="0" smtClean="0">
                <a:solidFill>
                  <a:schemeClr val="accent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VŽDY NUTNÁ </a:t>
            </a:r>
            <a:r>
              <a:rPr lang="cs-CZ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identifikace vyvolávajících faktorů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s cílem jejich odstranění a </a:t>
            </a:r>
            <a:r>
              <a:rPr lang="cs-CZ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zvážení kauzální léčby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270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611560" y="1268760"/>
            <a:ext cx="52565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buAutoNum type="arabicPeriod"/>
            </a:pP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concept to shorten diagnostic and therapeutic decisions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in the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management of a patient with suspected acute HF</a:t>
            </a:r>
            <a:endParaRPr lang="cs-CZ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58775" indent="-358775">
              <a:buAutoNum type="arabicPeriod"/>
            </a:pPr>
            <a:endParaRPr lang="cs-CZ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55600" indent="-355600">
              <a:buAutoNum type="arabicPeriod" startAt="2"/>
            </a:pP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Recommendation to 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identify immediately coexisting life</a:t>
            </a:r>
            <a:r>
              <a:rPr lang="cs-CZ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cs-CZ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threatening</a:t>
            </a:r>
            <a:r>
              <a:rPr lang="cs-CZ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clinical conditions and/or precipitants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(according to the CHAMP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acronym - acute Coronary syndrome, Hypertension emergency,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Arrhythmia, acute Mechanical cause, Pulmonary embolism) and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introduce a guideline-recommended management</a:t>
            </a:r>
            <a:endParaRPr lang="cs-CZ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55600" indent="-355600">
              <a:buAutoNum type="arabicPeriod" startAt="2"/>
            </a:pPr>
            <a:endParaRPr lang="cs-CZ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55600" indent="-355600">
              <a:buAutoNum type="arabicPeriod" startAt="3"/>
            </a:pP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new algorithm for AHF management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based on the clinical profiles: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presence/absence of </a:t>
            </a:r>
            <a:r>
              <a:rPr lang="cs-CZ" sz="1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congestion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cs-CZ" sz="1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hypoperfusion</a:t>
            </a:r>
            <a:endParaRPr lang="cs-CZ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55600" indent="-355600">
              <a:buAutoNum type="arabicPeriod" startAt="3"/>
            </a:pPr>
            <a:endParaRPr lang="cs-CZ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55600" indent="-355600">
              <a:buAutoNum type="arabicPeriod" startAt="3"/>
            </a:pP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Structured 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recommendations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with </a:t>
            </a:r>
            <a:r>
              <a:rPr lang="en-US" sz="1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CoR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and </a:t>
            </a:r>
            <a:r>
              <a:rPr lang="en-US" sz="1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LoE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given to all the main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elements of management from diagnosis, monitoring and therapies to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post-</a:t>
            </a:r>
            <a:r>
              <a:rPr lang="cs-CZ" sz="1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discharge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follow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cs-CZ" sz="1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up</a:t>
            </a:r>
            <a:endParaRPr lang="cs-CZ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b="51582"/>
          <a:stretch>
            <a:fillRect/>
          </a:stretch>
        </p:blipFill>
        <p:spPr bwMode="auto">
          <a:xfrm>
            <a:off x="611560" y="-1106"/>
            <a:ext cx="3096344" cy="1154172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t="1235" r="5911" b="62963"/>
          <a:stretch>
            <a:fillRect/>
          </a:stretch>
        </p:blipFill>
        <p:spPr bwMode="auto">
          <a:xfrm>
            <a:off x="5940152" y="1268760"/>
            <a:ext cx="3203848" cy="149857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30351" t="46914" r="39297" b="34568"/>
          <a:stretch>
            <a:fillRect/>
          </a:stretch>
        </p:blipFill>
        <p:spPr bwMode="auto">
          <a:xfrm>
            <a:off x="5940152" y="2924944"/>
            <a:ext cx="1440160" cy="10801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28359" t="26363" r="7463" b="6955"/>
          <a:stretch>
            <a:fillRect/>
          </a:stretch>
        </p:blipFill>
        <p:spPr bwMode="auto">
          <a:xfrm>
            <a:off x="7524328" y="3140968"/>
            <a:ext cx="1440160" cy="144016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725144"/>
            <a:ext cx="3027090" cy="141233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 descr="http://www.pulsarmedia.eu/data/media/25/Sometimes_Tomorrow__S_Too_Late_By_Wantt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0"/>
            <a:ext cx="2916237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5" descr="http://4.bp.blogspot.com/_j22xc4feLc4/TFnjhF0MtFI/AAAAAAAAAeU/bo6LT4HNo-A/s1600/harold-lloy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670050"/>
            <a:ext cx="56165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611560" y="1220554"/>
            <a:ext cx="820891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1. The 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concept to shorten diagnostic and therapeutic decisions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in the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management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of a patient with suspected acute HF</a:t>
            </a:r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2. Recommendation to 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identify immediately coexisting life</a:t>
            </a:r>
            <a:r>
              <a:rPr lang="cs-CZ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cs-CZ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threatening</a:t>
            </a:r>
            <a:r>
              <a:rPr lang="cs-CZ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clinical conditions and/or precipitants 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(according to the 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CHAMP</a:t>
            </a:r>
            <a:r>
              <a:rPr lang="cs-CZ" sz="2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acronym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en-US" sz="20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acute </a:t>
            </a:r>
            <a:r>
              <a:rPr lang="en-US" sz="20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20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oronary syndrome, </a:t>
            </a:r>
            <a:r>
              <a:rPr lang="en-US" sz="20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en-US" sz="20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ypertension emergency,</a:t>
            </a:r>
            <a:r>
              <a:rPr lang="cs-CZ" sz="20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sz="20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rrhythmia, acute </a:t>
            </a:r>
            <a:r>
              <a:rPr lang="en-US" sz="20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20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echanical cause, </a:t>
            </a:r>
            <a:r>
              <a:rPr lang="en-US" sz="20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en-US" sz="20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ulmonary embolism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 and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introduce a guideline-recommended specific management</a:t>
            </a:r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3. The 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new algorithm for AHF management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based on the clinical profiles: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presence/absence of </a:t>
            </a:r>
            <a:r>
              <a:rPr lang="cs-CZ" sz="2000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congestion</a:t>
            </a:r>
            <a:r>
              <a:rPr lang="cs-CZ" sz="2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cs-CZ" sz="2000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hypoperfusion</a:t>
            </a:r>
            <a:endParaRPr lang="cs-CZ" sz="2000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4. Structured 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recommendations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with </a:t>
            </a:r>
            <a:r>
              <a:rPr lang="en-US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CoR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and </a:t>
            </a:r>
            <a:r>
              <a:rPr lang="en-US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LoE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given to all the main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elements of management 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from diagnosis, monitoring and therapies to</a:t>
            </a:r>
            <a:r>
              <a:rPr lang="cs-CZ" sz="2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post-</a:t>
            </a:r>
            <a:r>
              <a:rPr lang="cs-CZ" sz="2000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discharge</a:t>
            </a:r>
            <a:r>
              <a:rPr lang="cs-CZ" sz="2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2000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follow</a:t>
            </a:r>
            <a:r>
              <a:rPr lang="cs-CZ" sz="2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cs-CZ" sz="2000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up</a:t>
            </a:r>
            <a:endParaRPr lang="cs-CZ" sz="20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574675" y="548680"/>
            <a:ext cx="5581501" cy="71196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Co je nového…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b="51582"/>
          <a:stretch>
            <a:fillRect/>
          </a:stretch>
        </p:blipFill>
        <p:spPr bwMode="auto">
          <a:xfrm>
            <a:off x="5933427" y="0"/>
            <a:ext cx="3210574" cy="1196752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574675" y="44624"/>
            <a:ext cx="5581501" cy="1216025"/>
          </a:xfrm>
        </p:spPr>
        <p:txBody>
          <a:bodyPr/>
          <a:lstStyle/>
          <a:p>
            <a:pPr algn="l"/>
            <a:r>
              <a:rPr lang="cs-CZ" sz="3200" b="1" dirty="0" smtClean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Definice a terminologie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>
          <a:xfrm>
            <a:off x="566738" y="1412776"/>
            <a:ext cx="8253734" cy="4537075"/>
          </a:xfrm>
        </p:spPr>
        <p:txBody>
          <a:bodyPr/>
          <a:lstStyle/>
          <a:p>
            <a:r>
              <a:rPr lang="cs-C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Syndrom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pl-P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kterém mají nemocní typické </a:t>
            </a:r>
            <a:r>
              <a:rPr lang="pl-PL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symptomy</a:t>
            </a:r>
            <a:r>
              <a:rPr lang="pl-P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(např.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dušnost nebo únavu) a </a:t>
            </a:r>
            <a:r>
              <a:rPr lang="cs-C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známky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(např. zvýšenou náplň krčních žil, chrůpky na plicích, posunutý uder hrotu nebo otoky), které jsou </a:t>
            </a:r>
            <a:r>
              <a:rPr lang="cs-C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důsledkem abnormalit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srdeční struktury nebo funkce.</a:t>
            </a:r>
          </a:p>
          <a:p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Hlavní </a:t>
            </a:r>
            <a:r>
              <a:rPr lang="cs-C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terminologie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používaná k popisu SS, je založena na měření ejekční frakce levé komory (HFrEF vs. </a:t>
            </a:r>
            <a:r>
              <a:rPr lang="cs-CZ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HFpEF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 </a:t>
            </a:r>
          </a:p>
          <a:p>
            <a:r>
              <a:rPr lang="pl-P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Nemocní, kteří mají SS již po nějakou dobu, mají „</a:t>
            </a:r>
            <a:r>
              <a:rPr lang="pl-PL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chronické </a:t>
            </a:r>
            <a:r>
              <a:rPr lang="cs-C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“. </a:t>
            </a:r>
          </a:p>
          <a:p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Pokud dojde ke zhoršeni chronického stabilizovaného SS, popisuje se nemocny jako „</a:t>
            </a:r>
            <a:r>
              <a:rPr lang="cs-C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dekompenzovaný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“.</a:t>
            </a:r>
          </a:p>
          <a:p>
            <a:r>
              <a:rPr lang="pt-BR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</a:t>
            </a:r>
            <a:r>
              <a:rPr lang="cs-C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</a:t>
            </a:r>
            <a:r>
              <a:rPr lang="pt-BR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SS </a:t>
            </a:r>
            <a:r>
              <a:rPr lang="pt-BR" sz="2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(de novo)</a:t>
            </a:r>
            <a:r>
              <a:rPr lang="pt-BR" sz="2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</a:t>
            </a:r>
            <a:r>
              <a:rPr lang="cs-CZ" sz="2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může projevit akutně, např. jako důsledek prodělaného akutního infarktu myokardu, nebo subakutním způsobem.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611560" y="1412776"/>
            <a:ext cx="49685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US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apid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onset or worsening of symptoms and/or signs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of HF. </a:t>
            </a:r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It is a 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life-threatening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medical condition requiring urgent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evaluation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and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treatment</a:t>
            </a:r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cs-CZ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</a:t>
            </a:r>
            <a:r>
              <a:rPr lang="en-US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irst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occurrence 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(de novo)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cs-CZ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onsequence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of acute </a:t>
            </a:r>
            <a:r>
              <a:rPr lang="en-US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decompensation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of chronic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HF</a:t>
            </a:r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ay be 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caused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by primary cardiac dysfunction or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precipitated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by extrinsic factors, often in patients with chronic HF</a:t>
            </a:r>
            <a:endParaRPr lang="cs-CZ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574675" y="44624"/>
            <a:ext cx="8101781" cy="1216025"/>
          </a:xfrm>
        </p:spPr>
        <p:txBody>
          <a:bodyPr/>
          <a:lstStyle/>
          <a:p>
            <a:pPr algn="l"/>
            <a:r>
              <a:rPr lang="cs-CZ" sz="3200" b="1" dirty="0" smtClean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Definice </a:t>
            </a:r>
            <a:r>
              <a:rPr lang="cs-CZ" sz="3200" b="1" dirty="0" smtClean="0">
                <a:solidFill>
                  <a:srgbClr val="C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akutního</a:t>
            </a:r>
            <a:r>
              <a:rPr lang="cs-CZ" sz="3200" b="1" dirty="0" smtClean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srdečního selhání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b="51582"/>
          <a:stretch>
            <a:fillRect/>
          </a:stretch>
        </p:blipFill>
        <p:spPr bwMode="auto">
          <a:xfrm>
            <a:off x="5508104" y="1365565"/>
            <a:ext cx="3024336" cy="1127331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r="2001"/>
          <a:stretch>
            <a:fillRect/>
          </a:stretch>
        </p:blipFill>
        <p:spPr bwMode="auto">
          <a:xfrm>
            <a:off x="5508104" y="2204864"/>
            <a:ext cx="3024336" cy="38957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Obdélník 5"/>
          <p:cNvSpPr>
            <a:spLocks noChangeArrowheads="1"/>
          </p:cNvSpPr>
          <p:nvPr/>
        </p:nvSpPr>
        <p:spPr bwMode="auto">
          <a:xfrm>
            <a:off x="611189" y="6309320"/>
            <a:ext cx="280868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600" dirty="0"/>
              <a:t>Spinar </a:t>
            </a:r>
            <a:r>
              <a:rPr lang="it-IT" sz="600" i="1" dirty="0"/>
              <a:t>et al.</a:t>
            </a:r>
            <a:r>
              <a:rPr lang="it-IT" sz="600" dirty="0"/>
              <a:t> </a:t>
            </a:r>
            <a:r>
              <a:rPr lang="it-IT" sz="600" i="1" dirty="0"/>
              <a:t>Critical Care</a:t>
            </a:r>
            <a:r>
              <a:rPr lang="it-IT" sz="600" dirty="0"/>
              <a:t> 2011 </a:t>
            </a:r>
            <a:r>
              <a:rPr lang="it-IT" sz="600" b="1" dirty="0"/>
              <a:t>15</a:t>
            </a:r>
            <a:r>
              <a:rPr lang="it-IT" sz="600" dirty="0"/>
              <a:t>:R291 doi:10.1186/cc10584</a:t>
            </a:r>
            <a:endParaRPr lang="cs-CZ" sz="600" dirty="0"/>
          </a:p>
        </p:txBody>
      </p:sp>
      <p:sp>
        <p:nvSpPr>
          <p:cNvPr id="7" name="Nadpis 2"/>
          <p:cNvSpPr txBox="1">
            <a:spLocks/>
          </p:cNvSpPr>
          <p:nvPr/>
        </p:nvSpPr>
        <p:spPr>
          <a:xfrm>
            <a:off x="574675" y="548680"/>
            <a:ext cx="8001000" cy="684212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cs-CZ" sz="3200" b="1" kern="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Prognóza AHF</a:t>
            </a:r>
            <a:endParaRPr lang="cs-CZ" sz="3200" b="1" kern="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2" descr="C:\Users\1IKjip\AppData\Local\Microsoft\Windows\Temporary Internet Files\Content.IE5\ABHDXERM\cc10584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492" y="1412776"/>
            <a:ext cx="4158532" cy="374441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 t="5263" b="5263"/>
          <a:stretch>
            <a:fillRect/>
          </a:stretch>
        </p:blipFill>
        <p:spPr bwMode="auto">
          <a:xfrm>
            <a:off x="2987824" y="4869160"/>
            <a:ext cx="6041888" cy="126349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cxnSp>
        <p:nvCxnSpPr>
          <p:cNvPr id="12" name="Přímá spojovací šipka 11"/>
          <p:cNvCxnSpPr/>
          <p:nvPr/>
        </p:nvCxnSpPr>
        <p:spPr>
          <a:xfrm>
            <a:off x="3563888" y="4221088"/>
            <a:ext cx="1080120" cy="165618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8" descr="2933_syumoromX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724128" y="1916832"/>
            <a:ext cx="2532062" cy="1908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1848" t="13630" r="9394" b="34330"/>
          <a:stretch>
            <a:fillRect/>
          </a:stretch>
        </p:blipFill>
        <p:spPr bwMode="auto">
          <a:xfrm>
            <a:off x="611560" y="2924944"/>
            <a:ext cx="813690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b="51582"/>
          <a:stretch>
            <a:fillRect/>
          </a:stretch>
        </p:blipFill>
        <p:spPr bwMode="auto">
          <a:xfrm>
            <a:off x="5933427" y="0"/>
            <a:ext cx="3210574" cy="1196752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74675" y="1772816"/>
            <a:ext cx="8001000" cy="82073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DIAGNÓZA</a:t>
            </a:r>
            <a:endParaRPr kumimoji="0" lang="cs-CZ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574675" y="44624"/>
            <a:ext cx="8245797" cy="1216025"/>
          </a:xfrm>
        </p:spPr>
        <p:txBody>
          <a:bodyPr/>
          <a:lstStyle/>
          <a:p>
            <a:pPr algn="l"/>
            <a:r>
              <a:rPr lang="cs-CZ" sz="3200" b="1" dirty="0" smtClean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Příznaky a známky srdečního selhání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 b="61747"/>
          <a:stretch>
            <a:fillRect/>
          </a:stretch>
        </p:blipFill>
        <p:spPr bwMode="auto">
          <a:xfrm>
            <a:off x="6732240" y="2060848"/>
            <a:ext cx="2232248" cy="1538884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3645023"/>
            <a:ext cx="2232248" cy="249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b="38462"/>
          <a:stretch>
            <a:fillRect/>
          </a:stretch>
        </p:blipFill>
        <p:spPr bwMode="auto">
          <a:xfrm>
            <a:off x="6732240" y="1412776"/>
            <a:ext cx="2232248" cy="585138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t="392" r="917" b="1688"/>
          <a:stretch>
            <a:fillRect/>
          </a:stretch>
        </p:blipFill>
        <p:spPr bwMode="auto">
          <a:xfrm>
            <a:off x="467544" y="1412776"/>
            <a:ext cx="6167858" cy="331236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b="51582"/>
          <a:stretch>
            <a:fillRect/>
          </a:stretch>
        </p:blipFill>
        <p:spPr bwMode="auto">
          <a:xfrm>
            <a:off x="467544" y="4823244"/>
            <a:ext cx="3600400" cy="134206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IK kardiologická + UP + KKC_">
  <a:themeElements>
    <a:clrScheme name="Profil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1IK kardiologická + UP + KKC</Template>
  <TotalTime>3753</TotalTime>
  <Words>705</Words>
  <Application>Microsoft Office PowerPoint</Application>
  <PresentationFormat>Předvádění na obrazovce (4:3)</PresentationFormat>
  <Paragraphs>108</Paragraphs>
  <Slides>34</Slides>
  <Notes>2</Notes>
  <HiddenSlides>0</HiddenSlides>
  <MMClips>22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5" baseType="lpstr">
      <vt:lpstr>1IK kardiologická + UP + KKC_</vt:lpstr>
      <vt:lpstr>AKUTNÍ SRDEČNÍ SELHÁNÍ – diagnostika  ESC guidelines 2016</vt:lpstr>
      <vt:lpstr>Prezentace aplikace PowerPoint</vt:lpstr>
      <vt:lpstr>Prezentace aplikace PowerPoint</vt:lpstr>
      <vt:lpstr>Prezentace aplikace PowerPoint</vt:lpstr>
      <vt:lpstr>Definice a terminologie</vt:lpstr>
      <vt:lpstr>Definice akutního srdečního selhání</vt:lpstr>
      <vt:lpstr>Prezentace aplikace PowerPoint</vt:lpstr>
      <vt:lpstr>Prezentace aplikace PowerPoint</vt:lpstr>
      <vt:lpstr>Příznaky a známky srdečního selhání</vt:lpstr>
      <vt:lpstr>Prezentace aplikace PowerPoint</vt:lpstr>
      <vt:lpstr>Prezentace aplikace PowerPoint</vt:lpstr>
      <vt:lpstr>Prezentace aplikace PowerPoint</vt:lpstr>
      <vt:lpstr>Natriuretické peptidy</vt:lpstr>
      <vt:lpstr>Prezentace aplikace PowerPoint</vt:lpstr>
      <vt:lpstr>Rentgen hrudníku (plicní kongesce)</vt:lpstr>
      <vt:lpstr>Prezentace aplikace PowerPoint</vt:lpstr>
      <vt:lpstr>Prezentace aplikace PowerPoint</vt:lpstr>
      <vt:lpstr>Zobrazovací metody</vt:lpstr>
      <vt:lpstr>Prezentace aplikace PowerPoint</vt:lpstr>
      <vt:lpstr>Echokardiografie v diferenciální dg. akutních stavů</vt:lpstr>
      <vt:lpstr>Prezentace aplikace PowerPoint</vt:lpstr>
      <vt:lpstr>Akutní myokarditida</vt:lpstr>
      <vt:lpstr>Akutní aortální regurgitace,  destrukce chlopně infekční endokarditidou</vt:lpstr>
      <vt:lpstr>Akutní ischemická mitrální reg.</vt:lpstr>
      <vt:lpstr>Akutní srdeční tamponáda, ruptura stěny LK</vt:lpstr>
      <vt:lpstr>Ruptura papilárního svalu</vt:lpstr>
      <vt:lpstr>Ruptura komorového septa</vt:lpstr>
      <vt:lpstr>Prezentace aplikace PowerPoint</vt:lpstr>
      <vt:lpstr>Prezentace aplikace PowerPoint</vt:lpstr>
      <vt:lpstr>Endomyokardiální biopsie</vt:lpstr>
      <vt:lpstr>Prezentace aplikace PowerPoint</vt:lpstr>
      <vt:lpstr>THM…</vt:lpstr>
      <vt:lpstr>Prezentace aplikace PowerPoint</vt:lpstr>
      <vt:lpstr>Prezentace aplikace PowerPoint</vt:lpstr>
    </vt:vector>
  </TitlesOfParts>
  <Manager>Leo Rec</Manager>
  <Company>I. interní klinika - kardiologická FNOL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Současné trendy v léčbě fibrilace síní</dc:title>
  <dc:creator>Doc. MUDr. Miloš Táborský, CSc., FESC, MBA</dc:creator>
  <cp:lastModifiedBy>Martin Hutyra</cp:lastModifiedBy>
  <cp:revision>302</cp:revision>
  <cp:lastPrinted>2012-10-01T08:33:53Z</cp:lastPrinted>
  <dcterms:created xsi:type="dcterms:W3CDTF">2012-04-20T05:06:29Z</dcterms:created>
  <dcterms:modified xsi:type="dcterms:W3CDTF">2016-12-03T21:03:43Z</dcterms:modified>
</cp:coreProperties>
</file>