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833" r:id="rId2"/>
    <p:sldMasterId id="2147483884" r:id="rId3"/>
    <p:sldMasterId id="2147483896" r:id="rId4"/>
    <p:sldMasterId id="2147483908" r:id="rId5"/>
    <p:sldMasterId id="2147483938" r:id="rId6"/>
    <p:sldMasterId id="2147483952" r:id="rId7"/>
    <p:sldMasterId id="2147483966" r:id="rId8"/>
    <p:sldMasterId id="2147483979" r:id="rId9"/>
    <p:sldMasterId id="2147483993" r:id="rId10"/>
  </p:sldMasterIdLst>
  <p:notesMasterIdLst>
    <p:notesMasterId r:id="rId39"/>
  </p:notesMasterIdLst>
  <p:sldIdLst>
    <p:sldId id="361" r:id="rId11"/>
    <p:sldId id="363" r:id="rId12"/>
    <p:sldId id="364" r:id="rId13"/>
    <p:sldId id="365" r:id="rId14"/>
    <p:sldId id="366" r:id="rId15"/>
    <p:sldId id="367" r:id="rId16"/>
    <p:sldId id="369" r:id="rId17"/>
    <p:sldId id="371" r:id="rId18"/>
    <p:sldId id="386" r:id="rId19"/>
    <p:sldId id="385" r:id="rId20"/>
    <p:sldId id="370" r:id="rId21"/>
    <p:sldId id="375" r:id="rId22"/>
    <p:sldId id="373" r:id="rId23"/>
    <p:sldId id="372" r:id="rId24"/>
    <p:sldId id="374" r:id="rId25"/>
    <p:sldId id="384" r:id="rId26"/>
    <p:sldId id="377" r:id="rId27"/>
    <p:sldId id="378" r:id="rId28"/>
    <p:sldId id="379" r:id="rId29"/>
    <p:sldId id="380" r:id="rId30"/>
    <p:sldId id="382" r:id="rId31"/>
    <p:sldId id="383" r:id="rId32"/>
    <p:sldId id="390" r:id="rId33"/>
    <p:sldId id="391" r:id="rId34"/>
    <p:sldId id="388" r:id="rId35"/>
    <p:sldId id="387" r:id="rId36"/>
    <p:sldId id="389" r:id="rId37"/>
    <p:sldId id="37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2383" autoAdjust="0"/>
  </p:normalViewPr>
  <p:slideViewPr>
    <p:cSldViewPr snapToGrid="0">
      <p:cViewPr varScale="1">
        <p:scale>
          <a:sx n="85" d="100"/>
          <a:sy n="85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EBF6-94CD-4C10-8EAC-DE0069F2CA8C}" type="doc">
      <dgm:prSet loTypeId="urn:microsoft.com/office/officeart/2005/8/layout/process4" loCatId="process" qsTypeId="urn:microsoft.com/office/officeart/2005/8/quickstyle/3d1" qsCatId="3D" csTypeId="urn:microsoft.com/office/officeart/2005/8/colors/accent0_2" csCatId="mainScheme" phldr="1"/>
      <dgm:spPr/>
    </dgm:pt>
    <dgm:pt modelId="{6EAC5CDF-A0C0-4AB8-8291-9996CF8AC69B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Volume expansion</a:t>
          </a:r>
        </a:p>
      </dgm:t>
    </dgm:pt>
    <dgm:pt modelId="{4FAEB884-8573-4579-9AF1-0009825FBD6C}" type="parTrans" cxnId="{741D4CCD-6928-44DC-A6B3-C25271DA1BD0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E4913C69-F74B-4239-9351-F2FEBF649D38}" type="sibTrans" cxnId="{741D4CCD-6928-44DC-A6B3-C25271DA1BD0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1A47636B-66A4-40DD-9521-27F0BC80B97A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Increased cardiac output</a:t>
          </a:r>
        </a:p>
      </dgm:t>
    </dgm:pt>
    <dgm:pt modelId="{7D32EDE1-3F3B-461A-BA6A-5A77E79D37C0}" type="parTrans" cxnId="{624DBE12-FAF9-4E8D-B9D5-921E66905751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CB7B5363-4C84-4AD7-B4A7-8BCCA3296D82}" type="sibTrans" cxnId="{624DBE12-FAF9-4E8D-B9D5-921E66905751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660E35B6-4E08-40FA-B90C-CD46B375EECA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Pressure natriuresis </a:t>
          </a:r>
        </a:p>
      </dgm:t>
    </dgm:pt>
    <dgm:pt modelId="{46B54B04-EB11-4500-8ACC-B0A0029E9585}" type="parTrans" cxnId="{F88BD2A4-3D64-4168-AC20-0C5451EF168B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2B06957B-0B45-4743-84DE-2DC4E4D03F56}" type="sibTrans" cxnId="{F88BD2A4-3D64-4168-AC20-0C5451EF168B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D7F50F2E-4225-4110-BB13-86F41DA1D0D0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Increased blood pressure</a:t>
          </a:r>
        </a:p>
      </dgm:t>
    </dgm:pt>
    <dgm:pt modelId="{E6AC7A96-6AA0-4E53-A4A3-99EC49DE7E84}" type="parTrans" cxnId="{F1ECBEE3-3983-4436-8FED-71227B609750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C6696318-0219-4E00-8D52-03161CB02D9C}" type="sibTrans" cxnId="{F1ECBEE3-3983-4436-8FED-71227B609750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BB3353D4-5585-40FD-AF52-6B1281AF7CB8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Increased peripheral resistance </a:t>
          </a:r>
        </a:p>
      </dgm:t>
    </dgm:pt>
    <dgm:pt modelId="{70141AF7-3D1C-4BCE-8992-CFFC334DDF6C}" type="parTrans" cxnId="{251AF4BD-FE17-413E-8CF7-57EC96A92EB9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5E2DFA9D-924D-4F57-BBB4-C14EE32EEA7E}" type="sibTrans" cxnId="{251AF4BD-FE17-413E-8CF7-57EC96A92EB9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926A1D08-0236-4994-9C1D-2202D0970890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Total body autoregulation </a:t>
          </a:r>
        </a:p>
      </dgm:t>
    </dgm:pt>
    <dgm:pt modelId="{F138243E-1516-4B28-A931-7DED258F373C}" type="parTrans" cxnId="{B508BB39-B281-4FFA-9BF4-804073965DC9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A47CD7C2-2D66-4DF4-AD22-BAFE87043413}" type="sibTrans" cxnId="{B508BB39-B281-4FFA-9BF4-804073965DC9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F7538F94-3E91-4273-9F1F-A3C55A4F9033}" type="pres">
      <dgm:prSet presAssocID="{160CEBF6-94CD-4C10-8EAC-DE0069F2CA8C}" presName="Name0" presStyleCnt="0">
        <dgm:presLayoutVars>
          <dgm:dir/>
          <dgm:animLvl val="lvl"/>
          <dgm:resizeHandles val="exact"/>
        </dgm:presLayoutVars>
      </dgm:prSet>
      <dgm:spPr/>
    </dgm:pt>
    <dgm:pt modelId="{6E3969C8-1822-4987-A302-79D58C8885EC}" type="pres">
      <dgm:prSet presAssocID="{660E35B6-4E08-40FA-B90C-CD46B375EECA}" presName="boxAndChildren" presStyleCnt="0"/>
      <dgm:spPr/>
    </dgm:pt>
    <dgm:pt modelId="{9BA7C9DC-F696-4DBC-B621-B2DCCDDF74CE}" type="pres">
      <dgm:prSet presAssocID="{660E35B6-4E08-40FA-B90C-CD46B375EECA}" presName="parentTextBox" presStyleLbl="node1" presStyleIdx="0" presStyleCnt="6"/>
      <dgm:spPr/>
    </dgm:pt>
    <dgm:pt modelId="{E879CCB7-31DC-40D7-91F6-5B7EB947AC3D}" type="pres">
      <dgm:prSet presAssocID="{C6696318-0219-4E00-8D52-03161CB02D9C}" presName="sp" presStyleCnt="0"/>
      <dgm:spPr/>
    </dgm:pt>
    <dgm:pt modelId="{6FCC5E92-A387-4BB3-8494-980EB32ACEEE}" type="pres">
      <dgm:prSet presAssocID="{D7F50F2E-4225-4110-BB13-86F41DA1D0D0}" presName="arrowAndChildren" presStyleCnt="0"/>
      <dgm:spPr/>
    </dgm:pt>
    <dgm:pt modelId="{1232A2EE-21A3-40DB-8A02-B4C31F34C588}" type="pres">
      <dgm:prSet presAssocID="{D7F50F2E-4225-4110-BB13-86F41DA1D0D0}" presName="parentTextArrow" presStyleLbl="node1" presStyleIdx="1" presStyleCnt="6"/>
      <dgm:spPr/>
    </dgm:pt>
    <dgm:pt modelId="{65561AC9-86E7-4D47-8D30-D24BE9DA3CE6}" type="pres">
      <dgm:prSet presAssocID="{5E2DFA9D-924D-4F57-BBB4-C14EE32EEA7E}" presName="sp" presStyleCnt="0"/>
      <dgm:spPr/>
    </dgm:pt>
    <dgm:pt modelId="{FE3048F0-FFE3-49BD-9049-6D999EECC43D}" type="pres">
      <dgm:prSet presAssocID="{BB3353D4-5585-40FD-AF52-6B1281AF7CB8}" presName="arrowAndChildren" presStyleCnt="0"/>
      <dgm:spPr/>
    </dgm:pt>
    <dgm:pt modelId="{92F5A8E7-FFFA-4E7E-908C-CC156898929B}" type="pres">
      <dgm:prSet presAssocID="{BB3353D4-5585-40FD-AF52-6B1281AF7CB8}" presName="parentTextArrow" presStyleLbl="node1" presStyleIdx="2" presStyleCnt="6"/>
      <dgm:spPr/>
    </dgm:pt>
    <dgm:pt modelId="{33558030-8FB1-4892-93F4-B84FA2B58A30}" type="pres">
      <dgm:prSet presAssocID="{A47CD7C2-2D66-4DF4-AD22-BAFE87043413}" presName="sp" presStyleCnt="0"/>
      <dgm:spPr/>
    </dgm:pt>
    <dgm:pt modelId="{7EEF6DF9-7F65-48BA-9157-D92D8336A5EE}" type="pres">
      <dgm:prSet presAssocID="{926A1D08-0236-4994-9C1D-2202D0970890}" presName="arrowAndChildren" presStyleCnt="0"/>
      <dgm:spPr/>
    </dgm:pt>
    <dgm:pt modelId="{29037D1A-3091-491F-AA6A-DF9E75AAEE9D}" type="pres">
      <dgm:prSet presAssocID="{926A1D08-0236-4994-9C1D-2202D0970890}" presName="parentTextArrow" presStyleLbl="node1" presStyleIdx="3" presStyleCnt="6"/>
      <dgm:spPr/>
    </dgm:pt>
    <dgm:pt modelId="{28DE0D78-6DB3-4FBA-9767-1785887C6AC1}" type="pres">
      <dgm:prSet presAssocID="{CB7B5363-4C84-4AD7-B4A7-8BCCA3296D82}" presName="sp" presStyleCnt="0"/>
      <dgm:spPr/>
    </dgm:pt>
    <dgm:pt modelId="{1EB93016-979F-4E4E-880D-AA35C668B560}" type="pres">
      <dgm:prSet presAssocID="{1A47636B-66A4-40DD-9521-27F0BC80B97A}" presName="arrowAndChildren" presStyleCnt="0"/>
      <dgm:spPr/>
    </dgm:pt>
    <dgm:pt modelId="{5AF7368A-8E15-45ED-950C-A7BF88360CB2}" type="pres">
      <dgm:prSet presAssocID="{1A47636B-66A4-40DD-9521-27F0BC80B97A}" presName="parentTextArrow" presStyleLbl="node1" presStyleIdx="4" presStyleCnt="6"/>
      <dgm:spPr/>
    </dgm:pt>
    <dgm:pt modelId="{85A3FF2E-546D-4BD7-BB93-0AE8AE4AB1C9}" type="pres">
      <dgm:prSet presAssocID="{E4913C69-F74B-4239-9351-F2FEBF649D38}" presName="sp" presStyleCnt="0"/>
      <dgm:spPr/>
    </dgm:pt>
    <dgm:pt modelId="{1D53A50A-CE13-4408-80F1-A3B6B63822AD}" type="pres">
      <dgm:prSet presAssocID="{6EAC5CDF-A0C0-4AB8-8291-9996CF8AC69B}" presName="arrowAndChildren" presStyleCnt="0"/>
      <dgm:spPr/>
    </dgm:pt>
    <dgm:pt modelId="{B4BAECC6-348A-45BA-B003-10ADD3624942}" type="pres">
      <dgm:prSet presAssocID="{6EAC5CDF-A0C0-4AB8-8291-9996CF8AC69B}" presName="parentTextArrow" presStyleLbl="node1" presStyleIdx="5" presStyleCnt="6" custLinFactNeighborY="-4766"/>
      <dgm:spPr/>
    </dgm:pt>
  </dgm:ptLst>
  <dgm:cxnLst>
    <dgm:cxn modelId="{624DBE12-FAF9-4E8D-B9D5-921E66905751}" srcId="{160CEBF6-94CD-4C10-8EAC-DE0069F2CA8C}" destId="{1A47636B-66A4-40DD-9521-27F0BC80B97A}" srcOrd="1" destOrd="0" parTransId="{7D32EDE1-3F3B-461A-BA6A-5A77E79D37C0}" sibTransId="{CB7B5363-4C84-4AD7-B4A7-8BCCA3296D82}"/>
    <dgm:cxn modelId="{10158315-35D9-4817-9E17-716007B9C745}" type="presOf" srcId="{926A1D08-0236-4994-9C1D-2202D0970890}" destId="{29037D1A-3091-491F-AA6A-DF9E75AAEE9D}" srcOrd="0" destOrd="0" presId="urn:microsoft.com/office/officeart/2005/8/layout/process4"/>
    <dgm:cxn modelId="{589E5425-002B-4084-9899-F6A2E4FC35DC}" type="presOf" srcId="{1A47636B-66A4-40DD-9521-27F0BC80B97A}" destId="{5AF7368A-8E15-45ED-950C-A7BF88360CB2}" srcOrd="0" destOrd="0" presId="urn:microsoft.com/office/officeart/2005/8/layout/process4"/>
    <dgm:cxn modelId="{8EB2AA33-9320-41A1-B454-C6C66ADAC2CF}" type="presOf" srcId="{160CEBF6-94CD-4C10-8EAC-DE0069F2CA8C}" destId="{F7538F94-3E91-4273-9F1F-A3C55A4F9033}" srcOrd="0" destOrd="0" presId="urn:microsoft.com/office/officeart/2005/8/layout/process4"/>
    <dgm:cxn modelId="{B508BB39-B281-4FFA-9BF4-804073965DC9}" srcId="{160CEBF6-94CD-4C10-8EAC-DE0069F2CA8C}" destId="{926A1D08-0236-4994-9C1D-2202D0970890}" srcOrd="2" destOrd="0" parTransId="{F138243E-1516-4B28-A931-7DED258F373C}" sibTransId="{A47CD7C2-2D66-4DF4-AD22-BAFE87043413}"/>
    <dgm:cxn modelId="{854F493A-B362-4545-945C-252D447C8586}" type="presOf" srcId="{6EAC5CDF-A0C0-4AB8-8291-9996CF8AC69B}" destId="{B4BAECC6-348A-45BA-B003-10ADD3624942}" srcOrd="0" destOrd="0" presId="urn:microsoft.com/office/officeart/2005/8/layout/process4"/>
    <dgm:cxn modelId="{9EC9F247-D061-4049-9D93-5161DCE62A73}" type="presOf" srcId="{BB3353D4-5585-40FD-AF52-6B1281AF7CB8}" destId="{92F5A8E7-FFFA-4E7E-908C-CC156898929B}" srcOrd="0" destOrd="0" presId="urn:microsoft.com/office/officeart/2005/8/layout/process4"/>
    <dgm:cxn modelId="{F88BD2A4-3D64-4168-AC20-0C5451EF168B}" srcId="{160CEBF6-94CD-4C10-8EAC-DE0069F2CA8C}" destId="{660E35B6-4E08-40FA-B90C-CD46B375EECA}" srcOrd="5" destOrd="0" parTransId="{46B54B04-EB11-4500-8ACC-B0A0029E9585}" sibTransId="{2B06957B-0B45-4743-84DE-2DC4E4D03F56}"/>
    <dgm:cxn modelId="{251AF4BD-FE17-413E-8CF7-57EC96A92EB9}" srcId="{160CEBF6-94CD-4C10-8EAC-DE0069F2CA8C}" destId="{BB3353D4-5585-40FD-AF52-6B1281AF7CB8}" srcOrd="3" destOrd="0" parTransId="{70141AF7-3D1C-4BCE-8992-CFFC334DDF6C}" sibTransId="{5E2DFA9D-924D-4F57-BBB4-C14EE32EEA7E}"/>
    <dgm:cxn modelId="{741D4CCD-6928-44DC-A6B3-C25271DA1BD0}" srcId="{160CEBF6-94CD-4C10-8EAC-DE0069F2CA8C}" destId="{6EAC5CDF-A0C0-4AB8-8291-9996CF8AC69B}" srcOrd="0" destOrd="0" parTransId="{4FAEB884-8573-4579-9AF1-0009825FBD6C}" sibTransId="{E4913C69-F74B-4239-9351-F2FEBF649D38}"/>
    <dgm:cxn modelId="{1CFC5DDB-0C7E-47ED-BACD-99E8F72A0240}" type="presOf" srcId="{660E35B6-4E08-40FA-B90C-CD46B375EECA}" destId="{9BA7C9DC-F696-4DBC-B621-B2DCCDDF74CE}" srcOrd="0" destOrd="0" presId="urn:microsoft.com/office/officeart/2005/8/layout/process4"/>
    <dgm:cxn modelId="{F1ECBEE3-3983-4436-8FED-71227B609750}" srcId="{160CEBF6-94CD-4C10-8EAC-DE0069F2CA8C}" destId="{D7F50F2E-4225-4110-BB13-86F41DA1D0D0}" srcOrd="4" destOrd="0" parTransId="{E6AC7A96-6AA0-4E53-A4A3-99EC49DE7E84}" sibTransId="{C6696318-0219-4E00-8D52-03161CB02D9C}"/>
    <dgm:cxn modelId="{EB84FAF3-B90B-44F2-BD3E-C399E25AB281}" type="presOf" srcId="{D7F50F2E-4225-4110-BB13-86F41DA1D0D0}" destId="{1232A2EE-21A3-40DB-8A02-B4C31F34C588}" srcOrd="0" destOrd="0" presId="urn:microsoft.com/office/officeart/2005/8/layout/process4"/>
    <dgm:cxn modelId="{377C44A1-794B-44E7-B019-97053DDFC8CF}" type="presParOf" srcId="{F7538F94-3E91-4273-9F1F-A3C55A4F9033}" destId="{6E3969C8-1822-4987-A302-79D58C8885EC}" srcOrd="0" destOrd="0" presId="urn:microsoft.com/office/officeart/2005/8/layout/process4"/>
    <dgm:cxn modelId="{E4F342BA-4991-4F1C-96AC-5F2A2F32B76C}" type="presParOf" srcId="{6E3969C8-1822-4987-A302-79D58C8885EC}" destId="{9BA7C9DC-F696-4DBC-B621-B2DCCDDF74CE}" srcOrd="0" destOrd="0" presId="urn:microsoft.com/office/officeart/2005/8/layout/process4"/>
    <dgm:cxn modelId="{6A4C9CD3-CBD7-4AA0-8F83-87C62A616524}" type="presParOf" srcId="{F7538F94-3E91-4273-9F1F-A3C55A4F9033}" destId="{E879CCB7-31DC-40D7-91F6-5B7EB947AC3D}" srcOrd="1" destOrd="0" presId="urn:microsoft.com/office/officeart/2005/8/layout/process4"/>
    <dgm:cxn modelId="{7BA67C05-C0DA-4162-9F9E-9ACF12A6466E}" type="presParOf" srcId="{F7538F94-3E91-4273-9F1F-A3C55A4F9033}" destId="{6FCC5E92-A387-4BB3-8494-980EB32ACEEE}" srcOrd="2" destOrd="0" presId="urn:microsoft.com/office/officeart/2005/8/layout/process4"/>
    <dgm:cxn modelId="{AB08FC4C-1143-4B20-B636-BC274943F6E8}" type="presParOf" srcId="{6FCC5E92-A387-4BB3-8494-980EB32ACEEE}" destId="{1232A2EE-21A3-40DB-8A02-B4C31F34C588}" srcOrd="0" destOrd="0" presId="urn:microsoft.com/office/officeart/2005/8/layout/process4"/>
    <dgm:cxn modelId="{BE47F9C5-8ECC-4BA5-9C26-19AF78ECC194}" type="presParOf" srcId="{F7538F94-3E91-4273-9F1F-A3C55A4F9033}" destId="{65561AC9-86E7-4D47-8D30-D24BE9DA3CE6}" srcOrd="3" destOrd="0" presId="urn:microsoft.com/office/officeart/2005/8/layout/process4"/>
    <dgm:cxn modelId="{B2E44B96-691F-45B2-B093-B9D34A2D7785}" type="presParOf" srcId="{F7538F94-3E91-4273-9F1F-A3C55A4F9033}" destId="{FE3048F0-FFE3-49BD-9049-6D999EECC43D}" srcOrd="4" destOrd="0" presId="urn:microsoft.com/office/officeart/2005/8/layout/process4"/>
    <dgm:cxn modelId="{3BB071CD-89AC-48D8-9092-6419E352C442}" type="presParOf" srcId="{FE3048F0-FFE3-49BD-9049-6D999EECC43D}" destId="{92F5A8E7-FFFA-4E7E-908C-CC156898929B}" srcOrd="0" destOrd="0" presId="urn:microsoft.com/office/officeart/2005/8/layout/process4"/>
    <dgm:cxn modelId="{D97DC0DF-D12C-46D7-8A30-DE7C25DF859E}" type="presParOf" srcId="{F7538F94-3E91-4273-9F1F-A3C55A4F9033}" destId="{33558030-8FB1-4892-93F4-B84FA2B58A30}" srcOrd="5" destOrd="0" presId="urn:microsoft.com/office/officeart/2005/8/layout/process4"/>
    <dgm:cxn modelId="{D3F707B9-227D-4B27-8AC9-336CB80F0786}" type="presParOf" srcId="{F7538F94-3E91-4273-9F1F-A3C55A4F9033}" destId="{7EEF6DF9-7F65-48BA-9157-D92D8336A5EE}" srcOrd="6" destOrd="0" presId="urn:microsoft.com/office/officeart/2005/8/layout/process4"/>
    <dgm:cxn modelId="{B94F20FB-008A-4F83-AB0D-7E75B7644643}" type="presParOf" srcId="{7EEF6DF9-7F65-48BA-9157-D92D8336A5EE}" destId="{29037D1A-3091-491F-AA6A-DF9E75AAEE9D}" srcOrd="0" destOrd="0" presId="urn:microsoft.com/office/officeart/2005/8/layout/process4"/>
    <dgm:cxn modelId="{C00059BF-3708-4BFF-805F-6E2376941727}" type="presParOf" srcId="{F7538F94-3E91-4273-9F1F-A3C55A4F9033}" destId="{28DE0D78-6DB3-4FBA-9767-1785887C6AC1}" srcOrd="7" destOrd="0" presId="urn:microsoft.com/office/officeart/2005/8/layout/process4"/>
    <dgm:cxn modelId="{A2029F7A-5C65-452D-9EF7-8C0607EA4A55}" type="presParOf" srcId="{F7538F94-3E91-4273-9F1F-A3C55A4F9033}" destId="{1EB93016-979F-4E4E-880D-AA35C668B560}" srcOrd="8" destOrd="0" presId="urn:microsoft.com/office/officeart/2005/8/layout/process4"/>
    <dgm:cxn modelId="{CC5B2A35-F0BC-4AF5-8268-CFA3CED089FA}" type="presParOf" srcId="{1EB93016-979F-4E4E-880D-AA35C668B560}" destId="{5AF7368A-8E15-45ED-950C-A7BF88360CB2}" srcOrd="0" destOrd="0" presId="urn:microsoft.com/office/officeart/2005/8/layout/process4"/>
    <dgm:cxn modelId="{F8009E59-C402-4326-B6A5-BED1D7391C3E}" type="presParOf" srcId="{F7538F94-3E91-4273-9F1F-A3C55A4F9033}" destId="{85A3FF2E-546D-4BD7-BB93-0AE8AE4AB1C9}" srcOrd="9" destOrd="0" presId="urn:microsoft.com/office/officeart/2005/8/layout/process4"/>
    <dgm:cxn modelId="{29A8B051-DA71-4D3E-883C-D4D28848DE89}" type="presParOf" srcId="{F7538F94-3E91-4273-9F1F-A3C55A4F9033}" destId="{1D53A50A-CE13-4408-80F1-A3B6B63822AD}" srcOrd="10" destOrd="0" presId="urn:microsoft.com/office/officeart/2005/8/layout/process4"/>
    <dgm:cxn modelId="{9D80BF7E-FC12-46EC-A2A9-35E0110EACFB}" type="presParOf" srcId="{1D53A50A-CE13-4408-80F1-A3B6B63822AD}" destId="{B4BAECC6-348A-45BA-B003-10ADD36249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7C9DC-F696-4DBC-B621-B2DCCDDF74CE}">
      <dsp:nvSpPr>
        <dsp:cNvPr id="0" name=""/>
        <dsp:cNvSpPr/>
      </dsp:nvSpPr>
      <dsp:spPr>
        <a:xfrm>
          <a:off x="0" y="1742775"/>
          <a:ext cx="3663431" cy="228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Pressure natriuresis </a:t>
          </a:r>
        </a:p>
      </dsp:txBody>
      <dsp:txXfrm>
        <a:off x="0" y="1742775"/>
        <a:ext cx="3663431" cy="228738"/>
      </dsp:txXfrm>
    </dsp:sp>
    <dsp:sp modelId="{1232A2EE-21A3-40DB-8A02-B4C31F34C588}">
      <dsp:nvSpPr>
        <dsp:cNvPr id="0" name=""/>
        <dsp:cNvSpPr/>
      </dsp:nvSpPr>
      <dsp:spPr>
        <a:xfrm rot="10800000">
          <a:off x="0" y="1394407"/>
          <a:ext cx="3663431" cy="35179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Increased blood pressure</a:t>
          </a:r>
        </a:p>
      </dsp:txBody>
      <dsp:txXfrm rot="10800000">
        <a:off x="0" y="1394407"/>
        <a:ext cx="3663431" cy="228588"/>
      </dsp:txXfrm>
    </dsp:sp>
    <dsp:sp modelId="{92F5A8E7-FFFA-4E7E-908C-CC156898929B}">
      <dsp:nvSpPr>
        <dsp:cNvPr id="0" name=""/>
        <dsp:cNvSpPr/>
      </dsp:nvSpPr>
      <dsp:spPr>
        <a:xfrm rot="10800000">
          <a:off x="0" y="1046038"/>
          <a:ext cx="3663431" cy="35179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Increased peripheral resistance </a:t>
          </a:r>
        </a:p>
      </dsp:txBody>
      <dsp:txXfrm rot="10800000">
        <a:off x="0" y="1046038"/>
        <a:ext cx="3663431" cy="228588"/>
      </dsp:txXfrm>
    </dsp:sp>
    <dsp:sp modelId="{29037D1A-3091-491F-AA6A-DF9E75AAEE9D}">
      <dsp:nvSpPr>
        <dsp:cNvPr id="0" name=""/>
        <dsp:cNvSpPr/>
      </dsp:nvSpPr>
      <dsp:spPr>
        <a:xfrm rot="10800000">
          <a:off x="0" y="697670"/>
          <a:ext cx="3663431" cy="35179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Total body autoregulation </a:t>
          </a:r>
        </a:p>
      </dsp:txBody>
      <dsp:txXfrm rot="10800000">
        <a:off x="0" y="697670"/>
        <a:ext cx="3663431" cy="228588"/>
      </dsp:txXfrm>
    </dsp:sp>
    <dsp:sp modelId="{5AF7368A-8E15-45ED-950C-A7BF88360CB2}">
      <dsp:nvSpPr>
        <dsp:cNvPr id="0" name=""/>
        <dsp:cNvSpPr/>
      </dsp:nvSpPr>
      <dsp:spPr>
        <a:xfrm rot="10800000">
          <a:off x="0" y="349301"/>
          <a:ext cx="3663431" cy="35179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Increased cardiac output</a:t>
          </a:r>
        </a:p>
      </dsp:txBody>
      <dsp:txXfrm rot="10800000">
        <a:off x="0" y="349301"/>
        <a:ext cx="3663431" cy="228588"/>
      </dsp:txXfrm>
    </dsp:sp>
    <dsp:sp modelId="{B4BAECC6-348A-45BA-B003-10ADD3624942}">
      <dsp:nvSpPr>
        <dsp:cNvPr id="0" name=""/>
        <dsp:cNvSpPr/>
      </dsp:nvSpPr>
      <dsp:spPr>
        <a:xfrm rot="10800000">
          <a:off x="0" y="0"/>
          <a:ext cx="3663431" cy="35179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Volume expansion</a:t>
          </a:r>
        </a:p>
      </dsp:txBody>
      <dsp:txXfrm rot="10800000">
        <a:off x="0" y="0"/>
        <a:ext cx="3663431" cy="228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1ED1-5CDD-4AFE-A4D9-1F13D40EE69B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4E89-CD90-4985-AFB2-953E0DF00D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98FA5-9152-4055-A488-EFF7A3F572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74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220E-67A2-4F1A-9587-83CA54461B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5A1303B-2D2B-4ED6-8EB4-FC7AF875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3257B31-B910-47E9-BE86-F29E52CE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4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Abbreviations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3P-MACE, 3-point major adverse cardiovascular events;</a:t>
            </a:r>
            <a:r>
              <a:rPr lang="en-GB" sz="1200" dirty="0"/>
              <a:t> CVOT, cardiovascular outcomes trial; ESRD, end-stage renal disease; HF, heart failure; HHF, hospitalisation for heart failure; MDRD,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Modification of Diet in Renal Disease; NS, not significant; </a:t>
            </a:r>
            <a:r>
              <a:rPr lang="en-GB" sz="1200" dirty="0"/>
              <a:t>RRT, renal replacement therapy; UACR, urine albumin-to-creatinine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180D94F-18ED-4FFF-9232-BC1F552A5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</p:spTree>
    <p:extLst>
      <p:ext uri="{BB962C8B-B14F-4D97-AF65-F5344CB8AC3E}">
        <p14:creationId xmlns:p14="http://schemas.microsoft.com/office/powerpoint/2010/main" val="67108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210BFDD-C48B-4748-B8D3-F80525A8C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D90AD374-6811-4CE8-8831-1FA0B173E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46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7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7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60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3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Notes</a:t>
            </a:r>
            <a:endParaRPr lang="en-US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Diabetes complications are divided</a:t>
            </a:r>
            <a:r>
              <a:rPr lang="en-US" baseline="0" dirty="0"/>
              <a:t> into </a:t>
            </a:r>
            <a:r>
              <a: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microvascular (due to damage to small blood vessels) and macrovascular (due to damage to larger blood vessels)</a:t>
            </a:r>
            <a:r>
              <a:rPr lang="en-US" baseline="30000" dirty="0"/>
              <a:t>1</a:t>
            </a:r>
            <a:endParaRPr lang="en-US" sz="11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People with diabetes are 2–4 times more likely to have </a:t>
            </a:r>
            <a:r>
              <a:rPr lang="en-US" dirty="0"/>
              <a:t>cardiovascular</a:t>
            </a:r>
            <a:r>
              <a:rPr lang="en-US" baseline="0" dirty="0"/>
              <a:t> disease than those without diabetes</a:t>
            </a:r>
            <a:r>
              <a:rPr lang="en-US" baseline="30000" dirty="0"/>
              <a:t>2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Damage to the nerves from diabetes (diabetic neuropathy) is a leading cause of foot wounds and ulcers, which frequently lead to foot and leg amputation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References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WHO.</a:t>
            </a:r>
            <a:r>
              <a:rPr lang="en-US" baseline="0" dirty="0"/>
              <a:t> Diabetes Programme – About diabetes. </a:t>
            </a:r>
            <a:r>
              <a:rPr lang="en-US" dirty="0"/>
              <a:t>www.who.int/diabetes/action_online/basics/en/index3.html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World Heart Federation. Cardiovascular Risk Factors – Diabetes. www.world-heart-federation.org/about-cvd/risk-factors/diabetes</a:t>
            </a:r>
            <a:r>
              <a:rPr lang="en-GB" baseline="0" dirty="0"/>
              <a:t> </a:t>
            </a:r>
            <a:r>
              <a:rPr lang="en-GB" dirty="0"/>
              <a:t>(accessed 22 Feb 2016)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/>
              <a:t>Dang </a:t>
            </a:r>
            <a:r>
              <a:rPr lang="en-GB" i="1" dirty="0"/>
              <a:t>et al. Int J Low Extrem Wounds </a:t>
            </a:r>
            <a:r>
              <a:rPr lang="en-GB" dirty="0"/>
              <a:t>2003;2:4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C86FC-318D-484D-955E-4092979ABA2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1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16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735654F-98E2-4A27-992C-BE084D62C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3723DA0-5F44-4C60-ADDC-622CECB60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1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5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5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4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2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439738"/>
            <a:ext cx="6057900" cy="3408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0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6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pn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009404"/>
            <a:ext cx="12192000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45" y="231259"/>
            <a:ext cx="5958307" cy="252000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03" y="4235306"/>
            <a:ext cx="5716532" cy="571504"/>
          </a:xfrm>
        </p:spPr>
        <p:txBody>
          <a:bodyPr>
            <a:noAutofit/>
          </a:bodyPr>
          <a:lstStyle>
            <a:lvl1pPr>
              <a:buNone/>
              <a:defRPr sz="20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026" name="Picture 2" descr="\\ccauk_files3\litmus\pfizer\eliquis\ELI221_MC3_Barcelona\Presentations\PPT background Barcelona_RGB_110215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88167"/>
          <a:stretch/>
        </p:blipFill>
        <p:spPr bwMode="auto">
          <a:xfrm>
            <a:off x="1" y="6015746"/>
            <a:ext cx="12192000" cy="811715"/>
          </a:xfrm>
          <a:prstGeom prst="rect">
            <a:avLst/>
          </a:prstGeom>
          <a:noFill/>
        </p:spPr>
      </p:pic>
      <p:pic>
        <p:nvPicPr>
          <p:cNvPr id="6" name="Picture 5" descr="pf.PNG"/>
          <p:cNvPicPr>
            <a:picLocks noChangeAspect="1"/>
          </p:cNvPicPr>
          <p:nvPr userDrawn="1"/>
        </p:nvPicPr>
        <p:blipFill>
          <a:blip r:embed="rId4" cstate="print"/>
          <a:srcRect t="6963"/>
          <a:stretch>
            <a:fillRect/>
          </a:stretch>
        </p:blipFill>
        <p:spPr>
          <a:xfrm>
            <a:off x="1601484" y="6015746"/>
            <a:ext cx="8897592" cy="8154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461" y="2782748"/>
            <a:ext cx="10703163" cy="88106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464" y="3663804"/>
            <a:ext cx="7877595" cy="57492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26A38"/>
                </a:solidFill>
              </a:defRPr>
            </a:lvl1pPr>
            <a:lvl2pPr marL="60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552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3A19167F-3A02-43EB-9BA1-908C79B0F94C}" type="datetimeFigureOut">
              <a:rPr lang="cs-CZ" smtClean="0"/>
              <a:pPr/>
              <a:t>18.01.2020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AD49CB5-8701-416B-B227-76A0E4E2C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169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ROSS_T2D_Logo_Wide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247" y="79186"/>
            <a:ext cx="3689609" cy="102266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64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164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9762" y="3412800"/>
            <a:ext cx="7735823" cy="1036800"/>
          </a:xfrm>
        </p:spPr>
        <p:txBody>
          <a:bodyPr/>
          <a:lstStyle>
            <a:lvl1pPr marL="0" marR="0" indent="0" algn="l" defTabSz="6076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076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subtitle style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762" y="2164800"/>
            <a:ext cx="7735823" cy="1166400"/>
          </a:xfrm>
        </p:spPr>
        <p:txBody>
          <a:bodyPr anchor="b" anchorCtr="0"/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9764" y="4533123"/>
            <a:ext cx="7751233" cy="383116"/>
          </a:xfrm>
        </p:spPr>
        <p:txBody>
          <a:bodyPr anchor="b" anchorCtr="0"/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67" dirty="0"/>
              <a:t>Date of prep goes here if required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8" y="6269881"/>
            <a:ext cx="591997" cy="32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9" y="6275425"/>
            <a:ext cx="1035657" cy="3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7832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764" y="1502562"/>
            <a:ext cx="4488873" cy="16535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9"/>
            <a:ext cx="6818488" cy="5368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64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64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135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329" indent="-236329">
              <a:defRPr>
                <a:solidFill>
                  <a:schemeClr val="tx2"/>
                </a:solidFill>
              </a:defRPr>
            </a:lvl1pPr>
            <a:lvl2pPr marL="599329" indent="-363082">
              <a:defRPr sz="2400">
                <a:solidFill>
                  <a:schemeClr val="tx2"/>
                </a:solidFill>
              </a:defRPr>
            </a:lvl2pPr>
            <a:lvl3pPr marL="835738" indent="-236329">
              <a:defRPr>
                <a:solidFill>
                  <a:schemeClr val="tx2"/>
                </a:solidFill>
              </a:defRPr>
            </a:lvl3pPr>
            <a:lvl4pPr marL="1190182" indent="-354614">
              <a:defRPr>
                <a:solidFill>
                  <a:schemeClr val="tx2"/>
                </a:solidFill>
              </a:defRPr>
            </a:lvl4pPr>
            <a:lvl5pPr marL="1434905" indent="-2447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58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Picture 10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88469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53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76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83"/>
            <a:ext cx="5303520" cy="4195233"/>
          </a:xfrm>
        </p:spPr>
        <p:txBody>
          <a:bodyPr/>
          <a:lstStyle>
            <a:lvl1pPr marL="236329" indent="-236329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5738" indent="-236329">
              <a:defRPr sz="2133">
                <a:solidFill>
                  <a:schemeClr val="tx2"/>
                </a:solidFill>
              </a:defRPr>
            </a:lvl3pPr>
            <a:lvl4pPr marL="1071987" indent="-236329">
              <a:tabLst/>
              <a:defRPr sz="2133">
                <a:solidFill>
                  <a:schemeClr val="tx2"/>
                </a:solidFill>
              </a:defRPr>
            </a:lvl4pPr>
            <a:lvl5pPr marL="1308397" indent="-236329"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83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3622" indent="-234213">
              <a:defRPr sz="2133">
                <a:solidFill>
                  <a:schemeClr val="tx2"/>
                </a:solidFill>
              </a:defRPr>
            </a:lvl3pPr>
            <a:lvl4pPr marL="1071987" indent="-236329">
              <a:defRPr sz="2133">
                <a:solidFill>
                  <a:schemeClr val="tx2"/>
                </a:solidFill>
              </a:defRPr>
            </a:lvl4pPr>
            <a:lvl5pPr marL="1308397" indent="-236329"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459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5303520" cy="639763"/>
          </a:xfrm>
        </p:spPr>
        <p:txBody>
          <a:bodyPr anchor="t"/>
          <a:lstStyle>
            <a:lvl1pPr marL="0" indent="0">
              <a:buNone/>
              <a:defRPr sz="2133" b="1">
                <a:solidFill>
                  <a:schemeClr val="accent2"/>
                </a:solidFill>
              </a:defRPr>
            </a:lvl1pPr>
            <a:lvl2pPr marL="607635" indent="0">
              <a:buNone/>
              <a:defRPr sz="2667" b="1"/>
            </a:lvl2pPr>
            <a:lvl3pPr marL="1215510" indent="0">
              <a:buNone/>
              <a:defRPr sz="2400" b="1"/>
            </a:lvl3pPr>
            <a:lvl4pPr marL="1823224" indent="0">
              <a:buNone/>
              <a:defRPr sz="2133" b="1"/>
            </a:lvl4pPr>
            <a:lvl5pPr marL="2431018" indent="0">
              <a:buNone/>
              <a:defRPr sz="2133" b="1"/>
            </a:lvl5pPr>
            <a:lvl6pPr marL="3038652" indent="0">
              <a:buNone/>
              <a:defRPr sz="2133" b="1"/>
            </a:lvl6pPr>
            <a:lvl7pPr marL="3646292" indent="0">
              <a:buNone/>
              <a:defRPr sz="2133" b="1"/>
            </a:lvl7pPr>
            <a:lvl8pPr marL="4254116" indent="0">
              <a:buNone/>
              <a:defRPr sz="2133" b="1"/>
            </a:lvl8pPr>
            <a:lvl9pPr marL="48618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1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5738" indent="-232177">
              <a:defRPr sz="2133">
                <a:solidFill>
                  <a:schemeClr val="tx2"/>
                </a:solidFill>
              </a:defRPr>
            </a:lvl3pPr>
            <a:lvl4pPr marL="1190182" indent="-354614">
              <a:defRPr sz="2133">
                <a:solidFill>
                  <a:schemeClr val="tx2"/>
                </a:solidFill>
              </a:defRPr>
            </a:lvl4pPr>
            <a:lvl5pPr marL="1434905" indent="-244795">
              <a:tabLst>
                <a:tab pos="1434905" algn="l"/>
                <a:tab pos="178951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1"/>
            <a:ext cx="5303520" cy="639763"/>
          </a:xfrm>
        </p:spPr>
        <p:txBody>
          <a:bodyPr anchor="t"/>
          <a:lstStyle>
            <a:lvl1pPr marL="0" indent="0">
              <a:buNone/>
              <a:defRPr sz="2133" b="1">
                <a:solidFill>
                  <a:schemeClr val="accent2"/>
                </a:solidFill>
              </a:defRPr>
            </a:lvl1pPr>
            <a:lvl2pPr marL="607635" indent="0">
              <a:buNone/>
              <a:defRPr sz="2667" b="1"/>
            </a:lvl2pPr>
            <a:lvl3pPr marL="1215510" indent="0">
              <a:buNone/>
              <a:defRPr sz="2400" b="1"/>
            </a:lvl3pPr>
            <a:lvl4pPr marL="1823224" indent="0">
              <a:buNone/>
              <a:defRPr sz="2133" b="1"/>
            </a:lvl4pPr>
            <a:lvl5pPr marL="2431018" indent="0">
              <a:buNone/>
              <a:defRPr sz="2133" b="1"/>
            </a:lvl5pPr>
            <a:lvl6pPr marL="3038652" indent="0">
              <a:buNone/>
              <a:defRPr sz="2133" b="1"/>
            </a:lvl6pPr>
            <a:lvl7pPr marL="3646292" indent="0">
              <a:buNone/>
              <a:defRPr sz="2133" b="1"/>
            </a:lvl7pPr>
            <a:lvl8pPr marL="4254116" indent="0">
              <a:buNone/>
              <a:defRPr sz="2133" b="1"/>
            </a:lvl8pPr>
            <a:lvl9pPr marL="48618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1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3622" indent="-234213">
              <a:defRPr sz="2133">
                <a:solidFill>
                  <a:schemeClr val="tx2"/>
                </a:solidFill>
              </a:defRPr>
            </a:lvl3pPr>
            <a:lvl4pPr marL="1190182" indent="-354614">
              <a:defRPr sz="2133">
                <a:solidFill>
                  <a:schemeClr val="tx2"/>
                </a:solidFill>
              </a:defRPr>
            </a:lvl4pPr>
            <a:lvl5pPr marL="1434905" indent="-244795"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2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207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0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3" y="1333492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6" y="6286523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454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9"/>
            <a:ext cx="6818488" cy="53685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329" indent="-236329">
              <a:defRPr>
                <a:solidFill>
                  <a:schemeClr val="tx2"/>
                </a:solidFill>
              </a:defRPr>
            </a:lvl1pPr>
            <a:lvl2pPr marL="599329" indent="-363082">
              <a:defRPr sz="2400">
                <a:solidFill>
                  <a:schemeClr val="tx2"/>
                </a:solidFill>
              </a:defRPr>
            </a:lvl2pPr>
            <a:lvl3pPr marL="835738" indent="-236329">
              <a:defRPr>
                <a:solidFill>
                  <a:schemeClr val="tx2"/>
                </a:solidFill>
              </a:defRPr>
            </a:lvl3pPr>
            <a:lvl4pPr marL="1190182" indent="-354614">
              <a:defRPr>
                <a:solidFill>
                  <a:schemeClr val="tx2"/>
                </a:solidFill>
              </a:defRPr>
            </a:lvl4pPr>
            <a:lvl5pPr marL="1434905" indent="-2447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14736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029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69" tIns="60835" rIns="121669" bIns="60835" rtlCol="0" anchor="ctr"/>
          <a:lstStyle/>
          <a:p>
            <a:pPr algn="ctr" defTabSz="608083"/>
            <a:endParaRPr lang="en-US" sz="2400" dirty="0">
              <a:solidFill>
                <a:srgbClr val="6482C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4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69" tIns="60835" rIns="121669" bIns="60835" rtlCol="0" anchor="ctr"/>
          <a:lstStyle/>
          <a:p>
            <a:pPr algn="ctr" defTabSz="608083"/>
            <a:endParaRPr lang="en-US" sz="2400" dirty="0">
              <a:solidFill>
                <a:srgbClr val="F0414B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326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6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003">
            <a:extLst>
              <a:ext uri="{FF2B5EF4-FFF2-40B4-BE49-F238E27FC236}">
                <a16:creationId xmlns:a16="http://schemas.microsoft.com/office/drawing/2014/main" id="{0DFEB722-A0B7-4E40-B7E2-57FF49BC81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899"/>
          <a:stretch/>
        </p:blipFill>
        <p:spPr bwMode="auto">
          <a:xfrm>
            <a:off x="1854260" y="3625048"/>
            <a:ext cx="2552701" cy="22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0CC114-0585-414F-9D3F-DB6B90BFC96E}"/>
              </a:ext>
            </a:extLst>
          </p:cNvPr>
          <p:cNvSpPr txBox="1"/>
          <p:nvPr userDrawn="1"/>
        </p:nvSpPr>
        <p:spPr>
          <a:xfrm>
            <a:off x="2910143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1ACB61-CA22-4DAC-B74F-9570C5DA3CE4}"/>
              </a:ext>
            </a:extLst>
          </p:cNvPr>
          <p:cNvSpPr txBox="1"/>
          <p:nvPr userDrawn="1"/>
        </p:nvSpPr>
        <p:spPr>
          <a:xfrm>
            <a:off x="3172512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9E845E-7D99-4632-A98D-CE1EE3721BBC}"/>
              </a:ext>
            </a:extLst>
          </p:cNvPr>
          <p:cNvSpPr txBox="1"/>
          <p:nvPr userDrawn="1"/>
        </p:nvSpPr>
        <p:spPr>
          <a:xfrm>
            <a:off x="3424620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CF1ED-5B86-44BB-9486-A3D0137D5775}"/>
              </a:ext>
            </a:extLst>
          </p:cNvPr>
          <p:cNvSpPr txBox="1"/>
          <p:nvPr userDrawn="1"/>
        </p:nvSpPr>
        <p:spPr>
          <a:xfrm>
            <a:off x="3668244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C67E0C-F29E-4581-8255-DAD83545CB01}"/>
              </a:ext>
            </a:extLst>
          </p:cNvPr>
          <p:cNvSpPr txBox="1"/>
          <p:nvPr userDrawn="1"/>
        </p:nvSpPr>
        <p:spPr>
          <a:xfrm>
            <a:off x="3927620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1DB599-FE0A-493D-9D7B-AAD20EC9E2CF}"/>
              </a:ext>
            </a:extLst>
          </p:cNvPr>
          <p:cNvSpPr txBox="1"/>
          <p:nvPr userDrawn="1"/>
        </p:nvSpPr>
        <p:spPr>
          <a:xfrm>
            <a:off x="4187172" y="3970271"/>
            <a:ext cx="181568" cy="184666"/>
          </a:xfrm>
          <a:prstGeom prst="rect">
            <a:avLst/>
          </a:prstGeom>
          <a:noFill/>
        </p:spPr>
        <p:txBody>
          <a:bodyPr wrap="none" lIns="47837" tIns="0" rIns="47837" bIns="0" rtlCol="0">
            <a:spAutoFit/>
          </a:bodyPr>
          <a:lstStyle/>
          <a:p>
            <a:pPr defTabSz="607635"/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 – reference only</a:t>
            </a:r>
            <a:endParaRPr lang="en-GB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endParaRPr lang="en-US" sz="2400" dirty="0">
              <a:solidFill>
                <a:srgbClr val="5A5A5A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1147366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6096591" y="1655015"/>
            <a:ext cx="624000" cy="6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837" tIns="60797" rIns="47837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6811621" y="1635552"/>
            <a:ext cx="3749527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R100 G130 B195</a:t>
            </a:r>
            <a:br>
              <a:rPr lang="en-GB" sz="2133" dirty="0">
                <a:solidFill>
                  <a:srgbClr val="5A5A5A"/>
                </a:solidFill>
              </a:rPr>
            </a:br>
            <a:r>
              <a:rPr lang="en-GB" sz="1600" b="1" dirty="0">
                <a:solidFill>
                  <a:srgbClr val="5A5A5A"/>
                </a:solidFill>
              </a:rPr>
              <a:t>(titles, empagliflozin 25 mg)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6096591" y="3153193"/>
            <a:ext cx="624000" cy="6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6811459" y="3134833"/>
            <a:ext cx="3749528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R67 G172 B153</a:t>
            </a:r>
          </a:p>
          <a:p>
            <a:pPr defTabSz="607635"/>
            <a:r>
              <a:rPr lang="en-GB" sz="1600" b="1" dirty="0">
                <a:solidFill>
                  <a:srgbClr val="5A5A5A"/>
                </a:solidFill>
              </a:rPr>
              <a:t>(empagliflozin 10 mg)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6096596" y="2404104"/>
            <a:ext cx="624000" cy="6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6811622" y="2385327"/>
            <a:ext cx="3749527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R240 G65 B75</a:t>
            </a:r>
            <a:br>
              <a:rPr lang="en-GB" sz="2133" dirty="0">
                <a:solidFill>
                  <a:srgbClr val="5A5A5A"/>
                </a:solidFill>
              </a:rPr>
            </a:br>
            <a:r>
              <a:rPr lang="en-GB" sz="1600" b="1" dirty="0">
                <a:solidFill>
                  <a:srgbClr val="5A5A5A"/>
                </a:solidFill>
              </a:rPr>
              <a:t>(subtitles, pooled empagliflozin)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096591" y="3902283"/>
            <a:ext cx="624000" cy="6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6811459" y="3884663"/>
            <a:ext cx="3749528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R130 G130 B130</a:t>
            </a:r>
            <a:br>
              <a:rPr lang="en-GB" sz="1867" dirty="0">
                <a:solidFill>
                  <a:srgbClr val="5A5A5A"/>
                </a:solidFill>
              </a:rPr>
            </a:br>
            <a:r>
              <a:rPr lang="en-GB" sz="1600" b="1" dirty="0">
                <a:solidFill>
                  <a:srgbClr val="5A5A5A"/>
                </a:solidFill>
              </a:rPr>
              <a:t>(placebo)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6096591" y="4651372"/>
            <a:ext cx="624000" cy="62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6811459" y="4634331"/>
            <a:ext cx="3749528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R143 G48 B137</a:t>
            </a:r>
          </a:p>
          <a:p>
            <a:pPr defTabSz="607635"/>
            <a:r>
              <a:rPr lang="en-GB" sz="1600" b="1" dirty="0">
                <a:solidFill>
                  <a:srgbClr val="5A5A5A"/>
                </a:solidFill>
              </a:rPr>
              <a:t>(linagliptin 5 mg)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6096591" y="5400460"/>
            <a:ext cx="624000" cy="6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95" tIns="60797" rIns="121595" bIns="60797" rtlCol="0" anchor="ctr"/>
          <a:lstStyle/>
          <a:p>
            <a:pPr algn="ctr" defTabSz="607635"/>
            <a:r>
              <a:rPr lang="en-GB" sz="2133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6811621" y="5384000"/>
            <a:ext cx="3749527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dirty="0">
                <a:solidFill>
                  <a:srgbClr val="5A5A5A"/>
                </a:solidFill>
              </a:rPr>
              <a:t>R229 G114 B0</a:t>
            </a:r>
            <a:endParaRPr lang="en-GB" sz="1867" b="1" dirty="0">
              <a:solidFill>
                <a:srgbClr val="5A5A5A"/>
              </a:solidFill>
            </a:endParaRPr>
          </a:p>
          <a:p>
            <a:pPr defTabSz="607635"/>
            <a:r>
              <a:rPr lang="en-GB" sz="1600" b="1" dirty="0">
                <a:solidFill>
                  <a:srgbClr val="5A5A5A"/>
                </a:solidFill>
              </a:rPr>
              <a:t>(other e.g. competitor drugs)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2261148" y="1444480"/>
            <a:ext cx="2932832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/>
            <a:r>
              <a:rPr lang="en-GB" sz="1867" b="1" dirty="0">
                <a:solidFill>
                  <a:srgbClr val="5A5A5A"/>
                </a:solidFill>
              </a:rPr>
              <a:t>Text 1 </a:t>
            </a:r>
            <a:r>
              <a:rPr lang="en-GB" sz="1867" dirty="0">
                <a:solidFill>
                  <a:srgbClr val="5A5A5A"/>
                </a:solidFill>
              </a:rPr>
              <a:t>R90 G90 B90</a:t>
            </a:r>
            <a:br>
              <a:rPr lang="en-GB" sz="1600" dirty="0">
                <a:solidFill>
                  <a:srgbClr val="5A5A5A"/>
                </a:solidFill>
              </a:rPr>
            </a:br>
            <a:r>
              <a:rPr lang="en-GB" sz="1600" b="1" dirty="0">
                <a:solidFill>
                  <a:srgbClr val="5A5A5A"/>
                </a:solidFill>
              </a:rPr>
              <a:t>(body text, axes)</a:t>
            </a:r>
          </a:p>
        </p:txBody>
      </p:sp>
      <p:cxnSp>
        <p:nvCxnSpPr>
          <p:cNvPr id="64" name="Straight Connector 63"/>
          <p:cNvCxnSpPr>
            <a:cxnSpLocks/>
          </p:cNvCxnSpPr>
          <p:nvPr userDrawn="1"/>
        </p:nvCxnSpPr>
        <p:spPr>
          <a:xfrm flipV="1">
            <a:off x="2249789" y="1512938"/>
            <a:ext cx="0" cy="255680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2491319" y="2456996"/>
            <a:ext cx="2932832" cy="656325"/>
          </a:xfrm>
          <a:prstGeom prst="rect">
            <a:avLst/>
          </a:prstGeom>
          <a:noFill/>
        </p:spPr>
        <p:txBody>
          <a:bodyPr wrap="square" lIns="121595" tIns="60797" rIns="121595" bIns="60797" rtlCol="0">
            <a:spAutoFit/>
          </a:bodyPr>
          <a:lstStyle/>
          <a:p>
            <a:pPr defTabSz="607635">
              <a:defRPr/>
            </a:pPr>
            <a:r>
              <a:rPr lang="en-GB" sz="1867" dirty="0">
                <a:solidFill>
                  <a:srgbClr val="5A5A5A"/>
                </a:solidFill>
              </a:rPr>
              <a:t>R156 G156 B156</a:t>
            </a:r>
            <a:endParaRPr lang="en-GB" sz="1867" b="1" dirty="0">
              <a:solidFill>
                <a:srgbClr val="5A5A5A"/>
              </a:solidFill>
            </a:endParaRPr>
          </a:p>
          <a:p>
            <a:pPr defTabSz="607635"/>
            <a:r>
              <a:rPr lang="en-GB" sz="1600" b="1" dirty="0">
                <a:solidFill>
                  <a:srgbClr val="5A5A5A"/>
                </a:solidFill>
              </a:rPr>
              <a:t>(footers, slide numbers)</a:t>
            </a:r>
          </a:p>
        </p:txBody>
      </p:sp>
      <p:cxnSp>
        <p:nvCxnSpPr>
          <p:cNvPr id="66" name="Straight Connector 65"/>
          <p:cNvCxnSpPr>
            <a:cxnSpLocks/>
          </p:cNvCxnSpPr>
          <p:nvPr userDrawn="1"/>
        </p:nvCxnSpPr>
        <p:spPr>
          <a:xfrm flipV="1">
            <a:off x="2468955" y="2509453"/>
            <a:ext cx="0" cy="222703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flipH="1">
            <a:off x="2252684" y="4719767"/>
            <a:ext cx="21944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 userDrawn="1"/>
        </p:nvSpPr>
        <p:spPr>
          <a:xfrm>
            <a:off x="1941167" y="6149552"/>
            <a:ext cx="8309668" cy="593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5756" tIns="60797" rIns="95756" bIns="60797" rtlCol="0" anchor="ctr"/>
          <a:lstStyle/>
          <a:p>
            <a:pPr algn="ctr" defTabSz="607635"/>
            <a:r>
              <a:rPr lang="en-GB" sz="1600" dirty="0">
                <a:solidFill>
                  <a:srgbClr val="5A5A5A"/>
                </a:solidFill>
              </a:rPr>
              <a:t>The colour palette may be used for design/non-product-specific data</a:t>
            </a:r>
          </a:p>
          <a:p>
            <a:pPr algn="ctr" defTabSz="607635"/>
            <a:r>
              <a:rPr lang="en-GB" sz="1600" dirty="0">
                <a:solidFill>
                  <a:srgbClr val="5A5A5A"/>
                </a:solidFill>
              </a:rPr>
              <a:t>Preferential order of use: accent 1 &gt; accent 2 &gt; accent 3 &gt; text 1 &gt; accent 5 &gt; accent 6</a:t>
            </a:r>
          </a:p>
        </p:txBody>
      </p:sp>
      <p:pic>
        <p:nvPicPr>
          <p:cNvPr id="70" name="Picture 69" descr="ACROSS_T2D_Logo_Tall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3" y="112893"/>
            <a:ext cx="844700" cy="99771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897639" y="1231987"/>
            <a:ext cx="1043860" cy="410104"/>
          </a:xfrm>
          <a:prstGeom prst="rect">
            <a:avLst/>
          </a:prstGeom>
        </p:spPr>
        <p:txBody>
          <a:bodyPr wrap="none" lIns="121595" tIns="60797" rIns="121595" bIns="60797">
            <a:spAutoFit/>
          </a:bodyPr>
          <a:lstStyle/>
          <a:p>
            <a:pPr defTabSz="607635"/>
            <a:r>
              <a:rPr lang="en-GB" sz="1867" b="1" dirty="0">
                <a:solidFill>
                  <a:srgbClr val="5A5A5A"/>
                </a:solidFill>
              </a:rPr>
              <a:t>Accent</a:t>
            </a:r>
            <a:endParaRPr lang="en-GB" sz="1600" dirty="0">
              <a:solidFill>
                <a:srgbClr val="5A5A5A"/>
              </a:solidFill>
            </a:endParaRPr>
          </a:p>
        </p:txBody>
      </p:sp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B7E965D6-1A3F-4652-AF95-3EF09D4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926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ROSS_T2D_Logo_Wide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197" y="79023"/>
            <a:ext cx="3689609" cy="102266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3412800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9599" y="2164800"/>
            <a:ext cx="7735823" cy="1166400"/>
          </a:xfrm>
        </p:spPr>
        <p:txBody>
          <a:bodyPr anchor="b" anchorCtr="0"/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7" y="6269880"/>
            <a:ext cx="591997" cy="32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7" y="6275424"/>
            <a:ext cx="1035657" cy="313731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299C789-8C73-4C15-9A7F-BBB42A592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99" y="4348798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 of preparation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383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02400"/>
            <a:ext cx="11151029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8" name="Picture 7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805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B8188E-B22F-4695-9B78-545C6BDE1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828779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1990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400" y="1378800"/>
            <a:ext cx="11006400" cy="604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61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281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80069"/>
            <a:ext cx="5303520" cy="4195233"/>
          </a:xfrm>
        </p:spPr>
        <p:txBody>
          <a:bodyPr/>
          <a:lstStyle>
            <a:lvl1pPr marL="237061" indent="-237061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7061">
              <a:defRPr sz="2133">
                <a:solidFill>
                  <a:schemeClr val="tx2"/>
                </a:solidFill>
              </a:defRPr>
            </a:lvl3pPr>
            <a:lvl4pPr marL="1075240" indent="-237061">
              <a:tabLst/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8880" y="1380069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63" indent="-234945">
              <a:defRPr sz="2133">
                <a:solidFill>
                  <a:schemeClr val="tx2"/>
                </a:solidFill>
              </a:defRPr>
            </a:lvl3pPr>
            <a:lvl4pPr marL="1075240" indent="-237061"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4" name="Picture 13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3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6" y="6286523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0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124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79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6" name="Picture 15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66A9B1-DF1C-4EC9-ACBE-D82A43A5C35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8880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527B29D-794F-4846-B05B-729E46B20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3790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8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739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91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B1A724-691A-4FE1-92AC-C73277838E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1917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  <a:endParaRPr lang="en-GB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114720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B7E965D6-1A3F-4652-AF95-3EF09D4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F3F831-660D-4A14-AC1A-8A0B6519BC63}"/>
              </a:ext>
            </a:extLst>
          </p:cNvPr>
          <p:cNvSpPr/>
          <p:nvPr userDrawn="1"/>
        </p:nvSpPr>
        <p:spPr>
          <a:xfrm>
            <a:off x="5935832" y="1791608"/>
            <a:ext cx="624000" cy="6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FBBEA7-B09C-4E79-81E1-3029662B0700}"/>
              </a:ext>
            </a:extLst>
          </p:cNvPr>
          <p:cNvSpPr/>
          <p:nvPr userDrawn="1"/>
        </p:nvSpPr>
        <p:spPr>
          <a:xfrm>
            <a:off x="5935832" y="3264087"/>
            <a:ext cx="624000" cy="6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FB619-2FC7-44AA-9C6D-93F89723D988}"/>
              </a:ext>
            </a:extLst>
          </p:cNvPr>
          <p:cNvSpPr/>
          <p:nvPr userDrawn="1"/>
        </p:nvSpPr>
        <p:spPr>
          <a:xfrm>
            <a:off x="5935837" y="2514997"/>
            <a:ext cx="624000" cy="6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F2346E-760A-4354-A345-D0F75583E847}"/>
              </a:ext>
            </a:extLst>
          </p:cNvPr>
          <p:cNvSpPr/>
          <p:nvPr userDrawn="1"/>
        </p:nvSpPr>
        <p:spPr>
          <a:xfrm>
            <a:off x="5935832" y="4762265"/>
            <a:ext cx="624000" cy="62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F07D93-77FD-4963-901A-2B90C9E5713F}"/>
              </a:ext>
            </a:extLst>
          </p:cNvPr>
          <p:cNvSpPr/>
          <p:nvPr userDrawn="1"/>
        </p:nvSpPr>
        <p:spPr>
          <a:xfrm>
            <a:off x="5935832" y="5511353"/>
            <a:ext cx="624000" cy="6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pic>
        <p:nvPicPr>
          <p:cNvPr id="81" name="Picture 2" descr="image003">
            <a:extLst>
              <a:ext uri="{FF2B5EF4-FFF2-40B4-BE49-F238E27FC236}">
                <a16:creationId xmlns:a16="http://schemas.microsoft.com/office/drawing/2014/main" id="{C4998329-688D-490A-B1B2-7B0E91F6E7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3948"/>
          <a:stretch/>
        </p:blipFill>
        <p:spPr bwMode="auto">
          <a:xfrm>
            <a:off x="1854258" y="3578545"/>
            <a:ext cx="2552701" cy="1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78C884F-CDCD-43A5-AE3C-C48100081D55}"/>
              </a:ext>
            </a:extLst>
          </p:cNvPr>
          <p:cNvSpPr txBox="1"/>
          <p:nvPr userDrawn="1"/>
        </p:nvSpPr>
        <p:spPr>
          <a:xfrm>
            <a:off x="2203061" y="1332250"/>
            <a:ext cx="293283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R90 G90 B90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(subtitles, body text</a:t>
            </a:r>
            <a:r>
              <a:rPr lang="en-GB" sz="1600" b="1" baseline="0" dirty="0">
                <a:solidFill>
                  <a:schemeClr val="tx2"/>
                </a:solidFill>
              </a:rPr>
              <a:t>,</a:t>
            </a:r>
            <a:r>
              <a:rPr lang="en-GB" sz="1600" b="1" dirty="0">
                <a:solidFill>
                  <a:schemeClr val="tx2"/>
                </a:solidFill>
              </a:rPr>
              <a:t> axes)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5CB6FB-809F-4902-A8F3-328A732C4EDD}"/>
              </a:ext>
            </a:extLst>
          </p:cNvPr>
          <p:cNvCxnSpPr>
            <a:cxnSpLocks/>
            <a:stCxn id="94" idx="0"/>
          </p:cNvCxnSpPr>
          <p:nvPr userDrawn="1"/>
        </p:nvCxnSpPr>
        <p:spPr>
          <a:xfrm flipH="1" flipV="1">
            <a:off x="2243440" y="1462500"/>
            <a:ext cx="1819" cy="2461424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F31EA03-7506-4311-8B96-6B6B349BE594}"/>
              </a:ext>
            </a:extLst>
          </p:cNvPr>
          <p:cNvSpPr/>
          <p:nvPr userDrawn="1"/>
        </p:nvSpPr>
        <p:spPr bwMode="auto">
          <a:xfrm>
            <a:off x="2149259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8578FF-69D8-4C61-929B-C803B0DE2F2F}"/>
              </a:ext>
            </a:extLst>
          </p:cNvPr>
          <p:cNvSpPr/>
          <p:nvPr userDrawn="1"/>
        </p:nvSpPr>
        <p:spPr bwMode="auto">
          <a:xfrm>
            <a:off x="2906524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0F963DE-DE1E-433A-8590-DBDEB4FBF472}"/>
              </a:ext>
            </a:extLst>
          </p:cNvPr>
          <p:cNvSpPr/>
          <p:nvPr userDrawn="1"/>
        </p:nvSpPr>
        <p:spPr bwMode="auto">
          <a:xfrm>
            <a:off x="3162547" y="3923911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B759D30-2B5C-47F2-BA44-2D94AEA6D5C7}"/>
              </a:ext>
            </a:extLst>
          </p:cNvPr>
          <p:cNvSpPr/>
          <p:nvPr userDrawn="1"/>
        </p:nvSpPr>
        <p:spPr bwMode="auto">
          <a:xfrm>
            <a:off x="3412999" y="3923910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928D86-7FF5-4BF1-BC7A-62171D6D57A2}"/>
              </a:ext>
            </a:extLst>
          </p:cNvPr>
          <p:cNvSpPr/>
          <p:nvPr userDrawn="1"/>
        </p:nvSpPr>
        <p:spPr bwMode="auto">
          <a:xfrm>
            <a:off x="3667563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76503C3-A657-4BBC-9A62-9F8BD8FEB0B1}"/>
              </a:ext>
            </a:extLst>
          </p:cNvPr>
          <p:cNvSpPr/>
          <p:nvPr userDrawn="1"/>
        </p:nvSpPr>
        <p:spPr>
          <a:xfrm>
            <a:off x="5935832" y="4013176"/>
            <a:ext cx="624000" cy="6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F2304C-54E3-4459-AFAF-CE65DF6B0326}"/>
              </a:ext>
            </a:extLst>
          </p:cNvPr>
          <p:cNvSpPr/>
          <p:nvPr userDrawn="1"/>
        </p:nvSpPr>
        <p:spPr bwMode="auto">
          <a:xfrm>
            <a:off x="3926515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7A001A-2FAC-4722-9290-1E528214E207}"/>
              </a:ext>
            </a:extLst>
          </p:cNvPr>
          <p:cNvSpPr/>
          <p:nvPr userDrawn="1"/>
        </p:nvSpPr>
        <p:spPr bwMode="auto">
          <a:xfrm>
            <a:off x="4180141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A0E185-1F36-4869-8618-382C399B309D}"/>
              </a:ext>
            </a:extLst>
          </p:cNvPr>
          <p:cNvCxnSpPr>
            <a:cxnSpLocks/>
            <a:endCxn id="99" idx="1"/>
          </p:cNvCxnSpPr>
          <p:nvPr userDrawn="1"/>
        </p:nvCxnSpPr>
        <p:spPr>
          <a:xfrm>
            <a:off x="3771725" y="4313800"/>
            <a:ext cx="2164108" cy="11376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1970BBC-4951-4778-A26D-81DC5527EA17}"/>
              </a:ext>
            </a:extLst>
          </p:cNvPr>
          <p:cNvCxnSpPr>
            <a:cxnSpLocks/>
            <a:endCxn id="98" idx="2"/>
          </p:cNvCxnSpPr>
          <p:nvPr userDrawn="1"/>
        </p:nvCxnSpPr>
        <p:spPr>
          <a:xfrm flipV="1">
            <a:off x="3759616" y="4112029"/>
            <a:ext cx="3947" cy="216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2004E84-AB4F-4EFE-925B-ED8C2610FE70}"/>
              </a:ext>
            </a:extLst>
          </p:cNvPr>
          <p:cNvCxnSpPr>
            <a:cxnSpLocks/>
            <a:endCxn id="66" idx="1"/>
          </p:cNvCxnSpPr>
          <p:nvPr userDrawn="1"/>
        </p:nvCxnSpPr>
        <p:spPr>
          <a:xfrm>
            <a:off x="3248026" y="2826997"/>
            <a:ext cx="2687812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33F474E-A617-40B2-AAFD-5FD0609BBACE}"/>
              </a:ext>
            </a:extLst>
          </p:cNvPr>
          <p:cNvCxnSpPr>
            <a:cxnSpLocks/>
            <a:stCxn id="97" idx="0"/>
          </p:cNvCxnSpPr>
          <p:nvPr userDrawn="1"/>
        </p:nvCxnSpPr>
        <p:spPr>
          <a:xfrm flipV="1">
            <a:off x="3508999" y="3547597"/>
            <a:ext cx="4237" cy="37631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4B53B7E-76F1-4F62-A463-06D43642EA71}"/>
              </a:ext>
            </a:extLst>
          </p:cNvPr>
          <p:cNvCxnSpPr>
            <a:cxnSpLocks/>
          </p:cNvCxnSpPr>
          <p:nvPr userDrawn="1"/>
        </p:nvCxnSpPr>
        <p:spPr>
          <a:xfrm>
            <a:off x="2999157" y="2109207"/>
            <a:ext cx="2936676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8513CA-C514-44A4-A476-6A8F6A3333DB}"/>
              </a:ext>
            </a:extLst>
          </p:cNvPr>
          <p:cNvCxnSpPr>
            <a:cxnSpLocks/>
            <a:stCxn id="95" idx="0"/>
          </p:cNvCxnSpPr>
          <p:nvPr userDrawn="1"/>
        </p:nvCxnSpPr>
        <p:spPr>
          <a:xfrm flipH="1" flipV="1">
            <a:off x="2999156" y="2093449"/>
            <a:ext cx="3368" cy="183047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575A00-1BF4-4A25-8B98-CA7B9C002BC7}"/>
              </a:ext>
            </a:extLst>
          </p:cNvPr>
          <p:cNvCxnSpPr>
            <a:cxnSpLocks/>
            <a:stCxn id="96" idx="0"/>
          </p:cNvCxnSpPr>
          <p:nvPr userDrawn="1"/>
        </p:nvCxnSpPr>
        <p:spPr>
          <a:xfrm flipV="1">
            <a:off x="3258547" y="2810996"/>
            <a:ext cx="2344" cy="111291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AD52C6B-1767-40C1-935A-71017753F024}"/>
              </a:ext>
            </a:extLst>
          </p:cNvPr>
          <p:cNvCxnSpPr>
            <a:cxnSpLocks/>
          </p:cNvCxnSpPr>
          <p:nvPr userDrawn="1"/>
        </p:nvCxnSpPr>
        <p:spPr>
          <a:xfrm>
            <a:off x="3528034" y="3563995"/>
            <a:ext cx="2407799" cy="891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F097D1-E5CE-4427-8182-F7D53AA2CB8C}"/>
              </a:ext>
            </a:extLst>
          </p:cNvPr>
          <p:cNvCxnSpPr>
            <a:cxnSpLocks/>
            <a:endCxn id="100" idx="2"/>
          </p:cNvCxnSpPr>
          <p:nvPr userDrawn="1"/>
        </p:nvCxnSpPr>
        <p:spPr>
          <a:xfrm flipV="1">
            <a:off x="4018691" y="4112029"/>
            <a:ext cx="3824" cy="978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D1CA2D-7C0E-4281-BEF1-B1775D5DBB37}"/>
              </a:ext>
            </a:extLst>
          </p:cNvPr>
          <p:cNvCxnSpPr>
            <a:cxnSpLocks/>
          </p:cNvCxnSpPr>
          <p:nvPr userDrawn="1"/>
        </p:nvCxnSpPr>
        <p:spPr>
          <a:xfrm>
            <a:off x="4010026" y="5075001"/>
            <a:ext cx="1925807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8D1B28-FEDA-40B6-8032-E7B913F93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9793" y="4112030"/>
            <a:ext cx="0" cy="17279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CB1FFA-DD6D-4FD0-B8DA-EFA4AE16AB89}"/>
              </a:ext>
            </a:extLst>
          </p:cNvPr>
          <p:cNvCxnSpPr>
            <a:cxnSpLocks/>
          </p:cNvCxnSpPr>
          <p:nvPr userDrawn="1"/>
        </p:nvCxnSpPr>
        <p:spPr>
          <a:xfrm>
            <a:off x="4266618" y="5823353"/>
            <a:ext cx="166921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CC129F2-214F-4A76-8A2C-67CD8C6216B6}"/>
              </a:ext>
            </a:extLst>
          </p:cNvPr>
          <p:cNvSpPr txBox="1"/>
          <p:nvPr userDrawn="1"/>
        </p:nvSpPr>
        <p:spPr>
          <a:xfrm>
            <a:off x="6650699" y="1743240"/>
            <a:ext cx="47258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R100 G130 B195</a:t>
            </a:r>
            <a:br>
              <a:rPr lang="en-GB" sz="2000" dirty="0"/>
            </a:br>
            <a:r>
              <a:rPr lang="en-GB" sz="1600" b="1" dirty="0"/>
              <a:t>(primary design colour, SGLT2 inhibitors)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576092A-43F5-4604-9BF1-86F88D0DC372}"/>
              </a:ext>
            </a:extLst>
          </p:cNvPr>
          <p:cNvSpPr txBox="1"/>
          <p:nvPr userDrawn="1"/>
        </p:nvSpPr>
        <p:spPr>
          <a:xfrm>
            <a:off x="6650700" y="3245726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R67 G172 B153</a:t>
            </a:r>
          </a:p>
          <a:p>
            <a:r>
              <a:rPr lang="en-GB" sz="1600" b="1" dirty="0"/>
              <a:t>(additional design colour)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A4979D-4AA7-42FB-A26E-A7E74D4749D6}"/>
              </a:ext>
            </a:extLst>
          </p:cNvPr>
          <p:cNvSpPr txBox="1"/>
          <p:nvPr userDrawn="1"/>
        </p:nvSpPr>
        <p:spPr>
          <a:xfrm>
            <a:off x="6650701" y="2496058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R240 G65 B75</a:t>
            </a:r>
            <a:br>
              <a:rPr lang="en-GB" sz="2133" dirty="0"/>
            </a:br>
            <a:r>
              <a:rPr lang="en-GB" sz="1600" b="1" dirty="0"/>
              <a:t>(secondary design colour)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479AEEC-17D6-4BDA-BD81-256EBAF80823}"/>
              </a:ext>
            </a:extLst>
          </p:cNvPr>
          <p:cNvSpPr txBox="1"/>
          <p:nvPr userDrawn="1"/>
        </p:nvSpPr>
        <p:spPr>
          <a:xfrm>
            <a:off x="6650700" y="3995394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R130 G130 B130</a:t>
            </a:r>
            <a:br>
              <a:rPr lang="en-GB" sz="1867" dirty="0"/>
            </a:br>
            <a:r>
              <a:rPr lang="en-GB" sz="1600" b="1" dirty="0"/>
              <a:t>(placebo)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1FCB2-614E-4B91-B9FA-DEC79962AC0F}"/>
              </a:ext>
            </a:extLst>
          </p:cNvPr>
          <p:cNvSpPr txBox="1"/>
          <p:nvPr userDrawn="1"/>
        </p:nvSpPr>
        <p:spPr>
          <a:xfrm>
            <a:off x="6650700" y="4745062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R143 G48 B137</a:t>
            </a:r>
          </a:p>
          <a:p>
            <a:r>
              <a:rPr lang="en-GB" sz="1600" b="1" dirty="0"/>
              <a:t>(DPP-4 inhibitors)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02EE02-FE08-442E-A792-E6F4A9D8BD7A}"/>
              </a:ext>
            </a:extLst>
          </p:cNvPr>
          <p:cNvSpPr txBox="1"/>
          <p:nvPr userDrawn="1"/>
        </p:nvSpPr>
        <p:spPr>
          <a:xfrm>
            <a:off x="6650699" y="5430255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R229 G114 B0</a:t>
            </a:r>
            <a:endParaRPr lang="en-GB" sz="1800" b="1" dirty="0"/>
          </a:p>
          <a:p>
            <a:r>
              <a:rPr lang="en-GB" sz="1600" b="1" dirty="0"/>
              <a:t>(GLP-1 receptor agonists)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33E1E5-53FE-4124-B994-C7B4BB332788}"/>
              </a:ext>
            </a:extLst>
          </p:cNvPr>
          <p:cNvSpPr txBox="1"/>
          <p:nvPr userDrawn="1"/>
        </p:nvSpPr>
        <p:spPr>
          <a:xfrm>
            <a:off x="1411764" y="5556719"/>
            <a:ext cx="267857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tx2"/>
                </a:solidFill>
              </a:rPr>
              <a:t>R156 G156 B156</a:t>
            </a:r>
            <a:endParaRPr lang="en-GB" sz="1800" b="1" dirty="0">
              <a:solidFill>
                <a:schemeClr val="tx2"/>
              </a:solidFill>
            </a:endParaRPr>
          </a:p>
          <a:p>
            <a:r>
              <a:rPr lang="en-GB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A247F7-3ACF-4FB0-B3F2-5993CCA3FE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44211" y="4655159"/>
            <a:ext cx="9391" cy="148337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79F8F5-A355-4E02-A5CD-9206ACDDF720}"/>
              </a:ext>
            </a:extLst>
          </p:cNvPr>
          <p:cNvCxnSpPr>
            <a:cxnSpLocks/>
            <a:stCxn id="54" idx="1"/>
          </p:cNvCxnSpPr>
          <p:nvPr userDrawn="1"/>
        </p:nvCxnSpPr>
        <p:spPr>
          <a:xfrm flipH="1">
            <a:off x="1453603" y="4669028"/>
            <a:ext cx="693285" cy="423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64E9EF5-6913-4597-9290-65B8490C9671}"/>
              </a:ext>
            </a:extLst>
          </p:cNvPr>
          <p:cNvSpPr/>
          <p:nvPr userDrawn="1"/>
        </p:nvSpPr>
        <p:spPr bwMode="auto">
          <a:xfrm>
            <a:off x="2146888" y="4574113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6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D7CA-9353-4AFE-A62A-246406FF6C7B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52F1-C630-48AF-B372-097F2B4EE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6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552C-AFF4-41E5-BB42-CF9186E5E2B7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61E2-D477-40E7-B9C3-679DD50820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5325-A9A0-4EF5-8574-A3F639DA4BDB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1490-28E7-4A06-AF59-629107CC2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2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9E14-54FE-41EC-BBC8-A3165E604478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C5A9-4F4F-47DC-9D4D-D250B5FB57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33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2449-0EDC-4BDE-A953-70FEA0C0A662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81E-5BC6-42A7-A0BD-197CFE65B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05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64F7-79C5-440E-867C-9E2813482754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F682-2B94-4812-B31B-FE778B7023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48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F7FD-6311-41D9-9BD9-3F725E424C5E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B446-4EEF-442D-9718-4B84DF74E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03" y="3"/>
            <a:ext cx="11040000" cy="1047733"/>
          </a:xfrm>
        </p:spPr>
        <p:txBody>
          <a:bodyPr>
            <a:normAutofit/>
          </a:bodyPr>
          <a:lstStyle>
            <a:lvl1pPr algn="l" defTabSz="1218030" rtl="0" eaLnBrk="1" latinLnBrk="0" hangingPunct="1">
              <a:spcBef>
                <a:spcPct val="0"/>
              </a:spcBef>
              <a:buNone/>
              <a:defRPr lang="en-GB" sz="37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049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79" indent="0">
              <a:buNone/>
              <a:defRPr sz="2700" b="1"/>
            </a:lvl2pPr>
            <a:lvl3pPr marL="1218030" indent="0">
              <a:buNone/>
              <a:defRPr sz="2400" b="1"/>
            </a:lvl3pPr>
            <a:lvl4pPr marL="1827032" indent="0">
              <a:buNone/>
              <a:defRPr sz="2100" b="1"/>
            </a:lvl4pPr>
            <a:lvl5pPr marL="2436058" indent="0">
              <a:buNone/>
              <a:defRPr sz="2100" b="1"/>
            </a:lvl5pPr>
            <a:lvl6pPr marL="3045036" indent="0">
              <a:buNone/>
              <a:defRPr sz="2100" b="1"/>
            </a:lvl6pPr>
            <a:lvl7pPr marL="3654015" indent="0">
              <a:buNone/>
              <a:defRPr sz="2100" b="1"/>
            </a:lvl7pPr>
            <a:lvl8pPr marL="4263040" indent="0">
              <a:buNone/>
              <a:defRPr sz="2100" b="1"/>
            </a:lvl8pPr>
            <a:lvl9pPr marL="4872049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0239"/>
            <a:ext cx="5386917" cy="412592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36049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79" indent="0">
              <a:buNone/>
              <a:defRPr sz="2700" b="1"/>
            </a:lvl2pPr>
            <a:lvl3pPr marL="1218030" indent="0">
              <a:buNone/>
              <a:defRPr sz="2400" b="1"/>
            </a:lvl3pPr>
            <a:lvl4pPr marL="1827032" indent="0">
              <a:buNone/>
              <a:defRPr sz="2100" b="1"/>
            </a:lvl4pPr>
            <a:lvl5pPr marL="2436058" indent="0">
              <a:buNone/>
              <a:defRPr sz="2100" b="1"/>
            </a:lvl5pPr>
            <a:lvl6pPr marL="3045036" indent="0">
              <a:buNone/>
              <a:defRPr sz="2100" b="1"/>
            </a:lvl6pPr>
            <a:lvl7pPr marL="3654015" indent="0">
              <a:buNone/>
              <a:defRPr sz="2100" b="1"/>
            </a:lvl7pPr>
            <a:lvl8pPr marL="4263040" indent="0">
              <a:buNone/>
              <a:defRPr sz="2100" b="1"/>
            </a:lvl8pPr>
            <a:lvl9pPr marL="4872049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000239"/>
            <a:ext cx="5389033" cy="412592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62264" y="6286524"/>
            <a:ext cx="586736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749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C7B1-774A-4C3E-8BB8-73A426398D4F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E624-6213-4A2C-A76C-54E866C10A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5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6D79-4D27-4532-ACD7-D8BF34D9281C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EFBD-9188-4156-A401-360673F2D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8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FE0F-061F-4C18-8300-AC31026D2423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4B4-7DFC-48C4-9F50-A937FAF5B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4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931F-3B70-4E3F-918E-D9DE60BE5164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E035-8ABA-4272-8BEB-2C77745552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25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26125"/>
            <a:ext cx="10416479" cy="11430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4D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2"/>
          </p:nvPr>
        </p:nvSpPr>
        <p:spPr>
          <a:xfrm>
            <a:off x="3" y="6328827"/>
            <a:ext cx="10896532" cy="531760"/>
          </a:xfrm>
        </p:spPr>
        <p:txBody>
          <a:bodyPr/>
          <a:lstStyle>
            <a:lvl1pPr marL="0" indent="0">
              <a:buClr>
                <a:srgbClr val="004D68"/>
              </a:buClr>
              <a:buSzPct val="80000"/>
              <a:buFont typeface="Arial" pitchFamily="34" charset="0"/>
              <a:buNone/>
              <a:defRPr lang="fr-FR" sz="800" b="1" kern="1200" dirty="0" smtClean="0">
                <a:solidFill>
                  <a:srgbClr val="9ACAEB"/>
                </a:solidFill>
                <a:latin typeface="+mj-lt"/>
                <a:ea typeface="+mn-ea"/>
                <a:cs typeface="+mn-cs"/>
              </a:defRPr>
            </a:lvl1pPr>
            <a:lvl2pPr marL="914400" indent="-457200">
              <a:buClr>
                <a:srgbClr val="0095AC"/>
              </a:buClr>
              <a:buFontTx/>
              <a:buChar char="&gt;"/>
              <a:defRPr>
                <a:solidFill>
                  <a:srgbClr val="0095AC"/>
                </a:solidFill>
                <a:latin typeface="+mn-lt"/>
              </a:defRPr>
            </a:lvl2pPr>
            <a:lvl3pPr marL="1257300" indent="-342900">
              <a:buClr>
                <a:srgbClr val="0095AC"/>
              </a:buClr>
              <a:buFontTx/>
              <a:buChar char="−"/>
              <a:defRPr>
                <a:latin typeface="+mn-lt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018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369C-7987-45CB-ADDB-40F58C1C64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19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619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069E-3D34-4AE7-B7AC-0CE0CFED513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63" y="6164801"/>
            <a:ext cx="1183415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62" y="6181839"/>
            <a:ext cx="806628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4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" y="6177937"/>
            <a:ext cx="85017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5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F514-1345-455B-984F-3E0FFE3910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1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340C-7394-4100-8201-B4E414C3AE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21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710-C193-4705-BD7E-F8ADFC1D20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9" y="6286524"/>
            <a:ext cx="582164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585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8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110-DFCD-4653-956B-671EEF468E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9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A9CA-D5AB-42E1-AF3F-EEEE84A304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6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BF32-3F67-4ED3-BB95-106CDF04F1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49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010-6FBA-4F4C-B0C2-9373F189E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315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E035-818D-41A5-91A8-512C6549DE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93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88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6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4" y="1333493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9" y="6286524"/>
            <a:ext cx="582164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118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6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38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36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45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4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09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1/18/2020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44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3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3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7717" y="3412800"/>
            <a:ext cx="7735823" cy="10368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subtitle style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7717" y="2164800"/>
            <a:ext cx="7735823" cy="1166400"/>
          </a:xfrm>
        </p:spPr>
        <p:txBody>
          <a:bodyPr anchor="b" anchorCtr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7717" y="4533123"/>
            <a:ext cx="7751233" cy="383116"/>
          </a:xfrm>
        </p:spPr>
        <p:txBody>
          <a:bodyPr anchor="b" anchorCtr="0"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400" dirty="0"/>
              <a:t>Date of prep goes here if required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213788"/>
            <a:ext cx="4128000" cy="719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65" y="6263085"/>
            <a:ext cx="766553" cy="31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6" y="6268150"/>
            <a:ext cx="1382889" cy="3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05284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71" b="32144"/>
          <a:stretch/>
        </p:blipFill>
        <p:spPr>
          <a:xfrm>
            <a:off x="5751931" y="2954926"/>
            <a:ext cx="6440069" cy="390307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502401"/>
            <a:ext cx="4488873" cy="1653551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952000" y="3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56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1006400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331384"/>
            <a:ext cx="11006400" cy="604800"/>
          </a:xfr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8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24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17530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98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53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96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03520" cy="4195233"/>
          </a:xfrm>
        </p:spPr>
        <p:txBody>
          <a:bodyPr/>
          <a:lstStyle>
            <a:lvl1pPr marL="177800" indent="-177800"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7800">
              <a:defRPr sz="1600">
                <a:solidFill>
                  <a:srgbClr val="5A5A5A"/>
                </a:solidFill>
              </a:defRPr>
            </a:lvl3pPr>
            <a:lvl4pPr marL="806450" indent="-177800">
              <a:tabLst/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71600"/>
            <a:ext cx="530352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06450" indent="-177800"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78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332000"/>
            <a:ext cx="5303520" cy="604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62001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4625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tabLst>
                <a:tab pos="1079500" algn="l"/>
                <a:tab pos="1346200" algn="l"/>
              </a:tabLst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332000"/>
            <a:ext cx="5303520" cy="604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1962001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8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962000"/>
            <a:ext cx="10972800" cy="420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22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962000"/>
            <a:ext cx="10981635" cy="4204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34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9600" y="1960504"/>
            <a:ext cx="11006400" cy="420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36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8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38237"/>
            <a:ext cx="2743200" cy="48879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238237"/>
            <a:ext cx="8026400" cy="48879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6669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71" b="32144"/>
          <a:stretch/>
        </p:blipFill>
        <p:spPr>
          <a:xfrm>
            <a:off x="5751931" y="2954926"/>
            <a:ext cx="6440069" cy="3903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62000"/>
            <a:ext cx="11006401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b="1" dirty="0"/>
              <a:t>Click to edit 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7" y="241300"/>
            <a:ext cx="865080" cy="7301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47203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521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>
              <a:spcBef>
                <a:spcPts val="300"/>
              </a:spcBef>
              <a:defRPr/>
            </a:lvl1pPr>
            <a:lvl2pPr marL="534988" indent="-261938">
              <a:defRPr/>
            </a:lvl2pPr>
            <a:lvl3pPr marL="808038" indent="-273050">
              <a:spcBef>
                <a:spcPts val="300"/>
              </a:spcBef>
              <a:defRPr/>
            </a:lvl3pPr>
            <a:lvl4pPr marL="1081088" indent="-273050">
              <a:defRPr/>
            </a:lvl4pPr>
            <a:lvl5pPr marL="1341438" indent="-2603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36000" y="6309322"/>
            <a:ext cx="9124800" cy="414291"/>
          </a:xfrm>
        </p:spPr>
        <p:txBody>
          <a:bodyPr/>
          <a:lstStyle/>
          <a:p>
            <a:endParaRPr lang="en-GB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/>
                </a:solidFill>
              </a:rPr>
              <a:pPr/>
              <a:t>‹#›</a:t>
            </a:fld>
            <a:endParaRPr lang="en-GB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18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ROSS_T2D_Logo_Wide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197" y="79023"/>
            <a:ext cx="3689609" cy="102266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3412800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9599" y="2164800"/>
            <a:ext cx="7735823" cy="1166400"/>
          </a:xfrm>
        </p:spPr>
        <p:txBody>
          <a:bodyPr anchor="b" anchorCtr="0"/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7" y="6269880"/>
            <a:ext cx="591997" cy="32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7" y="6275424"/>
            <a:ext cx="1035657" cy="313731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299C789-8C73-4C15-9A7F-BBB42A592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99" y="4348798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 of preparation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94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02400"/>
            <a:ext cx="11151029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8" name="Picture 7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29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B8188E-B22F-4695-9B78-545C6BDE1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2530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34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400" y="1378800"/>
            <a:ext cx="11006400" cy="604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51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28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80069"/>
            <a:ext cx="5303520" cy="4195233"/>
          </a:xfrm>
        </p:spPr>
        <p:txBody>
          <a:bodyPr/>
          <a:lstStyle>
            <a:lvl1pPr marL="237061" indent="-237061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7061">
              <a:defRPr sz="2133">
                <a:solidFill>
                  <a:schemeClr val="tx2"/>
                </a:solidFill>
              </a:defRPr>
            </a:lvl3pPr>
            <a:lvl4pPr marL="1075240" indent="-237061">
              <a:tabLst/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8880" y="1380069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63" indent="-234945">
              <a:defRPr sz="2133">
                <a:solidFill>
                  <a:schemeClr val="tx2"/>
                </a:solidFill>
              </a:defRPr>
            </a:lvl3pPr>
            <a:lvl4pPr marL="1075240" indent="-237061"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4" name="Picture 13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87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79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6" name="Picture 15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66A9B1-DF1C-4EC9-ACBE-D82A43A5C35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8880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527B29D-794F-4846-B05B-729E46B20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616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03" y="3"/>
            <a:ext cx="11040000" cy="1047733"/>
          </a:xfrm>
        </p:spPr>
        <p:txBody>
          <a:bodyPr>
            <a:normAutofit/>
          </a:bodyPr>
          <a:lstStyle>
            <a:lvl1pPr algn="l" defTabSz="1219080" rtl="0" eaLnBrk="1" latinLnBrk="0" hangingPunct="1">
              <a:spcBef>
                <a:spcPct val="0"/>
              </a:spcBef>
              <a:buNone/>
              <a:defRPr lang="en-GB" sz="37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049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0239"/>
            <a:ext cx="5386917" cy="41259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36049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000239"/>
            <a:ext cx="5389033" cy="41259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62000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8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02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38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B1A724-691A-4FE1-92AC-C73277838E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1432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  <a:endParaRPr lang="en-GB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114720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B7E965D6-1A3F-4652-AF95-3EF09D4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F3F831-660D-4A14-AC1A-8A0B6519BC63}"/>
              </a:ext>
            </a:extLst>
          </p:cNvPr>
          <p:cNvSpPr/>
          <p:nvPr userDrawn="1"/>
        </p:nvSpPr>
        <p:spPr>
          <a:xfrm>
            <a:off x="5935832" y="1791608"/>
            <a:ext cx="624000" cy="6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FBBEA7-B09C-4E79-81E1-3029662B0700}"/>
              </a:ext>
            </a:extLst>
          </p:cNvPr>
          <p:cNvSpPr/>
          <p:nvPr userDrawn="1"/>
        </p:nvSpPr>
        <p:spPr>
          <a:xfrm>
            <a:off x="5935832" y="3264087"/>
            <a:ext cx="624000" cy="6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FB619-2FC7-44AA-9C6D-93F89723D988}"/>
              </a:ext>
            </a:extLst>
          </p:cNvPr>
          <p:cNvSpPr/>
          <p:nvPr userDrawn="1"/>
        </p:nvSpPr>
        <p:spPr>
          <a:xfrm>
            <a:off x="5935837" y="2514997"/>
            <a:ext cx="624000" cy="6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F2346E-760A-4354-A345-D0F75583E847}"/>
              </a:ext>
            </a:extLst>
          </p:cNvPr>
          <p:cNvSpPr/>
          <p:nvPr userDrawn="1"/>
        </p:nvSpPr>
        <p:spPr>
          <a:xfrm>
            <a:off x="5935832" y="4762265"/>
            <a:ext cx="624000" cy="62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F07D93-77FD-4963-901A-2B90C9E5713F}"/>
              </a:ext>
            </a:extLst>
          </p:cNvPr>
          <p:cNvSpPr/>
          <p:nvPr userDrawn="1"/>
        </p:nvSpPr>
        <p:spPr>
          <a:xfrm>
            <a:off x="5935832" y="5511353"/>
            <a:ext cx="624000" cy="6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pic>
        <p:nvPicPr>
          <p:cNvPr id="81" name="Picture 2" descr="image003">
            <a:extLst>
              <a:ext uri="{FF2B5EF4-FFF2-40B4-BE49-F238E27FC236}">
                <a16:creationId xmlns:a16="http://schemas.microsoft.com/office/drawing/2014/main" id="{C4998329-688D-490A-B1B2-7B0E91F6E7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3948"/>
          <a:stretch/>
        </p:blipFill>
        <p:spPr bwMode="auto">
          <a:xfrm>
            <a:off x="1854258" y="3578545"/>
            <a:ext cx="2552701" cy="1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78C884F-CDCD-43A5-AE3C-C48100081D55}"/>
              </a:ext>
            </a:extLst>
          </p:cNvPr>
          <p:cNvSpPr txBox="1"/>
          <p:nvPr userDrawn="1"/>
        </p:nvSpPr>
        <p:spPr>
          <a:xfrm>
            <a:off x="2203061" y="1332250"/>
            <a:ext cx="293283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R90 G90 B90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(subtitles, body text</a:t>
            </a:r>
            <a:r>
              <a:rPr lang="en-GB" sz="1600" b="1" baseline="0" dirty="0">
                <a:solidFill>
                  <a:schemeClr val="tx2"/>
                </a:solidFill>
              </a:rPr>
              <a:t>,</a:t>
            </a:r>
            <a:r>
              <a:rPr lang="en-GB" sz="1600" b="1" dirty="0">
                <a:solidFill>
                  <a:schemeClr val="tx2"/>
                </a:solidFill>
              </a:rPr>
              <a:t> axes)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5CB6FB-809F-4902-A8F3-328A732C4EDD}"/>
              </a:ext>
            </a:extLst>
          </p:cNvPr>
          <p:cNvCxnSpPr>
            <a:cxnSpLocks/>
            <a:stCxn id="94" idx="0"/>
          </p:cNvCxnSpPr>
          <p:nvPr userDrawn="1"/>
        </p:nvCxnSpPr>
        <p:spPr>
          <a:xfrm flipH="1" flipV="1">
            <a:off x="2243440" y="1462500"/>
            <a:ext cx="1819" cy="2461424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F31EA03-7506-4311-8B96-6B6B349BE594}"/>
              </a:ext>
            </a:extLst>
          </p:cNvPr>
          <p:cNvSpPr/>
          <p:nvPr userDrawn="1"/>
        </p:nvSpPr>
        <p:spPr bwMode="auto">
          <a:xfrm>
            <a:off x="2149259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8578FF-69D8-4C61-929B-C803B0DE2F2F}"/>
              </a:ext>
            </a:extLst>
          </p:cNvPr>
          <p:cNvSpPr/>
          <p:nvPr userDrawn="1"/>
        </p:nvSpPr>
        <p:spPr bwMode="auto">
          <a:xfrm>
            <a:off x="2906524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0F963DE-DE1E-433A-8590-DBDEB4FBF472}"/>
              </a:ext>
            </a:extLst>
          </p:cNvPr>
          <p:cNvSpPr/>
          <p:nvPr userDrawn="1"/>
        </p:nvSpPr>
        <p:spPr bwMode="auto">
          <a:xfrm>
            <a:off x="3162547" y="3923911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B759D30-2B5C-47F2-BA44-2D94AEA6D5C7}"/>
              </a:ext>
            </a:extLst>
          </p:cNvPr>
          <p:cNvSpPr/>
          <p:nvPr userDrawn="1"/>
        </p:nvSpPr>
        <p:spPr bwMode="auto">
          <a:xfrm>
            <a:off x="3412999" y="3923910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928D86-7FF5-4BF1-BC7A-62171D6D57A2}"/>
              </a:ext>
            </a:extLst>
          </p:cNvPr>
          <p:cNvSpPr/>
          <p:nvPr userDrawn="1"/>
        </p:nvSpPr>
        <p:spPr bwMode="auto">
          <a:xfrm>
            <a:off x="3667563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76503C3-A657-4BBC-9A62-9F8BD8FEB0B1}"/>
              </a:ext>
            </a:extLst>
          </p:cNvPr>
          <p:cNvSpPr/>
          <p:nvPr userDrawn="1"/>
        </p:nvSpPr>
        <p:spPr>
          <a:xfrm>
            <a:off x="5935832" y="4013176"/>
            <a:ext cx="624000" cy="6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F2304C-54E3-4459-AFAF-CE65DF6B0326}"/>
              </a:ext>
            </a:extLst>
          </p:cNvPr>
          <p:cNvSpPr/>
          <p:nvPr userDrawn="1"/>
        </p:nvSpPr>
        <p:spPr bwMode="auto">
          <a:xfrm>
            <a:off x="3926515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7A001A-2FAC-4722-9290-1E528214E207}"/>
              </a:ext>
            </a:extLst>
          </p:cNvPr>
          <p:cNvSpPr/>
          <p:nvPr userDrawn="1"/>
        </p:nvSpPr>
        <p:spPr bwMode="auto">
          <a:xfrm>
            <a:off x="4180141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A0E185-1F36-4869-8618-382C399B309D}"/>
              </a:ext>
            </a:extLst>
          </p:cNvPr>
          <p:cNvCxnSpPr>
            <a:cxnSpLocks/>
            <a:endCxn id="99" idx="1"/>
          </p:cNvCxnSpPr>
          <p:nvPr userDrawn="1"/>
        </p:nvCxnSpPr>
        <p:spPr>
          <a:xfrm>
            <a:off x="3771725" y="4313800"/>
            <a:ext cx="2164108" cy="11376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1970BBC-4951-4778-A26D-81DC5527EA17}"/>
              </a:ext>
            </a:extLst>
          </p:cNvPr>
          <p:cNvCxnSpPr>
            <a:cxnSpLocks/>
            <a:endCxn id="98" idx="2"/>
          </p:cNvCxnSpPr>
          <p:nvPr userDrawn="1"/>
        </p:nvCxnSpPr>
        <p:spPr>
          <a:xfrm flipV="1">
            <a:off x="3759616" y="4112029"/>
            <a:ext cx="3947" cy="216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2004E84-AB4F-4EFE-925B-ED8C2610FE70}"/>
              </a:ext>
            </a:extLst>
          </p:cNvPr>
          <p:cNvCxnSpPr>
            <a:cxnSpLocks/>
            <a:endCxn id="66" idx="1"/>
          </p:cNvCxnSpPr>
          <p:nvPr userDrawn="1"/>
        </p:nvCxnSpPr>
        <p:spPr>
          <a:xfrm>
            <a:off x="3248026" y="2826997"/>
            <a:ext cx="2687812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33F474E-A617-40B2-AAFD-5FD0609BBACE}"/>
              </a:ext>
            </a:extLst>
          </p:cNvPr>
          <p:cNvCxnSpPr>
            <a:cxnSpLocks/>
            <a:stCxn id="97" idx="0"/>
          </p:cNvCxnSpPr>
          <p:nvPr userDrawn="1"/>
        </p:nvCxnSpPr>
        <p:spPr>
          <a:xfrm flipV="1">
            <a:off x="3508999" y="3547597"/>
            <a:ext cx="4237" cy="37631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4B53B7E-76F1-4F62-A463-06D43642EA71}"/>
              </a:ext>
            </a:extLst>
          </p:cNvPr>
          <p:cNvCxnSpPr>
            <a:cxnSpLocks/>
          </p:cNvCxnSpPr>
          <p:nvPr userDrawn="1"/>
        </p:nvCxnSpPr>
        <p:spPr>
          <a:xfrm>
            <a:off x="2999157" y="2109207"/>
            <a:ext cx="2936676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8513CA-C514-44A4-A476-6A8F6A3333DB}"/>
              </a:ext>
            </a:extLst>
          </p:cNvPr>
          <p:cNvCxnSpPr>
            <a:cxnSpLocks/>
            <a:stCxn id="95" idx="0"/>
          </p:cNvCxnSpPr>
          <p:nvPr userDrawn="1"/>
        </p:nvCxnSpPr>
        <p:spPr>
          <a:xfrm flipH="1" flipV="1">
            <a:off x="2999156" y="2093449"/>
            <a:ext cx="3368" cy="183047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575A00-1BF4-4A25-8B98-CA7B9C002BC7}"/>
              </a:ext>
            </a:extLst>
          </p:cNvPr>
          <p:cNvCxnSpPr>
            <a:cxnSpLocks/>
            <a:stCxn id="96" idx="0"/>
          </p:cNvCxnSpPr>
          <p:nvPr userDrawn="1"/>
        </p:nvCxnSpPr>
        <p:spPr>
          <a:xfrm flipV="1">
            <a:off x="3258547" y="2810996"/>
            <a:ext cx="2344" cy="111291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AD52C6B-1767-40C1-935A-71017753F024}"/>
              </a:ext>
            </a:extLst>
          </p:cNvPr>
          <p:cNvCxnSpPr>
            <a:cxnSpLocks/>
          </p:cNvCxnSpPr>
          <p:nvPr userDrawn="1"/>
        </p:nvCxnSpPr>
        <p:spPr>
          <a:xfrm>
            <a:off x="3528034" y="3563995"/>
            <a:ext cx="2407799" cy="891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F097D1-E5CE-4427-8182-F7D53AA2CB8C}"/>
              </a:ext>
            </a:extLst>
          </p:cNvPr>
          <p:cNvCxnSpPr>
            <a:cxnSpLocks/>
            <a:endCxn id="100" idx="2"/>
          </p:cNvCxnSpPr>
          <p:nvPr userDrawn="1"/>
        </p:nvCxnSpPr>
        <p:spPr>
          <a:xfrm flipV="1">
            <a:off x="4018691" y="4112029"/>
            <a:ext cx="3824" cy="978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D1CA2D-7C0E-4281-BEF1-B1775D5DBB37}"/>
              </a:ext>
            </a:extLst>
          </p:cNvPr>
          <p:cNvCxnSpPr>
            <a:cxnSpLocks/>
          </p:cNvCxnSpPr>
          <p:nvPr userDrawn="1"/>
        </p:nvCxnSpPr>
        <p:spPr>
          <a:xfrm>
            <a:off x="4010026" y="5075001"/>
            <a:ext cx="1925807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8D1B28-FEDA-40B6-8032-E7B913F93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9793" y="4112030"/>
            <a:ext cx="0" cy="17279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CB1FFA-DD6D-4FD0-B8DA-EFA4AE16AB89}"/>
              </a:ext>
            </a:extLst>
          </p:cNvPr>
          <p:cNvCxnSpPr>
            <a:cxnSpLocks/>
          </p:cNvCxnSpPr>
          <p:nvPr userDrawn="1"/>
        </p:nvCxnSpPr>
        <p:spPr>
          <a:xfrm>
            <a:off x="4266618" y="5823353"/>
            <a:ext cx="166921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CC129F2-214F-4A76-8A2C-67CD8C6216B6}"/>
              </a:ext>
            </a:extLst>
          </p:cNvPr>
          <p:cNvSpPr txBox="1"/>
          <p:nvPr userDrawn="1"/>
        </p:nvSpPr>
        <p:spPr>
          <a:xfrm>
            <a:off x="6650699" y="1743240"/>
            <a:ext cx="47258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R100 G130 B195</a:t>
            </a:r>
            <a:br>
              <a:rPr lang="en-GB" sz="2000" dirty="0"/>
            </a:br>
            <a:r>
              <a:rPr lang="en-GB" sz="1600" b="1" dirty="0"/>
              <a:t>(primary design colour, SGLT2 inhibitors)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576092A-43F5-4604-9BF1-86F88D0DC372}"/>
              </a:ext>
            </a:extLst>
          </p:cNvPr>
          <p:cNvSpPr txBox="1"/>
          <p:nvPr userDrawn="1"/>
        </p:nvSpPr>
        <p:spPr>
          <a:xfrm>
            <a:off x="6650700" y="3245726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R67 G172 B153</a:t>
            </a:r>
          </a:p>
          <a:p>
            <a:r>
              <a:rPr lang="en-GB" sz="1600" b="1" dirty="0"/>
              <a:t>(additional design colour)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A4979D-4AA7-42FB-A26E-A7E74D4749D6}"/>
              </a:ext>
            </a:extLst>
          </p:cNvPr>
          <p:cNvSpPr txBox="1"/>
          <p:nvPr userDrawn="1"/>
        </p:nvSpPr>
        <p:spPr>
          <a:xfrm>
            <a:off x="6650701" y="2496058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R240 G65 B75</a:t>
            </a:r>
            <a:br>
              <a:rPr lang="en-GB" sz="2133" dirty="0"/>
            </a:br>
            <a:r>
              <a:rPr lang="en-GB" sz="1600" b="1" dirty="0"/>
              <a:t>(secondary design colour)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479AEEC-17D6-4BDA-BD81-256EBAF80823}"/>
              </a:ext>
            </a:extLst>
          </p:cNvPr>
          <p:cNvSpPr txBox="1"/>
          <p:nvPr userDrawn="1"/>
        </p:nvSpPr>
        <p:spPr>
          <a:xfrm>
            <a:off x="6650700" y="3995394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R130 G130 B130</a:t>
            </a:r>
            <a:br>
              <a:rPr lang="en-GB" sz="1867" dirty="0"/>
            </a:br>
            <a:r>
              <a:rPr lang="en-GB" sz="1600" b="1" dirty="0"/>
              <a:t>(placebo)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1FCB2-614E-4B91-B9FA-DEC79962AC0F}"/>
              </a:ext>
            </a:extLst>
          </p:cNvPr>
          <p:cNvSpPr txBox="1"/>
          <p:nvPr userDrawn="1"/>
        </p:nvSpPr>
        <p:spPr>
          <a:xfrm>
            <a:off x="6650700" y="4745062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R143 G48 B137</a:t>
            </a:r>
          </a:p>
          <a:p>
            <a:r>
              <a:rPr lang="en-GB" sz="1600" b="1" dirty="0"/>
              <a:t>(DPP-4 inhibitors)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02EE02-FE08-442E-A792-E6F4A9D8BD7A}"/>
              </a:ext>
            </a:extLst>
          </p:cNvPr>
          <p:cNvSpPr txBox="1"/>
          <p:nvPr userDrawn="1"/>
        </p:nvSpPr>
        <p:spPr>
          <a:xfrm>
            <a:off x="6650699" y="5430255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R229 G114 B0</a:t>
            </a:r>
            <a:endParaRPr lang="en-GB" sz="1800" b="1" dirty="0"/>
          </a:p>
          <a:p>
            <a:r>
              <a:rPr lang="en-GB" sz="1600" b="1" dirty="0"/>
              <a:t>(GLP-1 receptor agonists)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33E1E5-53FE-4124-B994-C7B4BB332788}"/>
              </a:ext>
            </a:extLst>
          </p:cNvPr>
          <p:cNvSpPr txBox="1"/>
          <p:nvPr userDrawn="1"/>
        </p:nvSpPr>
        <p:spPr>
          <a:xfrm>
            <a:off x="1411764" y="5556719"/>
            <a:ext cx="267857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tx2"/>
                </a:solidFill>
              </a:rPr>
              <a:t>R156 G156 B156</a:t>
            </a:r>
            <a:endParaRPr lang="en-GB" sz="1800" b="1" dirty="0">
              <a:solidFill>
                <a:schemeClr val="tx2"/>
              </a:solidFill>
            </a:endParaRPr>
          </a:p>
          <a:p>
            <a:r>
              <a:rPr lang="en-GB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A247F7-3ACF-4FB0-B3F2-5993CCA3FE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44211" y="4655159"/>
            <a:ext cx="9391" cy="148337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79F8F5-A355-4E02-A5CD-9206ACDDF720}"/>
              </a:ext>
            </a:extLst>
          </p:cNvPr>
          <p:cNvCxnSpPr>
            <a:cxnSpLocks/>
            <a:stCxn id="54" idx="1"/>
          </p:cNvCxnSpPr>
          <p:nvPr userDrawn="1"/>
        </p:nvCxnSpPr>
        <p:spPr>
          <a:xfrm flipH="1">
            <a:off x="1453603" y="4669028"/>
            <a:ext cx="693285" cy="423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64E9EF5-6913-4597-9290-65B8490C9671}"/>
              </a:ext>
            </a:extLst>
          </p:cNvPr>
          <p:cNvSpPr/>
          <p:nvPr userDrawn="1"/>
        </p:nvSpPr>
        <p:spPr bwMode="auto">
          <a:xfrm>
            <a:off x="2146888" y="4574113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5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7227-58CC-4CF4-9C09-4DFE51AA5891}" type="datetimeFigureOut">
              <a:rPr lang="en-SG" smtClean="0"/>
              <a:t>18/1/2020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DF72-FE7B-49C3-AB32-162DC96FA58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0460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ROSS_T2D_Logo_Wide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197" y="79023"/>
            <a:ext cx="3689609" cy="102266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3412800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9599" y="2164800"/>
            <a:ext cx="7735823" cy="1166400"/>
          </a:xfrm>
        </p:spPr>
        <p:txBody>
          <a:bodyPr anchor="b" anchorCtr="0"/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7" y="6269880"/>
            <a:ext cx="591997" cy="32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7" y="6275424"/>
            <a:ext cx="1035657" cy="313731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299C789-8C73-4C15-9A7F-BBB42A592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99" y="4348798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 of preparation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12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02400"/>
            <a:ext cx="11151029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8" name="Picture 7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86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B8188E-B22F-4695-9B78-545C6BDE1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2808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83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400" y="1378800"/>
            <a:ext cx="11006400" cy="604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8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68216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78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80069"/>
            <a:ext cx="5303520" cy="4195233"/>
          </a:xfrm>
        </p:spPr>
        <p:txBody>
          <a:bodyPr/>
          <a:lstStyle>
            <a:lvl1pPr marL="237061" indent="-237061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7061">
              <a:defRPr sz="2133">
                <a:solidFill>
                  <a:schemeClr val="tx2"/>
                </a:solidFill>
              </a:defRPr>
            </a:lvl3pPr>
            <a:lvl4pPr marL="1075240" indent="-237061">
              <a:tabLst/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8880" y="1380069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63" indent="-234945">
              <a:defRPr sz="2133">
                <a:solidFill>
                  <a:schemeClr val="tx2"/>
                </a:solidFill>
              </a:defRPr>
            </a:lvl3pPr>
            <a:lvl4pPr marL="1075240" indent="-237061"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4" name="Picture 13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11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79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6" name="Picture 15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66A9B1-DF1C-4EC9-ACBE-D82A43A5C35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8880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527B29D-794F-4846-B05B-729E46B20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76509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8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334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6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B1A724-691A-4FE1-92AC-C73277838E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7369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  <a:endParaRPr lang="en-GB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114720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B7E965D6-1A3F-4652-AF95-3EF09D4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F3F831-660D-4A14-AC1A-8A0B6519BC63}"/>
              </a:ext>
            </a:extLst>
          </p:cNvPr>
          <p:cNvSpPr/>
          <p:nvPr userDrawn="1"/>
        </p:nvSpPr>
        <p:spPr>
          <a:xfrm>
            <a:off x="5935832" y="1791608"/>
            <a:ext cx="624000" cy="6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FBBEA7-B09C-4E79-81E1-3029662B0700}"/>
              </a:ext>
            </a:extLst>
          </p:cNvPr>
          <p:cNvSpPr/>
          <p:nvPr userDrawn="1"/>
        </p:nvSpPr>
        <p:spPr>
          <a:xfrm>
            <a:off x="5935832" y="3264087"/>
            <a:ext cx="624000" cy="6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FB619-2FC7-44AA-9C6D-93F89723D988}"/>
              </a:ext>
            </a:extLst>
          </p:cNvPr>
          <p:cNvSpPr/>
          <p:nvPr userDrawn="1"/>
        </p:nvSpPr>
        <p:spPr>
          <a:xfrm>
            <a:off x="5935837" y="2514997"/>
            <a:ext cx="624000" cy="6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F2346E-760A-4354-A345-D0F75583E847}"/>
              </a:ext>
            </a:extLst>
          </p:cNvPr>
          <p:cNvSpPr/>
          <p:nvPr userDrawn="1"/>
        </p:nvSpPr>
        <p:spPr>
          <a:xfrm>
            <a:off x="5935832" y="4762265"/>
            <a:ext cx="624000" cy="62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F07D93-77FD-4963-901A-2B90C9E5713F}"/>
              </a:ext>
            </a:extLst>
          </p:cNvPr>
          <p:cNvSpPr/>
          <p:nvPr userDrawn="1"/>
        </p:nvSpPr>
        <p:spPr>
          <a:xfrm>
            <a:off x="5935832" y="5511353"/>
            <a:ext cx="624000" cy="6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pic>
        <p:nvPicPr>
          <p:cNvPr id="81" name="Picture 2" descr="image003">
            <a:extLst>
              <a:ext uri="{FF2B5EF4-FFF2-40B4-BE49-F238E27FC236}">
                <a16:creationId xmlns:a16="http://schemas.microsoft.com/office/drawing/2014/main" id="{C4998329-688D-490A-B1B2-7B0E91F6E7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3948"/>
          <a:stretch/>
        </p:blipFill>
        <p:spPr bwMode="auto">
          <a:xfrm>
            <a:off x="1854258" y="3578545"/>
            <a:ext cx="2552701" cy="1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78C884F-CDCD-43A5-AE3C-C48100081D55}"/>
              </a:ext>
            </a:extLst>
          </p:cNvPr>
          <p:cNvSpPr txBox="1"/>
          <p:nvPr userDrawn="1"/>
        </p:nvSpPr>
        <p:spPr>
          <a:xfrm>
            <a:off x="2203061" y="1332250"/>
            <a:ext cx="293283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R90 G90 B90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(subtitles, body text</a:t>
            </a:r>
            <a:r>
              <a:rPr lang="en-GB" sz="1600" b="1" baseline="0" dirty="0">
                <a:solidFill>
                  <a:schemeClr val="tx2"/>
                </a:solidFill>
              </a:rPr>
              <a:t>,</a:t>
            </a:r>
            <a:r>
              <a:rPr lang="en-GB" sz="1600" b="1" dirty="0">
                <a:solidFill>
                  <a:schemeClr val="tx2"/>
                </a:solidFill>
              </a:rPr>
              <a:t> axes)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5CB6FB-809F-4902-A8F3-328A732C4EDD}"/>
              </a:ext>
            </a:extLst>
          </p:cNvPr>
          <p:cNvCxnSpPr>
            <a:cxnSpLocks/>
            <a:stCxn id="94" idx="0"/>
          </p:cNvCxnSpPr>
          <p:nvPr userDrawn="1"/>
        </p:nvCxnSpPr>
        <p:spPr>
          <a:xfrm flipH="1" flipV="1">
            <a:off x="2243440" y="1462500"/>
            <a:ext cx="1819" cy="2461424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F31EA03-7506-4311-8B96-6B6B349BE594}"/>
              </a:ext>
            </a:extLst>
          </p:cNvPr>
          <p:cNvSpPr/>
          <p:nvPr userDrawn="1"/>
        </p:nvSpPr>
        <p:spPr bwMode="auto">
          <a:xfrm>
            <a:off x="2149259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8578FF-69D8-4C61-929B-C803B0DE2F2F}"/>
              </a:ext>
            </a:extLst>
          </p:cNvPr>
          <p:cNvSpPr/>
          <p:nvPr userDrawn="1"/>
        </p:nvSpPr>
        <p:spPr bwMode="auto">
          <a:xfrm>
            <a:off x="2906524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0F963DE-DE1E-433A-8590-DBDEB4FBF472}"/>
              </a:ext>
            </a:extLst>
          </p:cNvPr>
          <p:cNvSpPr/>
          <p:nvPr userDrawn="1"/>
        </p:nvSpPr>
        <p:spPr bwMode="auto">
          <a:xfrm>
            <a:off x="3162547" y="3923911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B759D30-2B5C-47F2-BA44-2D94AEA6D5C7}"/>
              </a:ext>
            </a:extLst>
          </p:cNvPr>
          <p:cNvSpPr/>
          <p:nvPr userDrawn="1"/>
        </p:nvSpPr>
        <p:spPr bwMode="auto">
          <a:xfrm>
            <a:off x="3412999" y="3923910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928D86-7FF5-4BF1-BC7A-62171D6D57A2}"/>
              </a:ext>
            </a:extLst>
          </p:cNvPr>
          <p:cNvSpPr/>
          <p:nvPr userDrawn="1"/>
        </p:nvSpPr>
        <p:spPr bwMode="auto">
          <a:xfrm>
            <a:off x="3667563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76503C3-A657-4BBC-9A62-9F8BD8FEB0B1}"/>
              </a:ext>
            </a:extLst>
          </p:cNvPr>
          <p:cNvSpPr/>
          <p:nvPr userDrawn="1"/>
        </p:nvSpPr>
        <p:spPr>
          <a:xfrm>
            <a:off x="5935832" y="4013176"/>
            <a:ext cx="624000" cy="6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F2304C-54E3-4459-AFAF-CE65DF6B0326}"/>
              </a:ext>
            </a:extLst>
          </p:cNvPr>
          <p:cNvSpPr/>
          <p:nvPr userDrawn="1"/>
        </p:nvSpPr>
        <p:spPr bwMode="auto">
          <a:xfrm>
            <a:off x="3926515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7A001A-2FAC-4722-9290-1E528214E207}"/>
              </a:ext>
            </a:extLst>
          </p:cNvPr>
          <p:cNvSpPr/>
          <p:nvPr userDrawn="1"/>
        </p:nvSpPr>
        <p:spPr bwMode="auto">
          <a:xfrm>
            <a:off x="4180141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A0E185-1F36-4869-8618-382C399B309D}"/>
              </a:ext>
            </a:extLst>
          </p:cNvPr>
          <p:cNvCxnSpPr>
            <a:cxnSpLocks/>
            <a:endCxn id="99" idx="1"/>
          </p:cNvCxnSpPr>
          <p:nvPr userDrawn="1"/>
        </p:nvCxnSpPr>
        <p:spPr>
          <a:xfrm>
            <a:off x="3771725" y="4313800"/>
            <a:ext cx="2164108" cy="11376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1970BBC-4951-4778-A26D-81DC5527EA17}"/>
              </a:ext>
            </a:extLst>
          </p:cNvPr>
          <p:cNvCxnSpPr>
            <a:cxnSpLocks/>
            <a:endCxn id="98" idx="2"/>
          </p:cNvCxnSpPr>
          <p:nvPr userDrawn="1"/>
        </p:nvCxnSpPr>
        <p:spPr>
          <a:xfrm flipV="1">
            <a:off x="3759616" y="4112029"/>
            <a:ext cx="3947" cy="216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2004E84-AB4F-4EFE-925B-ED8C2610FE70}"/>
              </a:ext>
            </a:extLst>
          </p:cNvPr>
          <p:cNvCxnSpPr>
            <a:cxnSpLocks/>
            <a:endCxn id="66" idx="1"/>
          </p:cNvCxnSpPr>
          <p:nvPr userDrawn="1"/>
        </p:nvCxnSpPr>
        <p:spPr>
          <a:xfrm>
            <a:off x="3248026" y="2826997"/>
            <a:ext cx="2687812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33F474E-A617-40B2-AAFD-5FD0609BBACE}"/>
              </a:ext>
            </a:extLst>
          </p:cNvPr>
          <p:cNvCxnSpPr>
            <a:cxnSpLocks/>
            <a:stCxn id="97" idx="0"/>
          </p:cNvCxnSpPr>
          <p:nvPr userDrawn="1"/>
        </p:nvCxnSpPr>
        <p:spPr>
          <a:xfrm flipV="1">
            <a:off x="3508999" y="3547597"/>
            <a:ext cx="4237" cy="37631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4B53B7E-76F1-4F62-A463-06D43642EA71}"/>
              </a:ext>
            </a:extLst>
          </p:cNvPr>
          <p:cNvCxnSpPr>
            <a:cxnSpLocks/>
          </p:cNvCxnSpPr>
          <p:nvPr userDrawn="1"/>
        </p:nvCxnSpPr>
        <p:spPr>
          <a:xfrm>
            <a:off x="2999157" y="2109207"/>
            <a:ext cx="2936676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8513CA-C514-44A4-A476-6A8F6A3333DB}"/>
              </a:ext>
            </a:extLst>
          </p:cNvPr>
          <p:cNvCxnSpPr>
            <a:cxnSpLocks/>
            <a:stCxn id="95" idx="0"/>
          </p:cNvCxnSpPr>
          <p:nvPr userDrawn="1"/>
        </p:nvCxnSpPr>
        <p:spPr>
          <a:xfrm flipH="1" flipV="1">
            <a:off x="2999156" y="2093449"/>
            <a:ext cx="3368" cy="183047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575A00-1BF4-4A25-8B98-CA7B9C002BC7}"/>
              </a:ext>
            </a:extLst>
          </p:cNvPr>
          <p:cNvCxnSpPr>
            <a:cxnSpLocks/>
            <a:stCxn id="96" idx="0"/>
          </p:cNvCxnSpPr>
          <p:nvPr userDrawn="1"/>
        </p:nvCxnSpPr>
        <p:spPr>
          <a:xfrm flipV="1">
            <a:off x="3258547" y="2810996"/>
            <a:ext cx="2344" cy="111291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AD52C6B-1767-40C1-935A-71017753F024}"/>
              </a:ext>
            </a:extLst>
          </p:cNvPr>
          <p:cNvCxnSpPr>
            <a:cxnSpLocks/>
          </p:cNvCxnSpPr>
          <p:nvPr userDrawn="1"/>
        </p:nvCxnSpPr>
        <p:spPr>
          <a:xfrm>
            <a:off x="3528034" y="3563995"/>
            <a:ext cx="2407799" cy="891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F097D1-E5CE-4427-8182-F7D53AA2CB8C}"/>
              </a:ext>
            </a:extLst>
          </p:cNvPr>
          <p:cNvCxnSpPr>
            <a:cxnSpLocks/>
            <a:endCxn id="100" idx="2"/>
          </p:cNvCxnSpPr>
          <p:nvPr userDrawn="1"/>
        </p:nvCxnSpPr>
        <p:spPr>
          <a:xfrm flipV="1">
            <a:off x="4018691" y="4112029"/>
            <a:ext cx="3824" cy="978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D1CA2D-7C0E-4281-BEF1-B1775D5DBB37}"/>
              </a:ext>
            </a:extLst>
          </p:cNvPr>
          <p:cNvCxnSpPr>
            <a:cxnSpLocks/>
          </p:cNvCxnSpPr>
          <p:nvPr userDrawn="1"/>
        </p:nvCxnSpPr>
        <p:spPr>
          <a:xfrm>
            <a:off x="4010026" y="5075001"/>
            <a:ext cx="1925807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8D1B28-FEDA-40B6-8032-E7B913F93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9793" y="4112030"/>
            <a:ext cx="0" cy="17279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CB1FFA-DD6D-4FD0-B8DA-EFA4AE16AB89}"/>
              </a:ext>
            </a:extLst>
          </p:cNvPr>
          <p:cNvCxnSpPr>
            <a:cxnSpLocks/>
          </p:cNvCxnSpPr>
          <p:nvPr userDrawn="1"/>
        </p:nvCxnSpPr>
        <p:spPr>
          <a:xfrm>
            <a:off x="4266618" y="5823353"/>
            <a:ext cx="166921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CC129F2-214F-4A76-8A2C-67CD8C6216B6}"/>
              </a:ext>
            </a:extLst>
          </p:cNvPr>
          <p:cNvSpPr txBox="1"/>
          <p:nvPr userDrawn="1"/>
        </p:nvSpPr>
        <p:spPr>
          <a:xfrm>
            <a:off x="6650699" y="1743240"/>
            <a:ext cx="47258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R100 G130 B195</a:t>
            </a:r>
            <a:br>
              <a:rPr lang="en-GB" sz="2000" dirty="0"/>
            </a:br>
            <a:r>
              <a:rPr lang="en-GB" sz="1600" b="1" dirty="0"/>
              <a:t>(primary design colour, SGLT2 inhibitors)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576092A-43F5-4604-9BF1-86F88D0DC372}"/>
              </a:ext>
            </a:extLst>
          </p:cNvPr>
          <p:cNvSpPr txBox="1"/>
          <p:nvPr userDrawn="1"/>
        </p:nvSpPr>
        <p:spPr>
          <a:xfrm>
            <a:off x="6650700" y="3245726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R67 G172 B153</a:t>
            </a:r>
          </a:p>
          <a:p>
            <a:r>
              <a:rPr lang="en-GB" sz="1600" b="1" dirty="0"/>
              <a:t>(additional design colour)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A4979D-4AA7-42FB-A26E-A7E74D4749D6}"/>
              </a:ext>
            </a:extLst>
          </p:cNvPr>
          <p:cNvSpPr txBox="1"/>
          <p:nvPr userDrawn="1"/>
        </p:nvSpPr>
        <p:spPr>
          <a:xfrm>
            <a:off x="6650701" y="2496058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R240 G65 B75</a:t>
            </a:r>
            <a:br>
              <a:rPr lang="en-GB" sz="2133" dirty="0"/>
            </a:br>
            <a:r>
              <a:rPr lang="en-GB" sz="1600" b="1" dirty="0"/>
              <a:t>(secondary design colour)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479AEEC-17D6-4BDA-BD81-256EBAF80823}"/>
              </a:ext>
            </a:extLst>
          </p:cNvPr>
          <p:cNvSpPr txBox="1"/>
          <p:nvPr userDrawn="1"/>
        </p:nvSpPr>
        <p:spPr>
          <a:xfrm>
            <a:off x="6650700" y="3995394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R130 G130 B130</a:t>
            </a:r>
            <a:br>
              <a:rPr lang="en-GB" sz="1867" dirty="0"/>
            </a:br>
            <a:r>
              <a:rPr lang="en-GB" sz="1600" b="1" dirty="0"/>
              <a:t>(placebo)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1FCB2-614E-4B91-B9FA-DEC79962AC0F}"/>
              </a:ext>
            </a:extLst>
          </p:cNvPr>
          <p:cNvSpPr txBox="1"/>
          <p:nvPr userDrawn="1"/>
        </p:nvSpPr>
        <p:spPr>
          <a:xfrm>
            <a:off x="6650700" y="4745062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R143 G48 B137</a:t>
            </a:r>
          </a:p>
          <a:p>
            <a:r>
              <a:rPr lang="en-GB" sz="1600" b="1" dirty="0"/>
              <a:t>(DPP-4 inhibitors)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02EE02-FE08-442E-A792-E6F4A9D8BD7A}"/>
              </a:ext>
            </a:extLst>
          </p:cNvPr>
          <p:cNvSpPr txBox="1"/>
          <p:nvPr userDrawn="1"/>
        </p:nvSpPr>
        <p:spPr>
          <a:xfrm>
            <a:off x="6650699" y="5430255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R229 G114 B0</a:t>
            </a:r>
            <a:endParaRPr lang="en-GB" sz="1800" b="1" dirty="0"/>
          </a:p>
          <a:p>
            <a:r>
              <a:rPr lang="en-GB" sz="1600" b="1" dirty="0"/>
              <a:t>(GLP-1 receptor agonists)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33E1E5-53FE-4124-B994-C7B4BB332788}"/>
              </a:ext>
            </a:extLst>
          </p:cNvPr>
          <p:cNvSpPr txBox="1"/>
          <p:nvPr userDrawn="1"/>
        </p:nvSpPr>
        <p:spPr>
          <a:xfrm>
            <a:off x="1411764" y="5556719"/>
            <a:ext cx="267857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tx2"/>
                </a:solidFill>
              </a:rPr>
              <a:t>R156 G156 B156</a:t>
            </a:r>
            <a:endParaRPr lang="en-GB" sz="1800" b="1" dirty="0">
              <a:solidFill>
                <a:schemeClr val="tx2"/>
              </a:solidFill>
            </a:endParaRPr>
          </a:p>
          <a:p>
            <a:r>
              <a:rPr lang="en-GB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A247F7-3ACF-4FB0-B3F2-5993CCA3FE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44211" y="4655159"/>
            <a:ext cx="9391" cy="148337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79F8F5-A355-4E02-A5CD-9206ACDDF720}"/>
              </a:ext>
            </a:extLst>
          </p:cNvPr>
          <p:cNvCxnSpPr>
            <a:cxnSpLocks/>
            <a:stCxn id="54" idx="1"/>
          </p:cNvCxnSpPr>
          <p:nvPr userDrawn="1"/>
        </p:nvCxnSpPr>
        <p:spPr>
          <a:xfrm flipH="1">
            <a:off x="1453603" y="4669028"/>
            <a:ext cx="693285" cy="423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64E9EF5-6913-4597-9290-65B8490C9671}"/>
              </a:ext>
            </a:extLst>
          </p:cNvPr>
          <p:cNvSpPr/>
          <p:nvPr userDrawn="1"/>
        </p:nvSpPr>
        <p:spPr bwMode="auto">
          <a:xfrm>
            <a:off x="2146888" y="4574113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57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7227-58CC-4CF4-9C09-4DFE51AA5891}" type="datetimeFigureOut">
              <a:rPr lang="en-SG" smtClean="0"/>
              <a:t>18/1/2020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DF72-FE7B-49C3-AB32-162DC96FA58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57880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974500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CROSS_T2D_Logo_Wide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197" y="79023"/>
            <a:ext cx="3689609" cy="102266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3412800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9599" y="2164800"/>
            <a:ext cx="7735823" cy="1166400"/>
          </a:xfrm>
        </p:spPr>
        <p:txBody>
          <a:bodyPr anchor="b" anchorCtr="0"/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7" y="6269880"/>
            <a:ext cx="591997" cy="32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7" y="6275424"/>
            <a:ext cx="1035657" cy="313731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299C789-8C73-4C15-9A7F-BBB42A592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99" y="4348798"/>
            <a:ext cx="7735823" cy="880289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 of preparation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220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02400"/>
            <a:ext cx="11151029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8" name="Picture 7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240000" cy="1147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952000" y="1"/>
            <a:ext cx="240000" cy="11472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4" y="1333493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93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B8188E-B22F-4695-9B78-545C6BDE1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47625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98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400" y="1378800"/>
            <a:ext cx="11006400" cy="604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72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468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80069"/>
            <a:ext cx="5303520" cy="4195233"/>
          </a:xfrm>
        </p:spPr>
        <p:txBody>
          <a:bodyPr/>
          <a:lstStyle>
            <a:lvl1pPr marL="237061" indent="-237061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7061">
              <a:defRPr sz="2133">
                <a:solidFill>
                  <a:schemeClr val="tx2"/>
                </a:solidFill>
              </a:defRPr>
            </a:lvl3pPr>
            <a:lvl4pPr marL="1075240" indent="-237061">
              <a:tabLst/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8880" y="1380069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63" indent="-234945">
              <a:defRPr sz="2133">
                <a:solidFill>
                  <a:schemeClr val="tx2"/>
                </a:solidFill>
              </a:defRPr>
            </a:lvl3pPr>
            <a:lvl4pPr marL="1075240" indent="-237061">
              <a:defRPr sz="2133">
                <a:solidFill>
                  <a:schemeClr val="tx2"/>
                </a:solidFill>
              </a:defRPr>
            </a:lvl4pPr>
            <a:lvl5pPr marL="1456230" indent="-380990">
              <a:buFont typeface="Arial" panose="020B0604020202020204" pitchFamily="34" charset="0"/>
              <a:buChar char="•"/>
              <a:defRPr sz="1867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4" name="Picture 13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471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79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6" name="Picture 15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66A9B1-DF1C-4EC9-ACBE-D82A43A5C35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8880" y="1962000"/>
            <a:ext cx="5303520" cy="361330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79" indent="-232828">
              <a:defRPr sz="2133">
                <a:solidFill>
                  <a:schemeClr val="tx2"/>
                </a:solidFill>
              </a:defRPr>
            </a:lvl3pPr>
            <a:lvl4pPr marL="1193770" indent="-355591">
              <a:defRPr sz="2133"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tabLst>
                <a:tab pos="1439297" algn="l"/>
                <a:tab pos="1794888" algn="l"/>
              </a:tabLst>
              <a:defRPr sz="1867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527B29D-794F-4846-B05B-729E46B20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6626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8800"/>
            <a:ext cx="10972800" cy="42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2" name="Picture 11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392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183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ROSS_Keylin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13" y="1489487"/>
            <a:ext cx="6818488" cy="53685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237061" indent="-237061">
              <a:defRPr>
                <a:solidFill>
                  <a:schemeClr val="tx2"/>
                </a:solidFill>
              </a:defRPr>
            </a:lvl1pPr>
            <a:lvl2pPr marL="601118" indent="-364058">
              <a:defRPr sz="2400">
                <a:solidFill>
                  <a:schemeClr val="tx2"/>
                </a:solidFill>
              </a:defRPr>
            </a:lvl2pPr>
            <a:lvl3pPr marL="838179" indent="-237061">
              <a:defRPr>
                <a:solidFill>
                  <a:schemeClr val="tx2"/>
                </a:solidFill>
              </a:defRPr>
            </a:lvl3pPr>
            <a:lvl4pPr marL="1193770" indent="-355591">
              <a:defRPr>
                <a:solidFill>
                  <a:schemeClr val="tx2"/>
                </a:solidFill>
              </a:defRPr>
            </a:lvl4pPr>
            <a:lvl5pPr marL="1439297" indent="-245527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15" name="Picture 14" descr="ACROSS_T2D_Logo_Tall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151683"/>
            <a:ext cx="239997" cy="5706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952000" y="1147202"/>
            <a:ext cx="240000" cy="57107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147201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B1A724-691A-4FE1-92AC-C73277838E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1379153"/>
            <a:ext cx="10972800" cy="5824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1015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  <a:endParaRPr lang="en-GB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1147201"/>
            <a:ext cx="240000" cy="571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1952000" y="1147201"/>
            <a:ext cx="240000" cy="571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1147204"/>
            <a:ext cx="12192000" cy="1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CROSS_T2D_Logo_Tall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50"/>
          <a:stretch/>
        </p:blipFill>
        <p:spPr>
          <a:xfrm>
            <a:off x="10972801" y="112891"/>
            <a:ext cx="844700" cy="997715"/>
          </a:xfrm>
          <a:prstGeom prst="rect">
            <a:avLst/>
          </a:prstGeom>
        </p:spPr>
      </p:pic>
      <p:sp>
        <p:nvSpPr>
          <p:cNvPr id="38" name="Slide Number Placeholder 7">
            <a:extLst>
              <a:ext uri="{FF2B5EF4-FFF2-40B4-BE49-F238E27FC236}">
                <a16:creationId xmlns:a16="http://schemas.microsoft.com/office/drawing/2014/main" id="{B7E965D6-1A3F-4652-AF95-3EF09D4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F3F831-660D-4A14-AC1A-8A0B6519BC63}"/>
              </a:ext>
            </a:extLst>
          </p:cNvPr>
          <p:cNvSpPr/>
          <p:nvPr userDrawn="1"/>
        </p:nvSpPr>
        <p:spPr>
          <a:xfrm>
            <a:off x="5935832" y="1791608"/>
            <a:ext cx="624000" cy="6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FBBEA7-B09C-4E79-81E1-3029662B0700}"/>
              </a:ext>
            </a:extLst>
          </p:cNvPr>
          <p:cNvSpPr/>
          <p:nvPr userDrawn="1"/>
        </p:nvSpPr>
        <p:spPr>
          <a:xfrm>
            <a:off x="5935832" y="3264087"/>
            <a:ext cx="624000" cy="6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FB619-2FC7-44AA-9C6D-93F89723D988}"/>
              </a:ext>
            </a:extLst>
          </p:cNvPr>
          <p:cNvSpPr/>
          <p:nvPr userDrawn="1"/>
        </p:nvSpPr>
        <p:spPr>
          <a:xfrm>
            <a:off x="5935837" y="2514997"/>
            <a:ext cx="624000" cy="6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F2346E-760A-4354-A345-D0F75583E847}"/>
              </a:ext>
            </a:extLst>
          </p:cNvPr>
          <p:cNvSpPr/>
          <p:nvPr userDrawn="1"/>
        </p:nvSpPr>
        <p:spPr>
          <a:xfrm>
            <a:off x="5935832" y="4762265"/>
            <a:ext cx="624000" cy="62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5F07D93-77FD-4963-901A-2B90C9E5713F}"/>
              </a:ext>
            </a:extLst>
          </p:cNvPr>
          <p:cNvSpPr/>
          <p:nvPr userDrawn="1"/>
        </p:nvSpPr>
        <p:spPr>
          <a:xfrm>
            <a:off x="5935832" y="5511353"/>
            <a:ext cx="624000" cy="6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pic>
        <p:nvPicPr>
          <p:cNvPr id="81" name="Picture 2" descr="image003">
            <a:extLst>
              <a:ext uri="{FF2B5EF4-FFF2-40B4-BE49-F238E27FC236}">
                <a16:creationId xmlns:a16="http://schemas.microsoft.com/office/drawing/2014/main" id="{C4998329-688D-490A-B1B2-7B0E91F6E7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6" r="827" b="23948"/>
          <a:stretch/>
        </p:blipFill>
        <p:spPr bwMode="auto">
          <a:xfrm>
            <a:off x="1854258" y="3578545"/>
            <a:ext cx="2552701" cy="1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78C884F-CDCD-43A5-AE3C-C48100081D55}"/>
              </a:ext>
            </a:extLst>
          </p:cNvPr>
          <p:cNvSpPr txBox="1"/>
          <p:nvPr userDrawn="1"/>
        </p:nvSpPr>
        <p:spPr>
          <a:xfrm>
            <a:off x="2203061" y="1332250"/>
            <a:ext cx="293283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R90 G90 B90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(subtitles, body text</a:t>
            </a:r>
            <a:r>
              <a:rPr lang="en-GB" sz="1600" b="1" baseline="0" dirty="0">
                <a:solidFill>
                  <a:schemeClr val="tx2"/>
                </a:solidFill>
              </a:rPr>
              <a:t>,</a:t>
            </a:r>
            <a:r>
              <a:rPr lang="en-GB" sz="1600" b="1" dirty="0">
                <a:solidFill>
                  <a:schemeClr val="tx2"/>
                </a:solidFill>
              </a:rPr>
              <a:t> axes)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5CB6FB-809F-4902-A8F3-328A732C4EDD}"/>
              </a:ext>
            </a:extLst>
          </p:cNvPr>
          <p:cNvCxnSpPr>
            <a:cxnSpLocks/>
            <a:stCxn id="94" idx="0"/>
          </p:cNvCxnSpPr>
          <p:nvPr userDrawn="1"/>
        </p:nvCxnSpPr>
        <p:spPr>
          <a:xfrm flipH="1" flipV="1">
            <a:off x="2243440" y="1462500"/>
            <a:ext cx="1819" cy="2461424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F31EA03-7506-4311-8B96-6B6B349BE594}"/>
              </a:ext>
            </a:extLst>
          </p:cNvPr>
          <p:cNvSpPr/>
          <p:nvPr userDrawn="1"/>
        </p:nvSpPr>
        <p:spPr bwMode="auto">
          <a:xfrm>
            <a:off x="2149259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8578FF-69D8-4C61-929B-C803B0DE2F2F}"/>
              </a:ext>
            </a:extLst>
          </p:cNvPr>
          <p:cNvSpPr/>
          <p:nvPr userDrawn="1"/>
        </p:nvSpPr>
        <p:spPr bwMode="auto">
          <a:xfrm>
            <a:off x="2906524" y="3923925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0F963DE-DE1E-433A-8590-DBDEB4FBF472}"/>
              </a:ext>
            </a:extLst>
          </p:cNvPr>
          <p:cNvSpPr/>
          <p:nvPr userDrawn="1"/>
        </p:nvSpPr>
        <p:spPr bwMode="auto">
          <a:xfrm>
            <a:off x="3162547" y="3923911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B759D30-2B5C-47F2-BA44-2D94AEA6D5C7}"/>
              </a:ext>
            </a:extLst>
          </p:cNvPr>
          <p:cNvSpPr/>
          <p:nvPr userDrawn="1"/>
        </p:nvSpPr>
        <p:spPr bwMode="auto">
          <a:xfrm>
            <a:off x="3412999" y="3923910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928D86-7FF5-4BF1-BC7A-62171D6D57A2}"/>
              </a:ext>
            </a:extLst>
          </p:cNvPr>
          <p:cNvSpPr/>
          <p:nvPr userDrawn="1"/>
        </p:nvSpPr>
        <p:spPr bwMode="auto">
          <a:xfrm>
            <a:off x="3667563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76503C3-A657-4BBC-9A62-9F8BD8FEB0B1}"/>
              </a:ext>
            </a:extLst>
          </p:cNvPr>
          <p:cNvSpPr/>
          <p:nvPr userDrawn="1"/>
        </p:nvSpPr>
        <p:spPr>
          <a:xfrm>
            <a:off x="5935832" y="4013176"/>
            <a:ext cx="624000" cy="6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F2304C-54E3-4459-AFAF-CE65DF6B0326}"/>
              </a:ext>
            </a:extLst>
          </p:cNvPr>
          <p:cNvSpPr/>
          <p:nvPr userDrawn="1"/>
        </p:nvSpPr>
        <p:spPr bwMode="auto">
          <a:xfrm>
            <a:off x="3926515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7A001A-2FAC-4722-9290-1E528214E207}"/>
              </a:ext>
            </a:extLst>
          </p:cNvPr>
          <p:cNvSpPr/>
          <p:nvPr userDrawn="1"/>
        </p:nvSpPr>
        <p:spPr bwMode="auto">
          <a:xfrm>
            <a:off x="4180141" y="3922199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A0E185-1F36-4869-8618-382C399B309D}"/>
              </a:ext>
            </a:extLst>
          </p:cNvPr>
          <p:cNvCxnSpPr>
            <a:cxnSpLocks/>
            <a:endCxn id="99" idx="1"/>
          </p:cNvCxnSpPr>
          <p:nvPr userDrawn="1"/>
        </p:nvCxnSpPr>
        <p:spPr>
          <a:xfrm>
            <a:off x="3771725" y="4313800"/>
            <a:ext cx="2164108" cy="11376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1970BBC-4951-4778-A26D-81DC5527EA17}"/>
              </a:ext>
            </a:extLst>
          </p:cNvPr>
          <p:cNvCxnSpPr>
            <a:cxnSpLocks/>
            <a:endCxn id="98" idx="2"/>
          </p:cNvCxnSpPr>
          <p:nvPr userDrawn="1"/>
        </p:nvCxnSpPr>
        <p:spPr>
          <a:xfrm flipV="1">
            <a:off x="3759616" y="4112029"/>
            <a:ext cx="3947" cy="216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2004E84-AB4F-4EFE-925B-ED8C2610FE70}"/>
              </a:ext>
            </a:extLst>
          </p:cNvPr>
          <p:cNvCxnSpPr>
            <a:cxnSpLocks/>
            <a:endCxn id="66" idx="1"/>
          </p:cNvCxnSpPr>
          <p:nvPr userDrawn="1"/>
        </p:nvCxnSpPr>
        <p:spPr>
          <a:xfrm>
            <a:off x="3248026" y="2826997"/>
            <a:ext cx="2687812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33F474E-A617-40B2-AAFD-5FD0609BBACE}"/>
              </a:ext>
            </a:extLst>
          </p:cNvPr>
          <p:cNvCxnSpPr>
            <a:cxnSpLocks/>
            <a:stCxn id="97" idx="0"/>
          </p:cNvCxnSpPr>
          <p:nvPr userDrawn="1"/>
        </p:nvCxnSpPr>
        <p:spPr>
          <a:xfrm flipV="1">
            <a:off x="3508999" y="3547597"/>
            <a:ext cx="4237" cy="37631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4B53B7E-76F1-4F62-A463-06D43642EA71}"/>
              </a:ext>
            </a:extLst>
          </p:cNvPr>
          <p:cNvCxnSpPr>
            <a:cxnSpLocks/>
          </p:cNvCxnSpPr>
          <p:nvPr userDrawn="1"/>
        </p:nvCxnSpPr>
        <p:spPr>
          <a:xfrm>
            <a:off x="2999157" y="2109207"/>
            <a:ext cx="2936676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8513CA-C514-44A4-A476-6A8F6A3333DB}"/>
              </a:ext>
            </a:extLst>
          </p:cNvPr>
          <p:cNvCxnSpPr>
            <a:cxnSpLocks/>
            <a:stCxn id="95" idx="0"/>
          </p:cNvCxnSpPr>
          <p:nvPr userDrawn="1"/>
        </p:nvCxnSpPr>
        <p:spPr>
          <a:xfrm flipH="1" flipV="1">
            <a:off x="2999156" y="2093449"/>
            <a:ext cx="3368" cy="183047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575A00-1BF4-4A25-8B98-CA7B9C002BC7}"/>
              </a:ext>
            </a:extLst>
          </p:cNvPr>
          <p:cNvCxnSpPr>
            <a:cxnSpLocks/>
            <a:stCxn id="96" idx="0"/>
          </p:cNvCxnSpPr>
          <p:nvPr userDrawn="1"/>
        </p:nvCxnSpPr>
        <p:spPr>
          <a:xfrm flipV="1">
            <a:off x="3258547" y="2810996"/>
            <a:ext cx="2344" cy="111291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AD52C6B-1767-40C1-935A-71017753F024}"/>
              </a:ext>
            </a:extLst>
          </p:cNvPr>
          <p:cNvCxnSpPr>
            <a:cxnSpLocks/>
          </p:cNvCxnSpPr>
          <p:nvPr userDrawn="1"/>
        </p:nvCxnSpPr>
        <p:spPr>
          <a:xfrm>
            <a:off x="3528034" y="3563995"/>
            <a:ext cx="2407799" cy="8917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F097D1-E5CE-4427-8182-F7D53AA2CB8C}"/>
              </a:ext>
            </a:extLst>
          </p:cNvPr>
          <p:cNvCxnSpPr>
            <a:cxnSpLocks/>
            <a:endCxn id="100" idx="2"/>
          </p:cNvCxnSpPr>
          <p:nvPr userDrawn="1"/>
        </p:nvCxnSpPr>
        <p:spPr>
          <a:xfrm flipV="1">
            <a:off x="4018691" y="4112029"/>
            <a:ext cx="3824" cy="9786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D1CA2D-7C0E-4281-BEF1-B1775D5DBB37}"/>
              </a:ext>
            </a:extLst>
          </p:cNvPr>
          <p:cNvCxnSpPr>
            <a:cxnSpLocks/>
          </p:cNvCxnSpPr>
          <p:nvPr userDrawn="1"/>
        </p:nvCxnSpPr>
        <p:spPr>
          <a:xfrm>
            <a:off x="4010026" y="5075001"/>
            <a:ext cx="1925807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8D1B28-FEDA-40B6-8032-E7B913F93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9793" y="4112030"/>
            <a:ext cx="0" cy="1727919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CB1FFA-DD6D-4FD0-B8DA-EFA4AE16AB89}"/>
              </a:ext>
            </a:extLst>
          </p:cNvPr>
          <p:cNvCxnSpPr>
            <a:cxnSpLocks/>
          </p:cNvCxnSpPr>
          <p:nvPr userDrawn="1"/>
        </p:nvCxnSpPr>
        <p:spPr>
          <a:xfrm>
            <a:off x="4266618" y="5823353"/>
            <a:ext cx="1669215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CC129F2-214F-4A76-8A2C-67CD8C6216B6}"/>
              </a:ext>
            </a:extLst>
          </p:cNvPr>
          <p:cNvSpPr txBox="1"/>
          <p:nvPr userDrawn="1"/>
        </p:nvSpPr>
        <p:spPr>
          <a:xfrm>
            <a:off x="6650699" y="1743240"/>
            <a:ext cx="47258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R100 G130 B195</a:t>
            </a:r>
            <a:br>
              <a:rPr lang="en-GB" sz="2000" dirty="0"/>
            </a:br>
            <a:r>
              <a:rPr lang="en-GB" sz="1600" b="1" dirty="0"/>
              <a:t>(primary design colour, SGLT2 inhibitors)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576092A-43F5-4604-9BF1-86F88D0DC372}"/>
              </a:ext>
            </a:extLst>
          </p:cNvPr>
          <p:cNvSpPr txBox="1"/>
          <p:nvPr userDrawn="1"/>
        </p:nvSpPr>
        <p:spPr>
          <a:xfrm>
            <a:off x="6650700" y="3245726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R67 G172 B153</a:t>
            </a:r>
          </a:p>
          <a:p>
            <a:r>
              <a:rPr lang="en-GB" sz="1600" b="1" dirty="0"/>
              <a:t>(additional design colour)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A4979D-4AA7-42FB-A26E-A7E74D4749D6}"/>
              </a:ext>
            </a:extLst>
          </p:cNvPr>
          <p:cNvSpPr txBox="1"/>
          <p:nvPr userDrawn="1"/>
        </p:nvSpPr>
        <p:spPr>
          <a:xfrm>
            <a:off x="6650701" y="2496058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R240 G65 B75</a:t>
            </a:r>
            <a:br>
              <a:rPr lang="en-GB" sz="2133" dirty="0"/>
            </a:br>
            <a:r>
              <a:rPr lang="en-GB" sz="1600" b="1" dirty="0"/>
              <a:t>(secondary design colour)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479AEEC-17D6-4BDA-BD81-256EBAF80823}"/>
              </a:ext>
            </a:extLst>
          </p:cNvPr>
          <p:cNvSpPr txBox="1"/>
          <p:nvPr userDrawn="1"/>
        </p:nvSpPr>
        <p:spPr>
          <a:xfrm>
            <a:off x="6650700" y="3995394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R130 G130 B130</a:t>
            </a:r>
            <a:br>
              <a:rPr lang="en-GB" sz="1867" dirty="0"/>
            </a:br>
            <a:r>
              <a:rPr lang="en-GB" sz="1600" b="1" dirty="0"/>
              <a:t>(placebo)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91FCB2-614E-4B91-B9FA-DEC79962AC0F}"/>
              </a:ext>
            </a:extLst>
          </p:cNvPr>
          <p:cNvSpPr txBox="1"/>
          <p:nvPr userDrawn="1"/>
        </p:nvSpPr>
        <p:spPr>
          <a:xfrm>
            <a:off x="6650700" y="4745062"/>
            <a:ext cx="37495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R143 G48 B137</a:t>
            </a:r>
          </a:p>
          <a:p>
            <a:r>
              <a:rPr lang="en-GB" sz="1600" b="1" dirty="0"/>
              <a:t>(DPP-4 inhibitors)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02EE02-FE08-442E-A792-E6F4A9D8BD7A}"/>
              </a:ext>
            </a:extLst>
          </p:cNvPr>
          <p:cNvSpPr txBox="1"/>
          <p:nvPr userDrawn="1"/>
        </p:nvSpPr>
        <p:spPr>
          <a:xfrm>
            <a:off x="6650699" y="5430255"/>
            <a:ext cx="374952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R229 G114 B0</a:t>
            </a:r>
            <a:endParaRPr lang="en-GB" sz="1800" b="1" dirty="0"/>
          </a:p>
          <a:p>
            <a:r>
              <a:rPr lang="en-GB" sz="1600" b="1" dirty="0"/>
              <a:t>(GLP-1 receptor agonists)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33E1E5-53FE-4124-B994-C7B4BB332788}"/>
              </a:ext>
            </a:extLst>
          </p:cNvPr>
          <p:cNvSpPr txBox="1"/>
          <p:nvPr userDrawn="1"/>
        </p:nvSpPr>
        <p:spPr>
          <a:xfrm>
            <a:off x="1411764" y="5556719"/>
            <a:ext cx="267857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tx2"/>
                </a:solidFill>
              </a:rPr>
              <a:t>R156 G156 B156</a:t>
            </a:r>
            <a:endParaRPr lang="en-GB" sz="1800" b="1" dirty="0">
              <a:solidFill>
                <a:schemeClr val="tx2"/>
              </a:solidFill>
            </a:endParaRPr>
          </a:p>
          <a:p>
            <a:r>
              <a:rPr lang="en-GB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A247F7-3ACF-4FB0-B3F2-5993CCA3FE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44211" y="4655159"/>
            <a:ext cx="9391" cy="1483371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79F8F5-A355-4E02-A5CD-9206ACDDF720}"/>
              </a:ext>
            </a:extLst>
          </p:cNvPr>
          <p:cNvCxnSpPr>
            <a:cxnSpLocks/>
            <a:stCxn id="54" idx="1"/>
          </p:cNvCxnSpPr>
          <p:nvPr userDrawn="1"/>
        </p:nvCxnSpPr>
        <p:spPr>
          <a:xfrm flipH="1">
            <a:off x="1453603" y="4669028"/>
            <a:ext cx="693285" cy="4235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64E9EF5-6913-4597-9290-65B8490C9671}"/>
              </a:ext>
            </a:extLst>
          </p:cNvPr>
          <p:cNvSpPr/>
          <p:nvPr userDrawn="1"/>
        </p:nvSpPr>
        <p:spPr bwMode="auto">
          <a:xfrm>
            <a:off x="2146888" y="4574113"/>
            <a:ext cx="192000" cy="18983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3265" tIns="46632" rIns="93265" bIns="46632" rtlCol="0" anchor="ctr"/>
          <a:lstStyle/>
          <a:p>
            <a:pPr marL="304792" indent="-304792" algn="ctr">
              <a:spcBef>
                <a:spcPts val="800"/>
              </a:spcBef>
              <a:buClr>
                <a:srgbClr val="F0414B"/>
              </a:buClr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fizer\Eliquis\ELI204 Masterclass\First masterclass\Presentations\Template\Eliquis_SPAF Masterclass_PPT_1703147[1]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t="90095"/>
          <a:stretch/>
        </p:blipFill>
        <p:spPr bwMode="auto">
          <a:xfrm>
            <a:off x="1" y="6178553"/>
            <a:ext cx="12192000" cy="6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6" y="1"/>
            <a:ext cx="11039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6" tIns="60908" rIns="121816" bIns="609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6" y="1333501"/>
            <a:ext cx="11039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94820" y="6119983"/>
            <a:ext cx="1936377" cy="3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</a:rPr>
              <a:t>Virtual</a:t>
            </a:r>
            <a:endParaRPr lang="tr-TR" sz="1400" b="0" i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" y="1128156"/>
            <a:ext cx="12192000" cy="0"/>
          </a:xfrm>
          <a:prstGeom prst="line">
            <a:avLst/>
          </a:prstGeom>
          <a:ln w="19050">
            <a:solidFill>
              <a:srgbClr val="F2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8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6" r:id="rId11"/>
    <p:sldLayoutId id="2147483687" r:id="rId12"/>
  </p:sldLayoutIdLst>
  <p:transition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lang="en-GB" sz="3700" kern="1200" dirty="0">
          <a:solidFill>
            <a:srgbClr val="76004B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Clr>
          <a:srgbClr val="F26A38"/>
        </a:buClr>
        <a:buSzPct val="80000"/>
        <a:buFont typeface="Wingdings 3" pitchFamily="18" charset="2"/>
        <a:buChar char="u"/>
        <a:defRPr sz="3200" kern="1200">
          <a:solidFill>
            <a:srgbClr val="76004B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2700" kern="1200">
          <a:solidFill>
            <a:srgbClr val="76004B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•"/>
        <a:defRPr sz="2400" kern="1200">
          <a:solidFill>
            <a:srgbClr val="76004B"/>
          </a:solidFill>
          <a:latin typeface="+mn-lt"/>
          <a:ea typeface="+mn-ea"/>
          <a:cs typeface="+mn-cs"/>
        </a:defRPr>
      </a:lvl3pPr>
      <a:lvl4pPr marL="2130425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2400" kern="1200">
          <a:solidFill>
            <a:srgbClr val="76004B"/>
          </a:solidFill>
          <a:latin typeface="+mn-lt"/>
          <a:ea typeface="+mn-ea"/>
          <a:cs typeface="+mn-cs"/>
        </a:defRPr>
      </a:lvl4pPr>
      <a:lvl5pPr marL="2740025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»"/>
        <a:defRPr sz="2400" kern="1200">
          <a:solidFill>
            <a:srgbClr val="76004B"/>
          </a:solidFill>
          <a:latin typeface="+mn-lt"/>
          <a:ea typeface="+mn-ea"/>
          <a:cs typeface="+mn-cs"/>
        </a:defRPr>
      </a:lvl5pPr>
      <a:lvl6pPr marL="3349524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52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54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56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7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3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32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8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36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5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4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4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601118" indent="-364058" algn="l" defTabSz="482588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60111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8179" indent="-23706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8179" algn="l"/>
        </a:tabLst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93770" indent="-35559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1439297" indent="-245527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94888" algn="l"/>
        </a:tabLst>
        <a:defRPr sz="1800" kern="1200">
          <a:solidFill>
            <a:schemeClr val="tx2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64A7E-CBE1-469D-9EC7-7C88BDDCAF61}" type="datetimeFigureOut">
              <a:rPr lang="cs-CZ"/>
              <a:pPr>
                <a:defRPr/>
              </a:pPr>
              <a:t>18.01.2020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33464-8B9E-4E17-8701-65A4B7CD6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8BC929-BEB9-46DA-8EC0-3AAFEDDEB1B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63" y="6164801"/>
            <a:ext cx="1183415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6462" y="6181839"/>
            <a:ext cx="806628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15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" y="6177937"/>
            <a:ext cx="85017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6350"/>
            <a:ext cx="12185649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3405276" y="1190038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cs typeface="Arial" charset="0"/>
                <a:sym typeface="Lucida Grande" charset="0"/>
              </a:rPr>
              <a:t>Deklarace konfliktu zájmů</a:t>
            </a:r>
            <a:endParaRPr lang="en-US" sz="2800" b="1" dirty="0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5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2"/>
            <a:ext cx="10957984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9600" y="6201600"/>
            <a:ext cx="94656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1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800" kern="1200">
          <a:solidFill>
            <a:srgbClr val="5A5A5A"/>
          </a:solidFill>
          <a:latin typeface="Arial"/>
          <a:ea typeface="+mn-ea"/>
          <a:cs typeface="+mn-cs"/>
        </a:defRPr>
      </a:lvl1pPr>
      <a:lvl2pPr marL="450850" indent="-273050" algn="l" defTabSz="361950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tabLst>
          <a:tab pos="450850" algn="l"/>
        </a:tabLst>
        <a:defRPr sz="1800" kern="1200">
          <a:solidFill>
            <a:srgbClr val="5A5A5A"/>
          </a:solidFill>
          <a:latin typeface="Arial"/>
          <a:ea typeface="+mn-ea"/>
          <a:cs typeface="+mn-cs"/>
        </a:defRPr>
      </a:lvl2pPr>
      <a:lvl3pPr marL="628650" indent="-17780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•"/>
        <a:tabLst>
          <a:tab pos="628650" algn="l"/>
        </a:tabLst>
        <a:defRPr sz="1600" kern="1200">
          <a:solidFill>
            <a:srgbClr val="5A5A5A"/>
          </a:solidFill>
          <a:latin typeface="Arial"/>
          <a:ea typeface="+mn-ea"/>
          <a:cs typeface="+mn-cs"/>
        </a:defRPr>
      </a:lvl3pPr>
      <a:lvl4pPr marL="895350" indent="-26670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79500" indent="-184150" algn="l" defTabSz="457200" rtl="0" eaLnBrk="1" latinLnBrk="0" hangingPunct="1">
        <a:spcBef>
          <a:spcPts val="300"/>
        </a:spcBef>
        <a:buClr>
          <a:schemeClr val="accent1"/>
        </a:buClr>
        <a:buFont typeface="Arial"/>
        <a:buChar char="»"/>
        <a:tabLst>
          <a:tab pos="1346200" algn="l"/>
        </a:tabLst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3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601118" indent="-364058" algn="l" defTabSz="482588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60111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8179" indent="-23706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8179" algn="l"/>
        </a:tabLst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93770" indent="-35559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1439297" indent="-245527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94888" algn="l"/>
        </a:tabLst>
        <a:defRPr sz="1800" kern="1200">
          <a:solidFill>
            <a:schemeClr val="tx2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601118" indent="-364058" algn="l" defTabSz="482588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60111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8179" indent="-23706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8179" algn="l"/>
        </a:tabLst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93770" indent="-35559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1439297" indent="-245527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94888" algn="l"/>
        </a:tabLst>
        <a:defRPr sz="1800" kern="1200">
          <a:solidFill>
            <a:schemeClr val="tx2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978CD-8200-452B-A882-54D258D611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8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601118" indent="-364058" algn="l" defTabSz="482588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60111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8179" indent="-23706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8179" algn="l"/>
        </a:tabLst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93770" indent="-355591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1439297" indent="-245527" algn="l" defTabSz="60958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94888" algn="l"/>
        </a:tabLst>
        <a:defRPr sz="1800" kern="1200">
          <a:solidFill>
            <a:schemeClr val="tx2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0238317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171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4000" y="6201600"/>
            <a:ext cx="9451200" cy="48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607635"/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589856" cy="36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607635"/>
            <a:fld id="{3CE978CD-8200-452B-A882-54D258D61118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 defTabSz="607635"/>
              <a:t>‹#›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hdr="0" dt="0"/>
  <p:txStyles>
    <p:titleStyle>
      <a:lvl1pPr algn="l" defTabSz="60763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36329" indent="-236329" algn="l" defTabSz="607635" rtl="0" eaLnBrk="1" latinLnBrk="0" hangingPunct="1">
        <a:spcBef>
          <a:spcPts val="8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599329" indent="-363082" algn="l" defTabSz="481124" rtl="0" eaLnBrk="1" latinLnBrk="0" hangingPunct="1">
        <a:spcBef>
          <a:spcPts val="533"/>
        </a:spcBef>
        <a:buClr>
          <a:schemeClr val="accent1"/>
        </a:buClr>
        <a:buFont typeface="Arial"/>
        <a:buChar char="–"/>
        <a:tabLst>
          <a:tab pos="599329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5738" indent="-236329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tabLst>
          <a:tab pos="835738" algn="l"/>
        </a:tabLst>
        <a:defRPr sz="2133" kern="1200">
          <a:solidFill>
            <a:schemeClr val="tx2"/>
          </a:solidFill>
          <a:latin typeface="Arial"/>
          <a:ea typeface="+mn-ea"/>
          <a:cs typeface="+mn-cs"/>
        </a:defRPr>
      </a:lvl3pPr>
      <a:lvl4pPr marL="1190182" indent="-354614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–"/>
        <a:defRPr sz="2133" kern="1200">
          <a:solidFill>
            <a:schemeClr val="tx2"/>
          </a:solidFill>
          <a:latin typeface="Arial"/>
          <a:ea typeface="+mn-ea"/>
          <a:cs typeface="+mn-cs"/>
        </a:defRPr>
      </a:lvl4pPr>
      <a:lvl5pPr marL="1434905" indent="-244795" algn="l" defTabSz="607635" rtl="0" eaLnBrk="1" latinLnBrk="0" hangingPunct="1">
        <a:spcBef>
          <a:spcPts val="400"/>
        </a:spcBef>
        <a:buClr>
          <a:schemeClr val="accent1"/>
        </a:buClr>
        <a:buFont typeface="Arial"/>
        <a:buChar char="»"/>
        <a:tabLst>
          <a:tab pos="1789518" algn="l"/>
        </a:tabLst>
        <a:defRPr sz="1867" kern="1200">
          <a:solidFill>
            <a:schemeClr val="tx2"/>
          </a:solidFill>
          <a:latin typeface="Arial"/>
          <a:ea typeface="+mn-ea"/>
          <a:cs typeface="+mn-cs"/>
        </a:defRPr>
      </a:lvl5pPr>
      <a:lvl6pPr marL="3342468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0264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57979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65698" indent="-303816" algn="l" defTabSz="60763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35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510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224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1018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652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292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116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1857" algn="l" defTabSz="6076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svg"/><Relationship Id="rId3" Type="http://schemas.openxmlformats.org/officeDocument/2006/relationships/image" Target="../media/image72.png"/><Relationship Id="rId7" Type="http://schemas.microsoft.com/office/2007/relationships/hdphoto" Target="../media/hdphoto6.wdp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74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gif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2.xml"/><Relationship Id="rId11" Type="http://schemas.openxmlformats.org/officeDocument/2006/relationships/hyperlink" Target="http://www.shutterstock.com/subscribe.mhtml" TargetMode="External"/><Relationship Id="rId5" Type="http://schemas.openxmlformats.org/officeDocument/2006/relationships/tags" Target="../tags/tag5.xml"/><Relationship Id="rId15" Type="http://schemas.openxmlformats.org/officeDocument/2006/relationships/image" Target="../media/image28.jpeg"/><Relationship Id="rId10" Type="http://schemas.openxmlformats.org/officeDocument/2006/relationships/image" Target="../media/image24.gif"/><Relationship Id="rId4" Type="http://schemas.openxmlformats.org/officeDocument/2006/relationships/tags" Target="../tags/tag4.xml"/><Relationship Id="rId9" Type="http://schemas.microsoft.com/office/2007/relationships/hdphoto" Target="../media/hdphoto3.wdp"/><Relationship Id="rId1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utterstock.com/subscribe.m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.xml"/><Relationship Id="rId6" Type="http://schemas.openxmlformats.org/officeDocument/2006/relationships/image" Target="../media/image24.gif"/><Relationship Id="rId5" Type="http://schemas.openxmlformats.org/officeDocument/2006/relationships/image" Target="../media/image31.png"/><Relationship Id="rId10" Type="http://schemas.openxmlformats.org/officeDocument/2006/relationships/image" Target="../media/image33.jpeg"/><Relationship Id="rId4" Type="http://schemas.openxmlformats.org/officeDocument/2006/relationships/hyperlink" Target="http://www.shutterstock.com/subscribe.mhtml" TargetMode="External"/><Relationship Id="rId9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f.org/e-library/guidelines/128-idf-clinical-practice-recommendations-for-managing-type-2-diabetes-in-primary-car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95" y="4724403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97" y="4617589"/>
            <a:ext cx="1907038" cy="1907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29878" y="1349888"/>
            <a:ext cx="7772400" cy="1470025"/>
          </a:xfrm>
        </p:spPr>
        <p:txBody>
          <a:bodyPr>
            <a:noAutofit/>
          </a:bodyPr>
          <a:lstStyle/>
          <a:p>
            <a:r>
              <a:rPr lang="cs-CZ" sz="3200" b="1" dirty="0" err="1"/>
              <a:t>Glifloziny</a:t>
            </a:r>
            <a:r>
              <a:rPr lang="cs-CZ" sz="3200" b="1" dirty="0"/>
              <a:t> v kardiologii</a:t>
            </a:r>
            <a:endParaRPr lang="en-US" sz="3200" b="1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607020" y="2964914"/>
            <a:ext cx="6870356" cy="19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3600" dirty="0">
                <a:solidFill>
                  <a:srgbClr val="000000"/>
                </a:solidFill>
                <a:latin typeface="Arial" charset="0"/>
                <a:cs typeface="Arial" charset="0"/>
              </a:rPr>
              <a:t>V. Danzig </a:t>
            </a:r>
            <a:r>
              <a:rPr lang="cs-CZ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pro 4. sjezd ČAAMK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  <a:latin typeface="Arial" charset="0"/>
                <a:cs typeface="Arial" charset="0"/>
              </a:rPr>
              <a:t>II. interní klinika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  <a:latin typeface="Arial" charset="0"/>
                <a:cs typeface="Arial" charset="0"/>
              </a:rPr>
              <a:t>VFN a 1. LF UK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  <a:latin typeface="Arial" charset="0"/>
                <a:cs typeface="Arial" charset="0"/>
              </a:rPr>
              <a:t>Praha a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CC0000"/>
                </a:solidFill>
                <a:latin typeface="Arial" charset="0"/>
                <a:cs typeface="Arial" charset="0"/>
              </a:rPr>
              <a:t>Affidea</a:t>
            </a:r>
            <a:r>
              <a:rPr lang="cs-CZ" sz="2400" b="1" dirty="0">
                <a:solidFill>
                  <a:srgbClr val="CC0000"/>
                </a:solidFill>
                <a:latin typeface="Arial" charset="0"/>
                <a:cs typeface="Arial" charset="0"/>
              </a:rPr>
              <a:t> Praha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sz="2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6" y="54666"/>
            <a:ext cx="2054268" cy="14790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C945272-CE4F-4BAE-AF57-F042EF759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661" y="174574"/>
            <a:ext cx="1835055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219170"/>
            <a:r>
              <a:rPr lang="en-GB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ASCVD, atherosclerotic cardiovascular disease</a:t>
            </a:r>
          </a:p>
          <a:p>
            <a:pPr defTabSz="1219170"/>
            <a:r>
              <a:rPr lang="en-GB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American Diabetes Association. </a:t>
            </a:r>
            <a:r>
              <a:rPr lang="en-GB" i="1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Diabetes Care </a:t>
            </a:r>
            <a:r>
              <a:rPr lang="en-GB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2019;42:S1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ADA Standards of Medical Care in Diabetes, 2019</a:t>
            </a:r>
            <a:endParaRPr lang="de-D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</a:t>
            </a:r>
            <a:r>
              <a:rPr lang="en-GB" dirty="0"/>
              <a:t> ASCVD</a:t>
            </a:r>
            <a:r>
              <a:rPr lang="cs-CZ" dirty="0"/>
              <a:t> (ASKVO)</a:t>
            </a:r>
            <a:r>
              <a:rPr lang="en-GB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E978CD-8200-452B-A882-54D258D61118}" type="slidenum">
              <a:rPr lang="en-GB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pPr defTabSz="1219170"/>
              <a:t>10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45099B-9400-4AAA-B7E6-33B41F72A375}"/>
              </a:ext>
            </a:extLst>
          </p:cNvPr>
          <p:cNvGrpSpPr/>
          <p:nvPr/>
        </p:nvGrpSpPr>
        <p:grpSpPr>
          <a:xfrm>
            <a:off x="623392" y="2766680"/>
            <a:ext cx="10959008" cy="1872208"/>
            <a:chOff x="539552" y="1891722"/>
            <a:chExt cx="8219256" cy="14041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3836A9-19EB-48D7-A211-B6696709A687}"/>
                </a:ext>
              </a:extLst>
            </p:cNvPr>
            <p:cNvSpPr/>
            <p:nvPr/>
          </p:nvSpPr>
          <p:spPr>
            <a:xfrm>
              <a:off x="1799692" y="1891722"/>
              <a:ext cx="6959116" cy="14041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400" dirty="0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D996E769-5F0F-43D7-A321-2D8518429746}"/>
                </a:ext>
              </a:extLst>
            </p:cNvPr>
            <p:cNvSpPr/>
            <p:nvPr/>
          </p:nvSpPr>
          <p:spPr>
            <a:xfrm>
              <a:off x="539552" y="1891722"/>
              <a:ext cx="1800200" cy="1404156"/>
            </a:xfrm>
            <a:prstGeom prst="homePlate">
              <a:avLst>
                <a:gd name="adj" fmla="val 3790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400" dirty="0">
                <a:solidFill>
                  <a:srgbClr val="5A5A5A"/>
                </a:solidFill>
                <a:latin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51B288-219A-4CA6-A001-AC1B7C3CEDB1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66931" t="11173" r="16532" b="9450"/>
            <a:stretch/>
          </p:blipFill>
          <p:spPr>
            <a:xfrm>
              <a:off x="719572" y="1983960"/>
              <a:ext cx="879120" cy="1219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C2BE55-97BF-4536-9F96-5E6E111B3808}"/>
                </a:ext>
              </a:extLst>
            </p:cNvPr>
            <p:cNvSpPr/>
            <p:nvPr/>
          </p:nvSpPr>
          <p:spPr>
            <a:xfrm>
              <a:off x="2560339" y="2318305"/>
              <a:ext cx="6102424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GB" sz="2400" i="1" dirty="0">
                  <a:solidFill>
                    <a:srgbClr val="5A5A5A"/>
                  </a:solidFill>
                  <a:latin typeface="Arial"/>
                </a:rPr>
                <a:t>“Defined as </a:t>
              </a:r>
              <a:r>
                <a:rPr lang="en-GB" sz="2400" b="1" i="1" dirty="0">
                  <a:solidFill>
                    <a:srgbClr val="43AC99"/>
                  </a:solidFill>
                  <a:latin typeface="Arial"/>
                </a:rPr>
                <a:t>coronary heart disease, cerebrovascular disease, or peripheral arterial disease</a:t>
              </a:r>
              <a:r>
                <a:rPr lang="en-GB" sz="2400" b="1" i="1" dirty="0">
                  <a:solidFill>
                    <a:srgbClr val="6482C3"/>
                  </a:solidFill>
                  <a:latin typeface="Arial"/>
                </a:rPr>
                <a:t> </a:t>
              </a:r>
              <a:r>
                <a:rPr lang="en-GB" sz="2400" i="1" dirty="0">
                  <a:solidFill>
                    <a:srgbClr val="5A5A5A"/>
                  </a:solidFill>
                  <a:latin typeface="Arial"/>
                </a:rPr>
                <a:t>presumed to be of </a:t>
              </a:r>
              <a:r>
                <a:rPr lang="en-GB" sz="2400" b="1" i="1" dirty="0">
                  <a:solidFill>
                    <a:srgbClr val="43AC99"/>
                  </a:solidFill>
                  <a:latin typeface="Arial"/>
                </a:rPr>
                <a:t>atherosclerotic origin</a:t>
              </a:r>
              <a:r>
                <a:rPr lang="en-GB" sz="2400" i="1" dirty="0">
                  <a:solidFill>
                    <a:srgbClr val="5A5A5A"/>
                  </a:solidFill>
                  <a:latin typeface="Arial"/>
                </a:rPr>
                <a:t>”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09CDD1-CF9A-4907-9660-DA47E57AD7FD}"/>
                </a:ext>
              </a:extLst>
            </p:cNvPr>
            <p:cNvSpPr/>
            <p:nvPr/>
          </p:nvSpPr>
          <p:spPr>
            <a:xfrm>
              <a:off x="2584402" y="1958899"/>
              <a:ext cx="312850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GB" sz="2400" b="1" dirty="0">
                  <a:solidFill>
                    <a:srgbClr val="5A5A5A"/>
                  </a:solidFill>
                  <a:latin typeface="Arial"/>
                </a:rPr>
                <a:t>Atherosclerotic CV disease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5E1D4-EF25-4FDC-A82C-4AE263E19929}"/>
                </a:ext>
              </a:extLst>
            </p:cNvPr>
            <p:cNvCxnSpPr>
              <a:cxnSpLocks/>
            </p:cNvCxnSpPr>
            <p:nvPr/>
          </p:nvCxnSpPr>
          <p:spPr>
            <a:xfrm>
              <a:off x="2586608" y="2314772"/>
              <a:ext cx="5875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53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B1F613-5880-4F15-8DCF-CB0C8F498261}"/>
              </a:ext>
            </a:extLst>
          </p:cNvPr>
          <p:cNvSpPr/>
          <p:nvPr/>
        </p:nvSpPr>
        <p:spPr>
          <a:xfrm>
            <a:off x="371364" y="2633952"/>
            <a:ext cx="11449272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601575B3-0687-4FC1-B79F-582BCCF7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93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62BAC785-E87F-49BA-A9DD-BA21B9D9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15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483A02F2-9CC2-4F89-8C3F-47AA7DB7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37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1DF2B13B-4AA9-46C0-AF03-6B8AAF89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59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D33FEF5F-7289-406C-91C4-574C9153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84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A0D621A-82F8-420B-B6DC-75BCB089B6EE}"/>
              </a:ext>
            </a:extLst>
          </p:cNvPr>
          <p:cNvGrpSpPr/>
          <p:nvPr/>
        </p:nvGrpSpPr>
        <p:grpSpPr>
          <a:xfrm>
            <a:off x="2692327" y="2765381"/>
            <a:ext cx="1569494" cy="1569494"/>
            <a:chOff x="321521" y="4144720"/>
            <a:chExt cx="1569494" cy="156949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F03597-D2C1-489F-AB3B-1A291F21FE00}"/>
                </a:ext>
              </a:extLst>
            </p:cNvPr>
            <p:cNvGrpSpPr/>
            <p:nvPr/>
          </p:nvGrpSpPr>
          <p:grpSpPr>
            <a:xfrm>
              <a:off x="321521" y="4144720"/>
              <a:ext cx="1569494" cy="1569494"/>
              <a:chOff x="736110" y="3030174"/>
              <a:chExt cx="1569494" cy="1569494"/>
            </a:xfrm>
          </p:grpSpPr>
          <p:pic>
            <p:nvPicPr>
              <p:cNvPr id="7" name="Picture 9" descr="C:\Users\andrew.watkinson\Downloads\standing-human-body-silhouette (1).png">
                <a:extLst>
                  <a:ext uri="{FF2B5EF4-FFF2-40B4-BE49-F238E27FC236}">
                    <a16:creationId xmlns:a16="http://schemas.microsoft.com/office/drawing/2014/main" id="{79CAFFB4-6479-4C2B-9241-90CC2C095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10" y="3030174"/>
                <a:ext cx="1569494" cy="1569494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13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F517B65-C405-4842-A6BA-867151907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76650" y="3364170"/>
                <a:ext cx="168294" cy="152400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95DAA0-7ADA-40C1-B54F-22378D28858B}"/>
                </a:ext>
              </a:extLst>
            </p:cNvPr>
            <p:cNvSpPr/>
            <p:nvPr/>
          </p:nvSpPr>
          <p:spPr>
            <a:xfrm>
              <a:off x="1038208" y="4446916"/>
              <a:ext cx="216000" cy="216000"/>
            </a:xfrm>
            <a:prstGeom prst="ellipse">
              <a:avLst/>
            </a:prstGeom>
            <a:noFill/>
            <a:ln cmpd="dbl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3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380B3818-2C4E-448C-9F8C-26AAA231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71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andrew.watkinson\Downloads\standing-human-body-silhouette (1).png">
            <a:extLst>
              <a:ext uri="{FF2B5EF4-FFF2-40B4-BE49-F238E27FC236}">
                <a16:creationId xmlns:a16="http://schemas.microsoft.com/office/drawing/2014/main" id="{3655CC12-79EB-4A2E-8BA0-D31743FC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49" y="2752561"/>
            <a:ext cx="1569494" cy="156949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AAA53C8-EEE0-4332-92A1-D8C59C98C0F3}"/>
              </a:ext>
            </a:extLst>
          </p:cNvPr>
          <p:cNvGrpSpPr/>
          <p:nvPr/>
        </p:nvGrpSpPr>
        <p:grpSpPr>
          <a:xfrm>
            <a:off x="1658905" y="2765381"/>
            <a:ext cx="1569494" cy="1569494"/>
            <a:chOff x="321521" y="4144720"/>
            <a:chExt cx="1569494" cy="156949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8CAD64D-C367-435F-BD21-F4393EAAB380}"/>
                </a:ext>
              </a:extLst>
            </p:cNvPr>
            <p:cNvGrpSpPr/>
            <p:nvPr/>
          </p:nvGrpSpPr>
          <p:grpSpPr>
            <a:xfrm>
              <a:off x="321521" y="4144720"/>
              <a:ext cx="1569494" cy="1569494"/>
              <a:chOff x="736110" y="3030174"/>
              <a:chExt cx="1569494" cy="1569494"/>
            </a:xfrm>
          </p:grpSpPr>
          <p:pic>
            <p:nvPicPr>
              <p:cNvPr id="41" name="Picture 9" descr="C:\Users\andrew.watkinson\Downloads\standing-human-body-silhouette (1).png">
                <a:extLst>
                  <a:ext uri="{FF2B5EF4-FFF2-40B4-BE49-F238E27FC236}">
                    <a16:creationId xmlns:a16="http://schemas.microsoft.com/office/drawing/2014/main" id="{1B297848-C3CD-4B06-8D32-18719E3D7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10" y="3030174"/>
                <a:ext cx="1569494" cy="1569494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13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209DF2D-BE93-4DE2-BEA5-449E5BCBA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76650" y="3364170"/>
                <a:ext cx="168294" cy="152400"/>
              </a:xfrm>
              <a:prstGeom prst="rect">
                <a:avLst/>
              </a:prstGeom>
            </p:spPr>
          </p:pic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2F6124C-D981-478D-9E47-05B6A82366C6}"/>
                </a:ext>
              </a:extLst>
            </p:cNvPr>
            <p:cNvSpPr/>
            <p:nvPr/>
          </p:nvSpPr>
          <p:spPr>
            <a:xfrm>
              <a:off x="1038208" y="4446916"/>
              <a:ext cx="216000" cy="216000"/>
            </a:xfrm>
            <a:prstGeom prst="ellipse">
              <a:avLst/>
            </a:prstGeom>
            <a:noFill/>
            <a:ln cmpd="dbl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1C40C6-6B06-4796-AA46-0BA5D74499B8}"/>
              </a:ext>
            </a:extLst>
          </p:cNvPr>
          <p:cNvGrpSpPr/>
          <p:nvPr/>
        </p:nvGrpSpPr>
        <p:grpSpPr>
          <a:xfrm>
            <a:off x="593676" y="2765381"/>
            <a:ext cx="1569494" cy="1569494"/>
            <a:chOff x="321521" y="4144720"/>
            <a:chExt cx="1569494" cy="15694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B8FB339-90A7-400A-8620-A857C2FB8203}"/>
                </a:ext>
              </a:extLst>
            </p:cNvPr>
            <p:cNvGrpSpPr/>
            <p:nvPr/>
          </p:nvGrpSpPr>
          <p:grpSpPr>
            <a:xfrm>
              <a:off x="321521" y="4144720"/>
              <a:ext cx="1569494" cy="1569494"/>
              <a:chOff x="736110" y="3030174"/>
              <a:chExt cx="1569494" cy="1569494"/>
            </a:xfrm>
          </p:grpSpPr>
          <p:pic>
            <p:nvPicPr>
              <p:cNvPr id="46" name="Picture 9" descr="C:\Users\andrew.watkinson\Downloads\standing-human-body-silhouette (1).png">
                <a:extLst>
                  <a:ext uri="{FF2B5EF4-FFF2-40B4-BE49-F238E27FC236}">
                    <a16:creationId xmlns:a16="http://schemas.microsoft.com/office/drawing/2014/main" id="{43AA4568-1031-4634-99BE-E8685149C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10" y="3030174"/>
                <a:ext cx="1569494" cy="1569494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13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4B1B8A1-2A9D-480E-94A0-5AC72B13A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76650" y="3364170"/>
                <a:ext cx="168294" cy="152400"/>
              </a:xfrm>
              <a:prstGeom prst="rect">
                <a:avLst/>
              </a:prstGeom>
            </p:spPr>
          </p:pic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72D1F1-CC3B-4C19-A481-972EB4630023}"/>
                </a:ext>
              </a:extLst>
            </p:cNvPr>
            <p:cNvSpPr/>
            <p:nvPr/>
          </p:nvSpPr>
          <p:spPr>
            <a:xfrm>
              <a:off x="1038208" y="4446916"/>
              <a:ext cx="216000" cy="216000"/>
            </a:xfrm>
            <a:prstGeom prst="ellipse">
              <a:avLst/>
            </a:prstGeom>
            <a:noFill/>
            <a:ln cmpd="dbl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84DFA-11AF-404E-8FCB-16F25EB9B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v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Deursen VM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Eur J Heart Fail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2014;16:103; 2. Kannel WB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Am J Cardiol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1974;34:29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9CEDB133-24F5-4467-B952-E574C821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Diabetes </a:t>
            </a:r>
            <a:r>
              <a:rPr lang="cs-CZ" dirty="0"/>
              <a:t>je spojen se zvýšeným výskytem srdečního selhání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92852-22CB-4B89-9CE4-CEABE3DE1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342535-C0C5-47FE-8CBB-BF7087D48858}"/>
              </a:ext>
            </a:extLst>
          </p:cNvPr>
          <p:cNvSpPr txBox="1"/>
          <p:nvPr/>
        </p:nvSpPr>
        <p:spPr>
          <a:xfrm>
            <a:off x="408100" y="1803325"/>
            <a:ext cx="6013947" cy="4712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Approximately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of patients with heart failure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 have diabetes…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83EBF-5ABC-4B1E-9B18-0435C0FBC934}"/>
              </a:ext>
            </a:extLst>
          </p:cNvPr>
          <p:cNvSpPr txBox="1"/>
          <p:nvPr/>
        </p:nvSpPr>
        <p:spPr>
          <a:xfrm>
            <a:off x="5779591" y="4822106"/>
            <a:ext cx="6013947" cy="4712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…and diabetes is associated with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 to 5-fold increased risk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developing heart failure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903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cs-CZ" sz="1400" i="1" dirty="0"/>
              <a:t>Upraveno pole Špinar et al. </a:t>
            </a:r>
            <a:r>
              <a:rPr lang="cs-CZ" sz="1400" i="1" dirty="0" err="1"/>
              <a:t>Remedia</a:t>
            </a:r>
            <a:r>
              <a:rPr lang="cs-CZ" sz="1400" i="1" dirty="0"/>
              <a:t> 2018 </a:t>
            </a:r>
            <a:endParaRPr lang="en-GB" sz="14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Mechanizmus účinku SGLT2 inhibitorů (</a:t>
            </a:r>
            <a:r>
              <a:rPr lang="cs-CZ" dirty="0" err="1"/>
              <a:t>sodium</a:t>
            </a:r>
            <a:r>
              <a:rPr lang="cs-CZ" dirty="0"/>
              <a:t> </a:t>
            </a:r>
            <a:r>
              <a:rPr lang="cs-CZ" dirty="0" err="1"/>
              <a:t>glucose</a:t>
            </a:r>
            <a:r>
              <a:rPr lang="cs-CZ" dirty="0"/>
              <a:t> </a:t>
            </a:r>
            <a:r>
              <a:rPr lang="cs-CZ" dirty="0" err="1"/>
              <a:t>cotransporter</a:t>
            </a:r>
            <a:r>
              <a:rPr lang="cs-CZ" dirty="0"/>
              <a:t> 2 </a:t>
            </a:r>
            <a:r>
              <a:rPr lang="cs-CZ" dirty="0" err="1"/>
              <a:t>inhibitors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4000" y="1679713"/>
            <a:ext cx="5687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ledvinách je za zpětné vstřebávání glukózy zodpovědný takzvaný </a:t>
            </a:r>
            <a:r>
              <a:rPr lang="cs-CZ" dirty="0" err="1"/>
              <a:t>ko</a:t>
            </a:r>
            <a:r>
              <a:rPr lang="cs-CZ" dirty="0"/>
              <a:t>-transportér SGLT2. </a:t>
            </a:r>
          </a:p>
          <a:p>
            <a:endParaRPr lang="cs-CZ" dirty="0"/>
          </a:p>
          <a:p>
            <a:r>
              <a:rPr lang="cs-CZ" dirty="0"/>
              <a:t>SGLT 2 „posílá" zpět do oběhu 90 % glukózy, o vstřebání zbývajícího množství se stará jeho "kolega", </a:t>
            </a:r>
            <a:r>
              <a:rPr lang="cs-CZ" dirty="0" err="1"/>
              <a:t>ko</a:t>
            </a:r>
            <a:r>
              <a:rPr lang="cs-CZ" dirty="0"/>
              <a:t>-transportér SGLT 1, který je přítomen i v jiných částech těla, především ve střevech. </a:t>
            </a:r>
          </a:p>
          <a:p>
            <a:endParaRPr lang="cs-CZ" dirty="0"/>
          </a:p>
          <a:p>
            <a:r>
              <a:rPr lang="cs-CZ" dirty="0" err="1"/>
              <a:t>Glifloziny</a:t>
            </a:r>
            <a:r>
              <a:rPr lang="cs-CZ" dirty="0"/>
              <a:t> jsou molekuly, které umí zablokovat účinek klíčového SGLT 2. </a:t>
            </a:r>
          </a:p>
          <a:p>
            <a:endParaRPr lang="cs-CZ" dirty="0"/>
          </a:p>
          <a:p>
            <a:r>
              <a:rPr lang="cs-CZ" dirty="0"/>
              <a:t>Praktickým důsledkem je vyloučení množství energie získané přibližně jedním hlavním jídlem.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09" y="2266122"/>
            <a:ext cx="5056200" cy="36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ooter Placeholder 7">
            <a:extLst>
              <a:ext uri="{FF2B5EF4-FFF2-40B4-BE49-F238E27FC236}">
                <a16:creationId xmlns:a16="http://schemas.microsoft.com/office/drawing/2014/main" id="{418E1E53-A46A-461C-91AD-32F1604D8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SGLT2, sodium-glucose co-transporter-2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Vallon V &amp; Thomson SC.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Diabetologia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2017;60:215; 2. Heise T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Clin Ther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2016;38:2265; 3. Heerspink HJ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Circulation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2016;134:752;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Inzucchi S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Diab Vasc Dis Res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2015;12:90; 5. Verma S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AHA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2018; oral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</a:t>
            </a:r>
            <a:r>
              <a:rPr lang="en-US" dirty="0"/>
              <a:t> SGLT2 </a:t>
            </a:r>
            <a:r>
              <a:rPr lang="en-US" dirty="0" err="1"/>
              <a:t>inhibito</a:t>
            </a:r>
            <a:r>
              <a:rPr lang="cs-CZ" dirty="0" err="1"/>
              <a:t>rů</a:t>
            </a:r>
            <a:r>
              <a:rPr lang="en-US" dirty="0"/>
              <a:t> </a:t>
            </a:r>
            <a:r>
              <a:rPr lang="cs-CZ" dirty="0"/>
              <a:t>na k</a:t>
            </a:r>
            <a:r>
              <a:rPr lang="en-US" dirty="0" err="1"/>
              <a:t>ardio</a:t>
            </a:r>
            <a:r>
              <a:rPr lang="en-US" dirty="0"/>
              <a:t>–</a:t>
            </a:r>
            <a:r>
              <a:rPr lang="en-US" dirty="0" err="1"/>
              <a:t>ren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syst</a:t>
            </a:r>
            <a:r>
              <a:rPr lang="cs-CZ" dirty="0"/>
              <a:t>é</a:t>
            </a:r>
            <a:r>
              <a:rPr lang="en-US" dirty="0"/>
              <a:t>m </a:t>
            </a:r>
            <a:r>
              <a:rPr lang="cs-CZ" dirty="0"/>
              <a:t>je zprostředkován vícečetnými mechanizmy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3" name="Rounded Rectangle 254">
            <a:extLst>
              <a:ext uri="{FF2B5EF4-FFF2-40B4-BE49-F238E27FC236}">
                <a16:creationId xmlns:a16="http://schemas.microsoft.com/office/drawing/2014/main" id="{521744FD-6B2F-4C26-B76C-5F513FD61A7B}"/>
              </a:ext>
            </a:extLst>
          </p:cNvPr>
          <p:cNvSpPr/>
          <p:nvPr/>
        </p:nvSpPr>
        <p:spPr>
          <a:xfrm>
            <a:off x="5674867" y="1930242"/>
            <a:ext cx="5978414" cy="3508012"/>
          </a:xfrm>
          <a:prstGeom prst="roundRect">
            <a:avLst>
              <a:gd name="adj" fmla="val 13474"/>
            </a:avLst>
          </a:prstGeom>
          <a:gradFill rotWithShape="1">
            <a:gsLst>
              <a:gs pos="100000">
                <a:sysClr val="window" lastClr="FFFFFF"/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  <a:ln w="9525" cap="flat" cmpd="sng" algn="ctr">
            <a:solidFill>
              <a:schemeClr val="accent1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TextBox 166">
            <a:extLst>
              <a:ext uri="{FF2B5EF4-FFF2-40B4-BE49-F238E27FC236}">
                <a16:creationId xmlns:a16="http://schemas.microsoft.com/office/drawing/2014/main" id="{F24804FF-10C9-405F-B571-97BFEEF6859A}"/>
              </a:ext>
            </a:extLst>
          </p:cNvPr>
          <p:cNvSpPr txBox="1"/>
          <p:nvPr/>
        </p:nvSpPr>
        <p:spPr>
          <a:xfrm>
            <a:off x="3071664" y="1412776"/>
            <a:ext cx="186467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Mechanism</a:t>
            </a:r>
            <a:r>
              <a:rPr kumimoji="0" lang="da-DK" sz="18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da-DK" sz="18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,2</a:t>
            </a: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TextBox 167">
            <a:extLst>
              <a:ext uri="{FF2B5EF4-FFF2-40B4-BE49-F238E27FC236}">
                <a16:creationId xmlns:a16="http://schemas.microsoft.com/office/drawing/2014/main" id="{08880230-CBEF-4829-A2C3-CBFA80CB6331}"/>
              </a:ext>
            </a:extLst>
          </p:cNvPr>
          <p:cNvSpPr txBox="1"/>
          <p:nvPr/>
        </p:nvSpPr>
        <p:spPr>
          <a:xfrm>
            <a:off x="6528048" y="1419746"/>
            <a:ext cx="40874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Observed effects</a:t>
            </a:r>
            <a:r>
              <a:rPr kumimoji="0" lang="da-DK" sz="18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1,3–5</a:t>
            </a: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3" name="TextBox 201">
            <a:extLst>
              <a:ext uri="{FF2B5EF4-FFF2-40B4-BE49-F238E27FC236}">
                <a16:creationId xmlns:a16="http://schemas.microsoft.com/office/drawing/2014/main" id="{31F17F88-85C3-4E68-B782-38E5A7E88CF5}"/>
              </a:ext>
            </a:extLst>
          </p:cNvPr>
          <p:cNvSpPr txBox="1"/>
          <p:nvPr/>
        </p:nvSpPr>
        <p:spPr>
          <a:xfrm>
            <a:off x="119336" y="1414934"/>
            <a:ext cx="283651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 inhibition</a:t>
            </a:r>
            <a:r>
              <a:rPr kumimoji="0" lang="da-DK" sz="18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</a:t>
            </a: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2" name="Picture 104">
            <a:extLst>
              <a:ext uri="{FF2B5EF4-FFF2-40B4-BE49-F238E27FC236}">
                <a16:creationId xmlns:a16="http://schemas.microsoft.com/office/drawing/2014/main" id="{BB677691-A9E5-478E-807F-724607D6D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79" y="2697219"/>
            <a:ext cx="390922" cy="2065158"/>
          </a:xfrm>
          <a:prstGeom prst="rect">
            <a:avLst/>
          </a:prstGeom>
        </p:spPr>
      </p:pic>
      <p:pic>
        <p:nvPicPr>
          <p:cNvPr id="382" name="Picture 180">
            <a:extLst>
              <a:ext uri="{FF2B5EF4-FFF2-40B4-BE49-F238E27FC236}">
                <a16:creationId xmlns:a16="http://schemas.microsoft.com/office/drawing/2014/main" id="{E0939325-846D-4714-A86E-07C5264A9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422566" y="3542312"/>
            <a:ext cx="1527721" cy="1620818"/>
          </a:xfrm>
          <a:prstGeom prst="rect">
            <a:avLst/>
          </a:prstGeom>
        </p:spPr>
      </p:pic>
      <p:pic>
        <p:nvPicPr>
          <p:cNvPr id="399" name="Picture 197">
            <a:extLst>
              <a:ext uri="{FF2B5EF4-FFF2-40B4-BE49-F238E27FC236}">
                <a16:creationId xmlns:a16="http://schemas.microsoft.com/office/drawing/2014/main" id="{3C4D3147-18CE-443D-899C-3533431C3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90" y="2674502"/>
            <a:ext cx="692037" cy="1521130"/>
          </a:xfrm>
          <a:prstGeom prst="rect">
            <a:avLst/>
          </a:prstGeom>
        </p:spPr>
      </p:pic>
      <p:pic>
        <p:nvPicPr>
          <p:cNvPr id="400" name="Picture 198">
            <a:extLst>
              <a:ext uri="{FF2B5EF4-FFF2-40B4-BE49-F238E27FC236}">
                <a16:creationId xmlns:a16="http://schemas.microsoft.com/office/drawing/2014/main" id="{93A00350-0946-4119-8154-A04C8557C9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75" y="3687919"/>
            <a:ext cx="545877" cy="594136"/>
          </a:xfrm>
          <a:prstGeom prst="rect">
            <a:avLst/>
          </a:prstGeom>
        </p:spPr>
      </p:pic>
      <p:pic>
        <p:nvPicPr>
          <p:cNvPr id="401" name="Picture 199">
            <a:extLst>
              <a:ext uri="{FF2B5EF4-FFF2-40B4-BE49-F238E27FC236}">
                <a16:creationId xmlns:a16="http://schemas.microsoft.com/office/drawing/2014/main" id="{C103106A-40CE-45AE-9156-EC410A7B2F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92" y="4311154"/>
            <a:ext cx="575881" cy="422338"/>
          </a:xfrm>
          <a:prstGeom prst="rect">
            <a:avLst/>
          </a:prstGeom>
        </p:spPr>
      </p:pic>
      <p:grpSp>
        <p:nvGrpSpPr>
          <p:cNvPr id="412" name="Group 210">
            <a:extLst>
              <a:ext uri="{FF2B5EF4-FFF2-40B4-BE49-F238E27FC236}">
                <a16:creationId xmlns:a16="http://schemas.microsoft.com/office/drawing/2014/main" id="{62284947-58AB-4B92-B436-2086B23999F9}"/>
              </a:ext>
            </a:extLst>
          </p:cNvPr>
          <p:cNvGrpSpPr/>
          <p:nvPr/>
        </p:nvGrpSpPr>
        <p:grpSpPr>
          <a:xfrm>
            <a:off x="3100860" y="3337225"/>
            <a:ext cx="2164608" cy="760174"/>
            <a:chOff x="2206604" y="3508321"/>
            <a:chExt cx="2075913" cy="647367"/>
          </a:xfrm>
        </p:grpSpPr>
        <p:sp>
          <p:nvSpPr>
            <p:cNvPr id="455" name="Rounded Rectangle 334">
              <a:extLst>
                <a:ext uri="{FF2B5EF4-FFF2-40B4-BE49-F238E27FC236}">
                  <a16:creationId xmlns:a16="http://schemas.microsoft.com/office/drawing/2014/main" id="{D40F4DAE-634F-4C00-AB18-557D5AE2713C}"/>
                </a:ext>
              </a:extLst>
            </p:cNvPr>
            <p:cNvSpPr/>
            <p:nvPr/>
          </p:nvSpPr>
          <p:spPr>
            <a:xfrm>
              <a:off x="2206604" y="3508321"/>
              <a:ext cx="1780871" cy="647367"/>
            </a:xfrm>
            <a:prstGeom prst="roundRect">
              <a:avLst>
                <a:gd name="adj" fmla="val 21719"/>
              </a:avLst>
            </a:prstGeom>
            <a:gradFill rotWithShape="1">
              <a:gsLst>
                <a:gs pos="100000">
                  <a:sysClr val="window" lastClr="FFFFFF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9525" cap="flat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TextBox 212">
              <a:extLst>
                <a:ext uri="{FF2B5EF4-FFF2-40B4-BE49-F238E27FC236}">
                  <a16:creationId xmlns:a16="http://schemas.microsoft.com/office/drawing/2014/main" id="{3D0C8099-3198-4053-AA28-9A028822B598}"/>
                </a:ext>
              </a:extLst>
            </p:cNvPr>
            <p:cNvSpPr txBox="1"/>
            <p:nvPr/>
          </p:nvSpPr>
          <p:spPr>
            <a:xfrm>
              <a:off x="2864724" y="3622691"/>
              <a:ext cx="1417793" cy="4455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Glucose excretion</a:t>
              </a:r>
            </a:p>
          </p:txBody>
        </p:sp>
        <p:pic>
          <p:nvPicPr>
            <p:cNvPr id="457" name="Picture 213">
              <a:extLst>
                <a:ext uri="{FF2B5EF4-FFF2-40B4-BE49-F238E27FC236}">
                  <a16:creationId xmlns:a16="http://schemas.microsoft.com/office/drawing/2014/main" id="{C6042C81-1969-45EC-B31F-8F112283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659" y="3551413"/>
              <a:ext cx="572728" cy="561183"/>
            </a:xfrm>
            <a:prstGeom prst="rect">
              <a:avLst/>
            </a:prstGeom>
          </p:spPr>
        </p:pic>
      </p:grpSp>
      <p:grpSp>
        <p:nvGrpSpPr>
          <p:cNvPr id="451" name="Group 215">
            <a:extLst>
              <a:ext uri="{FF2B5EF4-FFF2-40B4-BE49-F238E27FC236}">
                <a16:creationId xmlns:a16="http://schemas.microsoft.com/office/drawing/2014/main" id="{17AD770C-039D-41B8-BD46-99B3C9F0C856}"/>
              </a:ext>
            </a:extLst>
          </p:cNvPr>
          <p:cNvGrpSpPr/>
          <p:nvPr/>
        </p:nvGrpSpPr>
        <p:grpSpPr>
          <a:xfrm>
            <a:off x="3100861" y="4352722"/>
            <a:ext cx="2006139" cy="760174"/>
            <a:chOff x="2206605" y="1983059"/>
            <a:chExt cx="1899288" cy="647367"/>
          </a:xfrm>
        </p:grpSpPr>
        <p:sp>
          <p:nvSpPr>
            <p:cNvPr id="453" name="Rounded Rectangle 340">
              <a:extLst>
                <a:ext uri="{FF2B5EF4-FFF2-40B4-BE49-F238E27FC236}">
                  <a16:creationId xmlns:a16="http://schemas.microsoft.com/office/drawing/2014/main" id="{7D05ED7E-C32A-467B-AB17-AC8825496158}"/>
                </a:ext>
              </a:extLst>
            </p:cNvPr>
            <p:cNvSpPr/>
            <p:nvPr/>
          </p:nvSpPr>
          <p:spPr>
            <a:xfrm>
              <a:off x="2206605" y="1983059"/>
              <a:ext cx="1758054" cy="647367"/>
            </a:xfrm>
            <a:prstGeom prst="roundRect">
              <a:avLst>
                <a:gd name="adj" fmla="val 23389"/>
              </a:avLst>
            </a:prstGeom>
            <a:gradFill rotWithShape="1">
              <a:gsLst>
                <a:gs pos="100000">
                  <a:sysClr val="window" lastClr="FFFFFF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9525" cap="flat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TextBox 218">
              <a:extLst>
                <a:ext uri="{FF2B5EF4-FFF2-40B4-BE49-F238E27FC236}">
                  <a16:creationId xmlns:a16="http://schemas.microsoft.com/office/drawing/2014/main" id="{C2FF7D20-46E1-4655-BB62-7B93FEF46B3A}"/>
                </a:ext>
              </a:extLst>
            </p:cNvPr>
            <p:cNvSpPr txBox="1"/>
            <p:nvPr/>
          </p:nvSpPr>
          <p:spPr>
            <a:xfrm>
              <a:off x="2854035" y="2183931"/>
              <a:ext cx="1251858" cy="2621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Natriuresis</a:t>
              </a:r>
            </a:p>
          </p:txBody>
        </p:sp>
      </p:grpSp>
      <p:pic>
        <p:nvPicPr>
          <p:cNvPr id="452" name="Picture 216">
            <a:extLst>
              <a:ext uri="{FF2B5EF4-FFF2-40B4-BE49-F238E27FC236}">
                <a16:creationId xmlns:a16="http://schemas.microsoft.com/office/drawing/2014/main" id="{8FBA68FC-EF61-4FAA-AD3A-46FDE01370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94" y="4437810"/>
            <a:ext cx="479875" cy="589997"/>
          </a:xfrm>
          <a:prstGeom prst="rect">
            <a:avLst/>
          </a:prstGeom>
        </p:spPr>
      </p:pic>
      <p:grpSp>
        <p:nvGrpSpPr>
          <p:cNvPr id="414" name="Group 219">
            <a:extLst>
              <a:ext uri="{FF2B5EF4-FFF2-40B4-BE49-F238E27FC236}">
                <a16:creationId xmlns:a16="http://schemas.microsoft.com/office/drawing/2014/main" id="{A70D76AB-A6D9-404C-B107-8BC0CD8DB6C1}"/>
              </a:ext>
            </a:extLst>
          </p:cNvPr>
          <p:cNvGrpSpPr/>
          <p:nvPr/>
        </p:nvGrpSpPr>
        <p:grpSpPr>
          <a:xfrm>
            <a:off x="3100860" y="2353374"/>
            <a:ext cx="1859080" cy="760174"/>
            <a:chOff x="2206604" y="2745688"/>
            <a:chExt cx="1782904" cy="647367"/>
          </a:xfrm>
        </p:grpSpPr>
        <p:sp>
          <p:nvSpPr>
            <p:cNvPr id="448" name="Rounded Rectangle 330">
              <a:extLst>
                <a:ext uri="{FF2B5EF4-FFF2-40B4-BE49-F238E27FC236}">
                  <a16:creationId xmlns:a16="http://schemas.microsoft.com/office/drawing/2014/main" id="{6FD24DDA-D162-4F99-9F09-99A37B81F763}"/>
                </a:ext>
              </a:extLst>
            </p:cNvPr>
            <p:cNvSpPr/>
            <p:nvPr/>
          </p:nvSpPr>
          <p:spPr>
            <a:xfrm>
              <a:off x="2206604" y="2745688"/>
              <a:ext cx="1781692" cy="647367"/>
            </a:xfrm>
            <a:prstGeom prst="roundRect">
              <a:avLst>
                <a:gd name="adj" fmla="val 26731"/>
              </a:avLst>
            </a:prstGeom>
            <a:gradFill rotWithShape="1">
              <a:gsLst>
                <a:gs pos="100000">
                  <a:sysClr val="window" lastClr="FFFFFF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0800000" scaled="0"/>
            </a:gradFill>
            <a:ln w="9525" cap="flat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TextBox 221">
              <a:extLst>
                <a:ext uri="{FF2B5EF4-FFF2-40B4-BE49-F238E27FC236}">
                  <a16:creationId xmlns:a16="http://schemas.microsoft.com/office/drawing/2014/main" id="{F13AD509-1380-46D9-AF95-30C4AE9CD364}"/>
                </a:ext>
              </a:extLst>
            </p:cNvPr>
            <p:cNvSpPr txBox="1"/>
            <p:nvPr/>
          </p:nvSpPr>
          <p:spPr>
            <a:xfrm>
              <a:off x="2862437" y="2934754"/>
              <a:ext cx="1127071" cy="2621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Diuresis</a:t>
              </a:r>
            </a:p>
          </p:txBody>
        </p:sp>
        <p:pic>
          <p:nvPicPr>
            <p:cNvPr id="450" name="Picture 222">
              <a:extLst>
                <a:ext uri="{FF2B5EF4-FFF2-40B4-BE49-F238E27FC236}">
                  <a16:creationId xmlns:a16="http://schemas.microsoft.com/office/drawing/2014/main" id="{946ACA81-6E4F-4DD8-AB99-9909C20B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363" y="2807533"/>
              <a:ext cx="454316" cy="502444"/>
            </a:xfrm>
            <a:prstGeom prst="rect">
              <a:avLst/>
            </a:prstGeom>
          </p:spPr>
        </p:pic>
      </p:grpSp>
      <p:pic>
        <p:nvPicPr>
          <p:cNvPr id="417" name="Picture 111">
            <a:extLst>
              <a:ext uri="{FF2B5EF4-FFF2-40B4-BE49-F238E27FC236}">
                <a16:creationId xmlns:a16="http://schemas.microsoft.com/office/drawing/2014/main" id="{DC24D090-79F1-49BC-B967-8159ECE94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 t="44596" r="-6002" b="46377"/>
          <a:stretch/>
        </p:blipFill>
        <p:spPr>
          <a:xfrm>
            <a:off x="5369437" y="3618201"/>
            <a:ext cx="178776" cy="186414"/>
          </a:xfrm>
          <a:prstGeom prst="rect">
            <a:avLst/>
          </a:prstGeom>
        </p:spPr>
      </p:pic>
      <p:pic>
        <p:nvPicPr>
          <p:cNvPr id="418" name="Picture 128">
            <a:extLst>
              <a:ext uri="{FF2B5EF4-FFF2-40B4-BE49-F238E27FC236}">
                <a16:creationId xmlns:a16="http://schemas.microsoft.com/office/drawing/2014/main" id="{544D6250-65D6-42C7-AB19-B034B2BA3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1" t="44596" r="-6002" b="46377"/>
          <a:stretch/>
        </p:blipFill>
        <p:spPr>
          <a:xfrm>
            <a:off x="5537713" y="3618201"/>
            <a:ext cx="178776" cy="186414"/>
          </a:xfrm>
          <a:prstGeom prst="rect">
            <a:avLst/>
          </a:prstGeom>
        </p:spPr>
      </p:pic>
      <p:pic>
        <p:nvPicPr>
          <p:cNvPr id="422" name="Picture 136">
            <a:extLst>
              <a:ext uri="{FF2B5EF4-FFF2-40B4-BE49-F238E27FC236}">
                <a16:creationId xmlns:a16="http://schemas.microsoft.com/office/drawing/2014/main" id="{6855C273-1ADA-464A-B2E7-31F2F0AF17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6" r="-1088" b="94691"/>
          <a:stretch/>
        </p:blipFill>
        <p:spPr>
          <a:xfrm>
            <a:off x="3014946" y="2777262"/>
            <a:ext cx="73904" cy="103949"/>
          </a:xfrm>
          <a:prstGeom prst="rect">
            <a:avLst/>
          </a:prstGeom>
        </p:spPr>
      </p:pic>
      <p:pic>
        <p:nvPicPr>
          <p:cNvPr id="423" name="Picture 137">
            <a:extLst>
              <a:ext uri="{FF2B5EF4-FFF2-40B4-BE49-F238E27FC236}">
                <a16:creationId xmlns:a16="http://schemas.microsoft.com/office/drawing/2014/main" id="{6A9C6345-47B5-4627-BD9F-0C2F271284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679183" y="2674502"/>
            <a:ext cx="207927" cy="71581"/>
          </a:xfrm>
          <a:prstGeom prst="rect">
            <a:avLst/>
          </a:prstGeom>
        </p:spPr>
      </p:pic>
      <p:pic>
        <p:nvPicPr>
          <p:cNvPr id="424" name="Picture 138">
            <a:extLst>
              <a:ext uri="{FF2B5EF4-FFF2-40B4-BE49-F238E27FC236}">
                <a16:creationId xmlns:a16="http://schemas.microsoft.com/office/drawing/2014/main" id="{59E0EF64-607D-4F17-87C3-024E3DBAF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886929" y="2674502"/>
            <a:ext cx="207927" cy="71581"/>
          </a:xfrm>
          <a:prstGeom prst="rect">
            <a:avLst/>
          </a:prstGeom>
        </p:spPr>
      </p:pic>
      <p:pic>
        <p:nvPicPr>
          <p:cNvPr id="425" name="Picture 139">
            <a:extLst>
              <a:ext uri="{FF2B5EF4-FFF2-40B4-BE49-F238E27FC236}">
                <a16:creationId xmlns:a16="http://schemas.microsoft.com/office/drawing/2014/main" id="{3D29CC29-CF08-4F82-AE63-43BAFDD545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556340" y="3687919"/>
            <a:ext cx="207927" cy="71581"/>
          </a:xfrm>
          <a:prstGeom prst="rect">
            <a:avLst/>
          </a:prstGeom>
        </p:spPr>
      </p:pic>
      <p:pic>
        <p:nvPicPr>
          <p:cNvPr id="426" name="Picture 140">
            <a:extLst>
              <a:ext uri="{FF2B5EF4-FFF2-40B4-BE49-F238E27FC236}">
                <a16:creationId xmlns:a16="http://schemas.microsoft.com/office/drawing/2014/main" id="{098BBC95-5BA7-447B-83AB-FA634D1BB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773578" y="3687919"/>
            <a:ext cx="207927" cy="71581"/>
          </a:xfrm>
          <a:prstGeom prst="rect">
            <a:avLst/>
          </a:prstGeom>
        </p:spPr>
      </p:pic>
      <p:pic>
        <p:nvPicPr>
          <p:cNvPr id="427" name="Picture 141">
            <a:extLst>
              <a:ext uri="{FF2B5EF4-FFF2-40B4-BE49-F238E27FC236}">
                <a16:creationId xmlns:a16="http://schemas.microsoft.com/office/drawing/2014/main" id="{89BE348E-E23C-48FC-B6FF-CD60EE540D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8" b="95294"/>
          <a:stretch/>
        </p:blipFill>
        <p:spPr>
          <a:xfrm>
            <a:off x="2990816" y="3687919"/>
            <a:ext cx="63686" cy="71581"/>
          </a:xfrm>
          <a:prstGeom prst="rect">
            <a:avLst/>
          </a:prstGeom>
        </p:spPr>
      </p:pic>
      <p:pic>
        <p:nvPicPr>
          <p:cNvPr id="428" name="Picture 144">
            <a:extLst>
              <a:ext uri="{FF2B5EF4-FFF2-40B4-BE49-F238E27FC236}">
                <a16:creationId xmlns:a16="http://schemas.microsoft.com/office/drawing/2014/main" id="{1A4B42CE-DAE8-4443-9B69-30AA9281B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566271" y="4677656"/>
            <a:ext cx="207927" cy="71581"/>
          </a:xfrm>
          <a:prstGeom prst="rect">
            <a:avLst/>
          </a:prstGeom>
        </p:spPr>
      </p:pic>
      <p:pic>
        <p:nvPicPr>
          <p:cNvPr id="429" name="Picture 145">
            <a:extLst>
              <a:ext uri="{FF2B5EF4-FFF2-40B4-BE49-F238E27FC236}">
                <a16:creationId xmlns:a16="http://schemas.microsoft.com/office/drawing/2014/main" id="{1A1A072F-0E36-4612-B07D-855C35382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b="95294"/>
          <a:stretch/>
        </p:blipFill>
        <p:spPr>
          <a:xfrm>
            <a:off x="2774771" y="4677656"/>
            <a:ext cx="207927" cy="71581"/>
          </a:xfrm>
          <a:prstGeom prst="rect">
            <a:avLst/>
          </a:prstGeom>
        </p:spPr>
      </p:pic>
      <p:pic>
        <p:nvPicPr>
          <p:cNvPr id="430" name="Picture 147">
            <a:extLst>
              <a:ext uri="{FF2B5EF4-FFF2-40B4-BE49-F238E27FC236}">
                <a16:creationId xmlns:a16="http://schemas.microsoft.com/office/drawing/2014/main" id="{FD561D73-73A0-4EA0-90EE-B43E60952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8" b="95294"/>
          <a:stretch/>
        </p:blipFill>
        <p:spPr>
          <a:xfrm>
            <a:off x="2990816" y="4675636"/>
            <a:ext cx="63686" cy="71581"/>
          </a:xfrm>
          <a:prstGeom prst="rect">
            <a:avLst/>
          </a:prstGeom>
        </p:spPr>
      </p:pic>
      <p:sp>
        <p:nvSpPr>
          <p:cNvPr id="463" name="Rectangle 163">
            <a:extLst>
              <a:ext uri="{FF2B5EF4-FFF2-40B4-BE49-F238E27FC236}">
                <a16:creationId xmlns:a16="http://schemas.microsoft.com/office/drawing/2014/main" id="{A820E7C8-8A14-4271-816B-F8A2DEB39554}"/>
              </a:ext>
            </a:extLst>
          </p:cNvPr>
          <p:cNvSpPr/>
          <p:nvPr/>
        </p:nvSpPr>
        <p:spPr>
          <a:xfrm>
            <a:off x="6766120" y="2300934"/>
            <a:ext cx="1451276" cy="29950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Cardiac function</a:t>
            </a:r>
          </a:p>
        </p:txBody>
      </p:sp>
      <p:cxnSp>
        <p:nvCxnSpPr>
          <p:cNvPr id="464" name="Straight Connector 164">
            <a:extLst>
              <a:ext uri="{FF2B5EF4-FFF2-40B4-BE49-F238E27FC236}">
                <a16:creationId xmlns:a16="http://schemas.microsoft.com/office/drawing/2014/main" id="{800E4DDD-1963-4A3B-9C9F-F44619269665}"/>
              </a:ext>
            </a:extLst>
          </p:cNvPr>
          <p:cNvCxnSpPr>
            <a:cxnSpLocks/>
          </p:cNvCxnSpPr>
          <p:nvPr/>
        </p:nvCxnSpPr>
        <p:spPr>
          <a:xfrm>
            <a:off x="6685129" y="2237148"/>
            <a:ext cx="0" cy="39692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headEnd type="triangle" w="med" len="med"/>
            <a:tailEnd type="none" w="med" len="med"/>
          </a:ln>
          <a:effectLst/>
        </p:spPr>
      </p:cxnSp>
      <p:pic>
        <p:nvPicPr>
          <p:cNvPr id="465" name="Picture 165">
            <a:extLst>
              <a:ext uri="{FF2B5EF4-FFF2-40B4-BE49-F238E27FC236}">
                <a16:creationId xmlns:a16="http://schemas.microsoft.com/office/drawing/2014/main" id="{28EFB6CE-7153-4906-90BA-86973BED4C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060848"/>
            <a:ext cx="720000" cy="72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CB5DAB-0312-492B-828F-1F02AD4E5FBA}"/>
              </a:ext>
            </a:extLst>
          </p:cNvPr>
          <p:cNvGrpSpPr/>
          <p:nvPr/>
        </p:nvGrpSpPr>
        <p:grpSpPr>
          <a:xfrm>
            <a:off x="6838475" y="2841147"/>
            <a:ext cx="3162798" cy="1091909"/>
            <a:chOff x="6725934" y="2531887"/>
            <a:chExt cx="3162798" cy="1091909"/>
          </a:xfrm>
        </p:grpSpPr>
        <p:sp>
          <p:nvSpPr>
            <p:cNvPr id="475" name="Rectangle 124">
              <a:extLst>
                <a:ext uri="{FF2B5EF4-FFF2-40B4-BE49-F238E27FC236}">
                  <a16:creationId xmlns:a16="http://schemas.microsoft.com/office/drawing/2014/main" id="{26634B98-63CC-42CD-8B3A-E764BF81B6C9}"/>
                </a:ext>
              </a:extLst>
            </p:cNvPr>
            <p:cNvSpPr/>
            <p:nvPr/>
          </p:nvSpPr>
          <p:spPr>
            <a:xfrm>
              <a:off x="7310789" y="2945307"/>
              <a:ext cx="1178207" cy="221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Afterload</a:t>
              </a:r>
            </a:p>
          </p:txBody>
        </p:sp>
        <p:pic>
          <p:nvPicPr>
            <p:cNvPr id="477" name="Picture 126">
              <a:extLst>
                <a:ext uri="{FF2B5EF4-FFF2-40B4-BE49-F238E27FC236}">
                  <a16:creationId xmlns:a16="http://schemas.microsoft.com/office/drawing/2014/main" id="{2EF5263E-71C1-4FA8-894D-F59EEE70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332" y="2910824"/>
              <a:ext cx="348391" cy="283554"/>
            </a:xfrm>
            <a:prstGeom prst="rect">
              <a:avLst/>
            </a:prstGeom>
          </p:spPr>
        </p:pic>
        <p:sp>
          <p:nvSpPr>
            <p:cNvPr id="472" name="Rectangle 142">
              <a:extLst>
                <a:ext uri="{FF2B5EF4-FFF2-40B4-BE49-F238E27FC236}">
                  <a16:creationId xmlns:a16="http://schemas.microsoft.com/office/drawing/2014/main" id="{558EBB0E-AAFD-445C-80C7-893729BBBC41}"/>
                </a:ext>
              </a:extLst>
            </p:cNvPr>
            <p:cNvSpPr/>
            <p:nvPr/>
          </p:nvSpPr>
          <p:spPr>
            <a:xfrm>
              <a:off x="7293616" y="2607929"/>
              <a:ext cx="911302" cy="18825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Preload</a:t>
              </a:r>
            </a:p>
          </p:txBody>
        </p:sp>
        <p:cxnSp>
          <p:nvCxnSpPr>
            <p:cNvPr id="473" name="Straight Connector 143">
              <a:extLst>
                <a:ext uri="{FF2B5EF4-FFF2-40B4-BE49-F238E27FC236}">
                  <a16:creationId xmlns:a16="http://schemas.microsoft.com/office/drawing/2014/main" id="{D296243E-9BCC-4144-B326-892C2E6D3A5B}"/>
                </a:ext>
              </a:extLst>
            </p:cNvPr>
            <p:cNvCxnSpPr>
              <a:cxnSpLocks/>
            </p:cNvCxnSpPr>
            <p:nvPr/>
          </p:nvCxnSpPr>
          <p:spPr>
            <a:xfrm>
              <a:off x="7293616" y="2607928"/>
              <a:ext cx="0" cy="2445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pic>
          <p:nvPicPr>
            <p:cNvPr id="474" name="Picture 149">
              <a:extLst>
                <a:ext uri="{FF2B5EF4-FFF2-40B4-BE49-F238E27FC236}">
                  <a16:creationId xmlns:a16="http://schemas.microsoft.com/office/drawing/2014/main" id="{D910F9E7-4D55-4C63-AF8F-C9B1A21B1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398" y="2531887"/>
              <a:ext cx="209979" cy="319273"/>
            </a:xfrm>
            <a:prstGeom prst="rect">
              <a:avLst/>
            </a:prstGeom>
          </p:spPr>
        </p:pic>
        <p:sp>
          <p:nvSpPr>
            <p:cNvPr id="469" name="Rectangle 155">
              <a:extLst>
                <a:ext uri="{FF2B5EF4-FFF2-40B4-BE49-F238E27FC236}">
                  <a16:creationId xmlns:a16="http://schemas.microsoft.com/office/drawing/2014/main" id="{2B3479FE-64B0-4376-A759-D06D22F585B5}"/>
                </a:ext>
              </a:extLst>
            </p:cNvPr>
            <p:cNvSpPr/>
            <p:nvPr/>
          </p:nvSpPr>
          <p:spPr>
            <a:xfrm>
              <a:off x="7333907" y="3364283"/>
              <a:ext cx="2554825" cy="20675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Cardiometabolic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efficiency</a:t>
              </a:r>
            </a:p>
          </p:txBody>
        </p:sp>
        <p:pic>
          <p:nvPicPr>
            <p:cNvPr id="471" name="Picture 157">
              <a:extLst>
                <a:ext uri="{FF2B5EF4-FFF2-40B4-BE49-F238E27FC236}">
                  <a16:creationId xmlns:a16="http://schemas.microsoft.com/office/drawing/2014/main" id="{290EDAA3-1A8B-4854-94C5-9C7537AD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711" y="3302434"/>
              <a:ext cx="321365" cy="321362"/>
            </a:xfrm>
            <a:prstGeom prst="rect">
              <a:avLst/>
            </a:prstGeom>
          </p:spPr>
        </p:pic>
        <p:sp>
          <p:nvSpPr>
            <p:cNvPr id="380" name="Left Bracket 178">
              <a:extLst>
                <a:ext uri="{FF2B5EF4-FFF2-40B4-BE49-F238E27FC236}">
                  <a16:creationId xmlns:a16="http://schemas.microsoft.com/office/drawing/2014/main" id="{E3A25466-B40F-45A2-AA90-052F16D9803D}"/>
                </a:ext>
              </a:extLst>
            </p:cNvPr>
            <p:cNvSpPr/>
            <p:nvPr/>
          </p:nvSpPr>
          <p:spPr>
            <a:xfrm>
              <a:off x="6725934" y="2549669"/>
              <a:ext cx="70191" cy="1060268"/>
            </a:xfrm>
            <a:prstGeom prst="leftBracket">
              <a:avLst>
                <a:gd name="adj" fmla="val 82736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92" name="Straight Connector 143">
              <a:extLst>
                <a:ext uri="{FF2B5EF4-FFF2-40B4-BE49-F238E27FC236}">
                  <a16:creationId xmlns:a16="http://schemas.microsoft.com/office/drawing/2014/main" id="{9ED98A87-5114-46EC-9D14-398443D38765}"/>
                </a:ext>
              </a:extLst>
            </p:cNvPr>
            <p:cNvCxnSpPr>
              <a:cxnSpLocks/>
            </p:cNvCxnSpPr>
            <p:nvPr/>
          </p:nvCxnSpPr>
          <p:spPr>
            <a:xfrm>
              <a:off x="7298545" y="2925496"/>
              <a:ext cx="0" cy="2445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Connector 143">
              <a:extLst>
                <a:ext uri="{FF2B5EF4-FFF2-40B4-BE49-F238E27FC236}">
                  <a16:creationId xmlns:a16="http://schemas.microsoft.com/office/drawing/2014/main" id="{B0151BA4-3C98-4564-A896-147410C55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8357" y="3326512"/>
              <a:ext cx="0" cy="2445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BEA80E-9470-443A-BB05-E3C50CED4B04}"/>
              </a:ext>
            </a:extLst>
          </p:cNvPr>
          <p:cNvGrpSpPr/>
          <p:nvPr/>
        </p:nvGrpSpPr>
        <p:grpSpPr>
          <a:xfrm>
            <a:off x="9158437" y="4394033"/>
            <a:ext cx="2277575" cy="725623"/>
            <a:chOff x="6039775" y="3024558"/>
            <a:chExt cx="2277575" cy="725623"/>
          </a:xfrm>
        </p:grpSpPr>
        <p:pic>
          <p:nvPicPr>
            <p:cNvPr id="460" name="Picture 170">
              <a:extLst>
                <a:ext uri="{FF2B5EF4-FFF2-40B4-BE49-F238E27FC236}">
                  <a16:creationId xmlns:a16="http://schemas.microsoft.com/office/drawing/2014/main" id="{5B448FC4-DD57-4FF0-8DD4-3CF26C046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775" y="3024558"/>
              <a:ext cx="725625" cy="725623"/>
            </a:xfrm>
            <a:prstGeom prst="ellipse">
              <a:avLst/>
            </a:prstGeom>
          </p:spPr>
        </p:pic>
        <p:sp>
          <p:nvSpPr>
            <p:cNvPr id="461" name="Rectangle 171">
              <a:extLst>
                <a:ext uri="{FF2B5EF4-FFF2-40B4-BE49-F238E27FC236}">
                  <a16:creationId xmlns:a16="http://schemas.microsoft.com/office/drawing/2014/main" id="{5C046518-8991-4A90-A6A0-97932ED1170D}"/>
                </a:ext>
              </a:extLst>
            </p:cNvPr>
            <p:cNvSpPr/>
            <p:nvPr/>
          </p:nvSpPr>
          <p:spPr>
            <a:xfrm>
              <a:off x="6973355" y="3238838"/>
              <a:ext cx="1343995" cy="29950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Kidney function</a:t>
              </a:r>
            </a:p>
          </p:txBody>
        </p:sp>
        <p:cxnSp>
          <p:nvCxnSpPr>
            <p:cNvPr id="97" name="Straight Connector 164">
              <a:extLst>
                <a:ext uri="{FF2B5EF4-FFF2-40B4-BE49-F238E27FC236}">
                  <a16:creationId xmlns:a16="http://schemas.microsoft.com/office/drawing/2014/main" id="{5F968614-C11B-4595-95B2-9F4EBE169078}"/>
                </a:ext>
              </a:extLst>
            </p:cNvPr>
            <p:cNvCxnSpPr>
              <a:cxnSpLocks/>
            </p:cNvCxnSpPr>
            <p:nvPr/>
          </p:nvCxnSpPr>
          <p:spPr>
            <a:xfrm>
              <a:off x="6888088" y="3176091"/>
              <a:ext cx="0" cy="3969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B32ED7-6E93-404A-B5D0-DECB58216542}"/>
              </a:ext>
            </a:extLst>
          </p:cNvPr>
          <p:cNvGrpSpPr/>
          <p:nvPr/>
        </p:nvGrpSpPr>
        <p:grpSpPr>
          <a:xfrm>
            <a:off x="9177764" y="3281657"/>
            <a:ext cx="2326878" cy="723407"/>
            <a:chOff x="9594828" y="2746083"/>
            <a:chExt cx="2326878" cy="723407"/>
          </a:xfrm>
        </p:grpSpPr>
        <p:sp>
          <p:nvSpPr>
            <p:cNvPr id="66" name="Rectangle 171">
              <a:extLst>
                <a:ext uri="{FF2B5EF4-FFF2-40B4-BE49-F238E27FC236}">
                  <a16:creationId xmlns:a16="http://schemas.microsoft.com/office/drawing/2014/main" id="{0595E4E4-E827-4E78-9E97-5BB553659EEF}"/>
                </a:ext>
              </a:extLst>
            </p:cNvPr>
            <p:cNvSpPr/>
            <p:nvPr/>
          </p:nvSpPr>
          <p:spPr>
            <a:xfrm>
              <a:off x="10577711" y="2975926"/>
              <a:ext cx="1343995" cy="29950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434CC1-0FEC-4C73-AD3A-9A11E5180AA9}"/>
                </a:ext>
              </a:extLst>
            </p:cNvPr>
            <p:cNvGrpSpPr/>
            <p:nvPr/>
          </p:nvGrpSpPr>
          <p:grpSpPr>
            <a:xfrm>
              <a:off x="9594828" y="2746083"/>
              <a:ext cx="720000" cy="723407"/>
              <a:chOff x="10637754" y="2776097"/>
              <a:chExt cx="720000" cy="72340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0405CD1-BE6A-4D7F-92C9-DED275688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" t="4165" r="5662" b="4523"/>
              <a:stretch/>
            </p:blipFill>
            <p:spPr>
              <a:xfrm>
                <a:off x="10650073" y="2776097"/>
                <a:ext cx="707614" cy="714031"/>
              </a:xfrm>
              <a:prstGeom prst="ellipse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508C65-2327-459F-8DFA-252E2F5826F9}"/>
                  </a:ext>
                </a:extLst>
              </p:cNvPr>
              <p:cNvSpPr/>
              <p:nvPr/>
            </p:nvSpPr>
            <p:spPr bwMode="auto">
              <a:xfrm>
                <a:off x="10637754" y="2779504"/>
                <a:ext cx="720000" cy="720000"/>
              </a:xfrm>
              <a:prstGeom prst="ellipse">
                <a:avLst/>
              </a:prstGeom>
              <a:noFill/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lIns="69949" tIns="34974" rIns="69949" bIns="34974" rtlCol="0" anchor="ctr"/>
              <a:lstStyle/>
              <a:p>
                <a:pPr marL="228600" marR="0" lvl="0" indent="-228600" algn="ctr" defTabSz="609585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0414B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99" name="Straight Connector 164">
              <a:extLst>
                <a:ext uri="{FF2B5EF4-FFF2-40B4-BE49-F238E27FC236}">
                  <a16:creationId xmlns:a16="http://schemas.microsoft.com/office/drawing/2014/main" id="{5F9543D5-BEF2-41E6-91ED-C3C626880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1056" y="2924944"/>
              <a:ext cx="0" cy="3969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93472-BDEF-41BF-96EA-36F02073B0C1}"/>
              </a:ext>
            </a:extLst>
          </p:cNvPr>
          <p:cNvGrpSpPr/>
          <p:nvPr/>
        </p:nvGrpSpPr>
        <p:grpSpPr>
          <a:xfrm>
            <a:off x="9177764" y="2092083"/>
            <a:ext cx="2302494" cy="720000"/>
            <a:chOff x="6024072" y="1990292"/>
            <a:chExt cx="2302494" cy="720000"/>
          </a:xfrm>
        </p:grpSpPr>
        <p:sp>
          <p:nvSpPr>
            <p:cNvPr id="62" name="Rectangle 171">
              <a:extLst>
                <a:ext uri="{FF2B5EF4-FFF2-40B4-BE49-F238E27FC236}">
                  <a16:creationId xmlns:a16="http://schemas.microsoft.com/office/drawing/2014/main" id="{83206E0E-0C52-490D-9D57-56BFA7C903AB}"/>
                </a:ext>
              </a:extLst>
            </p:cNvPr>
            <p:cNvSpPr/>
            <p:nvPr/>
          </p:nvSpPr>
          <p:spPr>
            <a:xfrm>
              <a:off x="6982571" y="2174690"/>
              <a:ext cx="1343995" cy="29950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Blood pressure</a:t>
              </a:r>
            </a:p>
          </p:txBody>
        </p:sp>
        <p:pic>
          <p:nvPicPr>
            <p:cNvPr id="76" name="Picture 161">
              <a:extLst>
                <a:ext uri="{FF2B5EF4-FFF2-40B4-BE49-F238E27FC236}">
                  <a16:creationId xmlns:a16="http://schemas.microsoft.com/office/drawing/2014/main" id="{A3FBF94A-67B1-4642-A6E3-7EF06674F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072" y="1990292"/>
              <a:ext cx="720000" cy="720000"/>
            </a:xfrm>
            <a:prstGeom prst="rect">
              <a:avLst/>
            </a:prstGeom>
          </p:spPr>
        </p:pic>
        <p:cxnSp>
          <p:nvCxnSpPr>
            <p:cNvPr id="100" name="Straight Connector 164">
              <a:extLst>
                <a:ext uri="{FF2B5EF4-FFF2-40B4-BE49-F238E27FC236}">
                  <a16:creationId xmlns:a16="http://schemas.microsoft.com/office/drawing/2014/main" id="{7F882CB7-A381-4976-9CF7-E6E3DE7B7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7384" y="2137467"/>
              <a:ext cx="0" cy="396925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D55CC2-F88D-44BD-87AF-1FF4921C3027}"/>
              </a:ext>
            </a:extLst>
          </p:cNvPr>
          <p:cNvGrpSpPr/>
          <p:nvPr/>
        </p:nvGrpSpPr>
        <p:grpSpPr>
          <a:xfrm>
            <a:off x="5893044" y="4365104"/>
            <a:ext cx="2697526" cy="720000"/>
            <a:chOff x="7807281" y="3774920"/>
            <a:chExt cx="2697526" cy="720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6D2098-C351-45DD-A26F-20F231B52CAB}"/>
                </a:ext>
              </a:extLst>
            </p:cNvPr>
            <p:cNvGrpSpPr/>
            <p:nvPr/>
          </p:nvGrpSpPr>
          <p:grpSpPr>
            <a:xfrm>
              <a:off x="8668606" y="3922008"/>
              <a:ext cx="1836201" cy="396925"/>
              <a:chOff x="6864803" y="4142075"/>
              <a:chExt cx="1836201" cy="396925"/>
            </a:xfrm>
          </p:grpSpPr>
          <p:sp>
            <p:nvSpPr>
              <p:cNvPr id="70" name="Rectangle 171">
                <a:extLst>
                  <a:ext uri="{FF2B5EF4-FFF2-40B4-BE49-F238E27FC236}">
                    <a16:creationId xmlns:a16="http://schemas.microsoft.com/office/drawing/2014/main" id="{A8E30458-EA54-439A-B5EF-A19BD33C89B1}"/>
                  </a:ext>
                </a:extLst>
              </p:cNvPr>
              <p:cNvSpPr/>
              <p:nvPr/>
            </p:nvSpPr>
            <p:spPr>
              <a:xfrm>
                <a:off x="6957571" y="4184799"/>
                <a:ext cx="1743433" cy="30731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3428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Left 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ventricular mass</a:t>
                </a:r>
              </a:p>
            </p:txBody>
          </p:sp>
          <p:cxnSp>
            <p:nvCxnSpPr>
              <p:cNvPr id="101" name="Straight Connector 164">
                <a:extLst>
                  <a:ext uri="{FF2B5EF4-FFF2-40B4-BE49-F238E27FC236}">
                    <a16:creationId xmlns:a16="http://schemas.microsoft.com/office/drawing/2014/main" id="{1427EF75-7969-4D25-8AD4-E182BF0CE6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4803" y="4142075"/>
                <a:ext cx="0" cy="396925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</p:cxnSp>
        </p:grpSp>
        <p:pic>
          <p:nvPicPr>
            <p:cNvPr id="105" name="Picture 165">
              <a:extLst>
                <a:ext uri="{FF2B5EF4-FFF2-40B4-BE49-F238E27FC236}">
                  <a16:creationId xmlns:a16="http://schemas.microsoft.com/office/drawing/2014/main" id="{D366F03F-DB4C-4A0E-A1AE-DDCE57FF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281" y="3774920"/>
              <a:ext cx="720000" cy="720000"/>
            </a:xfrm>
            <a:prstGeom prst="rect">
              <a:avLst/>
            </a:prstGeom>
          </p:spPr>
        </p:pic>
      </p:grp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21C4C09D-1013-4328-9E3C-517241A49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2544" y="6309320"/>
            <a:ext cx="589856" cy="365208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246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Placeholder 8">
            <a:extLst>
              <a:ext uri="{FF2B5EF4-FFF2-40B4-BE49-F238E27FC236}">
                <a16:creationId xmlns:a16="http://schemas.microsoft.com/office/drawing/2014/main" id="{EE6E2E4B-8E7C-4BD9-8F91-E0050F113F89}"/>
              </a:ext>
            </a:extLst>
          </p:cNvPr>
          <p:cNvGraphicFramePr>
            <a:graphicFrameLocks noGrp="1"/>
          </p:cNvGraphicFramePr>
          <p:nvPr>
            <p:ph type="tbl" sz="quarter" idx="11"/>
          </p:nvPr>
        </p:nvGraphicFramePr>
        <p:xfrm>
          <a:off x="609600" y="1379538"/>
          <a:ext cx="10972800" cy="3999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2124">
                  <a:extLst>
                    <a:ext uri="{9D8B030D-6E8A-4147-A177-3AD203B41FA5}">
                      <a16:colId xmlns:a16="http://schemas.microsoft.com/office/drawing/2014/main" val="3673131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1137200773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279172187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423393261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SGLT2 inhibitor on top of metformin</a:t>
                      </a:r>
                    </a:p>
                  </a:txBody>
                  <a:tcPr marL="90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Empagliflozin 10 mg</a:t>
                      </a:r>
                      <a:r>
                        <a:rPr lang="en-GB" sz="1600" baseline="30000" dirty="0">
                          <a:latin typeface="+mn-lt"/>
                        </a:rPr>
                        <a:t>1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Canagliflozin 100 mg</a:t>
                      </a:r>
                      <a:r>
                        <a:rPr lang="en-GB" sz="1600" baseline="30000" dirty="0">
                          <a:latin typeface="+mn-lt"/>
                        </a:rPr>
                        <a:t>2</a:t>
                      </a:r>
                    </a:p>
                  </a:txBody>
                  <a:tcPr marL="90000" marR="90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Dapagliflozin 10 mg</a:t>
                      </a:r>
                      <a:r>
                        <a:rPr lang="en-GB" sz="1600" baseline="30000" dirty="0">
                          <a:latin typeface="+mn-lt"/>
                        </a:rPr>
                        <a:t>3</a:t>
                      </a:r>
                    </a:p>
                  </a:txBody>
                  <a:tcPr marL="90000" marR="90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41786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HbA1c, %</a:t>
                      </a:r>
                    </a:p>
                  </a:txBody>
                  <a:tcPr marL="864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 -0.70*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-0.73</a:t>
                      </a:r>
                      <a:r>
                        <a:rPr lang="en-GB" sz="2000" baseline="30000" dirty="0">
                          <a:latin typeface="+mn-lt"/>
                        </a:rPr>
                        <a:t>†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+mn-lt"/>
                        </a:rPr>
                        <a:t>-0.84</a:t>
                      </a:r>
                      <a:r>
                        <a:rPr lang="en-GB" sz="2000" b="0" baseline="30000" dirty="0">
                          <a:latin typeface="+mn-lt"/>
                        </a:rPr>
                        <a:t>‡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67792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Weight, kg</a:t>
                      </a:r>
                    </a:p>
                  </a:txBody>
                  <a:tcPr marL="864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-2.08*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-3.3</a:t>
                      </a:r>
                      <a:r>
                        <a:rPr lang="en-GB" sz="2000" baseline="30000" dirty="0">
                          <a:latin typeface="+mn-lt"/>
                        </a:rPr>
                        <a:t>†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+mn-lt"/>
                        </a:rPr>
                        <a:t>-2.9</a:t>
                      </a:r>
                      <a:r>
                        <a:rPr lang="en-GB" sz="2000" b="0" baseline="30000" dirty="0">
                          <a:latin typeface="+mn-lt"/>
                        </a:rPr>
                        <a:t>‡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085215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Systolic blood pressure, mmHg</a:t>
                      </a:r>
                    </a:p>
                  </a:txBody>
                  <a:tcPr marL="864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-4.5*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-3.5</a:t>
                      </a:r>
                      <a:r>
                        <a:rPr lang="en-GB" sz="2000" baseline="30000" dirty="0">
                          <a:latin typeface="+mn-lt"/>
                        </a:rPr>
                        <a:t>†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72000" marR="72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+mn-lt"/>
                        </a:rPr>
                        <a:t>-5.1</a:t>
                      </a:r>
                      <a:r>
                        <a:rPr lang="en-GB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endParaRPr lang="en-GB" sz="2000" b="0" baseline="300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3111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Diastolic blood pressure, mmHg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-2.0*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-1.8</a:t>
                      </a:r>
                      <a:r>
                        <a:rPr lang="en-GB" sz="2000" baseline="30000" dirty="0">
                          <a:latin typeface="+mn-lt"/>
                        </a:rPr>
                        <a:t>†</a:t>
                      </a:r>
                      <a:endParaRPr lang="en-GB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-1.8</a:t>
                      </a:r>
                      <a:r>
                        <a:rPr lang="en-GB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endParaRPr lang="en-GB" sz="20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2419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56FC9D-7020-4EC0-9952-0C8222C83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000" y="5638800"/>
            <a:ext cx="9853500" cy="1047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of studies should be interpreted with caution due to differences in study design, populations and methodology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Adjusted mean change from baseline at Week 24;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Least squares mean change from baseline at Week 52;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‡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Adjusted mean change from baseline at Week 24;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§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change from baseline at Week 24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HbA1c, glycated haemoglobin; SGLT2, sodium-glucose co-transporter-2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Häring H-U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Diabetes Care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2014;37:1650; 2. Lavelle-Gonzalez FJ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Diabetologia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2013;56:2582; 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Bailey CJ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Lancet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2010;375:2223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43612-853F-48ED-8F00-BAD2EA1F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SGLT2 inhibitor</a:t>
            </a:r>
            <a:r>
              <a:rPr lang="cs-CZ" dirty="0"/>
              <a:t>y zlepšují KV</a:t>
            </a:r>
            <a:r>
              <a:rPr lang="en-GB" dirty="0"/>
              <a:t> r</a:t>
            </a:r>
            <a:r>
              <a:rPr lang="cs-CZ" dirty="0" err="1"/>
              <a:t>izikové</a:t>
            </a:r>
            <a:r>
              <a:rPr lang="en-GB" dirty="0"/>
              <a:t> fa</a:t>
            </a:r>
            <a:r>
              <a:rPr lang="cs-CZ" dirty="0" err="1"/>
              <a:t>ktory</a:t>
            </a:r>
            <a:r>
              <a:rPr lang="en-GB" dirty="0"/>
              <a:t> </a:t>
            </a:r>
            <a:r>
              <a:rPr lang="cs-CZ" dirty="0"/>
              <a:t>u</a:t>
            </a:r>
            <a:r>
              <a:rPr lang="en-GB" dirty="0"/>
              <a:t> pa</a:t>
            </a:r>
            <a:r>
              <a:rPr lang="cs-CZ" dirty="0" err="1"/>
              <a:t>cientů</a:t>
            </a:r>
            <a:r>
              <a:rPr lang="en-GB" dirty="0"/>
              <a:t> </a:t>
            </a:r>
            <a:r>
              <a:rPr lang="cs-CZ" dirty="0"/>
              <a:t>s diabetes </a:t>
            </a:r>
            <a:r>
              <a:rPr lang="cs-CZ" dirty="0" err="1"/>
              <a:t>mellitus</a:t>
            </a:r>
            <a:r>
              <a:rPr lang="cs-CZ" dirty="0"/>
              <a:t> 2. typu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842AD-86FC-4E93-9B2C-A8D19662EB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73C300-1131-4A46-813D-C73A20A54B8C}"/>
              </a:ext>
            </a:extLst>
          </p:cNvPr>
          <p:cNvSpPr/>
          <p:nvPr/>
        </p:nvSpPr>
        <p:spPr>
          <a:xfrm>
            <a:off x="659468" y="4673484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761624F-3EF0-43AA-81D4-D2771695CAB8}"/>
              </a:ext>
            </a:extLst>
          </p:cNvPr>
          <p:cNvSpPr/>
          <p:nvPr/>
        </p:nvSpPr>
        <p:spPr>
          <a:xfrm rot="10800000">
            <a:off x="659468" y="3849920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15EF9E-065A-47C0-A922-3F917B7C8F00}"/>
              </a:ext>
            </a:extLst>
          </p:cNvPr>
          <p:cNvGrpSpPr/>
          <p:nvPr/>
        </p:nvGrpSpPr>
        <p:grpSpPr>
          <a:xfrm>
            <a:off x="675151" y="3971925"/>
            <a:ext cx="584884" cy="433649"/>
            <a:chOff x="1511794" y="2038350"/>
            <a:chExt cx="1354138" cy="1052513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CB295D1-E961-4070-914C-1E6CB246B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1794" y="2038350"/>
              <a:ext cx="1354138" cy="1052513"/>
            </a:xfrm>
            <a:custGeom>
              <a:avLst/>
              <a:gdLst>
                <a:gd name="T0" fmla="*/ 127 w 415"/>
                <a:gd name="T1" fmla="*/ 8 h 322"/>
                <a:gd name="T2" fmla="*/ 206 w 415"/>
                <a:gd name="T3" fmla="*/ 45 h 322"/>
                <a:gd name="T4" fmla="*/ 215 w 415"/>
                <a:gd name="T5" fmla="*/ 48 h 322"/>
                <a:gd name="T6" fmla="*/ 223 w 415"/>
                <a:gd name="T7" fmla="*/ 45 h 322"/>
                <a:gd name="T8" fmla="*/ 299 w 415"/>
                <a:gd name="T9" fmla="*/ 9 h 322"/>
                <a:gd name="T10" fmla="*/ 361 w 415"/>
                <a:gd name="T11" fmla="*/ 36 h 322"/>
                <a:gd name="T12" fmla="*/ 392 w 415"/>
                <a:gd name="T13" fmla="*/ 101 h 322"/>
                <a:gd name="T14" fmla="*/ 374 w 415"/>
                <a:gd name="T15" fmla="*/ 155 h 322"/>
                <a:gd name="T16" fmla="*/ 299 w 415"/>
                <a:gd name="T17" fmla="*/ 114 h 322"/>
                <a:gd name="T18" fmla="*/ 210 w 415"/>
                <a:gd name="T19" fmla="*/ 203 h 322"/>
                <a:gd name="T20" fmla="*/ 255 w 415"/>
                <a:gd name="T21" fmla="*/ 280 h 322"/>
                <a:gd name="T22" fmla="*/ 221 w 415"/>
                <a:gd name="T23" fmla="*/ 311 h 322"/>
                <a:gd name="T24" fmla="*/ 221 w 415"/>
                <a:gd name="T25" fmla="*/ 311 h 322"/>
                <a:gd name="T26" fmla="*/ 221 w 415"/>
                <a:gd name="T27" fmla="*/ 311 h 322"/>
                <a:gd name="T28" fmla="*/ 214 w 415"/>
                <a:gd name="T29" fmla="*/ 314 h 322"/>
                <a:gd name="T30" fmla="*/ 208 w 415"/>
                <a:gd name="T31" fmla="*/ 311 h 322"/>
                <a:gd name="T32" fmla="*/ 208 w 415"/>
                <a:gd name="T33" fmla="*/ 311 h 322"/>
                <a:gd name="T34" fmla="*/ 208 w 415"/>
                <a:gd name="T35" fmla="*/ 311 h 322"/>
                <a:gd name="T36" fmla="*/ 109 w 415"/>
                <a:gd name="T37" fmla="*/ 218 h 322"/>
                <a:gd name="T38" fmla="*/ 69 w 415"/>
                <a:gd name="T39" fmla="*/ 36 h 322"/>
                <a:gd name="T40" fmla="*/ 127 w 415"/>
                <a:gd name="T41" fmla="*/ 8 h 322"/>
                <a:gd name="T42" fmla="*/ 127 w 415"/>
                <a:gd name="T43" fmla="*/ 0 h 322"/>
                <a:gd name="T44" fmla="*/ 63 w 415"/>
                <a:gd name="T45" fmla="*/ 30 h 322"/>
                <a:gd name="T46" fmla="*/ 104 w 415"/>
                <a:gd name="T47" fmla="*/ 224 h 322"/>
                <a:gd name="T48" fmla="*/ 202 w 415"/>
                <a:gd name="T49" fmla="*/ 317 h 322"/>
                <a:gd name="T50" fmla="*/ 214 w 415"/>
                <a:gd name="T51" fmla="*/ 322 h 322"/>
                <a:gd name="T52" fmla="*/ 227 w 415"/>
                <a:gd name="T53" fmla="*/ 317 h 322"/>
                <a:gd name="T54" fmla="*/ 269 w 415"/>
                <a:gd name="T55" fmla="*/ 278 h 322"/>
                <a:gd name="T56" fmla="*/ 218 w 415"/>
                <a:gd name="T57" fmla="*/ 203 h 322"/>
                <a:gd name="T58" fmla="*/ 299 w 415"/>
                <a:gd name="T59" fmla="*/ 122 h 322"/>
                <a:gd name="T60" fmla="*/ 299 w 415"/>
                <a:gd name="T61" fmla="*/ 122 h 322"/>
                <a:gd name="T62" fmla="*/ 373 w 415"/>
                <a:gd name="T63" fmla="*/ 171 h 322"/>
                <a:gd name="T64" fmla="*/ 366 w 415"/>
                <a:gd name="T65" fmla="*/ 30 h 322"/>
                <a:gd name="T66" fmla="*/ 299 w 415"/>
                <a:gd name="T67" fmla="*/ 1 h 322"/>
                <a:gd name="T68" fmla="*/ 218 w 415"/>
                <a:gd name="T69" fmla="*/ 39 h 322"/>
                <a:gd name="T70" fmla="*/ 215 w 415"/>
                <a:gd name="T71" fmla="*/ 40 h 322"/>
                <a:gd name="T72" fmla="*/ 212 w 415"/>
                <a:gd name="T73" fmla="*/ 39 h 322"/>
                <a:gd name="T74" fmla="*/ 127 w 415"/>
                <a:gd name="T7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" h="322">
                  <a:moveTo>
                    <a:pt x="127" y="8"/>
                  </a:moveTo>
                  <a:cubicBezTo>
                    <a:pt x="153" y="8"/>
                    <a:pt x="180" y="21"/>
                    <a:pt x="206" y="45"/>
                  </a:cubicBezTo>
                  <a:cubicBezTo>
                    <a:pt x="208" y="47"/>
                    <a:pt x="211" y="48"/>
                    <a:pt x="215" y="48"/>
                  </a:cubicBezTo>
                  <a:cubicBezTo>
                    <a:pt x="218" y="48"/>
                    <a:pt x="221" y="47"/>
                    <a:pt x="223" y="45"/>
                  </a:cubicBezTo>
                  <a:cubicBezTo>
                    <a:pt x="246" y="22"/>
                    <a:pt x="272" y="9"/>
                    <a:pt x="299" y="9"/>
                  </a:cubicBezTo>
                  <a:cubicBezTo>
                    <a:pt x="322" y="9"/>
                    <a:pt x="343" y="18"/>
                    <a:pt x="361" y="36"/>
                  </a:cubicBezTo>
                  <a:cubicBezTo>
                    <a:pt x="382" y="57"/>
                    <a:pt x="393" y="79"/>
                    <a:pt x="392" y="101"/>
                  </a:cubicBezTo>
                  <a:cubicBezTo>
                    <a:pt x="392" y="118"/>
                    <a:pt x="386" y="135"/>
                    <a:pt x="374" y="155"/>
                  </a:cubicBezTo>
                  <a:cubicBezTo>
                    <a:pt x="357" y="130"/>
                    <a:pt x="329" y="114"/>
                    <a:pt x="299" y="114"/>
                  </a:cubicBezTo>
                  <a:cubicBezTo>
                    <a:pt x="250" y="114"/>
                    <a:pt x="210" y="154"/>
                    <a:pt x="210" y="203"/>
                  </a:cubicBezTo>
                  <a:cubicBezTo>
                    <a:pt x="210" y="235"/>
                    <a:pt x="227" y="264"/>
                    <a:pt x="255" y="280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19" y="313"/>
                    <a:pt x="217" y="314"/>
                    <a:pt x="214" y="314"/>
                  </a:cubicBezTo>
                  <a:cubicBezTo>
                    <a:pt x="212" y="314"/>
                    <a:pt x="210" y="313"/>
                    <a:pt x="208" y="311"/>
                  </a:cubicBezTo>
                  <a:cubicBezTo>
                    <a:pt x="208" y="311"/>
                    <a:pt x="208" y="311"/>
                    <a:pt x="208" y="311"/>
                  </a:cubicBezTo>
                  <a:cubicBezTo>
                    <a:pt x="208" y="311"/>
                    <a:pt x="208" y="311"/>
                    <a:pt x="208" y="311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41" y="150"/>
                    <a:pt x="12" y="98"/>
                    <a:pt x="69" y="36"/>
                  </a:cubicBezTo>
                  <a:cubicBezTo>
                    <a:pt x="86" y="17"/>
                    <a:pt x="106" y="8"/>
                    <a:pt x="127" y="8"/>
                  </a:cubicBezTo>
                  <a:moveTo>
                    <a:pt x="127" y="0"/>
                  </a:moveTo>
                  <a:cubicBezTo>
                    <a:pt x="104" y="0"/>
                    <a:pt x="82" y="10"/>
                    <a:pt x="63" y="30"/>
                  </a:cubicBezTo>
                  <a:cubicBezTo>
                    <a:pt x="0" y="100"/>
                    <a:pt x="38" y="158"/>
                    <a:pt x="104" y="22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6" y="320"/>
                    <a:pt x="210" y="322"/>
                    <a:pt x="214" y="322"/>
                  </a:cubicBezTo>
                  <a:cubicBezTo>
                    <a:pt x="219" y="322"/>
                    <a:pt x="223" y="320"/>
                    <a:pt x="227" y="317"/>
                  </a:cubicBezTo>
                  <a:cubicBezTo>
                    <a:pt x="269" y="278"/>
                    <a:pt x="269" y="278"/>
                    <a:pt x="269" y="278"/>
                  </a:cubicBezTo>
                  <a:cubicBezTo>
                    <a:pt x="239" y="266"/>
                    <a:pt x="218" y="237"/>
                    <a:pt x="218" y="203"/>
                  </a:cubicBezTo>
                  <a:cubicBezTo>
                    <a:pt x="218" y="158"/>
                    <a:pt x="254" y="122"/>
                    <a:pt x="299" y="122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32" y="122"/>
                    <a:pt x="360" y="142"/>
                    <a:pt x="373" y="171"/>
                  </a:cubicBezTo>
                  <a:cubicBezTo>
                    <a:pt x="406" y="124"/>
                    <a:pt x="415" y="78"/>
                    <a:pt x="366" y="30"/>
                  </a:cubicBezTo>
                  <a:cubicBezTo>
                    <a:pt x="347" y="11"/>
                    <a:pt x="323" y="1"/>
                    <a:pt x="299" y="1"/>
                  </a:cubicBezTo>
                  <a:cubicBezTo>
                    <a:pt x="271" y="1"/>
                    <a:pt x="242" y="14"/>
                    <a:pt x="218" y="39"/>
                  </a:cubicBezTo>
                  <a:cubicBezTo>
                    <a:pt x="217" y="40"/>
                    <a:pt x="216" y="40"/>
                    <a:pt x="215" y="40"/>
                  </a:cubicBezTo>
                  <a:cubicBezTo>
                    <a:pt x="214" y="40"/>
                    <a:pt x="212" y="40"/>
                    <a:pt x="212" y="39"/>
                  </a:cubicBezTo>
                  <a:cubicBezTo>
                    <a:pt x="184" y="13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6C0C814-9B3B-472B-B2E0-786CEDB46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718" y="2532062"/>
              <a:ext cx="120648" cy="222251"/>
            </a:xfrm>
            <a:custGeom>
              <a:avLst/>
              <a:gdLst>
                <a:gd name="T0" fmla="*/ 34 w 37"/>
                <a:gd name="T1" fmla="*/ 1 h 68"/>
                <a:gd name="T2" fmla="*/ 13 w 37"/>
                <a:gd name="T3" fmla="*/ 39 h 68"/>
                <a:gd name="T4" fmla="*/ 3 w 37"/>
                <a:gd name="T5" fmla="*/ 48 h 68"/>
                <a:gd name="T6" fmla="*/ 2 w 37"/>
                <a:gd name="T7" fmla="*/ 50 h 68"/>
                <a:gd name="T8" fmla="*/ 10 w 37"/>
                <a:gd name="T9" fmla="*/ 66 h 68"/>
                <a:gd name="T10" fmla="*/ 23 w 37"/>
                <a:gd name="T11" fmla="*/ 65 h 68"/>
                <a:gd name="T12" fmla="*/ 27 w 37"/>
                <a:gd name="T13" fmla="*/ 61 h 68"/>
                <a:gd name="T14" fmla="*/ 28 w 37"/>
                <a:gd name="T15" fmla="*/ 59 h 68"/>
                <a:gd name="T16" fmla="*/ 27 w 37"/>
                <a:gd name="T17" fmla="*/ 45 h 68"/>
                <a:gd name="T18" fmla="*/ 34 w 37"/>
                <a:gd name="T1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68">
                  <a:moveTo>
                    <a:pt x="34" y="1"/>
                  </a:moveTo>
                  <a:cubicBezTo>
                    <a:pt x="31" y="0"/>
                    <a:pt x="13" y="39"/>
                    <a:pt x="13" y="39"/>
                  </a:cubicBezTo>
                  <a:cubicBezTo>
                    <a:pt x="9" y="40"/>
                    <a:pt x="4" y="43"/>
                    <a:pt x="3" y="48"/>
                  </a:cubicBezTo>
                  <a:cubicBezTo>
                    <a:pt x="2" y="48"/>
                    <a:pt x="2" y="49"/>
                    <a:pt x="2" y="50"/>
                  </a:cubicBezTo>
                  <a:cubicBezTo>
                    <a:pt x="0" y="57"/>
                    <a:pt x="4" y="64"/>
                    <a:pt x="10" y="66"/>
                  </a:cubicBezTo>
                  <a:cubicBezTo>
                    <a:pt x="14" y="68"/>
                    <a:pt x="19" y="68"/>
                    <a:pt x="23" y="65"/>
                  </a:cubicBezTo>
                  <a:cubicBezTo>
                    <a:pt x="25" y="64"/>
                    <a:pt x="26" y="63"/>
                    <a:pt x="27" y="61"/>
                  </a:cubicBezTo>
                  <a:cubicBezTo>
                    <a:pt x="28" y="61"/>
                    <a:pt x="28" y="60"/>
                    <a:pt x="28" y="59"/>
                  </a:cubicBezTo>
                  <a:cubicBezTo>
                    <a:pt x="30" y="55"/>
                    <a:pt x="30" y="49"/>
                    <a:pt x="27" y="45"/>
                  </a:cubicBezTo>
                  <a:cubicBezTo>
                    <a:pt x="29" y="41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BD88EF-9C40-4C2B-B227-5F6585C91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6804" y="2460624"/>
              <a:ext cx="479425" cy="479425"/>
            </a:xfrm>
            <a:custGeom>
              <a:avLst/>
              <a:gdLst>
                <a:gd name="T0" fmla="*/ 74 w 147"/>
                <a:gd name="T1" fmla="*/ 0 h 147"/>
                <a:gd name="T2" fmla="*/ 0 w 147"/>
                <a:gd name="T3" fmla="*/ 74 h 147"/>
                <a:gd name="T4" fmla="*/ 74 w 147"/>
                <a:gd name="T5" fmla="*/ 147 h 147"/>
                <a:gd name="T6" fmla="*/ 147 w 147"/>
                <a:gd name="T7" fmla="*/ 74 h 147"/>
                <a:gd name="T8" fmla="*/ 74 w 147"/>
                <a:gd name="T9" fmla="*/ 0 h 147"/>
                <a:gd name="T10" fmla="*/ 74 w 147"/>
                <a:gd name="T11" fmla="*/ 135 h 147"/>
                <a:gd name="T12" fmla="*/ 12 w 147"/>
                <a:gd name="T13" fmla="*/ 74 h 147"/>
                <a:gd name="T14" fmla="*/ 73 w 147"/>
                <a:gd name="T15" fmla="*/ 13 h 147"/>
                <a:gd name="T16" fmla="*/ 135 w 147"/>
                <a:gd name="T17" fmla="*/ 73 h 147"/>
                <a:gd name="T18" fmla="*/ 74 w 147"/>
                <a:gd name="T1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lose/>
                  <a:moveTo>
                    <a:pt x="74" y="135"/>
                  </a:moveTo>
                  <a:cubicBezTo>
                    <a:pt x="40" y="135"/>
                    <a:pt x="12" y="108"/>
                    <a:pt x="12" y="74"/>
                  </a:cubicBezTo>
                  <a:cubicBezTo>
                    <a:pt x="12" y="40"/>
                    <a:pt x="39" y="13"/>
                    <a:pt x="73" y="13"/>
                  </a:cubicBezTo>
                  <a:cubicBezTo>
                    <a:pt x="107" y="12"/>
                    <a:pt x="135" y="39"/>
                    <a:pt x="135" y="73"/>
                  </a:cubicBezTo>
                  <a:cubicBezTo>
                    <a:pt x="135" y="107"/>
                    <a:pt x="108" y="135"/>
                    <a:pt x="74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8F983B-D8E2-4E88-A410-38061FDAD142}"/>
              </a:ext>
            </a:extLst>
          </p:cNvPr>
          <p:cNvGrpSpPr/>
          <p:nvPr/>
        </p:nvGrpSpPr>
        <p:grpSpPr>
          <a:xfrm>
            <a:off x="661194" y="3003564"/>
            <a:ext cx="662686" cy="662686"/>
            <a:chOff x="8184232" y="3789040"/>
            <a:chExt cx="1200000" cy="120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B2CF2C-8421-461C-A6A0-C9185E59861A}"/>
                </a:ext>
              </a:extLst>
            </p:cNvPr>
            <p:cNvSpPr/>
            <p:nvPr/>
          </p:nvSpPr>
          <p:spPr>
            <a:xfrm rot="10800000">
              <a:off x="8184232" y="3789040"/>
              <a:ext cx="1200000" cy="12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74EC9AA-986F-4259-8BF5-32F72324AE08}"/>
                </a:ext>
              </a:extLst>
            </p:cNvPr>
            <p:cNvGrpSpPr/>
            <p:nvPr/>
          </p:nvGrpSpPr>
          <p:grpSpPr>
            <a:xfrm>
              <a:off x="8406917" y="3972760"/>
              <a:ext cx="769256" cy="769256"/>
              <a:chOff x="967870" y="1363712"/>
              <a:chExt cx="734506" cy="734506"/>
            </a:xfrm>
          </p:grpSpPr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22BA6BBE-2D21-47C3-A049-3863460E6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870" y="1363712"/>
                <a:ext cx="734506" cy="734506"/>
              </a:xfrm>
              <a:custGeom>
                <a:avLst/>
                <a:gdLst>
                  <a:gd name="T0" fmla="*/ 324 w 360"/>
                  <a:gd name="T1" fmla="*/ 27 h 360"/>
                  <a:gd name="T2" fmla="*/ 244 w 360"/>
                  <a:gd name="T3" fmla="*/ 27 h 360"/>
                  <a:gd name="T4" fmla="*/ 180 w 360"/>
                  <a:gd name="T5" fmla="*/ 0 h 360"/>
                  <a:gd name="T6" fmla="*/ 117 w 360"/>
                  <a:gd name="T7" fmla="*/ 27 h 360"/>
                  <a:gd name="T8" fmla="*/ 36 w 360"/>
                  <a:gd name="T9" fmla="*/ 27 h 360"/>
                  <a:gd name="T10" fmla="*/ 0 w 360"/>
                  <a:gd name="T11" fmla="*/ 63 h 360"/>
                  <a:gd name="T12" fmla="*/ 0 w 360"/>
                  <a:gd name="T13" fmla="*/ 324 h 360"/>
                  <a:gd name="T14" fmla="*/ 36 w 360"/>
                  <a:gd name="T15" fmla="*/ 360 h 360"/>
                  <a:gd name="T16" fmla="*/ 324 w 360"/>
                  <a:gd name="T17" fmla="*/ 360 h 360"/>
                  <a:gd name="T18" fmla="*/ 360 w 360"/>
                  <a:gd name="T19" fmla="*/ 324 h 360"/>
                  <a:gd name="T20" fmla="*/ 360 w 360"/>
                  <a:gd name="T21" fmla="*/ 63 h 360"/>
                  <a:gd name="T22" fmla="*/ 324 w 360"/>
                  <a:gd name="T23" fmla="*/ 27 h 360"/>
                  <a:gd name="T24" fmla="*/ 180 w 360"/>
                  <a:gd name="T25" fmla="*/ 19 h 360"/>
                  <a:gd name="T26" fmla="*/ 212 w 360"/>
                  <a:gd name="T27" fmla="*/ 27 h 360"/>
                  <a:gd name="T28" fmla="*/ 235 w 360"/>
                  <a:gd name="T29" fmla="*/ 46 h 360"/>
                  <a:gd name="T30" fmla="*/ 248 w 360"/>
                  <a:gd name="T31" fmla="*/ 77 h 360"/>
                  <a:gd name="T32" fmla="*/ 188 w 360"/>
                  <a:gd name="T33" fmla="*/ 77 h 360"/>
                  <a:gd name="T34" fmla="*/ 170 w 360"/>
                  <a:gd name="T35" fmla="*/ 46 h 360"/>
                  <a:gd name="T36" fmla="*/ 166 w 360"/>
                  <a:gd name="T37" fmla="*/ 40 h 360"/>
                  <a:gd name="T38" fmla="*/ 152 w 360"/>
                  <a:gd name="T39" fmla="*/ 36 h 360"/>
                  <a:gd name="T40" fmla="*/ 148 w 360"/>
                  <a:gd name="T41" fmla="*/ 46 h 360"/>
                  <a:gd name="T42" fmla="*/ 149 w 360"/>
                  <a:gd name="T43" fmla="*/ 49 h 360"/>
                  <a:gd name="T44" fmla="*/ 166 w 360"/>
                  <a:gd name="T45" fmla="*/ 77 h 360"/>
                  <a:gd name="T46" fmla="*/ 113 w 360"/>
                  <a:gd name="T47" fmla="*/ 77 h 360"/>
                  <a:gd name="T48" fmla="*/ 126 w 360"/>
                  <a:gd name="T49" fmla="*/ 46 h 360"/>
                  <a:gd name="T50" fmla="*/ 149 w 360"/>
                  <a:gd name="T51" fmla="*/ 27 h 360"/>
                  <a:gd name="T52" fmla="*/ 180 w 360"/>
                  <a:gd name="T53" fmla="*/ 19 h 360"/>
                  <a:gd name="T54" fmla="*/ 340 w 360"/>
                  <a:gd name="T55" fmla="*/ 324 h 360"/>
                  <a:gd name="T56" fmla="*/ 324 w 360"/>
                  <a:gd name="T57" fmla="*/ 341 h 360"/>
                  <a:gd name="T58" fmla="*/ 36 w 360"/>
                  <a:gd name="T59" fmla="*/ 341 h 360"/>
                  <a:gd name="T60" fmla="*/ 20 w 360"/>
                  <a:gd name="T61" fmla="*/ 324 h 360"/>
                  <a:gd name="T62" fmla="*/ 20 w 360"/>
                  <a:gd name="T63" fmla="*/ 63 h 360"/>
                  <a:gd name="T64" fmla="*/ 36 w 360"/>
                  <a:gd name="T65" fmla="*/ 46 h 360"/>
                  <a:gd name="T66" fmla="*/ 103 w 360"/>
                  <a:gd name="T67" fmla="*/ 46 h 360"/>
                  <a:gd name="T68" fmla="*/ 93 w 360"/>
                  <a:gd name="T69" fmla="*/ 87 h 360"/>
                  <a:gd name="T70" fmla="*/ 103 w 360"/>
                  <a:gd name="T71" fmla="*/ 97 h 360"/>
                  <a:gd name="T72" fmla="*/ 258 w 360"/>
                  <a:gd name="T73" fmla="*/ 97 h 360"/>
                  <a:gd name="T74" fmla="*/ 268 w 360"/>
                  <a:gd name="T75" fmla="*/ 87 h 360"/>
                  <a:gd name="T76" fmla="*/ 257 w 360"/>
                  <a:gd name="T77" fmla="*/ 46 h 360"/>
                  <a:gd name="T78" fmla="*/ 324 w 360"/>
                  <a:gd name="T79" fmla="*/ 46 h 360"/>
                  <a:gd name="T80" fmla="*/ 340 w 360"/>
                  <a:gd name="T81" fmla="*/ 63 h 360"/>
                  <a:gd name="T82" fmla="*/ 340 w 360"/>
                  <a:gd name="T83" fmla="*/ 32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0" h="360">
                    <a:moveTo>
                      <a:pt x="324" y="27"/>
                    </a:moveTo>
                    <a:cubicBezTo>
                      <a:pt x="244" y="27"/>
                      <a:pt x="244" y="27"/>
                      <a:pt x="244" y="27"/>
                    </a:cubicBezTo>
                    <a:cubicBezTo>
                      <a:pt x="228" y="10"/>
                      <a:pt x="205" y="0"/>
                      <a:pt x="180" y="0"/>
                    </a:cubicBezTo>
                    <a:cubicBezTo>
                      <a:pt x="156" y="0"/>
                      <a:pt x="133" y="10"/>
                      <a:pt x="117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17" y="27"/>
                      <a:pt x="0" y="43"/>
                      <a:pt x="0" y="63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44"/>
                      <a:pt x="17" y="360"/>
                      <a:pt x="36" y="360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43" y="360"/>
                      <a:pt x="360" y="344"/>
                      <a:pt x="360" y="324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60" y="43"/>
                      <a:pt x="343" y="27"/>
                      <a:pt x="324" y="27"/>
                    </a:cubicBezTo>
                    <a:close/>
                    <a:moveTo>
                      <a:pt x="180" y="19"/>
                    </a:moveTo>
                    <a:cubicBezTo>
                      <a:pt x="192" y="19"/>
                      <a:pt x="202" y="22"/>
                      <a:pt x="212" y="27"/>
                    </a:cubicBezTo>
                    <a:cubicBezTo>
                      <a:pt x="221" y="32"/>
                      <a:pt x="229" y="38"/>
                      <a:pt x="235" y="46"/>
                    </a:cubicBezTo>
                    <a:cubicBezTo>
                      <a:pt x="241" y="55"/>
                      <a:pt x="246" y="66"/>
                      <a:pt x="24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70" y="46"/>
                      <a:pt x="170" y="46"/>
                      <a:pt x="170" y="46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3" y="35"/>
                      <a:pt x="157" y="33"/>
                      <a:pt x="152" y="36"/>
                    </a:cubicBezTo>
                    <a:cubicBezTo>
                      <a:pt x="149" y="38"/>
                      <a:pt x="147" y="43"/>
                      <a:pt x="148" y="46"/>
                    </a:cubicBezTo>
                    <a:cubicBezTo>
                      <a:pt x="148" y="47"/>
                      <a:pt x="148" y="49"/>
                      <a:pt x="149" y="49"/>
                    </a:cubicBezTo>
                    <a:cubicBezTo>
                      <a:pt x="166" y="77"/>
                      <a:pt x="166" y="77"/>
                      <a:pt x="166" y="77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66"/>
                      <a:pt x="120" y="55"/>
                      <a:pt x="126" y="46"/>
                    </a:cubicBezTo>
                    <a:cubicBezTo>
                      <a:pt x="132" y="38"/>
                      <a:pt x="140" y="32"/>
                      <a:pt x="149" y="27"/>
                    </a:cubicBezTo>
                    <a:cubicBezTo>
                      <a:pt x="159" y="22"/>
                      <a:pt x="169" y="19"/>
                      <a:pt x="180" y="19"/>
                    </a:cubicBezTo>
                    <a:close/>
                    <a:moveTo>
                      <a:pt x="340" y="324"/>
                    </a:moveTo>
                    <a:cubicBezTo>
                      <a:pt x="340" y="333"/>
                      <a:pt x="333" y="341"/>
                      <a:pt x="324" y="341"/>
                    </a:cubicBezTo>
                    <a:cubicBezTo>
                      <a:pt x="36" y="341"/>
                      <a:pt x="36" y="341"/>
                      <a:pt x="36" y="341"/>
                    </a:cubicBezTo>
                    <a:cubicBezTo>
                      <a:pt x="27" y="341"/>
                      <a:pt x="20" y="333"/>
                      <a:pt x="20" y="324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54"/>
                      <a:pt x="27" y="46"/>
                      <a:pt x="36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7" y="59"/>
                      <a:pt x="93" y="72"/>
                      <a:pt x="93" y="87"/>
                    </a:cubicBezTo>
                    <a:cubicBezTo>
                      <a:pt x="93" y="92"/>
                      <a:pt x="98" y="97"/>
                      <a:pt x="103" y="97"/>
                    </a:cubicBezTo>
                    <a:cubicBezTo>
                      <a:pt x="258" y="97"/>
                      <a:pt x="258" y="97"/>
                      <a:pt x="258" y="97"/>
                    </a:cubicBezTo>
                    <a:cubicBezTo>
                      <a:pt x="263" y="97"/>
                      <a:pt x="268" y="92"/>
                      <a:pt x="268" y="87"/>
                    </a:cubicBezTo>
                    <a:cubicBezTo>
                      <a:pt x="268" y="72"/>
                      <a:pt x="264" y="59"/>
                      <a:pt x="257" y="46"/>
                    </a:cubicBezTo>
                    <a:cubicBezTo>
                      <a:pt x="324" y="46"/>
                      <a:pt x="324" y="46"/>
                      <a:pt x="324" y="46"/>
                    </a:cubicBezTo>
                    <a:cubicBezTo>
                      <a:pt x="333" y="46"/>
                      <a:pt x="340" y="54"/>
                      <a:pt x="340" y="63"/>
                    </a:cubicBezTo>
                    <a:cubicBezTo>
                      <a:pt x="340" y="324"/>
                      <a:pt x="340" y="324"/>
                      <a:pt x="340" y="3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895CFADA-FAC3-4A48-88D0-BC2CC5BD7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5416" y="1625733"/>
                <a:ext cx="216334" cy="396943"/>
              </a:xfrm>
              <a:custGeom>
                <a:avLst/>
                <a:gdLst>
                  <a:gd name="T0" fmla="*/ 77 w 119"/>
                  <a:gd name="T1" fmla="*/ 0 h 218"/>
                  <a:gd name="T2" fmla="*/ 35 w 119"/>
                  <a:gd name="T3" fmla="*/ 16 h 218"/>
                  <a:gd name="T4" fmla="*/ 4 w 119"/>
                  <a:gd name="T5" fmla="*/ 88 h 218"/>
                  <a:gd name="T6" fmla="*/ 64 w 119"/>
                  <a:gd name="T7" fmla="*/ 218 h 218"/>
                  <a:gd name="T8" fmla="*/ 92 w 119"/>
                  <a:gd name="T9" fmla="*/ 208 h 218"/>
                  <a:gd name="T10" fmla="*/ 102 w 119"/>
                  <a:gd name="T11" fmla="*/ 155 h 218"/>
                  <a:gd name="T12" fmla="*/ 101 w 119"/>
                  <a:gd name="T13" fmla="*/ 133 h 218"/>
                  <a:gd name="T14" fmla="*/ 108 w 119"/>
                  <a:gd name="T15" fmla="*/ 103 h 218"/>
                  <a:gd name="T16" fmla="*/ 117 w 119"/>
                  <a:gd name="T17" fmla="*/ 57 h 218"/>
                  <a:gd name="T18" fmla="*/ 77 w 119"/>
                  <a:gd name="T19" fmla="*/ 0 h 218"/>
                  <a:gd name="T20" fmla="*/ 82 w 119"/>
                  <a:gd name="T21" fmla="*/ 156 h 218"/>
                  <a:gd name="T22" fmla="*/ 78 w 119"/>
                  <a:gd name="T23" fmla="*/ 194 h 218"/>
                  <a:gd name="T24" fmla="*/ 64 w 119"/>
                  <a:gd name="T25" fmla="*/ 199 h 218"/>
                  <a:gd name="T26" fmla="*/ 23 w 119"/>
                  <a:gd name="T27" fmla="*/ 85 h 218"/>
                  <a:gd name="T28" fmla="*/ 46 w 119"/>
                  <a:gd name="T29" fmla="*/ 32 h 218"/>
                  <a:gd name="T30" fmla="*/ 77 w 119"/>
                  <a:gd name="T31" fmla="*/ 19 h 218"/>
                  <a:gd name="T32" fmla="*/ 98 w 119"/>
                  <a:gd name="T33" fmla="*/ 58 h 218"/>
                  <a:gd name="T34" fmla="*/ 90 w 119"/>
                  <a:gd name="T35" fmla="*/ 96 h 218"/>
                  <a:gd name="T36" fmla="*/ 81 w 119"/>
                  <a:gd name="T37" fmla="*/ 133 h 218"/>
                  <a:gd name="T38" fmla="*/ 82 w 119"/>
                  <a:gd name="T39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218">
                    <a:moveTo>
                      <a:pt x="77" y="0"/>
                    </a:moveTo>
                    <a:cubicBezTo>
                      <a:pt x="62" y="0"/>
                      <a:pt x="47" y="9"/>
                      <a:pt x="35" y="16"/>
                    </a:cubicBezTo>
                    <a:cubicBezTo>
                      <a:pt x="10" y="33"/>
                      <a:pt x="0" y="57"/>
                      <a:pt x="4" y="88"/>
                    </a:cubicBezTo>
                    <a:cubicBezTo>
                      <a:pt x="15" y="162"/>
                      <a:pt x="26" y="218"/>
                      <a:pt x="64" y="218"/>
                    </a:cubicBezTo>
                    <a:cubicBezTo>
                      <a:pt x="77" y="218"/>
                      <a:pt x="86" y="215"/>
                      <a:pt x="92" y="208"/>
                    </a:cubicBezTo>
                    <a:cubicBezTo>
                      <a:pt x="104" y="196"/>
                      <a:pt x="103" y="176"/>
                      <a:pt x="102" y="155"/>
                    </a:cubicBezTo>
                    <a:cubicBezTo>
                      <a:pt x="101" y="147"/>
                      <a:pt x="101" y="140"/>
                      <a:pt x="101" y="133"/>
                    </a:cubicBezTo>
                    <a:cubicBezTo>
                      <a:pt x="101" y="121"/>
                      <a:pt x="104" y="113"/>
                      <a:pt x="108" y="103"/>
                    </a:cubicBezTo>
                    <a:cubicBezTo>
                      <a:pt x="113" y="91"/>
                      <a:pt x="119" y="78"/>
                      <a:pt x="117" y="57"/>
                    </a:cubicBezTo>
                    <a:cubicBezTo>
                      <a:pt x="114" y="31"/>
                      <a:pt x="106" y="0"/>
                      <a:pt x="77" y="0"/>
                    </a:cubicBezTo>
                    <a:close/>
                    <a:moveTo>
                      <a:pt x="82" y="156"/>
                    </a:moveTo>
                    <a:cubicBezTo>
                      <a:pt x="83" y="172"/>
                      <a:pt x="84" y="188"/>
                      <a:pt x="78" y="194"/>
                    </a:cubicBezTo>
                    <a:cubicBezTo>
                      <a:pt x="76" y="197"/>
                      <a:pt x="71" y="199"/>
                      <a:pt x="64" y="199"/>
                    </a:cubicBezTo>
                    <a:cubicBezTo>
                      <a:pt x="44" y="199"/>
                      <a:pt x="33" y="153"/>
                      <a:pt x="23" y="85"/>
                    </a:cubicBezTo>
                    <a:cubicBezTo>
                      <a:pt x="21" y="70"/>
                      <a:pt x="21" y="49"/>
                      <a:pt x="46" y="32"/>
                    </a:cubicBezTo>
                    <a:cubicBezTo>
                      <a:pt x="55" y="27"/>
                      <a:pt x="67" y="19"/>
                      <a:pt x="77" y="19"/>
                    </a:cubicBezTo>
                    <a:cubicBezTo>
                      <a:pt x="88" y="19"/>
                      <a:pt x="95" y="32"/>
                      <a:pt x="98" y="58"/>
                    </a:cubicBezTo>
                    <a:cubicBezTo>
                      <a:pt x="99" y="75"/>
                      <a:pt x="95" y="85"/>
                      <a:pt x="90" y="96"/>
                    </a:cubicBezTo>
                    <a:cubicBezTo>
                      <a:pt x="86" y="105"/>
                      <a:pt x="81" y="117"/>
                      <a:pt x="81" y="133"/>
                    </a:cubicBezTo>
                    <a:cubicBezTo>
                      <a:pt x="81" y="141"/>
                      <a:pt x="82" y="148"/>
                      <a:pt x="82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41AD44FA-EBFC-4C0D-867A-51866EBE14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154" y="1625733"/>
                <a:ext cx="216334" cy="396943"/>
              </a:xfrm>
              <a:custGeom>
                <a:avLst/>
                <a:gdLst>
                  <a:gd name="T0" fmla="*/ 84 w 119"/>
                  <a:gd name="T1" fmla="*/ 16 h 218"/>
                  <a:gd name="T2" fmla="*/ 42 w 119"/>
                  <a:gd name="T3" fmla="*/ 0 h 218"/>
                  <a:gd name="T4" fmla="*/ 2 w 119"/>
                  <a:gd name="T5" fmla="*/ 57 h 218"/>
                  <a:gd name="T6" fmla="*/ 11 w 119"/>
                  <a:gd name="T7" fmla="*/ 103 h 218"/>
                  <a:gd name="T8" fmla="*/ 18 w 119"/>
                  <a:gd name="T9" fmla="*/ 133 h 218"/>
                  <a:gd name="T10" fmla="*/ 17 w 119"/>
                  <a:gd name="T11" fmla="*/ 155 h 218"/>
                  <a:gd name="T12" fmla="*/ 26 w 119"/>
                  <a:gd name="T13" fmla="*/ 208 h 218"/>
                  <a:gd name="T14" fmla="*/ 55 w 119"/>
                  <a:gd name="T15" fmla="*/ 218 h 218"/>
                  <a:gd name="T16" fmla="*/ 115 w 119"/>
                  <a:gd name="T17" fmla="*/ 88 h 218"/>
                  <a:gd name="T18" fmla="*/ 84 w 119"/>
                  <a:gd name="T19" fmla="*/ 16 h 218"/>
                  <a:gd name="T20" fmla="*/ 96 w 119"/>
                  <a:gd name="T21" fmla="*/ 85 h 218"/>
                  <a:gd name="T22" fmla="*/ 55 w 119"/>
                  <a:gd name="T23" fmla="*/ 199 h 218"/>
                  <a:gd name="T24" fmla="*/ 40 w 119"/>
                  <a:gd name="T25" fmla="*/ 194 h 218"/>
                  <a:gd name="T26" fmla="*/ 37 w 119"/>
                  <a:gd name="T27" fmla="*/ 156 h 218"/>
                  <a:gd name="T28" fmla="*/ 37 w 119"/>
                  <a:gd name="T29" fmla="*/ 133 h 218"/>
                  <a:gd name="T30" fmla="*/ 29 w 119"/>
                  <a:gd name="T31" fmla="*/ 96 h 218"/>
                  <a:gd name="T32" fmla="*/ 21 w 119"/>
                  <a:gd name="T33" fmla="*/ 58 h 218"/>
                  <a:gd name="T34" fmla="*/ 42 w 119"/>
                  <a:gd name="T35" fmla="*/ 19 h 218"/>
                  <a:gd name="T36" fmla="*/ 73 w 119"/>
                  <a:gd name="T37" fmla="*/ 32 h 218"/>
                  <a:gd name="T38" fmla="*/ 96 w 119"/>
                  <a:gd name="T39" fmla="*/ 8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218">
                    <a:moveTo>
                      <a:pt x="84" y="16"/>
                    </a:moveTo>
                    <a:cubicBezTo>
                      <a:pt x="72" y="9"/>
                      <a:pt x="57" y="0"/>
                      <a:pt x="42" y="0"/>
                    </a:cubicBezTo>
                    <a:cubicBezTo>
                      <a:pt x="13" y="0"/>
                      <a:pt x="4" y="31"/>
                      <a:pt x="2" y="57"/>
                    </a:cubicBezTo>
                    <a:cubicBezTo>
                      <a:pt x="0" y="78"/>
                      <a:pt x="6" y="92"/>
                      <a:pt x="11" y="103"/>
                    </a:cubicBezTo>
                    <a:cubicBezTo>
                      <a:pt x="15" y="113"/>
                      <a:pt x="18" y="121"/>
                      <a:pt x="18" y="133"/>
                    </a:cubicBezTo>
                    <a:cubicBezTo>
                      <a:pt x="18" y="140"/>
                      <a:pt x="18" y="147"/>
                      <a:pt x="17" y="155"/>
                    </a:cubicBezTo>
                    <a:cubicBezTo>
                      <a:pt x="16" y="176"/>
                      <a:pt x="15" y="196"/>
                      <a:pt x="26" y="208"/>
                    </a:cubicBezTo>
                    <a:cubicBezTo>
                      <a:pt x="33" y="215"/>
                      <a:pt x="42" y="218"/>
                      <a:pt x="55" y="218"/>
                    </a:cubicBezTo>
                    <a:cubicBezTo>
                      <a:pt x="93" y="218"/>
                      <a:pt x="104" y="162"/>
                      <a:pt x="115" y="88"/>
                    </a:cubicBezTo>
                    <a:cubicBezTo>
                      <a:pt x="119" y="57"/>
                      <a:pt x="109" y="33"/>
                      <a:pt x="84" y="16"/>
                    </a:cubicBezTo>
                    <a:close/>
                    <a:moveTo>
                      <a:pt x="96" y="85"/>
                    </a:moveTo>
                    <a:cubicBezTo>
                      <a:pt x="86" y="153"/>
                      <a:pt x="75" y="199"/>
                      <a:pt x="55" y="199"/>
                    </a:cubicBezTo>
                    <a:cubicBezTo>
                      <a:pt x="48" y="199"/>
                      <a:pt x="43" y="197"/>
                      <a:pt x="40" y="194"/>
                    </a:cubicBezTo>
                    <a:cubicBezTo>
                      <a:pt x="35" y="188"/>
                      <a:pt x="36" y="172"/>
                      <a:pt x="37" y="156"/>
                    </a:cubicBezTo>
                    <a:cubicBezTo>
                      <a:pt x="37" y="148"/>
                      <a:pt x="37" y="141"/>
                      <a:pt x="37" y="133"/>
                    </a:cubicBezTo>
                    <a:cubicBezTo>
                      <a:pt x="37" y="117"/>
                      <a:pt x="33" y="105"/>
                      <a:pt x="29" y="96"/>
                    </a:cubicBezTo>
                    <a:cubicBezTo>
                      <a:pt x="24" y="85"/>
                      <a:pt x="20" y="75"/>
                      <a:pt x="21" y="58"/>
                    </a:cubicBezTo>
                    <a:cubicBezTo>
                      <a:pt x="24" y="32"/>
                      <a:pt x="31" y="19"/>
                      <a:pt x="42" y="19"/>
                    </a:cubicBezTo>
                    <a:cubicBezTo>
                      <a:pt x="52" y="19"/>
                      <a:pt x="64" y="27"/>
                      <a:pt x="73" y="32"/>
                    </a:cubicBezTo>
                    <a:cubicBezTo>
                      <a:pt x="98" y="49"/>
                      <a:pt x="98" y="70"/>
                      <a:pt x="96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D3A17A-552D-45E7-A8E8-40392974E606}"/>
              </a:ext>
            </a:extLst>
          </p:cNvPr>
          <p:cNvGrpSpPr/>
          <p:nvPr/>
        </p:nvGrpSpPr>
        <p:grpSpPr>
          <a:xfrm>
            <a:off x="661195" y="2179893"/>
            <a:ext cx="662688" cy="662688"/>
            <a:chOff x="5087888" y="3861048"/>
            <a:chExt cx="1200000" cy="12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C76031A-BB12-4195-8EC7-C9AA046CA2D0}"/>
                </a:ext>
              </a:extLst>
            </p:cNvPr>
            <p:cNvSpPr/>
            <p:nvPr/>
          </p:nvSpPr>
          <p:spPr>
            <a:xfrm rot="10800000">
              <a:off x="5087888" y="3861048"/>
              <a:ext cx="1200000" cy="12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37D729D-B53A-4A82-AA92-75443D46C7F0}"/>
                </a:ext>
              </a:extLst>
            </p:cNvPr>
            <p:cNvGrpSpPr/>
            <p:nvPr/>
          </p:nvGrpSpPr>
          <p:grpSpPr>
            <a:xfrm>
              <a:off x="5267264" y="4143316"/>
              <a:ext cx="841248" cy="579779"/>
              <a:chOff x="3710909" y="2163763"/>
              <a:chExt cx="1174750" cy="809625"/>
            </a:xfrm>
            <a:solidFill>
              <a:schemeClr val="bg1"/>
            </a:solidFill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C709310E-333B-49B4-9CB2-9D1F7CD9A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184" y="2609850"/>
                <a:ext cx="222249" cy="317500"/>
              </a:xfrm>
              <a:custGeom>
                <a:avLst/>
                <a:gdLst>
                  <a:gd name="T0" fmla="*/ 34 w 68"/>
                  <a:gd name="T1" fmla="*/ 0 h 97"/>
                  <a:gd name="T2" fmla="*/ 25 w 68"/>
                  <a:gd name="T3" fmla="*/ 5 h 97"/>
                  <a:gd name="T4" fmla="*/ 0 w 68"/>
                  <a:gd name="T5" fmla="*/ 63 h 97"/>
                  <a:gd name="T6" fmla="*/ 34 w 68"/>
                  <a:gd name="T7" fmla="*/ 97 h 97"/>
                  <a:gd name="T8" fmla="*/ 68 w 68"/>
                  <a:gd name="T9" fmla="*/ 63 h 97"/>
                  <a:gd name="T10" fmla="*/ 43 w 68"/>
                  <a:gd name="T11" fmla="*/ 5 h 97"/>
                  <a:gd name="T12" fmla="*/ 34 w 68"/>
                  <a:gd name="T13" fmla="*/ 0 h 97"/>
                  <a:gd name="T14" fmla="*/ 34 w 68"/>
                  <a:gd name="T15" fmla="*/ 84 h 97"/>
                  <a:gd name="T16" fmla="*/ 13 w 68"/>
                  <a:gd name="T17" fmla="*/ 63 h 97"/>
                  <a:gd name="T18" fmla="*/ 34 w 68"/>
                  <a:gd name="T19" fmla="*/ 14 h 97"/>
                  <a:gd name="T20" fmla="*/ 56 w 68"/>
                  <a:gd name="T21" fmla="*/ 63 h 97"/>
                  <a:gd name="T22" fmla="*/ 34 w 68"/>
                  <a:gd name="T23" fmla="*/ 8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97">
                    <a:moveTo>
                      <a:pt x="34" y="0"/>
                    </a:moveTo>
                    <a:cubicBezTo>
                      <a:pt x="31" y="0"/>
                      <a:pt x="27" y="2"/>
                      <a:pt x="25" y="5"/>
                    </a:cubicBezTo>
                    <a:cubicBezTo>
                      <a:pt x="19" y="15"/>
                      <a:pt x="0" y="48"/>
                      <a:pt x="0" y="63"/>
                    </a:cubicBezTo>
                    <a:cubicBezTo>
                      <a:pt x="0" y="82"/>
                      <a:pt x="15" y="97"/>
                      <a:pt x="34" y="97"/>
                    </a:cubicBezTo>
                    <a:cubicBezTo>
                      <a:pt x="53" y="97"/>
                      <a:pt x="68" y="82"/>
                      <a:pt x="68" y="63"/>
                    </a:cubicBezTo>
                    <a:cubicBezTo>
                      <a:pt x="68" y="48"/>
                      <a:pt x="49" y="15"/>
                      <a:pt x="43" y="5"/>
                    </a:cubicBezTo>
                    <a:cubicBezTo>
                      <a:pt x="41" y="2"/>
                      <a:pt x="38" y="0"/>
                      <a:pt x="34" y="0"/>
                    </a:cubicBezTo>
                    <a:close/>
                    <a:moveTo>
                      <a:pt x="34" y="84"/>
                    </a:moveTo>
                    <a:cubicBezTo>
                      <a:pt x="22" y="84"/>
                      <a:pt x="13" y="75"/>
                      <a:pt x="13" y="63"/>
                    </a:cubicBezTo>
                    <a:cubicBezTo>
                      <a:pt x="13" y="52"/>
                      <a:pt x="29" y="23"/>
                      <a:pt x="34" y="14"/>
                    </a:cubicBezTo>
                    <a:cubicBezTo>
                      <a:pt x="39" y="23"/>
                      <a:pt x="56" y="52"/>
                      <a:pt x="56" y="63"/>
                    </a:cubicBezTo>
                    <a:cubicBezTo>
                      <a:pt x="56" y="74"/>
                      <a:pt x="46" y="84"/>
                      <a:pt x="3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C6897BC7-A849-48F6-B6B6-5F6CB4EBC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398" y="2747964"/>
                <a:ext cx="58738" cy="111125"/>
              </a:xfrm>
              <a:custGeom>
                <a:avLst/>
                <a:gdLst>
                  <a:gd name="T0" fmla="*/ 16 w 18"/>
                  <a:gd name="T1" fmla="*/ 1 h 34"/>
                  <a:gd name="T2" fmla="*/ 10 w 18"/>
                  <a:gd name="T3" fmla="*/ 2 h 34"/>
                  <a:gd name="T4" fmla="*/ 8 w 18"/>
                  <a:gd name="T5" fmla="*/ 32 h 34"/>
                  <a:gd name="T6" fmla="*/ 12 w 18"/>
                  <a:gd name="T7" fmla="*/ 34 h 34"/>
                  <a:gd name="T8" fmla="*/ 14 w 18"/>
                  <a:gd name="T9" fmla="*/ 33 h 34"/>
                  <a:gd name="T10" fmla="*/ 15 w 18"/>
                  <a:gd name="T11" fmla="*/ 27 h 34"/>
                  <a:gd name="T12" fmla="*/ 17 w 18"/>
                  <a:gd name="T13" fmla="*/ 6 h 34"/>
                  <a:gd name="T14" fmla="*/ 16 w 18"/>
                  <a:gd name="T1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4">
                    <a:moveTo>
                      <a:pt x="16" y="1"/>
                    </a:moveTo>
                    <a:cubicBezTo>
                      <a:pt x="14" y="0"/>
                      <a:pt x="11" y="0"/>
                      <a:pt x="10" y="2"/>
                    </a:cubicBezTo>
                    <a:cubicBezTo>
                      <a:pt x="10" y="3"/>
                      <a:pt x="0" y="19"/>
                      <a:pt x="8" y="32"/>
                    </a:cubicBezTo>
                    <a:cubicBezTo>
                      <a:pt x="9" y="33"/>
                      <a:pt x="10" y="34"/>
                      <a:pt x="12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15" y="32"/>
                      <a:pt x="16" y="29"/>
                      <a:pt x="15" y="27"/>
                    </a:cubicBezTo>
                    <a:cubicBezTo>
                      <a:pt x="9" y="19"/>
                      <a:pt x="17" y="6"/>
                      <a:pt x="17" y="6"/>
                    </a:cubicBezTo>
                    <a:cubicBezTo>
                      <a:pt x="18" y="4"/>
                      <a:pt x="18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B223275B-B9ED-4542-B6AB-52FD098C48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0909" y="2163763"/>
                <a:ext cx="1174750" cy="809625"/>
              </a:xfrm>
              <a:custGeom>
                <a:avLst/>
                <a:gdLst>
                  <a:gd name="T0" fmla="*/ 351 w 360"/>
                  <a:gd name="T1" fmla="*/ 116 h 247"/>
                  <a:gd name="T2" fmla="*/ 330 w 360"/>
                  <a:gd name="T3" fmla="*/ 66 h 247"/>
                  <a:gd name="T4" fmla="*/ 204 w 360"/>
                  <a:gd name="T5" fmla="*/ 58 h 247"/>
                  <a:gd name="T6" fmla="*/ 217 w 360"/>
                  <a:gd name="T7" fmla="*/ 20 h 247"/>
                  <a:gd name="T8" fmla="*/ 108 w 360"/>
                  <a:gd name="T9" fmla="*/ 46 h 247"/>
                  <a:gd name="T10" fmla="*/ 20 w 360"/>
                  <a:gd name="T11" fmla="*/ 78 h 247"/>
                  <a:gd name="T12" fmla="*/ 0 w 360"/>
                  <a:gd name="T13" fmla="*/ 191 h 247"/>
                  <a:gd name="T14" fmla="*/ 62 w 360"/>
                  <a:gd name="T15" fmla="*/ 210 h 247"/>
                  <a:gd name="T16" fmla="*/ 121 w 360"/>
                  <a:gd name="T17" fmla="*/ 240 h 247"/>
                  <a:gd name="T18" fmla="*/ 213 w 360"/>
                  <a:gd name="T19" fmla="*/ 247 h 247"/>
                  <a:gd name="T20" fmla="*/ 244 w 360"/>
                  <a:gd name="T21" fmla="*/ 218 h 247"/>
                  <a:gd name="T22" fmla="*/ 246 w 360"/>
                  <a:gd name="T23" fmla="*/ 198 h 247"/>
                  <a:gd name="T24" fmla="*/ 250 w 360"/>
                  <a:gd name="T25" fmla="*/ 162 h 247"/>
                  <a:gd name="T26" fmla="*/ 266 w 360"/>
                  <a:gd name="T27" fmla="*/ 136 h 247"/>
                  <a:gd name="T28" fmla="*/ 330 w 360"/>
                  <a:gd name="T29" fmla="*/ 125 h 247"/>
                  <a:gd name="T30" fmla="*/ 175 w 360"/>
                  <a:gd name="T31" fmla="*/ 116 h 247"/>
                  <a:gd name="T32" fmla="*/ 236 w 360"/>
                  <a:gd name="T33" fmla="*/ 125 h 247"/>
                  <a:gd name="T34" fmla="*/ 246 w 360"/>
                  <a:gd name="T35" fmla="*/ 145 h 247"/>
                  <a:gd name="T36" fmla="*/ 184 w 360"/>
                  <a:gd name="T37" fmla="*/ 148 h 247"/>
                  <a:gd name="T38" fmla="*/ 184 w 360"/>
                  <a:gd name="T39" fmla="*/ 166 h 247"/>
                  <a:gd name="T40" fmla="*/ 238 w 360"/>
                  <a:gd name="T41" fmla="*/ 178 h 247"/>
                  <a:gd name="T42" fmla="*/ 224 w 360"/>
                  <a:gd name="T43" fmla="*/ 189 h 247"/>
                  <a:gd name="T44" fmla="*/ 175 w 360"/>
                  <a:gd name="T45" fmla="*/ 198 h 247"/>
                  <a:gd name="T46" fmla="*/ 213 w 360"/>
                  <a:gd name="T47" fmla="*/ 207 h 247"/>
                  <a:gd name="T48" fmla="*/ 223 w 360"/>
                  <a:gd name="T49" fmla="*/ 226 h 247"/>
                  <a:gd name="T50" fmla="*/ 174 w 360"/>
                  <a:gd name="T51" fmla="*/ 230 h 247"/>
                  <a:gd name="T52" fmla="*/ 83 w 360"/>
                  <a:gd name="T53" fmla="*/ 204 h 247"/>
                  <a:gd name="T54" fmla="*/ 78 w 360"/>
                  <a:gd name="T55" fmla="*/ 98 h 247"/>
                  <a:gd name="T56" fmla="*/ 186 w 360"/>
                  <a:gd name="T57" fmla="*/ 23 h 247"/>
                  <a:gd name="T58" fmla="*/ 203 w 360"/>
                  <a:gd name="T59" fmla="*/ 35 h 247"/>
                  <a:gd name="T60" fmla="*/ 178 w 360"/>
                  <a:gd name="T61" fmla="*/ 52 h 247"/>
                  <a:gd name="T62" fmla="*/ 155 w 360"/>
                  <a:gd name="T63" fmla="*/ 75 h 247"/>
                  <a:gd name="T64" fmla="*/ 330 w 360"/>
                  <a:gd name="T65" fmla="*/ 84 h 247"/>
                  <a:gd name="T66" fmla="*/ 339 w 360"/>
                  <a:gd name="T67" fmla="*/ 103 h 247"/>
                  <a:gd name="T68" fmla="*/ 184 w 360"/>
                  <a:gd name="T69" fmla="*/ 10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247">
                    <a:moveTo>
                      <a:pt x="330" y="125"/>
                    </a:moveTo>
                    <a:cubicBezTo>
                      <a:pt x="338" y="125"/>
                      <a:pt x="345" y="122"/>
                      <a:pt x="351" y="116"/>
                    </a:cubicBezTo>
                    <a:cubicBezTo>
                      <a:pt x="357" y="111"/>
                      <a:pt x="360" y="104"/>
                      <a:pt x="360" y="96"/>
                    </a:cubicBezTo>
                    <a:cubicBezTo>
                      <a:pt x="360" y="80"/>
                      <a:pt x="346" y="66"/>
                      <a:pt x="330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95" y="63"/>
                      <a:pt x="202" y="59"/>
                      <a:pt x="204" y="58"/>
                    </a:cubicBezTo>
                    <a:cubicBezTo>
                      <a:pt x="212" y="54"/>
                      <a:pt x="217" y="48"/>
                      <a:pt x="219" y="40"/>
                    </a:cubicBezTo>
                    <a:cubicBezTo>
                      <a:pt x="221" y="33"/>
                      <a:pt x="220" y="26"/>
                      <a:pt x="217" y="20"/>
                    </a:cubicBezTo>
                    <a:cubicBezTo>
                      <a:pt x="210" y="6"/>
                      <a:pt x="192" y="0"/>
                      <a:pt x="178" y="7"/>
                    </a:cubicBezTo>
                    <a:cubicBezTo>
                      <a:pt x="177" y="7"/>
                      <a:pt x="134" y="29"/>
                      <a:pt x="108" y="46"/>
                    </a:cubicBezTo>
                    <a:cubicBezTo>
                      <a:pt x="94" y="56"/>
                      <a:pt x="82" y="68"/>
                      <a:pt x="7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9" y="78"/>
                      <a:pt x="0" y="87"/>
                      <a:pt x="0" y="9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02"/>
                      <a:pt x="9" y="210"/>
                      <a:pt x="20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88" y="227"/>
                      <a:pt x="104" y="234"/>
                      <a:pt x="121" y="240"/>
                    </a:cubicBezTo>
                    <a:cubicBezTo>
                      <a:pt x="138" y="245"/>
                      <a:pt x="156" y="247"/>
                      <a:pt x="174" y="247"/>
                    </a:cubicBezTo>
                    <a:cubicBezTo>
                      <a:pt x="213" y="247"/>
                      <a:pt x="213" y="247"/>
                      <a:pt x="213" y="247"/>
                    </a:cubicBezTo>
                    <a:cubicBezTo>
                      <a:pt x="221" y="247"/>
                      <a:pt x="229" y="244"/>
                      <a:pt x="234" y="239"/>
                    </a:cubicBezTo>
                    <a:cubicBezTo>
                      <a:pt x="240" y="233"/>
                      <a:pt x="244" y="226"/>
                      <a:pt x="244" y="218"/>
                    </a:cubicBezTo>
                    <a:cubicBezTo>
                      <a:pt x="244" y="212"/>
                      <a:pt x="242" y="207"/>
                      <a:pt x="239" y="203"/>
                    </a:cubicBezTo>
                    <a:cubicBezTo>
                      <a:pt x="241" y="202"/>
                      <a:pt x="244" y="200"/>
                      <a:pt x="246" y="198"/>
                    </a:cubicBezTo>
                    <a:cubicBezTo>
                      <a:pt x="252" y="192"/>
                      <a:pt x="255" y="185"/>
                      <a:pt x="255" y="177"/>
                    </a:cubicBezTo>
                    <a:cubicBezTo>
                      <a:pt x="255" y="172"/>
                      <a:pt x="253" y="166"/>
                      <a:pt x="250" y="162"/>
                    </a:cubicBezTo>
                    <a:cubicBezTo>
                      <a:pt x="252" y="161"/>
                      <a:pt x="255" y="159"/>
                      <a:pt x="257" y="157"/>
                    </a:cubicBezTo>
                    <a:cubicBezTo>
                      <a:pt x="263" y="152"/>
                      <a:pt x="266" y="144"/>
                      <a:pt x="266" y="136"/>
                    </a:cubicBezTo>
                    <a:cubicBezTo>
                      <a:pt x="266" y="132"/>
                      <a:pt x="265" y="128"/>
                      <a:pt x="263" y="125"/>
                    </a:cubicBezTo>
                    <a:lnTo>
                      <a:pt x="330" y="125"/>
                    </a:lnTo>
                    <a:close/>
                    <a:moveTo>
                      <a:pt x="184" y="108"/>
                    </a:moveTo>
                    <a:cubicBezTo>
                      <a:pt x="179" y="108"/>
                      <a:pt x="175" y="112"/>
                      <a:pt x="175" y="116"/>
                    </a:cubicBezTo>
                    <a:cubicBezTo>
                      <a:pt x="175" y="121"/>
                      <a:pt x="179" y="125"/>
                      <a:pt x="184" y="125"/>
                    </a:cubicBezTo>
                    <a:cubicBezTo>
                      <a:pt x="236" y="125"/>
                      <a:pt x="236" y="125"/>
                      <a:pt x="236" y="125"/>
                    </a:cubicBezTo>
                    <a:cubicBezTo>
                      <a:pt x="243" y="125"/>
                      <a:pt x="249" y="130"/>
                      <a:pt x="249" y="137"/>
                    </a:cubicBezTo>
                    <a:cubicBezTo>
                      <a:pt x="249" y="140"/>
                      <a:pt x="248" y="143"/>
                      <a:pt x="246" y="145"/>
                    </a:cubicBezTo>
                    <a:cubicBezTo>
                      <a:pt x="243" y="147"/>
                      <a:pt x="240" y="148"/>
                      <a:pt x="236" y="148"/>
                    </a:cubicBezTo>
                    <a:cubicBezTo>
                      <a:pt x="184" y="148"/>
                      <a:pt x="184" y="148"/>
                      <a:pt x="184" y="148"/>
                    </a:cubicBezTo>
                    <a:cubicBezTo>
                      <a:pt x="179" y="148"/>
                      <a:pt x="175" y="152"/>
                      <a:pt x="175" y="157"/>
                    </a:cubicBezTo>
                    <a:cubicBezTo>
                      <a:pt x="175" y="162"/>
                      <a:pt x="179" y="166"/>
                      <a:pt x="184" y="16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32" y="166"/>
                      <a:pt x="238" y="171"/>
                      <a:pt x="238" y="178"/>
                    </a:cubicBezTo>
                    <a:cubicBezTo>
                      <a:pt x="238" y="181"/>
                      <a:pt x="236" y="184"/>
                      <a:pt x="234" y="186"/>
                    </a:cubicBezTo>
                    <a:cubicBezTo>
                      <a:pt x="232" y="188"/>
                      <a:pt x="228" y="189"/>
                      <a:pt x="224" y="189"/>
                    </a:cubicBezTo>
                    <a:cubicBezTo>
                      <a:pt x="184" y="189"/>
                      <a:pt x="184" y="189"/>
                      <a:pt x="184" y="189"/>
                    </a:cubicBezTo>
                    <a:cubicBezTo>
                      <a:pt x="179" y="189"/>
                      <a:pt x="175" y="193"/>
                      <a:pt x="175" y="198"/>
                    </a:cubicBezTo>
                    <a:cubicBezTo>
                      <a:pt x="175" y="203"/>
                      <a:pt x="179" y="207"/>
                      <a:pt x="184" y="207"/>
                    </a:cubicBezTo>
                    <a:cubicBezTo>
                      <a:pt x="213" y="207"/>
                      <a:pt x="213" y="207"/>
                      <a:pt x="213" y="207"/>
                    </a:cubicBezTo>
                    <a:cubicBezTo>
                      <a:pt x="220" y="207"/>
                      <a:pt x="226" y="212"/>
                      <a:pt x="226" y="218"/>
                    </a:cubicBezTo>
                    <a:cubicBezTo>
                      <a:pt x="226" y="222"/>
                      <a:pt x="225" y="224"/>
                      <a:pt x="223" y="226"/>
                    </a:cubicBezTo>
                    <a:cubicBezTo>
                      <a:pt x="220" y="229"/>
                      <a:pt x="217" y="230"/>
                      <a:pt x="213" y="230"/>
                    </a:cubicBezTo>
                    <a:cubicBezTo>
                      <a:pt x="174" y="230"/>
                      <a:pt x="174" y="230"/>
                      <a:pt x="174" y="230"/>
                    </a:cubicBezTo>
                    <a:cubicBezTo>
                      <a:pt x="157" y="230"/>
                      <a:pt x="141" y="228"/>
                      <a:pt x="126" y="223"/>
                    </a:cubicBezTo>
                    <a:cubicBezTo>
                      <a:pt x="110" y="219"/>
                      <a:pt x="96" y="212"/>
                      <a:pt x="83" y="204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88" y="87"/>
                      <a:pt x="102" y="72"/>
                      <a:pt x="118" y="61"/>
                    </a:cubicBezTo>
                    <a:cubicBezTo>
                      <a:pt x="142" y="45"/>
                      <a:pt x="185" y="24"/>
                      <a:pt x="186" y="23"/>
                    </a:cubicBezTo>
                    <a:cubicBezTo>
                      <a:pt x="192" y="20"/>
                      <a:pt x="199" y="22"/>
                      <a:pt x="202" y="28"/>
                    </a:cubicBezTo>
                    <a:cubicBezTo>
                      <a:pt x="203" y="30"/>
                      <a:pt x="204" y="33"/>
                      <a:pt x="203" y="35"/>
                    </a:cubicBezTo>
                    <a:cubicBezTo>
                      <a:pt x="202" y="38"/>
                      <a:pt x="200" y="41"/>
                      <a:pt x="196" y="42"/>
                    </a:cubicBezTo>
                    <a:cubicBezTo>
                      <a:pt x="193" y="44"/>
                      <a:pt x="186" y="48"/>
                      <a:pt x="178" y="52"/>
                    </a:cubicBezTo>
                    <a:cubicBezTo>
                      <a:pt x="171" y="56"/>
                      <a:pt x="164" y="60"/>
                      <a:pt x="161" y="62"/>
                    </a:cubicBezTo>
                    <a:cubicBezTo>
                      <a:pt x="156" y="64"/>
                      <a:pt x="154" y="70"/>
                      <a:pt x="155" y="75"/>
                    </a:cubicBezTo>
                    <a:cubicBezTo>
                      <a:pt x="156" y="80"/>
                      <a:pt x="161" y="84"/>
                      <a:pt x="166" y="84"/>
                    </a:cubicBezTo>
                    <a:cubicBezTo>
                      <a:pt x="330" y="84"/>
                      <a:pt x="330" y="84"/>
                      <a:pt x="330" y="84"/>
                    </a:cubicBezTo>
                    <a:cubicBezTo>
                      <a:pt x="337" y="84"/>
                      <a:pt x="343" y="89"/>
                      <a:pt x="343" y="95"/>
                    </a:cubicBezTo>
                    <a:cubicBezTo>
                      <a:pt x="343" y="98"/>
                      <a:pt x="342" y="101"/>
                      <a:pt x="339" y="103"/>
                    </a:cubicBezTo>
                    <a:cubicBezTo>
                      <a:pt x="337" y="106"/>
                      <a:pt x="334" y="107"/>
                      <a:pt x="330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lnTo>
                      <a:pt x="18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AA3D01-8614-4206-A4CF-F21833EF2447}"/>
              </a:ext>
            </a:extLst>
          </p:cNvPr>
          <p:cNvGrpSpPr/>
          <p:nvPr/>
        </p:nvGrpSpPr>
        <p:grpSpPr>
          <a:xfrm>
            <a:off x="675151" y="4796684"/>
            <a:ext cx="584884" cy="433649"/>
            <a:chOff x="1511794" y="2038350"/>
            <a:chExt cx="1354138" cy="1052513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2CCA0DA-802B-467A-A35E-4427C4725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1794" y="2038350"/>
              <a:ext cx="1354138" cy="1052513"/>
            </a:xfrm>
            <a:custGeom>
              <a:avLst/>
              <a:gdLst>
                <a:gd name="T0" fmla="*/ 127 w 415"/>
                <a:gd name="T1" fmla="*/ 8 h 322"/>
                <a:gd name="T2" fmla="*/ 206 w 415"/>
                <a:gd name="T3" fmla="*/ 45 h 322"/>
                <a:gd name="T4" fmla="*/ 215 w 415"/>
                <a:gd name="T5" fmla="*/ 48 h 322"/>
                <a:gd name="T6" fmla="*/ 223 w 415"/>
                <a:gd name="T7" fmla="*/ 45 h 322"/>
                <a:gd name="T8" fmla="*/ 299 w 415"/>
                <a:gd name="T9" fmla="*/ 9 h 322"/>
                <a:gd name="T10" fmla="*/ 361 w 415"/>
                <a:gd name="T11" fmla="*/ 36 h 322"/>
                <a:gd name="T12" fmla="*/ 392 w 415"/>
                <a:gd name="T13" fmla="*/ 101 h 322"/>
                <a:gd name="T14" fmla="*/ 374 w 415"/>
                <a:gd name="T15" fmla="*/ 155 h 322"/>
                <a:gd name="T16" fmla="*/ 299 w 415"/>
                <a:gd name="T17" fmla="*/ 114 h 322"/>
                <a:gd name="T18" fmla="*/ 210 w 415"/>
                <a:gd name="T19" fmla="*/ 203 h 322"/>
                <a:gd name="T20" fmla="*/ 255 w 415"/>
                <a:gd name="T21" fmla="*/ 280 h 322"/>
                <a:gd name="T22" fmla="*/ 221 w 415"/>
                <a:gd name="T23" fmla="*/ 311 h 322"/>
                <a:gd name="T24" fmla="*/ 221 w 415"/>
                <a:gd name="T25" fmla="*/ 311 h 322"/>
                <a:gd name="T26" fmla="*/ 221 w 415"/>
                <a:gd name="T27" fmla="*/ 311 h 322"/>
                <a:gd name="T28" fmla="*/ 214 w 415"/>
                <a:gd name="T29" fmla="*/ 314 h 322"/>
                <a:gd name="T30" fmla="*/ 208 w 415"/>
                <a:gd name="T31" fmla="*/ 311 h 322"/>
                <a:gd name="T32" fmla="*/ 208 w 415"/>
                <a:gd name="T33" fmla="*/ 311 h 322"/>
                <a:gd name="T34" fmla="*/ 208 w 415"/>
                <a:gd name="T35" fmla="*/ 311 h 322"/>
                <a:gd name="T36" fmla="*/ 109 w 415"/>
                <a:gd name="T37" fmla="*/ 218 h 322"/>
                <a:gd name="T38" fmla="*/ 69 w 415"/>
                <a:gd name="T39" fmla="*/ 36 h 322"/>
                <a:gd name="T40" fmla="*/ 127 w 415"/>
                <a:gd name="T41" fmla="*/ 8 h 322"/>
                <a:gd name="T42" fmla="*/ 127 w 415"/>
                <a:gd name="T43" fmla="*/ 0 h 322"/>
                <a:gd name="T44" fmla="*/ 63 w 415"/>
                <a:gd name="T45" fmla="*/ 30 h 322"/>
                <a:gd name="T46" fmla="*/ 104 w 415"/>
                <a:gd name="T47" fmla="*/ 224 h 322"/>
                <a:gd name="T48" fmla="*/ 202 w 415"/>
                <a:gd name="T49" fmla="*/ 317 h 322"/>
                <a:gd name="T50" fmla="*/ 214 w 415"/>
                <a:gd name="T51" fmla="*/ 322 h 322"/>
                <a:gd name="T52" fmla="*/ 227 w 415"/>
                <a:gd name="T53" fmla="*/ 317 h 322"/>
                <a:gd name="T54" fmla="*/ 269 w 415"/>
                <a:gd name="T55" fmla="*/ 278 h 322"/>
                <a:gd name="T56" fmla="*/ 218 w 415"/>
                <a:gd name="T57" fmla="*/ 203 h 322"/>
                <a:gd name="T58" fmla="*/ 299 w 415"/>
                <a:gd name="T59" fmla="*/ 122 h 322"/>
                <a:gd name="T60" fmla="*/ 299 w 415"/>
                <a:gd name="T61" fmla="*/ 122 h 322"/>
                <a:gd name="T62" fmla="*/ 373 w 415"/>
                <a:gd name="T63" fmla="*/ 171 h 322"/>
                <a:gd name="T64" fmla="*/ 366 w 415"/>
                <a:gd name="T65" fmla="*/ 30 h 322"/>
                <a:gd name="T66" fmla="*/ 299 w 415"/>
                <a:gd name="T67" fmla="*/ 1 h 322"/>
                <a:gd name="T68" fmla="*/ 218 w 415"/>
                <a:gd name="T69" fmla="*/ 39 h 322"/>
                <a:gd name="T70" fmla="*/ 215 w 415"/>
                <a:gd name="T71" fmla="*/ 40 h 322"/>
                <a:gd name="T72" fmla="*/ 212 w 415"/>
                <a:gd name="T73" fmla="*/ 39 h 322"/>
                <a:gd name="T74" fmla="*/ 127 w 415"/>
                <a:gd name="T7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" h="322">
                  <a:moveTo>
                    <a:pt x="127" y="8"/>
                  </a:moveTo>
                  <a:cubicBezTo>
                    <a:pt x="153" y="8"/>
                    <a:pt x="180" y="21"/>
                    <a:pt x="206" y="45"/>
                  </a:cubicBezTo>
                  <a:cubicBezTo>
                    <a:pt x="208" y="47"/>
                    <a:pt x="211" y="48"/>
                    <a:pt x="215" y="48"/>
                  </a:cubicBezTo>
                  <a:cubicBezTo>
                    <a:pt x="218" y="48"/>
                    <a:pt x="221" y="47"/>
                    <a:pt x="223" y="45"/>
                  </a:cubicBezTo>
                  <a:cubicBezTo>
                    <a:pt x="246" y="22"/>
                    <a:pt x="272" y="9"/>
                    <a:pt x="299" y="9"/>
                  </a:cubicBezTo>
                  <a:cubicBezTo>
                    <a:pt x="322" y="9"/>
                    <a:pt x="343" y="18"/>
                    <a:pt x="361" y="36"/>
                  </a:cubicBezTo>
                  <a:cubicBezTo>
                    <a:pt x="382" y="57"/>
                    <a:pt x="393" y="79"/>
                    <a:pt x="392" y="101"/>
                  </a:cubicBezTo>
                  <a:cubicBezTo>
                    <a:pt x="392" y="118"/>
                    <a:pt x="386" y="135"/>
                    <a:pt x="374" y="155"/>
                  </a:cubicBezTo>
                  <a:cubicBezTo>
                    <a:pt x="357" y="130"/>
                    <a:pt x="329" y="114"/>
                    <a:pt x="299" y="114"/>
                  </a:cubicBezTo>
                  <a:cubicBezTo>
                    <a:pt x="250" y="114"/>
                    <a:pt x="210" y="154"/>
                    <a:pt x="210" y="203"/>
                  </a:cubicBezTo>
                  <a:cubicBezTo>
                    <a:pt x="210" y="235"/>
                    <a:pt x="227" y="264"/>
                    <a:pt x="255" y="280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21" y="311"/>
                    <a:pt x="221" y="311"/>
                    <a:pt x="221" y="311"/>
                  </a:cubicBezTo>
                  <a:cubicBezTo>
                    <a:pt x="219" y="313"/>
                    <a:pt x="217" y="314"/>
                    <a:pt x="214" y="314"/>
                  </a:cubicBezTo>
                  <a:cubicBezTo>
                    <a:pt x="212" y="314"/>
                    <a:pt x="210" y="313"/>
                    <a:pt x="208" y="311"/>
                  </a:cubicBezTo>
                  <a:cubicBezTo>
                    <a:pt x="208" y="311"/>
                    <a:pt x="208" y="311"/>
                    <a:pt x="208" y="311"/>
                  </a:cubicBezTo>
                  <a:cubicBezTo>
                    <a:pt x="208" y="311"/>
                    <a:pt x="208" y="311"/>
                    <a:pt x="208" y="311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41" y="150"/>
                    <a:pt x="12" y="98"/>
                    <a:pt x="69" y="36"/>
                  </a:cubicBezTo>
                  <a:cubicBezTo>
                    <a:pt x="86" y="17"/>
                    <a:pt x="106" y="8"/>
                    <a:pt x="127" y="8"/>
                  </a:cubicBezTo>
                  <a:moveTo>
                    <a:pt x="127" y="0"/>
                  </a:moveTo>
                  <a:cubicBezTo>
                    <a:pt x="104" y="0"/>
                    <a:pt x="82" y="10"/>
                    <a:pt x="63" y="30"/>
                  </a:cubicBezTo>
                  <a:cubicBezTo>
                    <a:pt x="0" y="100"/>
                    <a:pt x="38" y="158"/>
                    <a:pt x="104" y="22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6" y="320"/>
                    <a:pt x="210" y="322"/>
                    <a:pt x="214" y="322"/>
                  </a:cubicBezTo>
                  <a:cubicBezTo>
                    <a:pt x="219" y="322"/>
                    <a:pt x="223" y="320"/>
                    <a:pt x="227" y="317"/>
                  </a:cubicBezTo>
                  <a:cubicBezTo>
                    <a:pt x="269" y="278"/>
                    <a:pt x="269" y="278"/>
                    <a:pt x="269" y="278"/>
                  </a:cubicBezTo>
                  <a:cubicBezTo>
                    <a:pt x="239" y="266"/>
                    <a:pt x="218" y="237"/>
                    <a:pt x="218" y="203"/>
                  </a:cubicBezTo>
                  <a:cubicBezTo>
                    <a:pt x="218" y="158"/>
                    <a:pt x="254" y="122"/>
                    <a:pt x="299" y="122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32" y="122"/>
                    <a:pt x="360" y="142"/>
                    <a:pt x="373" y="171"/>
                  </a:cubicBezTo>
                  <a:cubicBezTo>
                    <a:pt x="406" y="124"/>
                    <a:pt x="415" y="78"/>
                    <a:pt x="366" y="30"/>
                  </a:cubicBezTo>
                  <a:cubicBezTo>
                    <a:pt x="347" y="11"/>
                    <a:pt x="323" y="1"/>
                    <a:pt x="299" y="1"/>
                  </a:cubicBezTo>
                  <a:cubicBezTo>
                    <a:pt x="271" y="1"/>
                    <a:pt x="242" y="14"/>
                    <a:pt x="218" y="39"/>
                  </a:cubicBezTo>
                  <a:cubicBezTo>
                    <a:pt x="217" y="40"/>
                    <a:pt x="216" y="40"/>
                    <a:pt x="215" y="40"/>
                  </a:cubicBezTo>
                  <a:cubicBezTo>
                    <a:pt x="214" y="40"/>
                    <a:pt x="212" y="40"/>
                    <a:pt x="212" y="39"/>
                  </a:cubicBezTo>
                  <a:cubicBezTo>
                    <a:pt x="184" y="13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4CA825F6-FFA7-4332-B7CD-3A3377DA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718" y="2532062"/>
              <a:ext cx="120648" cy="222251"/>
            </a:xfrm>
            <a:custGeom>
              <a:avLst/>
              <a:gdLst>
                <a:gd name="T0" fmla="*/ 34 w 37"/>
                <a:gd name="T1" fmla="*/ 1 h 68"/>
                <a:gd name="T2" fmla="*/ 13 w 37"/>
                <a:gd name="T3" fmla="*/ 39 h 68"/>
                <a:gd name="T4" fmla="*/ 3 w 37"/>
                <a:gd name="T5" fmla="*/ 48 h 68"/>
                <a:gd name="T6" fmla="*/ 2 w 37"/>
                <a:gd name="T7" fmla="*/ 50 h 68"/>
                <a:gd name="T8" fmla="*/ 10 w 37"/>
                <a:gd name="T9" fmla="*/ 66 h 68"/>
                <a:gd name="T10" fmla="*/ 23 w 37"/>
                <a:gd name="T11" fmla="*/ 65 h 68"/>
                <a:gd name="T12" fmla="*/ 27 w 37"/>
                <a:gd name="T13" fmla="*/ 61 h 68"/>
                <a:gd name="T14" fmla="*/ 28 w 37"/>
                <a:gd name="T15" fmla="*/ 59 h 68"/>
                <a:gd name="T16" fmla="*/ 27 w 37"/>
                <a:gd name="T17" fmla="*/ 45 h 68"/>
                <a:gd name="T18" fmla="*/ 34 w 37"/>
                <a:gd name="T1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68">
                  <a:moveTo>
                    <a:pt x="34" y="1"/>
                  </a:moveTo>
                  <a:cubicBezTo>
                    <a:pt x="31" y="0"/>
                    <a:pt x="13" y="39"/>
                    <a:pt x="13" y="39"/>
                  </a:cubicBezTo>
                  <a:cubicBezTo>
                    <a:pt x="9" y="40"/>
                    <a:pt x="4" y="43"/>
                    <a:pt x="3" y="48"/>
                  </a:cubicBezTo>
                  <a:cubicBezTo>
                    <a:pt x="2" y="48"/>
                    <a:pt x="2" y="49"/>
                    <a:pt x="2" y="50"/>
                  </a:cubicBezTo>
                  <a:cubicBezTo>
                    <a:pt x="0" y="57"/>
                    <a:pt x="4" y="64"/>
                    <a:pt x="10" y="66"/>
                  </a:cubicBezTo>
                  <a:cubicBezTo>
                    <a:pt x="14" y="68"/>
                    <a:pt x="19" y="68"/>
                    <a:pt x="23" y="65"/>
                  </a:cubicBezTo>
                  <a:cubicBezTo>
                    <a:pt x="25" y="64"/>
                    <a:pt x="26" y="63"/>
                    <a:pt x="27" y="61"/>
                  </a:cubicBezTo>
                  <a:cubicBezTo>
                    <a:pt x="28" y="61"/>
                    <a:pt x="28" y="60"/>
                    <a:pt x="28" y="59"/>
                  </a:cubicBezTo>
                  <a:cubicBezTo>
                    <a:pt x="30" y="55"/>
                    <a:pt x="30" y="49"/>
                    <a:pt x="27" y="45"/>
                  </a:cubicBezTo>
                  <a:cubicBezTo>
                    <a:pt x="29" y="41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513921C4-C025-4C6D-A8C5-9E743DBC4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6804" y="2460624"/>
              <a:ext cx="479425" cy="479425"/>
            </a:xfrm>
            <a:custGeom>
              <a:avLst/>
              <a:gdLst>
                <a:gd name="T0" fmla="*/ 74 w 147"/>
                <a:gd name="T1" fmla="*/ 0 h 147"/>
                <a:gd name="T2" fmla="*/ 0 w 147"/>
                <a:gd name="T3" fmla="*/ 74 h 147"/>
                <a:gd name="T4" fmla="*/ 74 w 147"/>
                <a:gd name="T5" fmla="*/ 147 h 147"/>
                <a:gd name="T6" fmla="*/ 147 w 147"/>
                <a:gd name="T7" fmla="*/ 74 h 147"/>
                <a:gd name="T8" fmla="*/ 74 w 147"/>
                <a:gd name="T9" fmla="*/ 0 h 147"/>
                <a:gd name="T10" fmla="*/ 74 w 147"/>
                <a:gd name="T11" fmla="*/ 135 h 147"/>
                <a:gd name="T12" fmla="*/ 12 w 147"/>
                <a:gd name="T13" fmla="*/ 74 h 147"/>
                <a:gd name="T14" fmla="*/ 73 w 147"/>
                <a:gd name="T15" fmla="*/ 13 h 147"/>
                <a:gd name="T16" fmla="*/ 135 w 147"/>
                <a:gd name="T17" fmla="*/ 73 h 147"/>
                <a:gd name="T18" fmla="*/ 74 w 147"/>
                <a:gd name="T1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lose/>
                  <a:moveTo>
                    <a:pt x="74" y="135"/>
                  </a:moveTo>
                  <a:cubicBezTo>
                    <a:pt x="40" y="135"/>
                    <a:pt x="12" y="108"/>
                    <a:pt x="12" y="74"/>
                  </a:cubicBezTo>
                  <a:cubicBezTo>
                    <a:pt x="12" y="40"/>
                    <a:pt x="39" y="13"/>
                    <a:pt x="73" y="13"/>
                  </a:cubicBezTo>
                  <a:cubicBezTo>
                    <a:pt x="107" y="12"/>
                    <a:pt x="135" y="39"/>
                    <a:pt x="135" y="73"/>
                  </a:cubicBezTo>
                  <a:cubicBezTo>
                    <a:pt x="135" y="107"/>
                    <a:pt x="108" y="135"/>
                    <a:pt x="74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42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60D1C032-8AA5-4904-B6BD-8403D55383D4}"/>
              </a:ext>
            </a:extLst>
          </p:cNvPr>
          <p:cNvGraphicFramePr>
            <a:graphicFrameLocks noGrp="1"/>
          </p:cNvGraphicFramePr>
          <p:nvPr>
            <p:ph type="tbl" sz="quarter" idx="11"/>
          </p:nvPr>
        </p:nvGraphicFramePr>
        <p:xfrm>
          <a:off x="609600" y="1378800"/>
          <a:ext cx="10972800" cy="39952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2400">
                  <a:extLst>
                    <a:ext uri="{9D8B030D-6E8A-4147-A177-3AD203B41FA5}">
                      <a16:colId xmlns:a16="http://schemas.microsoft.com/office/drawing/2014/main" val="3673131"/>
                    </a:ext>
                  </a:extLst>
                </a:gridCol>
                <a:gridCol w="2656800">
                  <a:extLst>
                    <a:ext uri="{9D8B030D-6E8A-4147-A177-3AD203B41FA5}">
                      <a16:colId xmlns:a16="http://schemas.microsoft.com/office/drawing/2014/main" val="1137200773"/>
                    </a:ext>
                  </a:extLst>
                </a:gridCol>
                <a:gridCol w="2656800">
                  <a:extLst>
                    <a:ext uri="{9D8B030D-6E8A-4147-A177-3AD203B41FA5}">
                      <a16:colId xmlns:a16="http://schemas.microsoft.com/office/drawing/2014/main" val="279172187"/>
                    </a:ext>
                  </a:extLst>
                </a:gridCol>
                <a:gridCol w="2656800">
                  <a:extLst>
                    <a:ext uri="{9D8B030D-6E8A-4147-A177-3AD203B41FA5}">
                      <a16:colId xmlns:a16="http://schemas.microsoft.com/office/drawing/2014/main" val="4233932611"/>
                    </a:ext>
                  </a:extLst>
                </a:gridCol>
              </a:tblGrid>
              <a:tr h="70286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EMPA-REG OUTCOME</a:t>
                      </a:r>
                      <a:r>
                        <a:rPr lang="en-GB" sz="1600" baseline="30000" dirty="0">
                          <a:latin typeface="+mn-lt"/>
                        </a:rPr>
                        <a:t>1,2</a:t>
                      </a:r>
                    </a:p>
                    <a:p>
                      <a:pPr algn="ctr"/>
                      <a:r>
                        <a:rPr lang="en-GB" sz="1600" baseline="0" dirty="0">
                          <a:latin typeface="+mn-lt"/>
                        </a:rPr>
                        <a:t>(empagliflozin)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CANVAS Program</a:t>
                      </a:r>
                      <a:r>
                        <a:rPr lang="en-GB" sz="1600" baseline="30000" dirty="0">
                          <a:latin typeface="+mn-lt"/>
                        </a:rPr>
                        <a:t>3</a:t>
                      </a:r>
                    </a:p>
                    <a:p>
                      <a:pPr algn="ctr"/>
                      <a:r>
                        <a:rPr lang="en-GB" sz="1600" baseline="0" dirty="0">
                          <a:latin typeface="+mn-lt"/>
                        </a:rPr>
                        <a:t>(canagliflozin)</a:t>
                      </a:r>
                    </a:p>
                  </a:txBody>
                  <a:tcPr marL="90000" marR="90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DECLARE-TIMI 58</a:t>
                      </a:r>
                      <a:r>
                        <a:rPr lang="en-GB" sz="1600" baseline="30000" dirty="0">
                          <a:latin typeface="+mn-lt"/>
                        </a:rPr>
                        <a:t>4</a:t>
                      </a:r>
                      <a:br>
                        <a:rPr lang="en-GB" sz="1600" baseline="30000" dirty="0">
                          <a:latin typeface="+mn-lt"/>
                        </a:rPr>
                      </a:br>
                      <a:r>
                        <a:rPr lang="en-GB" sz="1600" baseline="0" dirty="0">
                          <a:latin typeface="+mn-lt"/>
                        </a:rPr>
                        <a:t>(dapagliflozin)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41786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0" indent="0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3P-MACE</a:t>
                      </a:r>
                    </a:p>
                  </a:txBody>
                  <a:tcPr marL="864000" marR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14%*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14%*</a:t>
                      </a:r>
                      <a:endParaRPr lang="en-GB" sz="2000" b="0" i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593467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0" indent="0">
                        <a:tabLst>
                          <a:tab pos="1341438" algn="l"/>
                        </a:tabLs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 death</a:t>
                      </a:r>
                    </a:p>
                  </a:txBody>
                  <a:tcPr marL="864000" marR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</a:p>
                  </a:txBody>
                  <a:tcPr marL="90000" marR="90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26517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0" indent="0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HHF</a:t>
                      </a:r>
                    </a:p>
                  </a:txBody>
                  <a:tcPr marL="864000" marR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35%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b="0" baseline="3000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90000" marR="90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27%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67792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0" indent="0"/>
                      <a:r>
                        <a:rPr lang="en-GB" sz="1600" b="1" dirty="0"/>
                        <a:t>Kidney outcomes</a:t>
                      </a:r>
                      <a:r>
                        <a:rPr lang="en-GB" sz="1600" b="0" baseline="30000" dirty="0"/>
                        <a:t>‡</a:t>
                      </a:r>
                    </a:p>
                  </a:txBody>
                  <a:tcPr marL="86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>
                          <a:latin typeface="+mn-lt"/>
                        </a:rPr>
                        <a:t>39%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baseline="30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>
                          <a:latin typeface="+mn-lt"/>
                        </a:rPr>
                        <a:t>40%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baseline="0" dirty="0">
                        <a:latin typeface="+mn-lt"/>
                      </a:endParaRPr>
                    </a:p>
                  </a:txBody>
                  <a:tcPr marL="90000" marR="90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24%</a:t>
                      </a:r>
                      <a:r>
                        <a:rPr lang="en-GB" sz="2000" b="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0000" marR="90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24196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D5318208-D303-4BB2-8E6A-32166A418D31}"/>
              </a:ext>
            </a:extLst>
          </p:cNvPr>
          <p:cNvSpPr/>
          <p:nvPr/>
        </p:nvSpPr>
        <p:spPr>
          <a:xfrm rot="10800000">
            <a:off x="662400" y="3810428"/>
            <a:ext cx="662688" cy="66268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ECD11-6279-4B8C-BAAF-EF5D03B619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000" y="5438073"/>
            <a:ext cx="10175805" cy="12483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of studies should be interpreted with caution due to differences in study design, populations and methodology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*Testing for superiority for 3P-MACE was the primary endpoint (co-primary for dapagliflozin);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endpoints as defined in the study protocols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‡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EMPA‑REG OUTCOME: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to macroalbuminuria (UACR &gt;300 mg/g), doubling of serum creatinine (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accompanied by eGFR [MDRD] ≤45 ml/min/1.73 m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initiation of RRT or death from kidney disease; CANVAS Program: 40% reduction in eGFR, RRT or renal death; DECLARE-TIMI 58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40% decrease in eGFR to &lt;60 ml/min/1.73 m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ESRD, or death from renal or CV cause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slide notes for abbreviations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Zinman B </a:t>
            </a:r>
            <a:r>
              <a:rPr kumimoji="0" 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2015;373:2117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2.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Wanner C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2016;375:323; 3.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Neal B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2017;377:644;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Wiviott S </a:t>
            </a:r>
            <a:r>
              <a:rPr kumimoji="0" lang="da-DK" sz="10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2019;380:347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F47FA0-8398-448C-831C-FC6483E2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SGLT2 inhibitor</a:t>
            </a:r>
            <a:r>
              <a:rPr lang="cs-CZ" sz="2800" dirty="0"/>
              <a:t>y zlepšují KV</a:t>
            </a:r>
            <a:r>
              <a:rPr lang="en-GB" sz="2800" dirty="0"/>
              <a:t> </a:t>
            </a:r>
            <a:r>
              <a:rPr lang="cs-CZ" sz="2800" dirty="0"/>
              <a:t>a renální prognózu</a:t>
            </a:r>
            <a:r>
              <a:rPr lang="en-GB" sz="2800" dirty="0"/>
              <a:t> </a:t>
            </a:r>
            <a:r>
              <a:rPr lang="cs-CZ" sz="2800" dirty="0"/>
              <a:t>u</a:t>
            </a:r>
            <a:r>
              <a:rPr lang="en-GB" sz="2800" dirty="0"/>
              <a:t> pa</a:t>
            </a:r>
            <a:r>
              <a:rPr lang="cs-CZ" sz="2800" dirty="0" err="1"/>
              <a:t>cientů</a:t>
            </a:r>
            <a:r>
              <a:rPr lang="en-GB" sz="2800" dirty="0"/>
              <a:t> </a:t>
            </a:r>
            <a:br>
              <a:rPr lang="cs-CZ" sz="2800" dirty="0"/>
            </a:br>
            <a:r>
              <a:rPr lang="cs-CZ" sz="2800" dirty="0"/>
              <a:t>s diabetes </a:t>
            </a:r>
            <a:r>
              <a:rPr lang="cs-CZ" sz="2800" dirty="0" err="1"/>
              <a:t>mellitus</a:t>
            </a:r>
            <a:r>
              <a:rPr lang="cs-CZ" sz="2800" dirty="0"/>
              <a:t> 2. typu</a:t>
            </a:r>
            <a:endParaRPr lang="en-GB" sz="280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DD2AC-1B0E-4B90-8AF1-C31057E6C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1" y="3899266"/>
            <a:ext cx="516380" cy="51638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07A8DCB-A9F7-4234-8658-7503C70A47C0}"/>
              </a:ext>
            </a:extLst>
          </p:cNvPr>
          <p:cNvSpPr/>
          <p:nvPr/>
        </p:nvSpPr>
        <p:spPr>
          <a:xfrm rot="10800000">
            <a:off x="662400" y="2986904"/>
            <a:ext cx="662688" cy="66268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EMPA_Icons-02.png">
            <a:extLst>
              <a:ext uri="{FF2B5EF4-FFF2-40B4-BE49-F238E27FC236}">
                <a16:creationId xmlns:a16="http://schemas.microsoft.com/office/drawing/2014/main" id="{00F28922-C824-4D43-BD50-9A028CAC0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3156" r="19407" b="10148"/>
          <a:stretch/>
        </p:blipFill>
        <p:spPr>
          <a:xfrm>
            <a:off x="712903" y="3119269"/>
            <a:ext cx="563447" cy="50071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DE30C5D-B277-4B79-AF89-89335234D966}"/>
              </a:ext>
            </a:extLst>
          </p:cNvPr>
          <p:cNvSpPr/>
          <p:nvPr/>
        </p:nvSpPr>
        <p:spPr>
          <a:xfrm rot="10800000">
            <a:off x="662400" y="2175249"/>
            <a:ext cx="662688" cy="66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 descr="C:\Users\natalie.torrielli\AppData\Local\Microsoft\Windows\Temporary Internet Files\Content.Outlook\UXL6UZ29\3P_MACE UPDATED MI ICON.png">
            <a:extLst>
              <a:ext uri="{FF2B5EF4-FFF2-40B4-BE49-F238E27FC236}">
                <a16:creationId xmlns:a16="http://schemas.microsoft.com/office/drawing/2014/main" id="{1EBF6DCF-19EE-4458-96A9-556D53D4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6" y="2292097"/>
            <a:ext cx="551234" cy="4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4954496-0B9C-47AF-8AE0-0D4E87F30F18}"/>
              </a:ext>
            </a:extLst>
          </p:cNvPr>
          <p:cNvSpPr/>
          <p:nvPr/>
        </p:nvSpPr>
        <p:spPr>
          <a:xfrm rot="10800000">
            <a:off x="662400" y="4627180"/>
            <a:ext cx="662688" cy="66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077FDA8-180E-4B13-8DE7-81988E317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029" y="4730021"/>
            <a:ext cx="519783" cy="519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B0617-A985-4A79-A08A-D9023E2AD2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8E748B-4E85-47D3-BDC0-0438C99EB593}"/>
              </a:ext>
            </a:extLst>
          </p:cNvPr>
          <p:cNvSpPr/>
          <p:nvPr/>
        </p:nvSpPr>
        <p:spPr>
          <a:xfrm rot="10800000">
            <a:off x="4115780" y="3991547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DF9F0DF-88CA-4FFF-ACFE-8E5D357E706B}"/>
              </a:ext>
            </a:extLst>
          </p:cNvPr>
          <p:cNvSpPr/>
          <p:nvPr/>
        </p:nvSpPr>
        <p:spPr>
          <a:xfrm rot="10800000">
            <a:off x="4115780" y="3199426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260822F-5BA9-4421-9130-B4550FEE4267}"/>
              </a:ext>
            </a:extLst>
          </p:cNvPr>
          <p:cNvSpPr/>
          <p:nvPr/>
        </p:nvSpPr>
        <p:spPr>
          <a:xfrm rot="10800000">
            <a:off x="4115780" y="4824003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0FA6815-35E8-4DB9-B101-3960299F234D}"/>
              </a:ext>
            </a:extLst>
          </p:cNvPr>
          <p:cNvSpPr/>
          <p:nvPr/>
        </p:nvSpPr>
        <p:spPr>
          <a:xfrm rot="10800000">
            <a:off x="4115780" y="2372408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4B4664-F4D8-4142-BC64-F6AD0E656C2A}"/>
              </a:ext>
            </a:extLst>
          </p:cNvPr>
          <p:cNvSpPr/>
          <p:nvPr/>
        </p:nvSpPr>
        <p:spPr>
          <a:xfrm rot="10800000">
            <a:off x="6780076" y="2372409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677CAE1-9FD3-4E2A-91C4-85AA8A3BB235}"/>
              </a:ext>
            </a:extLst>
          </p:cNvPr>
          <p:cNvSpPr/>
          <p:nvPr/>
        </p:nvSpPr>
        <p:spPr>
          <a:xfrm rot="10800000">
            <a:off x="6780076" y="3991547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809C752-8155-483C-883B-E10C22199E32}"/>
              </a:ext>
            </a:extLst>
          </p:cNvPr>
          <p:cNvSpPr/>
          <p:nvPr/>
        </p:nvSpPr>
        <p:spPr>
          <a:xfrm rot="10800000">
            <a:off x="6780075" y="4824004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CE67C4C-2F5A-4BB1-8F8C-499B0151964E}"/>
              </a:ext>
            </a:extLst>
          </p:cNvPr>
          <p:cNvSpPr/>
          <p:nvPr/>
        </p:nvSpPr>
        <p:spPr>
          <a:xfrm rot="10800000">
            <a:off x="9429782" y="4827722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42AE131-FA5D-4CE9-B175-6740D64DAD8E}"/>
              </a:ext>
            </a:extLst>
          </p:cNvPr>
          <p:cNvSpPr/>
          <p:nvPr/>
        </p:nvSpPr>
        <p:spPr>
          <a:xfrm rot="10800000">
            <a:off x="9429782" y="3991547"/>
            <a:ext cx="432048" cy="331817"/>
          </a:xfrm>
          <a:prstGeom prst="triangl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749A6-1164-4E4B-84F6-736F3AC1E4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00" y="5700371"/>
            <a:ext cx="10223912" cy="98602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of studies should be interpreted with caution due to differences in study design, populations and methodology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*42%, 53% and 5% of total exposure time from patients receiving dapagliflozin, canagliflozin and empagliflozin, respectively;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basis of the prespecified hypothesis testing sequence, these findings are not considered statistically significant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HHF, hospitalisation for heart failure; RCT, randomised controlled trial; SGLT2, sodium-glucose co-transporter-2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Kosiborod M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Circulation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2017;136:249; 2.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Wiviott S </a:t>
            </a: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2019;380:347; 3. Neal B </a:t>
            </a: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2017;377:644; </a:t>
            </a:r>
            <a:b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Patorno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Circulation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2019;139:2822; 5. Zinman B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 Engl J Med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2015;373:2117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A636E-A0EC-4FA9-9D6D-01FA276FE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00" y="1378800"/>
            <a:ext cx="11006400" cy="604800"/>
          </a:xfrm>
        </p:spPr>
        <p:txBody>
          <a:bodyPr/>
          <a:lstStyle/>
          <a:p>
            <a:pPr defTabSz="457189">
              <a:spcBef>
                <a:spcPts val="0"/>
              </a:spcBef>
              <a:defRPr/>
            </a:pPr>
            <a:r>
              <a:rPr lang="en-GB" dirty="0"/>
              <a:t>HHF relative risk reduction in observational studies and RCTs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F9FDCB-8DAE-44FE-8840-256AB72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Významná </a:t>
            </a:r>
            <a:r>
              <a:rPr lang="cs-CZ" sz="2800"/>
              <a:t>je zejména redukce </a:t>
            </a:r>
            <a:r>
              <a:rPr lang="cs-CZ" sz="2800" dirty="0"/>
              <a:t>počtu hospitalizací pro srdeční selhání </a:t>
            </a:r>
            <a:r>
              <a:rPr lang="en-GB" sz="2800" baseline="30000" dirty="0"/>
              <a:t>1–4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110A-E2EB-494A-86C3-CFA07129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6786627-C78A-4B06-832C-7F2A808387F9}"/>
              </a:ext>
            </a:extLst>
          </p:cNvPr>
          <p:cNvSpPr txBox="1">
            <a:spLocks/>
          </p:cNvSpPr>
          <p:nvPr/>
        </p:nvSpPr>
        <p:spPr>
          <a:xfrm>
            <a:off x="3122344" y="4071823"/>
            <a:ext cx="1482147" cy="324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52000" indent="-252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719121" indent="-261932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076298" indent="-16192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971625" indent="-17620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27%</a:t>
            </a:r>
            <a:endParaRPr kumimoji="0" lang="en-GB" sz="3733" b="0" i="0" u="none" strike="noStrike" kern="1200" cap="none" spc="0" normalizeH="0" baseline="30000" noProof="0" dirty="0">
              <a:ln>
                <a:noFill/>
              </a:ln>
              <a:solidFill>
                <a:srgbClr val="6482C3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1629D5D-AB34-485F-B6A2-175550A5E7A9}"/>
              </a:ext>
            </a:extLst>
          </p:cNvPr>
          <p:cNvSpPr txBox="1">
            <a:spLocks/>
          </p:cNvSpPr>
          <p:nvPr/>
        </p:nvSpPr>
        <p:spPr>
          <a:xfrm>
            <a:off x="1052096" y="4081113"/>
            <a:ext cx="1224136" cy="324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52000" indent="-252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719121" indent="-261932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076298" indent="-16192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971625" indent="-17620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6482C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39%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54FEA0-5D61-416E-9784-6CF13F61514B}"/>
              </a:ext>
            </a:extLst>
          </p:cNvPr>
          <p:cNvGrpSpPr/>
          <p:nvPr/>
        </p:nvGrpSpPr>
        <p:grpSpPr>
          <a:xfrm>
            <a:off x="620540" y="2228645"/>
            <a:ext cx="2030472" cy="1590389"/>
            <a:chOff x="3741198" y="1972967"/>
            <a:chExt cx="2914093" cy="125994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C78B54-9EAC-44B4-A36E-3C87B2741D6F}"/>
                </a:ext>
              </a:extLst>
            </p:cNvPr>
            <p:cNvGrpSpPr/>
            <p:nvPr/>
          </p:nvGrpSpPr>
          <p:grpSpPr>
            <a:xfrm>
              <a:off x="3741199" y="2355575"/>
              <a:ext cx="2914090" cy="877336"/>
              <a:chOff x="1689651" y="3429002"/>
              <a:chExt cx="2914090" cy="877336"/>
            </a:xfrm>
            <a:grpFill/>
          </p:grpSpPr>
          <p:sp>
            <p:nvSpPr>
              <p:cNvPr id="22" name="Arrow: Pentagon 10">
                <a:extLst>
                  <a:ext uri="{FF2B5EF4-FFF2-40B4-BE49-F238E27FC236}">
                    <a16:creationId xmlns:a16="http://schemas.microsoft.com/office/drawing/2014/main" id="{93B729BF-2C5F-4765-A16C-140B7F94F856}"/>
                  </a:ext>
                </a:extLst>
              </p:cNvPr>
              <p:cNvSpPr/>
              <p:nvPr/>
            </p:nvSpPr>
            <p:spPr>
              <a:xfrm rot="5400000">
                <a:off x="2708028" y="2410625"/>
                <a:ext cx="877336" cy="2914090"/>
              </a:xfrm>
              <a:prstGeom prst="homePlate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41AFBB-4D8D-4048-A4A4-E2921E8FF905}"/>
                  </a:ext>
                </a:extLst>
              </p:cNvPr>
              <p:cNvSpPr txBox="1"/>
              <p:nvPr/>
            </p:nvSpPr>
            <p:spPr>
              <a:xfrm>
                <a:off x="1915667" y="3532527"/>
                <a:ext cx="2462058" cy="446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CVD-REAL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kumimoji="0" lang="en-GB" sz="16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7E7D6-5235-4077-A37B-1CF013254368}"/>
                </a:ext>
              </a:extLst>
            </p:cNvPr>
            <p:cNvSpPr txBox="1"/>
            <p:nvPr/>
          </p:nvSpPr>
          <p:spPr>
            <a:xfrm>
              <a:off x="3741198" y="1972967"/>
              <a:ext cx="2914093" cy="32400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lIns="96000" tIns="48000" rIns="96000" bIns="48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Observational study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429D1B-7BF0-4DD7-AED3-B62CD4613138}"/>
              </a:ext>
            </a:extLst>
          </p:cNvPr>
          <p:cNvGrpSpPr/>
          <p:nvPr/>
        </p:nvGrpSpPr>
        <p:grpSpPr>
          <a:xfrm>
            <a:off x="2780999" y="2228655"/>
            <a:ext cx="2030470" cy="1597311"/>
            <a:chOff x="7749137" y="1968106"/>
            <a:chExt cx="2914091" cy="1265427"/>
          </a:xfrm>
          <a:solidFill>
            <a:schemeClr val="accent3">
              <a:lumMod val="75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3050453-8F15-4E56-A8CE-49AD3FBE4AB9}"/>
                </a:ext>
              </a:extLst>
            </p:cNvPr>
            <p:cNvGrpSpPr/>
            <p:nvPr/>
          </p:nvGrpSpPr>
          <p:grpSpPr>
            <a:xfrm>
              <a:off x="7749137" y="2350707"/>
              <a:ext cx="2914091" cy="882826"/>
              <a:chOff x="1689654" y="3420821"/>
              <a:chExt cx="2914091" cy="882826"/>
            </a:xfrm>
            <a:grpFill/>
          </p:grpSpPr>
          <p:sp>
            <p:nvSpPr>
              <p:cNvPr id="27" name="Arrow: Pentagon 13">
                <a:extLst>
                  <a:ext uri="{FF2B5EF4-FFF2-40B4-BE49-F238E27FC236}">
                    <a16:creationId xmlns:a16="http://schemas.microsoft.com/office/drawing/2014/main" id="{8DAD43DF-E8E1-4021-B533-E4166AAC1FAD}"/>
                  </a:ext>
                </a:extLst>
              </p:cNvPr>
              <p:cNvSpPr/>
              <p:nvPr/>
            </p:nvSpPr>
            <p:spPr>
              <a:xfrm rot="5400000">
                <a:off x="2705287" y="2405188"/>
                <a:ext cx="882826" cy="2914091"/>
              </a:xfrm>
              <a:prstGeom prst="homePlate">
                <a:avLst/>
              </a:prstGeom>
              <a:solidFill>
                <a:schemeClr val="accent1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977D57-9062-4AB7-9735-29C9E5D63A74}"/>
                  </a:ext>
                </a:extLst>
              </p:cNvPr>
              <p:cNvSpPr txBox="1"/>
              <p:nvPr/>
            </p:nvSpPr>
            <p:spPr>
              <a:xfrm>
                <a:off x="2004687" y="3529107"/>
                <a:ext cx="2272688" cy="3788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DECLARE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436023-731E-4790-9986-AD37F6CEEF67}"/>
                </a:ext>
              </a:extLst>
            </p:cNvPr>
            <p:cNvSpPr txBox="1"/>
            <p:nvPr/>
          </p:nvSpPr>
          <p:spPr>
            <a:xfrm>
              <a:off x="7750837" y="1968106"/>
              <a:ext cx="2911185" cy="323993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wrap="square" lIns="96000" tIns="48000" rIns="96000" bIns="48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RCT</a:t>
              </a:r>
            </a:p>
          </p:txBody>
        </p:sp>
      </p:grp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E88663E7-6D90-4E28-B205-919CA24FB8A2}"/>
              </a:ext>
            </a:extLst>
          </p:cNvPr>
          <p:cNvSpPr txBox="1">
            <a:spLocks/>
          </p:cNvSpPr>
          <p:nvPr/>
        </p:nvSpPr>
        <p:spPr>
          <a:xfrm>
            <a:off x="9610490" y="4077072"/>
            <a:ext cx="2043819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52000" indent="-252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719121" indent="-261932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076298" indent="-16192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971625" indent="-17620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35%</a:t>
            </a:r>
            <a:endParaRPr kumimoji="0" lang="en-GB" sz="3733" b="0" i="0" u="none" strike="noStrike" kern="1200" cap="none" spc="0" normalizeH="0" baseline="30000" noProof="0" dirty="0">
              <a:ln>
                <a:noFill/>
              </a:ln>
              <a:solidFill>
                <a:srgbClr val="6482C3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D81141A8-432A-45DB-8EFE-1334ACDC528A}"/>
              </a:ext>
            </a:extLst>
          </p:cNvPr>
          <p:cNvSpPr txBox="1">
            <a:spLocks/>
          </p:cNvSpPr>
          <p:nvPr/>
        </p:nvSpPr>
        <p:spPr>
          <a:xfrm>
            <a:off x="7680177" y="4075011"/>
            <a:ext cx="1368151" cy="4089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52000" indent="-252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719121" indent="-261932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076298" indent="-16192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971625" indent="-17620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6482C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49%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192ABF-CD94-497B-8D63-5D736C99D6A8}"/>
              </a:ext>
            </a:extLst>
          </p:cNvPr>
          <p:cNvGrpSpPr/>
          <p:nvPr/>
        </p:nvGrpSpPr>
        <p:grpSpPr>
          <a:xfrm>
            <a:off x="7320136" y="2228644"/>
            <a:ext cx="2030472" cy="1590390"/>
            <a:chOff x="3741198" y="1972967"/>
            <a:chExt cx="2914093" cy="1259945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E7F948-4FD4-49EE-A29E-ADAA3D2A249D}"/>
                </a:ext>
              </a:extLst>
            </p:cNvPr>
            <p:cNvGrpSpPr/>
            <p:nvPr/>
          </p:nvGrpSpPr>
          <p:grpSpPr>
            <a:xfrm>
              <a:off x="3741200" y="2355576"/>
              <a:ext cx="2914090" cy="877336"/>
              <a:chOff x="1689652" y="3429003"/>
              <a:chExt cx="2914090" cy="877336"/>
            </a:xfrm>
            <a:grpFill/>
          </p:grpSpPr>
          <p:sp>
            <p:nvSpPr>
              <p:cNvPr id="35" name="Arrow: Pentagon 10">
                <a:extLst>
                  <a:ext uri="{FF2B5EF4-FFF2-40B4-BE49-F238E27FC236}">
                    <a16:creationId xmlns:a16="http://schemas.microsoft.com/office/drawing/2014/main" id="{5D0629D8-90B0-4A77-9190-E77CCC75BA62}"/>
                  </a:ext>
                </a:extLst>
              </p:cNvPr>
              <p:cNvSpPr/>
              <p:nvPr/>
            </p:nvSpPr>
            <p:spPr>
              <a:xfrm rot="5400000">
                <a:off x="2708029" y="2410626"/>
                <a:ext cx="877336" cy="2914090"/>
              </a:xfrm>
              <a:prstGeom prst="homePlate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818E81-E0B9-4F94-B9AC-6FB266F69862}"/>
                  </a:ext>
                </a:extLst>
              </p:cNvPr>
              <p:cNvSpPr txBox="1"/>
              <p:nvPr/>
            </p:nvSpPr>
            <p:spPr>
              <a:xfrm>
                <a:off x="1968784" y="3540973"/>
                <a:ext cx="2462059" cy="534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EMPRISE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kumimoji="0" lang="en-GB" sz="16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0737EA-6087-413E-B2BF-51ADC17A8C04}"/>
                </a:ext>
              </a:extLst>
            </p:cNvPr>
            <p:cNvSpPr txBox="1"/>
            <p:nvPr/>
          </p:nvSpPr>
          <p:spPr>
            <a:xfrm>
              <a:off x="3741198" y="1972967"/>
              <a:ext cx="2914093" cy="32400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lIns="96000" tIns="48000" rIns="96000" bIns="48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Observational study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C098DA-00BF-4217-9BD9-AC287230B8D1}"/>
              </a:ext>
            </a:extLst>
          </p:cNvPr>
          <p:cNvGrpSpPr/>
          <p:nvPr/>
        </p:nvGrpSpPr>
        <p:grpSpPr>
          <a:xfrm>
            <a:off x="9538650" y="2228655"/>
            <a:ext cx="2030470" cy="1597311"/>
            <a:chOff x="7749137" y="1968106"/>
            <a:chExt cx="2914091" cy="1265427"/>
          </a:xfrm>
          <a:solidFill>
            <a:schemeClr val="accent1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B064A4C-6B93-422B-B3D9-FF03F91A99D0}"/>
                </a:ext>
              </a:extLst>
            </p:cNvPr>
            <p:cNvGrpSpPr/>
            <p:nvPr/>
          </p:nvGrpSpPr>
          <p:grpSpPr>
            <a:xfrm>
              <a:off x="7749137" y="2350707"/>
              <a:ext cx="2914091" cy="882826"/>
              <a:chOff x="1689654" y="3420821"/>
              <a:chExt cx="2914091" cy="882826"/>
            </a:xfrm>
            <a:grpFill/>
          </p:grpSpPr>
          <p:sp>
            <p:nvSpPr>
              <p:cNvPr id="40" name="Arrow: Pentagon 13">
                <a:extLst>
                  <a:ext uri="{FF2B5EF4-FFF2-40B4-BE49-F238E27FC236}">
                    <a16:creationId xmlns:a16="http://schemas.microsoft.com/office/drawing/2014/main" id="{251F6D0A-4344-4701-9B4C-273FC17C409D}"/>
                  </a:ext>
                </a:extLst>
              </p:cNvPr>
              <p:cNvSpPr/>
              <p:nvPr/>
            </p:nvSpPr>
            <p:spPr>
              <a:xfrm rot="5400000">
                <a:off x="2705287" y="2405188"/>
                <a:ext cx="882826" cy="2914091"/>
              </a:xfrm>
              <a:prstGeom prst="homePlate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080A06-8052-49AC-98ED-DEE97D2C0286}"/>
                  </a:ext>
                </a:extLst>
              </p:cNvPr>
              <p:cNvSpPr txBox="1"/>
              <p:nvPr/>
            </p:nvSpPr>
            <p:spPr>
              <a:xfrm>
                <a:off x="2143527" y="3489837"/>
                <a:ext cx="2106267" cy="536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EMPA-REG OUTCOME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6F4395-68E6-49AE-B3C6-470271D5AF14}"/>
                </a:ext>
              </a:extLst>
            </p:cNvPr>
            <p:cNvSpPr txBox="1"/>
            <p:nvPr/>
          </p:nvSpPr>
          <p:spPr>
            <a:xfrm>
              <a:off x="7750837" y="1968106"/>
              <a:ext cx="2911185" cy="323993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lIns="96000" tIns="48000" rIns="96000" bIns="48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RCT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3AE95-9D46-480D-B79B-E55CF11DA1C2}"/>
              </a:ext>
            </a:extLst>
          </p:cNvPr>
          <p:cNvCxnSpPr>
            <a:cxnSpLocks/>
          </p:cNvCxnSpPr>
          <p:nvPr/>
        </p:nvCxnSpPr>
        <p:spPr>
          <a:xfrm>
            <a:off x="7104112" y="2315592"/>
            <a:ext cx="0" cy="3057624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AFE8440-E963-4CAF-BC9B-54EC00CDCA6F}"/>
              </a:ext>
            </a:extLst>
          </p:cNvPr>
          <p:cNvSpPr txBox="1"/>
          <p:nvPr/>
        </p:nvSpPr>
        <p:spPr>
          <a:xfrm>
            <a:off x="263352" y="4605140"/>
            <a:ext cx="256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 inhibitors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glucose-lowering drugs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87C97E-5FDA-4282-973E-8CD988B3C688}"/>
              </a:ext>
            </a:extLst>
          </p:cNvPr>
          <p:cNvSpPr txBox="1"/>
          <p:nvPr/>
        </p:nvSpPr>
        <p:spPr>
          <a:xfrm>
            <a:off x="3162143" y="4605979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Dapagliflozin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 placebo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3CB395-B374-492A-88D5-83751FA2C445}"/>
              </a:ext>
            </a:extLst>
          </p:cNvPr>
          <p:cNvSpPr txBox="1"/>
          <p:nvPr/>
        </p:nvSpPr>
        <p:spPr>
          <a:xfrm>
            <a:off x="9948297" y="4605140"/>
            <a:ext cx="126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Empagliflozin vs placebo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D98291-2FA6-4E67-81BD-F8DDCDA5D2D5}"/>
              </a:ext>
            </a:extLst>
          </p:cNvPr>
          <p:cNvSpPr txBox="1"/>
          <p:nvPr/>
        </p:nvSpPr>
        <p:spPr>
          <a:xfrm>
            <a:off x="7651900" y="4605140"/>
            <a:ext cx="144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Empagliflozin vs sitagliptin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C62E3FA4-D6A8-4D09-BDB3-B5AFC1D37B83}"/>
              </a:ext>
            </a:extLst>
          </p:cNvPr>
          <p:cNvSpPr txBox="1">
            <a:spLocks/>
          </p:cNvSpPr>
          <p:nvPr/>
        </p:nvSpPr>
        <p:spPr>
          <a:xfrm>
            <a:off x="5230214" y="4079257"/>
            <a:ext cx="1353643" cy="324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52000" indent="-252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719121" indent="-261932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076298" indent="-16192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971625" indent="-17620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33%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†</a:t>
            </a:r>
            <a:endParaRPr kumimoji="0" lang="en-GB" sz="3600" b="0" i="0" u="none" strike="noStrike" kern="1200" cap="none" spc="0" normalizeH="0" baseline="30000" noProof="0" dirty="0">
              <a:ln>
                <a:noFill/>
              </a:ln>
              <a:solidFill>
                <a:srgbClr val="6482C3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3035C9-C69C-4277-9AF3-E8D3A508FA4A}"/>
              </a:ext>
            </a:extLst>
          </p:cNvPr>
          <p:cNvGrpSpPr/>
          <p:nvPr/>
        </p:nvGrpSpPr>
        <p:grpSpPr>
          <a:xfrm>
            <a:off x="4925985" y="2238747"/>
            <a:ext cx="1962103" cy="1597312"/>
            <a:chOff x="4836613" y="95146"/>
            <a:chExt cx="1962103" cy="15973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4316A27-13E3-4FB2-9AF6-95469E069384}"/>
                </a:ext>
              </a:extLst>
            </p:cNvPr>
            <p:cNvGrpSpPr/>
            <p:nvPr/>
          </p:nvGrpSpPr>
          <p:grpSpPr>
            <a:xfrm>
              <a:off x="4836613" y="95146"/>
              <a:ext cx="1962103" cy="1597312"/>
              <a:chOff x="7749137" y="1968106"/>
              <a:chExt cx="3411403" cy="1265428"/>
            </a:xfrm>
            <a:solidFill>
              <a:schemeClr val="accent3"/>
            </a:solidFill>
          </p:grpSpPr>
          <p:sp>
            <p:nvSpPr>
              <p:cNvPr id="48" name="Arrow: Pentagon 13">
                <a:extLst>
                  <a:ext uri="{FF2B5EF4-FFF2-40B4-BE49-F238E27FC236}">
                    <a16:creationId xmlns:a16="http://schemas.microsoft.com/office/drawing/2014/main" id="{56580EA7-ED03-4FB3-B351-C48FCBF8F187}"/>
                  </a:ext>
                </a:extLst>
              </p:cNvPr>
              <p:cNvSpPr/>
              <p:nvPr/>
            </p:nvSpPr>
            <p:spPr>
              <a:xfrm rot="5400000">
                <a:off x="9013426" y="1086419"/>
                <a:ext cx="882826" cy="3411403"/>
              </a:xfrm>
              <a:prstGeom prst="homePlat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029B37-6BAA-43F2-848A-9DCF29AA36E8}"/>
                  </a:ext>
                </a:extLst>
              </p:cNvPr>
              <p:cNvSpPr txBox="1"/>
              <p:nvPr/>
            </p:nvSpPr>
            <p:spPr>
              <a:xfrm>
                <a:off x="7750837" y="1968106"/>
                <a:ext cx="3408002" cy="32399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96000" tIns="48000" rIns="96000" bIns="48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RCT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6216F5-CC38-4464-9698-4EB700241B31}"/>
                </a:ext>
              </a:extLst>
            </p:cNvPr>
            <p:cNvSpPr txBox="1"/>
            <p:nvPr/>
          </p:nvSpPr>
          <p:spPr>
            <a:xfrm>
              <a:off x="4984357" y="626614"/>
              <a:ext cx="1694198" cy="476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CANVAS Program</a:t>
              </a:r>
              <a:r>
                <a:rPr kumimoji="0" lang="en-GB" sz="16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DB9D43C-F7A6-4151-AD83-7F7F7BEFD15E}"/>
              </a:ext>
            </a:extLst>
          </p:cNvPr>
          <p:cNvSpPr txBox="1"/>
          <p:nvPr/>
        </p:nvSpPr>
        <p:spPr>
          <a:xfrm>
            <a:off x="5230214" y="4605140"/>
            <a:ext cx="126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Canagliflozin vs placebo</a:t>
            </a:r>
          </a:p>
        </p:txBody>
      </p:sp>
    </p:spTree>
    <p:extLst>
      <p:ext uri="{BB962C8B-B14F-4D97-AF65-F5344CB8AC3E}">
        <p14:creationId xmlns:p14="http://schemas.microsoft.com/office/powerpoint/2010/main" val="210536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15AA41-8B55-437A-A25B-A1AD7FDEB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00" y="6201600"/>
            <a:ext cx="9688400" cy="48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ASCVD, atherosclerotic cardiovascular disease; CKD, chronic kidney disease; DPP-4i, dipeptidyl peptidase-4 inhibitor; GLP‑1 RA, glucagon-like peptide-1 receptor agonist; HF, heart failure; MACE, major adverse cardiovascular events; SGLT2i, sodium-glucose co‑transporter‑2 inhibitor; SU, sulphonylurea; TZD, thiazolidinedione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Lupsa BC &amp; Inzucchi S.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Diabetologia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2018;61:2118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C1F889-EB66-41C9-8C61-3A73B4BE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Stanovisko odborných společností k léčbě diabetu v závislosti na přítomnosti aterosklerotického kardiovaskulárního onemocnění ASCVD</a:t>
            </a:r>
            <a:r>
              <a:rPr lang="en-GB" sz="2000" dirty="0"/>
              <a:t>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9CB9-3358-449A-8445-CB17F484D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F8B5A-28F8-4D74-8865-0727FC309338}"/>
              </a:ext>
            </a:extLst>
          </p:cNvPr>
          <p:cNvSpPr/>
          <p:nvPr/>
        </p:nvSpPr>
        <p:spPr>
          <a:xfrm>
            <a:off x="2738467" y="1340768"/>
            <a:ext cx="6552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Diet, exercise, weight control and diabetes education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1EDFE-ACC6-4185-B008-D59B98687177}"/>
              </a:ext>
            </a:extLst>
          </p:cNvPr>
          <p:cNvSpPr/>
          <p:nvPr/>
        </p:nvSpPr>
        <p:spPr>
          <a:xfrm>
            <a:off x="4664467" y="2024844"/>
            <a:ext cx="2700000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Metformin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32801-9BEB-48DF-AC40-05B8D6F34188}"/>
              </a:ext>
            </a:extLst>
          </p:cNvPr>
          <p:cNvSpPr txBox="1"/>
          <p:nvPr/>
        </p:nvSpPr>
        <p:spPr>
          <a:xfrm>
            <a:off x="5690431" y="17168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248E6A-7429-474F-81BB-CC5D748E8E82}"/>
              </a:ext>
            </a:extLst>
          </p:cNvPr>
          <p:cNvCxnSpPr>
            <a:cxnSpLocks/>
          </p:cNvCxnSpPr>
          <p:nvPr/>
        </p:nvCxnSpPr>
        <p:spPr>
          <a:xfrm flipH="1">
            <a:off x="6012991" y="2456912"/>
            <a:ext cx="2953" cy="180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10F2504-3982-4E75-B0F3-8E306C76E345}"/>
              </a:ext>
            </a:extLst>
          </p:cNvPr>
          <p:cNvCxnSpPr>
            <a:cxnSpLocks/>
          </p:cNvCxnSpPr>
          <p:nvPr/>
        </p:nvCxnSpPr>
        <p:spPr>
          <a:xfrm rot="5400000">
            <a:off x="4248991" y="1700960"/>
            <a:ext cx="396000" cy="313200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8EAD40D-784F-4338-B2E6-711E62467F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80991" y="1700961"/>
            <a:ext cx="396000" cy="313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4C590A-0DE2-4F19-8157-62FB158BAE97}"/>
              </a:ext>
            </a:extLst>
          </p:cNvPr>
          <p:cNvSpPr/>
          <p:nvPr/>
        </p:nvSpPr>
        <p:spPr>
          <a:xfrm>
            <a:off x="721879" y="4077072"/>
            <a:ext cx="432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second agent proven to reduce MACE and/or CV mortality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58DEC-7FC4-4EE7-A9FC-2A2F6309C570}"/>
              </a:ext>
            </a:extLst>
          </p:cNvPr>
          <p:cNvSpPr/>
          <p:nvPr/>
        </p:nvSpPr>
        <p:spPr>
          <a:xfrm>
            <a:off x="6899165" y="4077072"/>
            <a:ext cx="450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second agent based on patient factors and drug-specific effects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D82E6C-57A6-4527-89F5-F45EF2452910}"/>
              </a:ext>
            </a:extLst>
          </p:cNvPr>
          <p:cNvSpPr/>
          <p:nvPr/>
        </p:nvSpPr>
        <p:spPr>
          <a:xfrm>
            <a:off x="4664467" y="2651662"/>
            <a:ext cx="2700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ASCVD?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4914D0-B179-45F4-B12D-BD5F44DD0205}"/>
              </a:ext>
            </a:extLst>
          </p:cNvPr>
          <p:cNvCxnSpPr>
            <a:cxnSpLocks/>
          </p:cNvCxnSpPr>
          <p:nvPr/>
        </p:nvCxnSpPr>
        <p:spPr>
          <a:xfrm flipH="1">
            <a:off x="2873092" y="3897052"/>
            <a:ext cx="2953" cy="180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FEE23B-B130-41E3-9444-49322003096A}"/>
              </a:ext>
            </a:extLst>
          </p:cNvPr>
          <p:cNvCxnSpPr>
            <a:cxnSpLocks/>
          </p:cNvCxnSpPr>
          <p:nvPr/>
        </p:nvCxnSpPr>
        <p:spPr>
          <a:xfrm flipH="1">
            <a:off x="9140380" y="3897052"/>
            <a:ext cx="2953" cy="180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24E1702-7EF1-4416-BE48-42A3F6C2203B}"/>
              </a:ext>
            </a:extLst>
          </p:cNvPr>
          <p:cNvSpPr/>
          <p:nvPr/>
        </p:nvSpPr>
        <p:spPr>
          <a:xfrm>
            <a:off x="1066017" y="4977172"/>
            <a:ext cx="1440000" cy="432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E0158A-1CC5-47F9-94E2-D1F6B4754278}"/>
              </a:ext>
            </a:extLst>
          </p:cNvPr>
          <p:cNvSpPr/>
          <p:nvPr/>
        </p:nvSpPr>
        <p:spPr>
          <a:xfrm>
            <a:off x="3298265" y="4977172"/>
            <a:ext cx="1440000" cy="432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GLP1-RA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C954B-D54D-4AEB-8E8A-7DAFE22337FA}"/>
              </a:ext>
            </a:extLst>
          </p:cNvPr>
          <p:cNvCxnSpPr>
            <a:cxnSpLocks/>
          </p:cNvCxnSpPr>
          <p:nvPr/>
        </p:nvCxnSpPr>
        <p:spPr>
          <a:xfrm flipH="1">
            <a:off x="1780783" y="4725144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F4F6FC4-F587-46BB-A038-873033218832}"/>
              </a:ext>
            </a:extLst>
          </p:cNvPr>
          <p:cNvSpPr/>
          <p:nvPr/>
        </p:nvSpPr>
        <p:spPr>
          <a:xfrm>
            <a:off x="2074129" y="3465004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2F6CD3-A3AD-478B-8F88-A36CB3BBE735}"/>
              </a:ext>
            </a:extLst>
          </p:cNvPr>
          <p:cNvSpPr/>
          <p:nvPr/>
        </p:nvSpPr>
        <p:spPr>
          <a:xfrm>
            <a:off x="8341417" y="3465004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A1D41-94BC-4A0A-BC92-7EC2AEEFBCCF}"/>
              </a:ext>
            </a:extLst>
          </p:cNvPr>
          <p:cNvCxnSpPr>
            <a:cxnSpLocks/>
          </p:cNvCxnSpPr>
          <p:nvPr/>
        </p:nvCxnSpPr>
        <p:spPr>
          <a:xfrm flipH="1">
            <a:off x="4021283" y="4725144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91E1015-E944-4FE4-9DC8-714DDDC6C2B1}"/>
              </a:ext>
            </a:extLst>
          </p:cNvPr>
          <p:cNvSpPr/>
          <p:nvPr/>
        </p:nvSpPr>
        <p:spPr>
          <a:xfrm>
            <a:off x="6770551" y="4977172"/>
            <a:ext cx="936000" cy="39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61F38F-705C-4480-8498-657F9DBF669D}"/>
              </a:ext>
            </a:extLst>
          </p:cNvPr>
          <p:cNvSpPr/>
          <p:nvPr/>
        </p:nvSpPr>
        <p:spPr>
          <a:xfrm>
            <a:off x="7526739" y="5488988"/>
            <a:ext cx="93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TZD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84BABE-B14F-43CF-AF55-CC139B4E10E7}"/>
              </a:ext>
            </a:extLst>
          </p:cNvPr>
          <p:cNvSpPr/>
          <p:nvPr/>
        </p:nvSpPr>
        <p:spPr>
          <a:xfrm>
            <a:off x="8282823" y="4977172"/>
            <a:ext cx="936000" cy="396000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DPP-4i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11B1B-6224-430A-855F-D979ECA07840}"/>
              </a:ext>
            </a:extLst>
          </p:cNvPr>
          <p:cNvSpPr/>
          <p:nvPr/>
        </p:nvSpPr>
        <p:spPr>
          <a:xfrm>
            <a:off x="8894907" y="5488988"/>
            <a:ext cx="1080000" cy="396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376D7-4629-4A04-AA9F-38A57A17161B}"/>
              </a:ext>
            </a:extLst>
          </p:cNvPr>
          <p:cNvSpPr/>
          <p:nvPr/>
        </p:nvSpPr>
        <p:spPr>
          <a:xfrm>
            <a:off x="9722999" y="4977172"/>
            <a:ext cx="1080000" cy="39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GLP1-RA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6839F8-AF4C-4F8D-893E-07C181C6E3EB}"/>
              </a:ext>
            </a:extLst>
          </p:cNvPr>
          <p:cNvCxnSpPr>
            <a:cxnSpLocks/>
          </p:cNvCxnSpPr>
          <p:nvPr/>
        </p:nvCxnSpPr>
        <p:spPr>
          <a:xfrm flipH="1">
            <a:off x="7241464" y="4725144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C9C5B5-085D-4D5F-9ECF-AE6AB4605FC5}"/>
              </a:ext>
            </a:extLst>
          </p:cNvPr>
          <p:cNvCxnSpPr>
            <a:cxnSpLocks/>
          </p:cNvCxnSpPr>
          <p:nvPr/>
        </p:nvCxnSpPr>
        <p:spPr>
          <a:xfrm flipH="1">
            <a:off x="7987860" y="4726800"/>
            <a:ext cx="0" cy="756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59D939-16A4-4AAD-8955-32BBEE78EDD9}"/>
              </a:ext>
            </a:extLst>
          </p:cNvPr>
          <p:cNvCxnSpPr>
            <a:cxnSpLocks/>
          </p:cNvCxnSpPr>
          <p:nvPr/>
        </p:nvCxnSpPr>
        <p:spPr>
          <a:xfrm flipH="1">
            <a:off x="8750875" y="4725144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BF309E-D35D-4147-9450-E3D5828A46B6}"/>
              </a:ext>
            </a:extLst>
          </p:cNvPr>
          <p:cNvCxnSpPr>
            <a:cxnSpLocks/>
          </p:cNvCxnSpPr>
          <p:nvPr/>
        </p:nvCxnSpPr>
        <p:spPr>
          <a:xfrm flipH="1">
            <a:off x="9441200" y="4725144"/>
            <a:ext cx="0" cy="756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E05BDD-51BE-4FD4-B377-1C3D62E3F800}"/>
              </a:ext>
            </a:extLst>
          </p:cNvPr>
          <p:cNvCxnSpPr>
            <a:cxnSpLocks/>
          </p:cNvCxnSpPr>
          <p:nvPr/>
        </p:nvCxnSpPr>
        <p:spPr>
          <a:xfrm flipH="1">
            <a:off x="10262999" y="4725144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44DCF6-F65C-4828-8053-DDE1EFE95690}"/>
              </a:ext>
            </a:extLst>
          </p:cNvPr>
          <p:cNvCxnSpPr>
            <a:cxnSpLocks/>
          </p:cNvCxnSpPr>
          <p:nvPr/>
        </p:nvCxnSpPr>
        <p:spPr>
          <a:xfrm flipH="1">
            <a:off x="11109944" y="4725144"/>
            <a:ext cx="0" cy="7560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0FD71ED-1CA5-4B0E-84D3-2CEF9C7BF019}"/>
              </a:ext>
            </a:extLst>
          </p:cNvPr>
          <p:cNvSpPr/>
          <p:nvPr/>
        </p:nvSpPr>
        <p:spPr>
          <a:xfrm>
            <a:off x="10587095" y="5488988"/>
            <a:ext cx="1080000" cy="396000"/>
          </a:xfrm>
          <a:prstGeom prst="rect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328217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54C0ED-F602-42DC-8914-2670E49C9768}"/>
              </a:ext>
            </a:extLst>
          </p:cNvPr>
          <p:cNvSpPr/>
          <p:nvPr/>
        </p:nvSpPr>
        <p:spPr>
          <a:xfrm>
            <a:off x="683696" y="4950648"/>
            <a:ext cx="5082608" cy="733364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BE5A2-7A57-459B-9DA8-A7A2F4B96079}"/>
              </a:ext>
            </a:extLst>
          </p:cNvPr>
          <p:cNvSpPr/>
          <p:nvPr/>
        </p:nvSpPr>
        <p:spPr>
          <a:xfrm>
            <a:off x="6413992" y="4942318"/>
            <a:ext cx="5082608" cy="741694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A23196FE-CB90-4E02-AA54-8D840850C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has been modified from the original source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ASCVD, atherosclerotic cardiovascular disease; CKD, chronic kidney disease; GLP-1 RA, glucagon-like peptide-1 receptor agonist; HbA1c, glycated haemoglobin; HF, heart failure; SGLT2, sodium-glucose co-transporter-2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Davies MJ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Care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2018;41:2669; 2. American Diabetes Association.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Care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2019;42:S1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1E23-F871-4B6A-8B30-EE7822759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800" dirty="0"/>
              <a:t>ADA-EASD 2018 Consensus Report and ADA 2019 Standards of Medical Care in Diabetes</a:t>
            </a:r>
            <a:r>
              <a:rPr lang="en-GB" sz="1800" baseline="30000" dirty="0"/>
              <a:t>1,2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0BFE7B-446D-4910-8A7D-30F74F02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Stanovisko odborných společností k léčbě diabetu v závislosti na přítomnosti aterosklerotického kardiovaskulárního onemocnění ASCVD </a:t>
            </a:r>
            <a:r>
              <a:rPr lang="en-GB" sz="2000" dirty="0"/>
              <a:t>(2/2)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0FFE5-0F79-45B2-8881-B59CEF03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94DC0-2DBC-4423-96CE-B1F41505A01A}"/>
              </a:ext>
            </a:extLst>
          </p:cNvPr>
          <p:cNvSpPr/>
          <p:nvPr/>
        </p:nvSpPr>
        <p:spPr>
          <a:xfrm>
            <a:off x="1975285" y="1980085"/>
            <a:ext cx="8331046" cy="8481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First-line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therapy is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metformin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comprehensive lifestyle change;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HbA1c is above target, proceed as below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9FFDE-3276-4918-ABED-AB0AC2D4DA23}"/>
              </a:ext>
            </a:extLst>
          </p:cNvPr>
          <p:cNvSpPr/>
          <p:nvPr/>
        </p:nvSpPr>
        <p:spPr>
          <a:xfrm>
            <a:off x="3299390" y="3091868"/>
            <a:ext cx="5676929" cy="426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Established ASCVD, HF or CKD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BAE1E-4981-46C0-8A89-445E3452AADC}"/>
              </a:ext>
            </a:extLst>
          </p:cNvPr>
          <p:cNvSpPr/>
          <p:nvPr/>
        </p:nvSpPr>
        <p:spPr>
          <a:xfrm>
            <a:off x="585000" y="4294135"/>
            <a:ext cx="5280000" cy="133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ASCVD predominates</a:t>
            </a:r>
          </a:p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 with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GLP-1 RA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 inhibitor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proven CV benefit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DD6D7F-1299-4A67-8A08-2EDA668F2031}"/>
              </a:ext>
            </a:extLst>
          </p:cNvPr>
          <p:cNvSpPr/>
          <p:nvPr/>
        </p:nvSpPr>
        <p:spPr>
          <a:xfrm>
            <a:off x="6327003" y="4293096"/>
            <a:ext cx="5279999" cy="13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HF or CKD predominates</a:t>
            </a:r>
          </a:p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 with 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 inhibitor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 of reducing HF and/or CKD progression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C25E1C-D099-4BD2-8125-F5C7159CD17A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137855" y="2828208"/>
            <a:ext cx="2953" cy="26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4EFDD1F5-D54D-49D8-90F8-E44C02F92318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 rot="5400000">
            <a:off x="4293763" y="2450042"/>
            <a:ext cx="775331" cy="2912855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814652B-D599-400F-96A8-A69C0E2598A8}"/>
              </a:ext>
            </a:extLst>
          </p:cNvPr>
          <p:cNvCxnSpPr>
            <a:cxnSpLocks/>
            <a:stCxn id="8" idx="2"/>
            <a:endCxn id="29" idx="0"/>
          </p:cNvCxnSpPr>
          <p:nvPr/>
        </p:nvCxnSpPr>
        <p:spPr>
          <a:xfrm rot="16200000" flipH="1">
            <a:off x="7165283" y="2491376"/>
            <a:ext cx="774292" cy="282914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7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3999" y="6201600"/>
            <a:ext cx="9684455" cy="48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SGLT2, sodium-glucose co-transporter-2; SU,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sulphonylurea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Boehringer Ingelheim Pharmaceuticals, Inc. Jardiance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(empagliflozin) summary of product characteristics. Feb 2019; 2. Janssen International. Invokana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(canagliflozin) summary of product characteristics. Mar 2019; 3. AstraZeneca. Forxiga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(dapagliflozin) summary of product characteristics. Apr 2019</a:t>
            </a:r>
            <a:endParaRPr kumimoji="0" lang="en-GB" sz="1100" b="0" i="0" u="none" strike="noStrike" kern="1200" cap="none" spc="0" normalizeH="0" baseline="3000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profil</a:t>
            </a:r>
            <a:r>
              <a:rPr lang="en-GB" dirty="0"/>
              <a:t> SGLT2 </a:t>
            </a:r>
            <a:r>
              <a:rPr lang="cs-CZ" dirty="0"/>
              <a:t>inhibitorů je příznivý, ale výjimečně…</a:t>
            </a:r>
            <a:endParaRPr lang="en-GB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13BA9-7B70-441E-ACC3-95268D6CE48C}"/>
              </a:ext>
            </a:extLst>
          </p:cNvPr>
          <p:cNvGrpSpPr/>
          <p:nvPr/>
        </p:nvGrpSpPr>
        <p:grpSpPr>
          <a:xfrm>
            <a:off x="371364" y="1340768"/>
            <a:ext cx="11197677" cy="4423754"/>
            <a:chOff x="371364" y="1340768"/>
            <a:chExt cx="11197677" cy="44237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2ADAE4-FF41-4B64-8694-1BD64FB87E72}"/>
                </a:ext>
              </a:extLst>
            </p:cNvPr>
            <p:cNvGrpSpPr/>
            <p:nvPr/>
          </p:nvGrpSpPr>
          <p:grpSpPr>
            <a:xfrm>
              <a:off x="622960" y="1581777"/>
              <a:ext cx="5476898" cy="4172913"/>
              <a:chOff x="1025121" y="1592796"/>
              <a:chExt cx="4260795" cy="417291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9C3EA2A-96D1-423D-B961-5EB94121568E}"/>
                  </a:ext>
                </a:extLst>
              </p:cNvPr>
              <p:cNvSpPr/>
              <p:nvPr/>
            </p:nvSpPr>
            <p:spPr>
              <a:xfrm>
                <a:off x="1025121" y="1592796"/>
                <a:ext cx="4260795" cy="4172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Most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AC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genital infections are mild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manageable</a:t>
                </a: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Patients should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drink plenty of water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other liquids,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urinate often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wipe themselves carefully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after a bowel movement, particularly if they have previously had genital mycotic infections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13546-4583-4270-917A-473AAFCF05FF}"/>
                  </a:ext>
                </a:extLst>
              </p:cNvPr>
              <p:cNvSpPr/>
              <p:nvPr/>
            </p:nvSpPr>
            <p:spPr>
              <a:xfrm>
                <a:off x="1025121" y="1601638"/>
                <a:ext cx="4260795" cy="294145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9E54D2-95C1-4813-9082-53014F48BA4B}"/>
                </a:ext>
              </a:extLst>
            </p:cNvPr>
            <p:cNvGrpSpPr/>
            <p:nvPr/>
          </p:nvGrpSpPr>
          <p:grpSpPr>
            <a:xfrm>
              <a:off x="371364" y="1340768"/>
              <a:ext cx="829887" cy="829887"/>
              <a:chOff x="539061" y="1569182"/>
              <a:chExt cx="744834" cy="74483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A2CD3C-D2C1-4F45-A9AC-4A4B79E6A09C}"/>
                  </a:ext>
                </a:extLst>
              </p:cNvPr>
              <p:cNvSpPr/>
              <p:nvPr/>
            </p:nvSpPr>
            <p:spPr>
              <a:xfrm>
                <a:off x="539061" y="1569182"/>
                <a:ext cx="744834" cy="7448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9F7FE20-4BF9-4B48-A4B8-BC26E46D7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731" y="1663363"/>
                <a:ext cx="546673" cy="546673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7D630D-2C6A-4D0D-AF87-A4D93D95B27F}"/>
                </a:ext>
              </a:extLst>
            </p:cNvPr>
            <p:cNvGrpSpPr/>
            <p:nvPr/>
          </p:nvGrpSpPr>
          <p:grpSpPr>
            <a:xfrm>
              <a:off x="6099859" y="1581777"/>
              <a:ext cx="5469182" cy="4172913"/>
              <a:chOff x="1025121" y="1592796"/>
              <a:chExt cx="4260795" cy="417291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FBD99D5-7D28-4A4D-B6C3-AA6F4367A505}"/>
                  </a:ext>
                </a:extLst>
              </p:cNvPr>
              <p:cNvSpPr/>
              <p:nvPr/>
            </p:nvSpPr>
            <p:spPr>
              <a:xfrm>
                <a:off x="1025121" y="1592796"/>
                <a:ext cx="4260795" cy="4172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There is an increased risk of hypoglycaemia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used in combination with an SU or insulin</a:t>
                </a: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an SGLT2 inhibitor is used in combination with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SU or insulin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lower dose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SU or insulin may be considered to reduce the risk of hypoglycaemia</a:t>
                </a: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AAE6820-3719-428A-872A-B61EB94F4655}"/>
                  </a:ext>
                </a:extLst>
              </p:cNvPr>
              <p:cNvSpPr/>
              <p:nvPr/>
            </p:nvSpPr>
            <p:spPr>
              <a:xfrm>
                <a:off x="1025121" y="1601638"/>
                <a:ext cx="4260795" cy="294145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4B5DB0-20B8-4D85-B46D-474A5D69FF3B}"/>
                </a:ext>
              </a:extLst>
            </p:cNvPr>
            <p:cNvGrpSpPr/>
            <p:nvPr/>
          </p:nvGrpSpPr>
          <p:grpSpPr>
            <a:xfrm>
              <a:off x="5672360" y="1340768"/>
              <a:ext cx="831374" cy="831374"/>
              <a:chOff x="787374" y="2435673"/>
              <a:chExt cx="736489" cy="7452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DB1681E-BC4C-4E40-9DBD-C771713D95C7}"/>
                  </a:ext>
                </a:extLst>
              </p:cNvPr>
              <p:cNvSpPr/>
              <p:nvPr/>
            </p:nvSpPr>
            <p:spPr>
              <a:xfrm>
                <a:off x="787374" y="2435673"/>
                <a:ext cx="736489" cy="745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1BFBBE4-4586-4CDD-BDD0-BEA3327CD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487" y="2544262"/>
                <a:ext cx="547902" cy="547902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AA9524-A055-44CD-AA0F-3F4E7020238E}"/>
                </a:ext>
              </a:extLst>
            </p:cNvPr>
            <p:cNvCxnSpPr>
              <a:cxnSpLocks/>
            </p:cNvCxnSpPr>
            <p:nvPr/>
          </p:nvCxnSpPr>
          <p:spPr>
            <a:xfrm>
              <a:off x="6091874" y="2192020"/>
              <a:ext cx="0" cy="357250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32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5484"/>
              </p:ext>
            </p:extLst>
          </p:nvPr>
        </p:nvGraphicFramePr>
        <p:xfrm>
          <a:off x="1737065" y="1670434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baseline="0" dirty="0"/>
                        <a:t> </a:t>
                      </a:r>
                      <a:r>
                        <a:rPr lang="cs-CZ" sz="1400" b="1" baseline="0" dirty="0" err="1"/>
                        <a:t>AstraZeneca</a:t>
                      </a:r>
                      <a:r>
                        <a:rPr lang="cs-CZ" sz="1400" b="1" baseline="0" dirty="0"/>
                        <a:t>, </a:t>
                      </a:r>
                      <a:r>
                        <a:rPr lang="cs-CZ" sz="1400" b="1" baseline="0" dirty="0" err="1"/>
                        <a:t>Boehringer-Ingelheim</a:t>
                      </a:r>
                      <a:endParaRPr lang="cs-CZ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✔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94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3999" y="6021288"/>
            <a:ext cx="9720467" cy="6651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SGLT2, sodium-glucose co-transporter-2; LADA, latent autoimmune diabetes in adults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Boehringer Ingelheim Pharmaceuticals, Inc. Jardiance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(empagliflozin) summary of product characteristics. Feb 2019; 2. Janssen International. Invokana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(canagliflozin) summary of product characteristics. Mar 2019; 3. AstraZeneca. Forxiga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(dapagliflozin) summary of product characteristics. Apr 2019; 4. American Diabetes Association.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Care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2019;42:S1</a:t>
            </a:r>
            <a:endParaRPr kumimoji="0" lang="en-GB" sz="1100" b="0" i="0" u="none" strike="noStrike" kern="1200" cap="none" spc="0" normalizeH="0" baseline="3000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profil</a:t>
            </a:r>
            <a:r>
              <a:rPr lang="en-GB" dirty="0"/>
              <a:t> SGLT2 </a:t>
            </a:r>
            <a:r>
              <a:rPr lang="cs-CZ" dirty="0"/>
              <a:t>inhibitorů je příznivý, ale zcela výjimečně…</a:t>
            </a:r>
            <a:r>
              <a:rPr lang="en-GB" baseline="30000" dirty="0"/>
              <a:t>1–4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3FB7F1-58A0-4ECB-9B68-61CC9ABC64DC}"/>
              </a:ext>
            </a:extLst>
          </p:cNvPr>
          <p:cNvGrpSpPr/>
          <p:nvPr/>
        </p:nvGrpSpPr>
        <p:grpSpPr>
          <a:xfrm>
            <a:off x="339552" y="1347072"/>
            <a:ext cx="11347989" cy="4314176"/>
            <a:chOff x="304890" y="1236223"/>
            <a:chExt cx="11347989" cy="431417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E2B00-BAA1-4B50-A539-CE34CDD87F0F}"/>
                </a:ext>
              </a:extLst>
            </p:cNvPr>
            <p:cNvSpPr/>
            <p:nvPr/>
          </p:nvSpPr>
          <p:spPr>
            <a:xfrm>
              <a:off x="7973679" y="1334566"/>
              <a:ext cx="3679200" cy="41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612000" rIns="108000" rtlCol="0" anchor="t"/>
            <a:lstStyle/>
            <a:p>
              <a:pPr marL="25200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Rare cases of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3AC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Fournier’s gangrene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have been reported in postmarketing experience with SGLT2 inhibitors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5200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If suspected, SGLT2 inhibitors should be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discontinued and prompt treatment instituted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B6EE9B-4DA9-4EB3-B644-47DCE842783F}"/>
                </a:ext>
              </a:extLst>
            </p:cNvPr>
            <p:cNvGrpSpPr/>
            <p:nvPr/>
          </p:nvGrpSpPr>
          <p:grpSpPr>
            <a:xfrm>
              <a:off x="304890" y="1245399"/>
              <a:ext cx="4026803" cy="4247167"/>
              <a:chOff x="597878" y="1216927"/>
              <a:chExt cx="4026803" cy="424716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7FDD90-B044-4EE0-A057-BCDD0EC274C5}"/>
                  </a:ext>
                </a:extLst>
              </p:cNvPr>
              <p:cNvSpPr/>
              <p:nvPr/>
            </p:nvSpPr>
            <p:spPr>
              <a:xfrm>
                <a:off x="947429" y="1312335"/>
                <a:ext cx="3677252" cy="41517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tIns="612000" rtlCol="0" anchor="t"/>
              <a:lstStyle/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AC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Diabetic ketoacidosis is rare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can be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AC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mitigated </a:t>
                </a:r>
                <a:b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AC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Employ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sick day rules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consider monitoring for ketoacidosis and temporarily discontinuing SGLT2 inhibitor </a:t>
                </a:r>
                <a:b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clinical situations known to predispose to ketoacidosis (e.g. patients with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T1D, T2D and low C-peptide, LADA or pancreatic cancer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FA5BA10-9C28-4C4E-9ED5-EEDDFF3BE8CE}"/>
                  </a:ext>
                </a:extLst>
              </p:cNvPr>
              <p:cNvSpPr/>
              <p:nvPr/>
            </p:nvSpPr>
            <p:spPr>
              <a:xfrm>
                <a:off x="937774" y="1279129"/>
                <a:ext cx="3677252" cy="294145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6E7D7CA-F549-426C-9618-4E4E1FFD378D}"/>
                  </a:ext>
                </a:extLst>
              </p:cNvPr>
              <p:cNvGrpSpPr/>
              <p:nvPr/>
            </p:nvGrpSpPr>
            <p:grpSpPr>
              <a:xfrm>
                <a:off x="597878" y="1216927"/>
                <a:ext cx="751735" cy="751735"/>
                <a:chOff x="540765" y="1220993"/>
                <a:chExt cx="591852" cy="59185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D3F15DA-BD99-4FA6-AA5F-B000DC3D3659}"/>
                    </a:ext>
                  </a:extLst>
                </p:cNvPr>
                <p:cNvSpPr/>
                <p:nvPr/>
              </p:nvSpPr>
              <p:spPr>
                <a:xfrm>
                  <a:off x="540765" y="1220993"/>
                  <a:ext cx="591852" cy="5918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A2490CC-1964-4B05-B17E-578F2E111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055" y="1306725"/>
                  <a:ext cx="385306" cy="3808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C71092-41F2-403A-9FF7-C8A88CEDCB5C}"/>
                </a:ext>
              </a:extLst>
            </p:cNvPr>
            <p:cNvGrpSpPr/>
            <p:nvPr/>
          </p:nvGrpSpPr>
          <p:grpSpPr>
            <a:xfrm>
              <a:off x="3941136" y="1236886"/>
              <a:ext cx="4069757" cy="4249183"/>
              <a:chOff x="4876800" y="1236885"/>
              <a:chExt cx="4069757" cy="424918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427D5D-67B8-4DCF-852F-5F7D854DC949}"/>
                  </a:ext>
                </a:extLst>
              </p:cNvPr>
              <p:cNvSpPr/>
              <p:nvPr/>
            </p:nvSpPr>
            <p:spPr>
              <a:xfrm>
                <a:off x="5267357" y="1326883"/>
                <a:ext cx="3679200" cy="41591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tIns="612000" rIns="72000" rtlCol="0" anchor="t"/>
              <a:lstStyle/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increased risk of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AC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lower limb amputations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82C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has been observed with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canagliflozin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– </a:t>
                </a:r>
                <a:b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appropriate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monitoring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counselling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should be provided to patients at </a:t>
                </a:r>
                <a:b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higher risk</a:t>
                </a:r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6511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 patients should have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annual foot testing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assess the risk </a:t>
                </a:r>
                <a:b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amputation</a:t>
                </a:r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E4657-981C-465B-997D-4633306EA40D}"/>
                  </a:ext>
                </a:extLst>
              </p:cNvPr>
              <p:cNvSpPr/>
              <p:nvPr/>
            </p:nvSpPr>
            <p:spPr>
              <a:xfrm>
                <a:off x="5254620" y="1308887"/>
                <a:ext cx="3677252" cy="294145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CC8A525-CDED-4069-A8A5-CCC3644F869D}"/>
                  </a:ext>
                </a:extLst>
              </p:cNvPr>
              <p:cNvGrpSpPr/>
              <p:nvPr/>
            </p:nvGrpSpPr>
            <p:grpSpPr>
              <a:xfrm>
                <a:off x="4876800" y="1236885"/>
                <a:ext cx="751737" cy="751737"/>
                <a:chOff x="5062248" y="1435511"/>
                <a:chExt cx="591671" cy="591671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4BA4C24-78A7-401E-8332-694E1D51F76A}"/>
                    </a:ext>
                  </a:extLst>
                </p:cNvPr>
                <p:cNvSpPr/>
                <p:nvPr/>
              </p:nvSpPr>
              <p:spPr>
                <a:xfrm>
                  <a:off x="5062248" y="1435511"/>
                  <a:ext cx="591671" cy="59167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38" name="Graphic 37">
                  <a:extLst>
                    <a:ext uri="{FF2B5EF4-FFF2-40B4-BE49-F238E27FC236}">
                      <a16:creationId xmlns:a16="http://schemas.microsoft.com/office/drawing/2014/main" id="{13BF114F-8645-4556-A2E0-1D5A0BDD3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6480" y="1495720"/>
                  <a:ext cx="403210" cy="40321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676FBE-4207-4783-9FA5-DD783C3D294A}"/>
                </a:ext>
              </a:extLst>
            </p:cNvPr>
            <p:cNvSpPr/>
            <p:nvPr/>
          </p:nvSpPr>
          <p:spPr>
            <a:xfrm>
              <a:off x="7975627" y="1304568"/>
              <a:ext cx="3677252" cy="2941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5CD774F-193E-47D8-BD1D-EB3D8ABDB881}"/>
                </a:ext>
              </a:extLst>
            </p:cNvPr>
            <p:cNvGrpSpPr/>
            <p:nvPr/>
          </p:nvGrpSpPr>
          <p:grpSpPr>
            <a:xfrm>
              <a:off x="7629695" y="1236223"/>
              <a:ext cx="752400" cy="752400"/>
              <a:chOff x="855267" y="5239703"/>
              <a:chExt cx="962492" cy="96249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809678E-5A84-425B-9CFF-284121E2D67E}"/>
                  </a:ext>
                </a:extLst>
              </p:cNvPr>
              <p:cNvSpPr/>
              <p:nvPr/>
            </p:nvSpPr>
            <p:spPr>
              <a:xfrm>
                <a:off x="856559" y="5239703"/>
                <a:ext cx="961200" cy="961200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" name="Picture 30" descr="A black sign with white text&#10;&#10;Description generated with high confidence">
                <a:extLst>
                  <a:ext uri="{FF2B5EF4-FFF2-40B4-BE49-F238E27FC236}">
                    <a16:creationId xmlns:a16="http://schemas.microsoft.com/office/drawing/2014/main" id="{83A62614-0EC8-4DB2-8CFE-12712A58D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855267" y="5239703"/>
                <a:ext cx="962492" cy="962492"/>
              </a:xfrm>
              <a:prstGeom prst="rect">
                <a:avLst/>
              </a:prstGeom>
            </p:spPr>
          </p:pic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46661C-35C5-440F-8969-F115BF24124B}"/>
                </a:ext>
              </a:extLst>
            </p:cNvPr>
            <p:cNvCxnSpPr>
              <a:cxnSpLocks/>
            </p:cNvCxnSpPr>
            <p:nvPr/>
          </p:nvCxnSpPr>
          <p:spPr>
            <a:xfrm>
              <a:off x="4318450" y="2005965"/>
              <a:ext cx="1" cy="354443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BFFFE14-D91E-4EC8-8C28-F9E826AE1280}"/>
                </a:ext>
              </a:extLst>
            </p:cNvPr>
            <p:cNvCxnSpPr>
              <a:cxnSpLocks/>
            </p:cNvCxnSpPr>
            <p:nvPr/>
          </p:nvCxnSpPr>
          <p:spPr>
            <a:xfrm>
              <a:off x="8005895" y="1990725"/>
              <a:ext cx="1" cy="355288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46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467A7-070D-4036-91DB-A122265C9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999" y="6201600"/>
            <a:ext cx="9684459" cy="48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*Dapagliflozin is not recommended for patients aged ≥75 years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SGLT2, sodium-glucose co-transporter-2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Boehringer Ingelheim Pharmaceuticals, Inc. Jardiance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(empagliflozin) summary of product characteristics. Feb 2019; 2. Janssen International. Invokana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(canagliflozin) summary of product characteristics. Mar 2019; 3. AstraZeneca. Forxiga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(dapagliflozin) summary of product characteristics. Apr 2019;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Wilding J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Diabetes Ther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2018;9:1757</a:t>
            </a:r>
            <a:endParaRPr kumimoji="0" lang="en-GB" sz="1100" b="0" i="0" u="none" strike="noStrike" kern="1200" cap="none" spc="0" normalizeH="0" baseline="3000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E4907-F27D-44FE-AD32-1E9B0FC6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Dávkování, kontraindikace a doporučení k užívání </a:t>
            </a:r>
            <a:r>
              <a:rPr lang="en-GB" baseline="30000" dirty="0"/>
              <a:t>1–4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647CE-3608-490A-8568-B3AD598C1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D04D75-C432-47A6-BD38-2D89417101C6}"/>
              </a:ext>
            </a:extLst>
          </p:cNvPr>
          <p:cNvGrpSpPr/>
          <p:nvPr/>
        </p:nvGrpSpPr>
        <p:grpSpPr>
          <a:xfrm>
            <a:off x="356459" y="1268760"/>
            <a:ext cx="11233631" cy="4571914"/>
            <a:chOff x="333612" y="1305357"/>
            <a:chExt cx="11233631" cy="457191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68D43D-62BC-44A0-9066-7A07667C2FE9}"/>
                </a:ext>
              </a:extLst>
            </p:cNvPr>
            <p:cNvSpPr/>
            <p:nvPr/>
          </p:nvSpPr>
          <p:spPr>
            <a:xfrm rot="5400000">
              <a:off x="-412798" y="2472451"/>
              <a:ext cx="2329386" cy="18833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C226424-D60F-4697-8F4E-3433A85DCD31}"/>
                </a:ext>
              </a:extLst>
            </p:cNvPr>
            <p:cNvSpPr txBox="1">
              <a:spLocks/>
            </p:cNvSpPr>
            <p:nvPr/>
          </p:nvSpPr>
          <p:spPr>
            <a:xfrm>
              <a:off x="839416" y="1407527"/>
              <a:ext cx="5637177" cy="2323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lIns="0" tIns="108000" rIns="0" bIns="0" rtlCol="0" anchor="t" anchorCtr="0">
              <a:noAutofit/>
            </a:bodyPr>
            <a:lstStyle>
              <a:lvl1pPr marL="177800" indent="-177800" algn="l" defTabSz="4572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/>
                <a:buChar char="•"/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1pPr>
              <a:lvl2pPr marL="450850" indent="-273050" algn="l" defTabSz="36195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tabLst>
                  <a:tab pos="450850" algn="l"/>
                </a:tabLst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2pPr>
              <a:lvl3pPr marL="628650" indent="-1778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•"/>
                <a:tabLst>
                  <a:tab pos="628650" algn="l"/>
                </a:tabLst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3pPr>
              <a:lvl4pPr marL="895350" indent="-2667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–"/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4pPr>
              <a:lvl5pPr marL="1079500" indent="-18415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»"/>
                <a:tabLst>
                  <a:tab pos="1346200" algn="l"/>
                </a:tabLst>
                <a:defRPr sz="14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>
                  <a:tab pos="538163" algn="l"/>
                </a:tabLst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482C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Recommended starting doses:</a:t>
              </a:r>
            </a:p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>
                  <a:tab pos="538163" algn="l"/>
                </a:tabLst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Empagliflozin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10 mg qd</a:t>
              </a:r>
            </a:p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>
                  <a:tab pos="538163" algn="l"/>
                </a:tabLst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Dapagliflozin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10 mg qd</a:t>
              </a:r>
            </a:p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>
                  <a:tab pos="538163" algn="l"/>
                </a:tabLst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Canagliflozin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100 mg qd</a:t>
              </a:r>
            </a:p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>
                  <a:tab pos="538163" algn="l"/>
                </a:tabLst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Uptitration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is recommended if patients require additional glycaemic control, except for dapagliflozin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B931BF1-E9EF-453C-97EE-A99E05A3B3D9}"/>
                </a:ext>
              </a:extLst>
            </p:cNvPr>
            <p:cNvSpPr txBox="1">
              <a:spLocks/>
            </p:cNvSpPr>
            <p:nvPr/>
          </p:nvSpPr>
          <p:spPr>
            <a:xfrm>
              <a:off x="6476593" y="1407528"/>
              <a:ext cx="5090650" cy="43054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lIns="72000" tIns="108000" rIns="72000" bIns="0" rtlCol="0" anchor="t" anchorCtr="0">
              <a:noAutofit/>
            </a:bodyPr>
            <a:lstStyle>
              <a:lvl1pPr marL="177800" indent="-177800" algn="l" defTabSz="4572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/>
                <a:buChar char="•"/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1pPr>
              <a:lvl2pPr marL="450850" indent="-273050" algn="l" defTabSz="36195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tabLst>
                  <a:tab pos="450850" algn="l"/>
                </a:tabLst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2pPr>
              <a:lvl3pPr marL="628650" indent="-1778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•"/>
                <a:tabLst>
                  <a:tab pos="628650" algn="l"/>
                </a:tabLst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3pPr>
              <a:lvl4pPr marL="895350" indent="-2667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–"/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4pPr>
              <a:lvl5pPr marL="1079500" indent="-18415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»"/>
                <a:tabLst>
                  <a:tab pos="1346200" algn="l"/>
                </a:tabLst>
                <a:defRPr sz="14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3AC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 reminders:</a:t>
              </a:r>
            </a:p>
            <a:p>
              <a:pPr marL="71755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3AC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tablets can be taken with or without food, swallowed whole with water</a:t>
              </a:r>
            </a:p>
            <a:p>
              <a:pPr marL="71755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3AC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If a dose is missed, it should be taken as soon as the patient remembers (if 12 hours or more until next dose)</a:t>
              </a:r>
            </a:p>
            <a:p>
              <a:pPr marL="71755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3AC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double dose should not be taken on the same day</a:t>
              </a:r>
            </a:p>
            <a:p>
              <a:pPr marL="71755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3AC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Pay special attention to hygiene to minimise genital infections</a:t>
              </a:r>
            </a:p>
            <a:p>
              <a:pPr marL="71755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3AC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Check extremities for problems with circulation, wounds or sores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5D2C30-6FF8-4404-AD18-D34FA91F13BE}"/>
                </a:ext>
              </a:extLst>
            </p:cNvPr>
            <p:cNvGrpSpPr/>
            <p:nvPr/>
          </p:nvGrpSpPr>
          <p:grpSpPr>
            <a:xfrm>
              <a:off x="333612" y="1310676"/>
              <a:ext cx="720000" cy="720000"/>
              <a:chOff x="453534" y="1247298"/>
              <a:chExt cx="810953" cy="81095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8BCFA24-C8B2-449C-8DF1-63CFDAB48A03}"/>
                  </a:ext>
                </a:extLst>
              </p:cNvPr>
              <p:cNvSpPr/>
              <p:nvPr/>
            </p:nvSpPr>
            <p:spPr>
              <a:xfrm>
                <a:off x="453534" y="1247298"/>
                <a:ext cx="810953" cy="81095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FCBC3A-38BA-4B31-BAE8-8A6AEFE61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61" y="1332540"/>
                <a:ext cx="639090" cy="639090"/>
              </a:xfrm>
              <a:prstGeom prst="rect">
                <a:avLst/>
              </a:prstGeom>
            </p:spPr>
          </p:pic>
        </p:grp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BFAFCD7A-C908-44AD-BF85-1792909D2036}"/>
                </a:ext>
              </a:extLst>
            </p:cNvPr>
            <p:cNvSpPr txBox="1">
              <a:spLocks/>
            </p:cNvSpPr>
            <p:nvPr/>
          </p:nvSpPr>
          <p:spPr>
            <a:xfrm>
              <a:off x="839416" y="3767181"/>
              <a:ext cx="5637176" cy="1950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lIns="0" tIns="108000" rIns="0" bIns="36000" rtlCol="0" anchor="t" anchorCtr="0">
              <a:noAutofit/>
            </a:bodyPr>
            <a:lstStyle>
              <a:lvl1pPr marL="177800" indent="-177800" algn="l" defTabSz="4572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/>
                <a:buChar char="•"/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1pPr>
              <a:lvl2pPr marL="450850" indent="-273050" algn="l" defTabSz="36195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–"/>
                <a:tabLst>
                  <a:tab pos="450850" algn="l"/>
                </a:tabLst>
                <a:defRPr sz="18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2pPr>
              <a:lvl3pPr marL="628650" indent="-1778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•"/>
                <a:tabLst>
                  <a:tab pos="628650" algn="l"/>
                </a:tabLst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3pPr>
              <a:lvl4pPr marL="895350" indent="-26670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–"/>
                <a:defRPr sz="16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4pPr>
              <a:lvl5pPr marL="1079500" indent="-184150" algn="l" defTabSz="4572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Arial"/>
                <a:buChar char="»"/>
                <a:tabLst>
                  <a:tab pos="1346200" algn="l"/>
                </a:tabLst>
                <a:defRPr sz="1400" kern="1200">
                  <a:solidFill>
                    <a:srgbClr val="5A5A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482C3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0414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SGLT2 inhibitors are not recommended for: 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7DB8AF1-61B9-4FA3-9AF2-714E8316ADB9}"/>
                </a:ext>
              </a:extLst>
            </p:cNvPr>
            <p:cNvCxnSpPr/>
            <p:nvPr/>
          </p:nvCxnSpPr>
          <p:spPr>
            <a:xfrm>
              <a:off x="6476592" y="1407527"/>
              <a:ext cx="0" cy="446974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A980F8-0EB8-48D9-B80C-5DD22C9C4E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953" y="3751347"/>
              <a:ext cx="5813639" cy="228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93673E-DFBB-4147-981C-6943066D2B67}"/>
                </a:ext>
              </a:extLst>
            </p:cNvPr>
            <p:cNvSpPr txBox="1"/>
            <p:nvPr/>
          </p:nvSpPr>
          <p:spPr>
            <a:xfrm>
              <a:off x="1152194" y="4971055"/>
              <a:ext cx="960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Pregnant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00864A0-75FD-44FC-8BF2-DB62F6BDD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5205" y="4375174"/>
              <a:ext cx="594496" cy="594496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EE317B0-FA28-48A7-A7DE-675C4F75F80A}"/>
                </a:ext>
              </a:extLst>
            </p:cNvPr>
            <p:cNvGrpSpPr/>
            <p:nvPr/>
          </p:nvGrpSpPr>
          <p:grpSpPr>
            <a:xfrm>
              <a:off x="2484347" y="4366852"/>
              <a:ext cx="960514" cy="1127423"/>
              <a:chOff x="4058177" y="3755247"/>
              <a:chExt cx="960514" cy="112742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B0788B-D2CF-4121-8D46-A2D28726FBB3}"/>
                  </a:ext>
                </a:extLst>
              </p:cNvPr>
              <p:cNvSpPr txBox="1"/>
              <p:nvPr/>
            </p:nvSpPr>
            <p:spPr>
              <a:xfrm>
                <a:off x="4058177" y="4359450"/>
                <a:ext cx="960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Nursing </a:t>
                </a:r>
                <a:b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patients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4731F3C-2251-454F-B80A-1D9D25F15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40357" y="3755247"/>
                <a:ext cx="396154" cy="406050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0092A59-F24B-414B-AA2B-0C0A5854E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68299"/>
            <a:stretch/>
          </p:blipFill>
          <p:spPr>
            <a:xfrm>
              <a:off x="2653076" y="4772312"/>
              <a:ext cx="623057" cy="18846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302A6B-CB84-4E29-A6ED-DC59AC67DB8C}"/>
                </a:ext>
              </a:extLst>
            </p:cNvPr>
            <p:cNvSpPr txBox="1"/>
            <p:nvPr/>
          </p:nvSpPr>
          <p:spPr>
            <a:xfrm>
              <a:off x="3804901" y="4971055"/>
              <a:ext cx="974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Aged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&lt;18 years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FE59C1-4D31-48FD-BC03-50A47FCE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9350" y="4501503"/>
              <a:ext cx="406049" cy="40604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B700D2-892A-46C9-B6AA-3E696535486F}"/>
                </a:ext>
              </a:extLst>
            </p:cNvPr>
            <p:cNvSpPr txBox="1"/>
            <p:nvPr/>
          </p:nvSpPr>
          <p:spPr>
            <a:xfrm>
              <a:off x="5173791" y="4971055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Aged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≥85 years*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5A413AB-3F61-4179-80BA-4C958FED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23250" y="4358178"/>
              <a:ext cx="540148" cy="54937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4BD0F-72D8-4A70-9DC5-0354E04B34B3}"/>
                </a:ext>
              </a:extLst>
            </p:cNvPr>
            <p:cNvSpPr/>
            <p:nvPr/>
          </p:nvSpPr>
          <p:spPr>
            <a:xfrm rot="5400000">
              <a:off x="-226617" y="4651510"/>
              <a:ext cx="1950373" cy="1816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71D64A2-DFBA-4A6E-A084-8F839B967C02}"/>
                </a:ext>
              </a:extLst>
            </p:cNvPr>
            <p:cNvSpPr/>
            <p:nvPr/>
          </p:nvSpPr>
          <p:spPr>
            <a:xfrm rot="5400000">
              <a:off x="4447283" y="3466073"/>
              <a:ext cx="4305454" cy="188339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070E9D-D905-4767-99F7-3AA704C636F7}"/>
                </a:ext>
              </a:extLst>
            </p:cNvPr>
            <p:cNvSpPr/>
            <p:nvPr/>
          </p:nvSpPr>
          <p:spPr>
            <a:xfrm>
              <a:off x="6127443" y="1305357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957BA-68F1-4EB7-9A1B-9226CFC10225}"/>
              </a:ext>
            </a:extLst>
          </p:cNvPr>
          <p:cNvGrpSpPr/>
          <p:nvPr/>
        </p:nvGrpSpPr>
        <p:grpSpPr>
          <a:xfrm>
            <a:off x="356459" y="3354750"/>
            <a:ext cx="720000" cy="720000"/>
            <a:chOff x="356459" y="3354750"/>
            <a:chExt cx="720000" cy="72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5DB446-FFAE-4DEF-BD36-7106A455A77F}"/>
                </a:ext>
              </a:extLst>
            </p:cNvPr>
            <p:cNvSpPr/>
            <p:nvPr/>
          </p:nvSpPr>
          <p:spPr>
            <a:xfrm>
              <a:off x="356459" y="3354750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9A6DF56-3B70-41F9-B80D-5C38E0A246DE}"/>
                </a:ext>
              </a:extLst>
            </p:cNvPr>
            <p:cNvSpPr/>
            <p:nvPr/>
          </p:nvSpPr>
          <p:spPr>
            <a:xfrm rot="1800000">
              <a:off x="610756" y="3396158"/>
              <a:ext cx="232525" cy="664031"/>
            </a:xfrm>
            <a:prstGeom prst="parallelogram">
              <a:avLst>
                <a:gd name="adj" fmla="val 4378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" name="Graphic 34" descr="Man">
            <a:extLst>
              <a:ext uri="{FF2B5EF4-FFF2-40B4-BE49-F238E27FC236}">
                <a16:creationId xmlns:a16="http://schemas.microsoft.com/office/drawing/2014/main" id="{5C481356-7B60-4695-A53E-1AB74A892D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4474" y="1297242"/>
            <a:ext cx="658274" cy="6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7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30BCDD1-87F6-4B08-A64E-339A3629E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962150"/>
          <a:ext cx="10972800" cy="280619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70951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793805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019511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05158155"/>
                    </a:ext>
                  </a:extLst>
                </a:gridCol>
              </a:tblGrid>
              <a:tr h="502193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Empagliflozin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Canagliflozin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Dapagliflozin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335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3"/>
                          </a:solidFill>
                        </a:rPr>
                        <a:t>No dose 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&gt;60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&gt;60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&gt;60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73064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Dose 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Persistently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&lt;60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Persistently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&lt;60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9507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Discontinue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Persistently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&lt;45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Persistently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&lt;45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Persistently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&lt;45 ml/min/1.73 m</a:t>
                      </a:r>
                      <a:r>
                        <a:rPr lang="en-GB" sz="1400" baseline="30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79468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Do not initiate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&lt;60 ml/min/1.73 m</a:t>
                      </a:r>
                      <a:r>
                        <a:rPr lang="en-GB" sz="1400" baseline="30000" dirty="0"/>
                        <a:t>2 </a:t>
                      </a:r>
                      <a:r>
                        <a:rPr lang="en-GB" sz="1400" baseline="0" dirty="0"/>
                        <a:t>or ESKD</a:t>
                      </a:r>
                      <a:endParaRPr lang="en-GB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&lt;60 ml/min/1.73 m</a:t>
                      </a:r>
                      <a:r>
                        <a:rPr lang="en-GB" sz="1400" baseline="30000" dirty="0"/>
                        <a:t>2 </a:t>
                      </a:r>
                      <a:r>
                        <a:rPr lang="en-GB" sz="1400" baseline="0" dirty="0"/>
                        <a:t>or ESKD</a:t>
                      </a:r>
                      <a:endParaRPr lang="en-GB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&lt;60 ml/min/1.73 m</a:t>
                      </a:r>
                      <a:r>
                        <a:rPr lang="en-GB" sz="1400" baseline="30000" dirty="0"/>
                        <a:t>2 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7498675"/>
                  </a:ext>
                </a:extLst>
              </a:tr>
            </a:tbl>
          </a:graphicData>
        </a:graphic>
      </p:graphicFrame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624000" y="6201600"/>
            <a:ext cx="9684468" cy="48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refer to local prescribing information for each compound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*Defined as eGFR &lt;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ml/min/1.73 m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b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eGFR, estimated glomerular filtration rate; ESKD, end-stage kidney disease; NA, not applicable; SGLT2, sodium-glucose co-transporter-2</a:t>
            </a:r>
            <a:b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Boehringer Ingelheim Pharmaceuticals, Inc. Jardiance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(empagliflozin) summary of product characteristics. Feb 2019; 2. Janssen International. Invokana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(canagliflozin) summary of product characteristics. Mar 2019; 3. AstraZeneca. Forxiga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(dapagliflozin) summary of product characteristics. Apr 2019</a:t>
            </a:r>
            <a:endParaRPr kumimoji="0" lang="en-GB" sz="1100" b="0" i="0" u="none" strike="noStrike" kern="1200" cap="none" spc="0" normalizeH="0" baseline="3000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Glifloziny</a:t>
            </a:r>
            <a:r>
              <a:rPr lang="cs-CZ" dirty="0"/>
              <a:t> u pacientů s renální insuficiencí</a:t>
            </a:r>
            <a:endParaRPr lang="en-GB" baseline="300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377AF-8160-4CDC-A081-20BCE64F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D872-F12C-40E1-82E9-3D4D4D6A0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eGFR considerations for initiation of an SGLT2 inhibitor</a:t>
            </a:r>
            <a:r>
              <a:rPr lang="en-GB" baseline="30000" dirty="0"/>
              <a:t>1–3</a:t>
            </a:r>
            <a:endParaRPr lang="en-GB" b="0" baseline="30000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C39E74-52FF-49AD-8272-9881D89EFDA5}"/>
              </a:ext>
            </a:extLst>
          </p:cNvPr>
          <p:cNvSpPr/>
          <p:nvPr/>
        </p:nvSpPr>
        <p:spPr>
          <a:xfrm>
            <a:off x="1348740" y="4948299"/>
            <a:ext cx="949452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Guidance for initiation of SGLT2 inhibitors varies between regions and countries,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check your local label information</a:t>
            </a:r>
          </a:p>
        </p:txBody>
      </p:sp>
    </p:spTree>
    <p:extLst>
      <p:ext uri="{BB962C8B-B14F-4D97-AF65-F5344CB8AC3E}">
        <p14:creationId xmlns:p14="http://schemas.microsoft.com/office/powerpoint/2010/main" val="76134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772547"/>
              </p:ext>
            </p:extLst>
          </p:nvPr>
        </p:nvGraphicFramePr>
        <p:xfrm>
          <a:off x="609600" y="1962150"/>
          <a:ext cx="10972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809109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81756028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60969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Účinná</a:t>
                      </a:r>
                      <a:r>
                        <a:rPr lang="cs-CZ" baseline="0" dirty="0"/>
                        <a:t> 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Obchodní 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Fixní kombinace s </a:t>
                      </a:r>
                      <a:r>
                        <a:rPr lang="cs-CZ" dirty="0" err="1"/>
                        <a:t>metf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52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Canagliflozin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Invokana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Vokanamet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95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Dapagliflozin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Forxiga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Xigduo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1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Empagliflozin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Jardiance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Synjardy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08979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Bussiness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bussiness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Aneb Kdo je kdo?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4400" y="4702629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Budoucnost: </a:t>
            </a:r>
            <a:r>
              <a:rPr lang="cs-CZ" dirty="0" err="1"/>
              <a:t>Qtern</a:t>
            </a:r>
            <a:r>
              <a:rPr lang="cs-CZ" dirty="0"/>
              <a:t> </a:t>
            </a:r>
            <a:r>
              <a:rPr lang="cs-CZ" dirty="0" err="1"/>
              <a:t>dapagliflozin</a:t>
            </a:r>
            <a:r>
              <a:rPr lang="cs-CZ" dirty="0"/>
              <a:t> + </a:t>
            </a:r>
            <a:r>
              <a:rPr lang="cs-CZ" dirty="0" err="1"/>
              <a:t>saxagliptin</a:t>
            </a:r>
            <a:r>
              <a:rPr lang="cs-CZ" dirty="0"/>
              <a:t>….fixní trojkombinace</a:t>
            </a:r>
          </a:p>
        </p:txBody>
      </p:sp>
    </p:spTree>
    <p:extLst>
      <p:ext uri="{BB962C8B-B14F-4D97-AF65-F5344CB8AC3E}">
        <p14:creationId xmlns:p14="http://schemas.microsoft.com/office/powerpoint/2010/main" val="80930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1) v dvojkombinaci s </a:t>
            </a:r>
            <a:r>
              <a:rPr lang="cs-CZ" sz="2200" dirty="0" err="1"/>
              <a:t>metforminem</a:t>
            </a:r>
            <a:r>
              <a:rPr lang="cs-CZ" sz="2200" dirty="0"/>
              <a:t> u pacientů, u nichž použití maximálních tolerovaných dávek </a:t>
            </a:r>
            <a:r>
              <a:rPr lang="cs-CZ" sz="2200" dirty="0" err="1"/>
              <a:t>metforminu</a:t>
            </a:r>
            <a:r>
              <a:rPr lang="cs-CZ" sz="2200" dirty="0"/>
              <a:t> po dobu alespoň 3 měsíců společně s režimovými opatřeními nevedlo k uspokojivé kompenzaci diabetu definované hladinou HbA1C nižší než 60mmol/mol. </a:t>
            </a:r>
          </a:p>
          <a:p>
            <a:r>
              <a:rPr lang="cs-CZ" sz="2200" dirty="0"/>
              <a:t>2) v kombinaci s </a:t>
            </a:r>
            <a:r>
              <a:rPr lang="cs-CZ" sz="2200" dirty="0" err="1"/>
              <a:t>metforminem</a:t>
            </a:r>
            <a:r>
              <a:rPr lang="cs-CZ" sz="2200" dirty="0"/>
              <a:t> a inzulinem nebo inzulinem samotným u pacientů, u nichž terapie </a:t>
            </a:r>
            <a:r>
              <a:rPr lang="cs-CZ" sz="2200" dirty="0" err="1"/>
              <a:t>metforminem</a:t>
            </a:r>
            <a:r>
              <a:rPr lang="cs-CZ" sz="2200" dirty="0"/>
              <a:t> a inzulinem nebo inzulinem samotným po dobu alespoň 3 měsíců společně s režimovými opatřeními nevedla k uspokojivé kompenzaci diabetu definované hladinou HbA1C nižší než 60 </a:t>
            </a:r>
            <a:r>
              <a:rPr lang="cs-CZ" sz="2200" dirty="0" err="1"/>
              <a:t>mmol</a:t>
            </a:r>
            <a:r>
              <a:rPr lang="cs-CZ" sz="2200" dirty="0"/>
              <a:t>/mol. </a:t>
            </a:r>
          </a:p>
          <a:p>
            <a:r>
              <a:rPr lang="cs-CZ" sz="2200" dirty="0"/>
              <a:t>Nedojde-li k prokazatelnému zlepšení kompenzace diabetu o 7% či vyšší pokles hladiny HbA1C a současnému poklesu tělesné hmotnosti nejméně o 2% při kontrole po 6 měsících léčby, přípravek není dále indikován.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zdravotních pojišťoven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Předepisování omezeno na DIA, END, INT a to pro diabetiky 2. typu:</a:t>
            </a:r>
          </a:p>
        </p:txBody>
      </p:sp>
    </p:spTree>
    <p:extLst>
      <p:ext uri="{BB962C8B-B14F-4D97-AF65-F5344CB8AC3E}">
        <p14:creationId xmlns:p14="http://schemas.microsoft.com/office/powerpoint/2010/main" val="154938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4FEDED-D522-464E-9CCD-FEE52DF77F53}"/>
              </a:ext>
            </a:extLst>
          </p:cNvPr>
          <p:cNvCxnSpPr>
            <a:cxnSpLocks/>
          </p:cNvCxnSpPr>
          <p:nvPr/>
        </p:nvCxnSpPr>
        <p:spPr>
          <a:xfrm>
            <a:off x="979613" y="2547559"/>
            <a:ext cx="10247993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tailEnd type="triangle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1C16C7C-BCE8-4FC6-903B-8FD9457F8138}"/>
              </a:ext>
            </a:extLst>
          </p:cNvPr>
          <p:cNvGraphicFramePr>
            <a:graphicFrameLocks noGrp="1"/>
          </p:cNvGraphicFramePr>
          <p:nvPr/>
        </p:nvGraphicFramePr>
        <p:xfrm>
          <a:off x="991307" y="1843356"/>
          <a:ext cx="9993240" cy="7200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832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1772969591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2040391378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102529323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3044540537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3301541217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1688814418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2419810577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3167711796"/>
                    </a:ext>
                  </a:extLst>
                </a:gridCol>
                <a:gridCol w="832770">
                  <a:extLst>
                    <a:ext uri="{9D8B030D-6E8A-4147-A177-3AD203B41FA5}">
                      <a16:colId xmlns:a16="http://schemas.microsoft.com/office/drawing/2014/main" val="553086752"/>
                    </a:ext>
                  </a:extLst>
                </a:gridCol>
              </a:tblGrid>
              <a:tr h="360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2019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Q4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4833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251ED4-FFA0-445C-B10D-EA81BE484778}"/>
              </a:ext>
            </a:extLst>
          </p:cNvPr>
          <p:cNvCxnSpPr>
            <a:cxnSpLocks/>
          </p:cNvCxnSpPr>
          <p:nvPr/>
        </p:nvCxnSpPr>
        <p:spPr>
          <a:xfrm flipV="1">
            <a:off x="3080012" y="2556592"/>
            <a:ext cx="0" cy="1464559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982470-49CA-4824-86DC-3F17BF0D49B6}"/>
              </a:ext>
            </a:extLst>
          </p:cNvPr>
          <p:cNvCxnSpPr>
            <a:cxnSpLocks/>
          </p:cNvCxnSpPr>
          <p:nvPr/>
        </p:nvCxnSpPr>
        <p:spPr>
          <a:xfrm flipV="1">
            <a:off x="4727848" y="2558318"/>
            <a:ext cx="0" cy="161088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93A18C-34B4-4E20-98E0-EEE20BBCBCAD}"/>
              </a:ext>
            </a:extLst>
          </p:cNvPr>
          <p:cNvCxnSpPr>
            <a:cxnSpLocks/>
          </p:cNvCxnSpPr>
          <p:nvPr/>
        </p:nvCxnSpPr>
        <p:spPr>
          <a:xfrm flipV="1">
            <a:off x="5591944" y="2566612"/>
            <a:ext cx="0" cy="50112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7ECBA4-C147-4019-8D42-58DA9FA845A9}"/>
              </a:ext>
            </a:extLst>
          </p:cNvPr>
          <p:cNvCxnSpPr>
            <a:cxnSpLocks/>
          </p:cNvCxnSpPr>
          <p:nvPr/>
        </p:nvCxnSpPr>
        <p:spPr>
          <a:xfrm flipV="1">
            <a:off x="3912301" y="2556592"/>
            <a:ext cx="0" cy="40362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4D84C-8A7A-4B93-8668-0243FA22F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00" y="6015978"/>
            <a:ext cx="9216416" cy="67042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 listed are key primary endpoints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6MWT, 6-minute walk test; CV, cardiovascular; HF, heart failure; HHF, hospitalisation for heart failure; SGLT2, sodium-glucose co-transporter-2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NCT03448406; 2. NCT03448419;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Abraham WT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Eur J Heart Fail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doi:10.1002/ejhf.1486; 4. NCT03036124; 5.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NCT03877224;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NCT03877237; 7.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NCT03057977; 8. NCT03521934; 9. NCT03619213; 10. NCT03057951 (ClinicalTrials.gov references all accessed Apr 2019)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6A4B14-7001-49F1-A5ED-6BD331F1A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Timeline for trial completion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295450-DD72-4544-8EC4-DB2034B0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Příběh nekončí…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EFD95-D5D3-4FAE-97A4-BB64AD46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C140F3-F5FF-4FAF-8957-98371D661BB9}"/>
              </a:ext>
            </a:extLst>
          </p:cNvPr>
          <p:cNvCxnSpPr>
            <a:cxnSpLocks/>
          </p:cNvCxnSpPr>
          <p:nvPr/>
        </p:nvCxnSpPr>
        <p:spPr>
          <a:xfrm flipV="1">
            <a:off x="8040216" y="2566610"/>
            <a:ext cx="0" cy="2603055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94CA92-4FAA-418A-9F05-15DC88FF94F2}"/>
              </a:ext>
            </a:extLst>
          </p:cNvPr>
          <p:cNvCxnSpPr>
            <a:cxnSpLocks/>
          </p:cNvCxnSpPr>
          <p:nvPr/>
        </p:nvCxnSpPr>
        <p:spPr>
          <a:xfrm flipV="1">
            <a:off x="8904312" y="2566610"/>
            <a:ext cx="0" cy="1602594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/>
            <a:tailEnd type="oval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C41D5A-02BF-4802-AE60-8C371E01E77F}"/>
              </a:ext>
            </a:extLst>
          </p:cNvPr>
          <p:cNvSpPr txBox="1"/>
          <p:nvPr/>
        </p:nvSpPr>
        <p:spPr>
          <a:xfrm>
            <a:off x="1052758" y="4021151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DAPA-HF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(dapagliflozin)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first occurrence of CV death,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HHF, or urgent HF visit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AB1975-D0F9-45C8-BDCC-65CFB08D0451}"/>
              </a:ext>
            </a:extLst>
          </p:cNvPr>
          <p:cNvSpPr txBox="1"/>
          <p:nvPr/>
        </p:nvSpPr>
        <p:spPr>
          <a:xfrm>
            <a:off x="4938180" y="2934031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EMPEROR-Reduced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(empagliflozin)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first event of adjudicated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 death or adjudicated HHF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24D859-C8B8-4393-903A-6B8D9468F5B5}"/>
              </a:ext>
            </a:extLst>
          </p:cNvPr>
          <p:cNvSpPr txBox="1"/>
          <p:nvPr/>
        </p:nvSpPr>
        <p:spPr>
          <a:xfrm>
            <a:off x="8364416" y="2923476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DELIVER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(dapagliflozin)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first occurrence of CV death, 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HHF or urgent HF visit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DF030-D25A-47F8-B317-4E667A654232}"/>
              </a:ext>
            </a:extLst>
          </p:cNvPr>
          <p:cNvSpPr txBox="1"/>
          <p:nvPr/>
        </p:nvSpPr>
        <p:spPr>
          <a:xfrm>
            <a:off x="6564216" y="5083716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SOLOIST-WHF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(sotagliflozin)</a:t>
            </a:r>
          </a:p>
          <a:p>
            <a:pPr marL="476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A5A5A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number of CV death, HHF or urgent HF visits; kidney composite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7DC673-D467-4539-8695-DCB2E75D73C9}"/>
              </a:ext>
            </a:extLst>
          </p:cNvPr>
          <p:cNvSpPr txBox="1"/>
          <p:nvPr/>
        </p:nvSpPr>
        <p:spPr>
          <a:xfrm>
            <a:off x="1052758" y="2960214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EMPERIAL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1–3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(empagliflozin)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from baseline to Week 12 in exercise capacity (6MWT)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E59C8-4F02-4F1B-A21E-D8D546A6B0D2}"/>
              </a:ext>
            </a:extLst>
          </p:cNvPr>
          <p:cNvSpPr txBox="1"/>
          <p:nvPr/>
        </p:nvSpPr>
        <p:spPr>
          <a:xfrm>
            <a:off x="4151784" y="4026688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DETERMINE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5,6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(dapagliflozin)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Change from baseline to Week 16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pitchFamily="34" charset="0"/>
              </a:rPr>
              <a:t>in exercise capacity (6MWT)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43AE13-1A7F-46DF-81F8-3AE525D7D561}"/>
              </a:ext>
            </a:extLst>
          </p:cNvPr>
          <p:cNvSpPr txBox="1"/>
          <p:nvPr/>
        </p:nvSpPr>
        <p:spPr>
          <a:xfrm>
            <a:off x="8370140" y="4042743"/>
            <a:ext cx="2952000" cy="93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5711" rIns="36000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EMPEROR-Preserved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(empagliflozin)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first event of adjudicated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 death or adjudicated HHF</a:t>
            </a:r>
          </a:p>
        </p:txBody>
      </p:sp>
    </p:spTree>
    <p:extLst>
      <p:ext uri="{BB962C8B-B14F-4D97-AF65-F5344CB8AC3E}">
        <p14:creationId xmlns:p14="http://schemas.microsoft.com/office/powerpoint/2010/main" val="326906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Významně rozšiřují možnosti léčby DM 2</a:t>
            </a:r>
          </a:p>
          <a:p>
            <a:r>
              <a:rPr lang="cs-CZ" dirty="0"/>
              <a:t>Mají příznivý kardiovaskulární profil</a:t>
            </a:r>
          </a:p>
          <a:p>
            <a:r>
              <a:rPr lang="cs-CZ" dirty="0"/>
              <a:t>Jsou zvláště vhodné pro pacienty se srdečním selháním</a:t>
            </a:r>
          </a:p>
          <a:p>
            <a:r>
              <a:rPr lang="cs-CZ" dirty="0"/>
              <a:t>Budoucnost mají velmi pravděpodobně i pro nemocné bez přítomnosti diabetes </a:t>
            </a:r>
            <a:r>
              <a:rPr lang="cs-CZ" dirty="0" err="1"/>
              <a:t>mellitus</a:t>
            </a:r>
            <a:r>
              <a:rPr lang="cs-CZ" dirty="0"/>
              <a:t> i u HF-PEF</a:t>
            </a:r>
          </a:p>
          <a:p>
            <a:r>
              <a:rPr lang="cs-CZ" dirty="0"/>
              <a:t>V současnosti je jejich preskripce limitována symbolem „P“</a:t>
            </a:r>
          </a:p>
          <a:p>
            <a:r>
              <a:rPr lang="cs-CZ" dirty="0"/>
              <a:t>Je i omezena na DIA, END, INT</a:t>
            </a:r>
          </a:p>
          <a:p>
            <a:r>
              <a:rPr lang="cs-CZ" dirty="0"/>
              <a:t>Je třeba být s nimi seznámen a snažit se najít cesty, jak by z nich mohli profitovat naši nemocní (a pojišťovny se na nás nezlobily)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Závěrem: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/>
              <a:t>SGLT 2 inhibitory (</a:t>
            </a:r>
            <a:r>
              <a:rPr lang="cs-CZ" sz="3200" dirty="0" err="1"/>
              <a:t>glifloziny</a:t>
            </a:r>
            <a:r>
              <a:rPr lang="cs-CZ" sz="32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52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9086" y="-457200"/>
            <a:ext cx="10038020" cy="107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78CD-8200-452B-A882-54D258D61118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0263" y="622778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06581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zeman a perou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8" y="279632"/>
            <a:ext cx="9601200" cy="50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0808" y="6052930"/>
            <a:ext cx="662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Programový výbor (i já) se omlouvá… </a:t>
            </a:r>
          </a:p>
        </p:txBody>
      </p:sp>
    </p:spTree>
    <p:extLst>
      <p:ext uri="{BB962C8B-B14F-4D97-AF65-F5344CB8AC3E}">
        <p14:creationId xmlns:p14="http://schemas.microsoft.com/office/powerpoint/2010/main" val="23272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Diabetes </a:t>
            </a:r>
            <a:r>
              <a:rPr lang="cs-CZ" dirty="0"/>
              <a:t>je vedoucí příčinou onemocnění srdce a ledvin, amputací dolních končetin a slepoty</a:t>
            </a:r>
            <a:r>
              <a:rPr lang="en-GB" baseline="30000" dirty="0"/>
              <a:t>1</a:t>
            </a:r>
            <a:endParaRPr lang="en-GB" dirty="0"/>
          </a:p>
        </p:txBody>
      </p:sp>
      <p:sp>
        <p:nvSpPr>
          <p:cNvPr id="25" name="Textplatzhalter 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8593284" y="3420084"/>
            <a:ext cx="1698016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5A5A5A"/>
              </a:buClr>
            </a:pPr>
            <a:r>
              <a:rPr lang="en-GB" sz="1300" b="1" dirty="0">
                <a:solidFill>
                  <a:srgbClr val="F0414B"/>
                </a:solidFill>
                <a:latin typeface="Arial"/>
              </a:rPr>
              <a:t>29%</a:t>
            </a:r>
            <a:r>
              <a:rPr lang="en-GB" sz="1300" dirty="0">
                <a:solidFill>
                  <a:srgbClr val="6482C3"/>
                </a:solidFill>
                <a:latin typeface="Arial"/>
              </a:rPr>
              <a:t> </a:t>
            </a:r>
            <a:r>
              <a:rPr lang="en-GB" sz="1300" dirty="0">
                <a:solidFill>
                  <a:srgbClr val="5A5A5A"/>
                </a:solidFill>
                <a:latin typeface="Arial"/>
              </a:rPr>
              <a:t>of people with diabetes aged </a:t>
            </a:r>
            <a:br>
              <a:rPr lang="en-GB" sz="1300" dirty="0">
                <a:solidFill>
                  <a:srgbClr val="5A5A5A"/>
                </a:solidFill>
                <a:latin typeface="Arial"/>
              </a:rPr>
            </a:br>
            <a:r>
              <a:rPr lang="en-GB" sz="1300" dirty="0">
                <a:solidFill>
                  <a:srgbClr val="5A5A5A"/>
                </a:solidFill>
                <a:latin typeface="Arial"/>
              </a:rPr>
              <a:t>≥40 years have diabetic </a:t>
            </a:r>
            <a:r>
              <a:rPr lang="en-GB" sz="1300" dirty="0">
                <a:solidFill>
                  <a:srgbClr val="F0414B"/>
                </a:solidFill>
                <a:latin typeface="Arial"/>
              </a:rPr>
              <a:t>retinopathy</a:t>
            </a:r>
            <a:r>
              <a:rPr lang="en-GB" sz="1300" baseline="30000" dirty="0">
                <a:solidFill>
                  <a:srgbClr val="5A5A5A"/>
                </a:solidFill>
                <a:latin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63784" y="1564684"/>
            <a:ext cx="1557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300" b="1" dirty="0">
                <a:solidFill>
                  <a:srgbClr val="F0414B"/>
                </a:solidFill>
                <a:latin typeface="Arial"/>
              </a:rPr>
              <a:t>16%</a:t>
            </a:r>
            <a:r>
              <a:rPr lang="en-GB" sz="1300" b="1" dirty="0">
                <a:solidFill>
                  <a:srgbClr val="6482C3"/>
                </a:solidFill>
                <a:latin typeface="Arial"/>
              </a:rPr>
              <a:t> </a:t>
            </a:r>
            <a:r>
              <a:rPr lang="en-GB" sz="1300" dirty="0">
                <a:solidFill>
                  <a:srgbClr val="5A5A5A"/>
                </a:solidFill>
                <a:latin typeface="Arial"/>
              </a:rPr>
              <a:t>of people aged &gt;65 years with diabetes </a:t>
            </a:r>
            <a:br>
              <a:rPr lang="en-GB" sz="1300" dirty="0">
                <a:solidFill>
                  <a:srgbClr val="5A5A5A"/>
                </a:solidFill>
                <a:latin typeface="Arial"/>
              </a:rPr>
            </a:br>
            <a:r>
              <a:rPr lang="en-GB" sz="1300" dirty="0">
                <a:solidFill>
                  <a:srgbClr val="F0414B"/>
                </a:solidFill>
                <a:latin typeface="Arial"/>
              </a:rPr>
              <a:t>die of stroke</a:t>
            </a:r>
            <a:r>
              <a:rPr lang="en-GB" sz="1300" baseline="30000" dirty="0">
                <a:solidFill>
                  <a:srgbClr val="5A5A5A"/>
                </a:solidFill>
                <a:latin typeface="Arial"/>
              </a:rPr>
              <a:t>4</a:t>
            </a:r>
            <a:endParaRPr lang="en-GB" sz="13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31" name="Textplatzhalter 2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847528" y="4534156"/>
            <a:ext cx="2016224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5A5A5A"/>
              </a:buClr>
            </a:pPr>
            <a:r>
              <a:rPr lang="en-GB" sz="1300" b="1" dirty="0">
                <a:solidFill>
                  <a:srgbClr val="F0414B"/>
                </a:solidFill>
                <a:latin typeface="Arial"/>
              </a:rPr>
              <a:t>60%</a:t>
            </a:r>
            <a:r>
              <a:rPr lang="en-GB" sz="1300" b="1" dirty="0">
                <a:solidFill>
                  <a:srgbClr val="6482C3"/>
                </a:solidFill>
                <a:latin typeface="Arial"/>
              </a:rPr>
              <a:t> </a:t>
            </a:r>
            <a:r>
              <a:rPr lang="en-GB" sz="1300" dirty="0">
                <a:solidFill>
                  <a:srgbClr val="5A5A5A"/>
                </a:solidFill>
                <a:latin typeface="Arial"/>
              </a:rPr>
              <a:t>of non-traumatic lower-limb </a:t>
            </a:r>
            <a:r>
              <a:rPr lang="en-GB" sz="1300" dirty="0">
                <a:solidFill>
                  <a:srgbClr val="F0414B"/>
                </a:solidFill>
                <a:latin typeface="Arial"/>
              </a:rPr>
              <a:t>amputations</a:t>
            </a:r>
            <a:r>
              <a:rPr lang="en-GB" sz="1300" dirty="0">
                <a:solidFill>
                  <a:srgbClr val="6482C3"/>
                </a:solidFill>
                <a:latin typeface="Arial"/>
              </a:rPr>
              <a:t> </a:t>
            </a:r>
            <a:r>
              <a:rPr lang="en-GB" sz="1300" dirty="0">
                <a:solidFill>
                  <a:srgbClr val="5A5A5A"/>
                </a:solidFill>
                <a:latin typeface="Arial"/>
              </a:rPr>
              <a:t>occur in diabetes patients ≥20 years old</a:t>
            </a:r>
            <a:r>
              <a:rPr lang="en-GB" sz="1300" baseline="30000" dirty="0">
                <a:solidFill>
                  <a:srgbClr val="5A5A5A"/>
                </a:solidFill>
                <a:latin typeface="Arial"/>
              </a:rPr>
              <a:t>3</a:t>
            </a:r>
          </a:p>
        </p:txBody>
      </p:sp>
      <p:sp>
        <p:nvSpPr>
          <p:cNvPr id="32" name="Textplatzhalter 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415216" y="1570660"/>
            <a:ext cx="1485854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5A5A5A"/>
              </a:buClr>
            </a:pPr>
            <a:r>
              <a:rPr lang="en-GB" sz="1300" b="1" dirty="0">
                <a:solidFill>
                  <a:srgbClr val="F0414B"/>
                </a:solidFill>
                <a:latin typeface="Arial"/>
              </a:rPr>
              <a:t>50–80%</a:t>
            </a:r>
            <a:r>
              <a:rPr lang="en-GB" sz="1300" b="1" dirty="0">
                <a:solidFill>
                  <a:srgbClr val="6482C3"/>
                </a:solidFill>
                <a:latin typeface="Arial"/>
              </a:rPr>
              <a:t> </a:t>
            </a:r>
            <a:r>
              <a:rPr lang="en-GB" sz="1300" dirty="0">
                <a:solidFill>
                  <a:srgbClr val="5A5A5A"/>
                </a:solidFill>
                <a:latin typeface="Arial"/>
              </a:rPr>
              <a:t>of people with diabetes </a:t>
            </a:r>
            <a:r>
              <a:rPr lang="en-GB" sz="1300" dirty="0">
                <a:solidFill>
                  <a:srgbClr val="F0414B"/>
                </a:solidFill>
                <a:latin typeface="Arial"/>
              </a:rPr>
              <a:t>die </a:t>
            </a:r>
            <a:br>
              <a:rPr lang="en-GB" sz="1300" dirty="0">
                <a:solidFill>
                  <a:srgbClr val="F0414B"/>
                </a:solidFill>
                <a:latin typeface="Arial"/>
              </a:rPr>
            </a:br>
            <a:r>
              <a:rPr lang="en-GB" sz="1300" dirty="0">
                <a:solidFill>
                  <a:srgbClr val="F0414B"/>
                </a:solidFill>
                <a:latin typeface="Arial"/>
              </a:rPr>
              <a:t>of cardiovascular disease</a:t>
            </a:r>
            <a:r>
              <a:rPr lang="en-GB" sz="1300" baseline="30000" dirty="0">
                <a:solidFill>
                  <a:srgbClr val="5A5A5A"/>
                </a:solidFill>
                <a:latin typeface="Arial"/>
              </a:rPr>
              <a:t>2</a:t>
            </a:r>
          </a:p>
        </p:txBody>
      </p:sp>
      <p:sp>
        <p:nvSpPr>
          <p:cNvPr id="33" name="Textplatzhalter 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986266" y="3022169"/>
            <a:ext cx="1489321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95350">
              <a:buClr>
                <a:srgbClr val="5A5A5A"/>
              </a:buClr>
            </a:pPr>
            <a:r>
              <a:rPr lang="en-US" sz="1300" b="1" dirty="0">
                <a:solidFill>
                  <a:srgbClr val="F0414B"/>
                </a:solidFill>
                <a:latin typeface="Arial"/>
              </a:rPr>
              <a:t>44%</a:t>
            </a:r>
            <a:r>
              <a:rPr lang="en-US" sz="1300" b="1" dirty="0">
                <a:solidFill>
                  <a:srgbClr val="6482C3"/>
                </a:solidFill>
                <a:latin typeface="Arial"/>
              </a:rPr>
              <a:t> </a:t>
            </a:r>
            <a:r>
              <a:rPr lang="en-US" sz="1300" dirty="0">
                <a:solidFill>
                  <a:srgbClr val="5A5A5A"/>
                </a:solidFill>
                <a:latin typeface="Arial"/>
              </a:rPr>
              <a:t>of new </a:t>
            </a:r>
            <a:r>
              <a:rPr lang="en-US" sz="1300" dirty="0">
                <a:solidFill>
                  <a:srgbClr val="F0414B"/>
                </a:solidFill>
                <a:latin typeface="Arial"/>
              </a:rPr>
              <a:t>kidney failure </a:t>
            </a:r>
            <a:r>
              <a:rPr lang="en-US" sz="1300" dirty="0">
                <a:solidFill>
                  <a:srgbClr val="5A5A5A"/>
                </a:solidFill>
                <a:latin typeface="Arial"/>
              </a:rPr>
              <a:t>cases are observed in patients with diabetes</a:t>
            </a:r>
            <a:r>
              <a:rPr lang="en-US" sz="1300" baseline="30000" dirty="0">
                <a:solidFill>
                  <a:srgbClr val="5A5A5A"/>
                </a:solidFill>
                <a:latin typeface="Arial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90603" y="5373216"/>
            <a:ext cx="3493583" cy="5232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srgbClr val="FFFFFF"/>
                </a:solidFill>
                <a:latin typeface="Arial"/>
              </a:rPr>
              <a:t>A significant unmet need exists to reduce complications of diabetes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981200" y="6201600"/>
            <a:ext cx="7461092" cy="484800"/>
          </a:xfrm>
        </p:spPr>
        <p:txBody>
          <a:bodyPr/>
          <a:lstStyle/>
          <a:p>
            <a:pPr defTabSz="457200"/>
            <a:r>
              <a:rPr lang="en-GB" dirty="0">
                <a:solidFill>
                  <a:srgbClr val="5A5A5A"/>
                </a:solidFill>
                <a:latin typeface="Arial"/>
              </a:rPr>
              <a:t>1. International Diabetes Federation. </a:t>
            </a:r>
            <a:r>
              <a:rPr lang="en-GB" i="1" dirty="0">
                <a:solidFill>
                  <a:srgbClr val="5A5A5A"/>
                </a:solidFill>
                <a:latin typeface="Arial"/>
              </a:rPr>
              <a:t>IDF Diabetes Atlas</a:t>
            </a:r>
            <a:r>
              <a:rPr lang="en-GB" dirty="0">
                <a:solidFill>
                  <a:srgbClr val="5A5A5A"/>
                </a:solidFill>
                <a:latin typeface="Arial"/>
              </a:rPr>
              <a:t>. 7th edn. 2015. www.idf.org/diabetesatlas (accessed 22 Feb 2016); </a:t>
            </a:r>
            <a:br>
              <a:rPr lang="en-GB" dirty="0">
                <a:solidFill>
                  <a:srgbClr val="5A5A5A"/>
                </a:solidFill>
                <a:latin typeface="Arial"/>
              </a:rPr>
            </a:br>
            <a:r>
              <a:rPr lang="en-GB" dirty="0">
                <a:solidFill>
                  <a:srgbClr val="5A5A5A"/>
                </a:solidFill>
                <a:latin typeface="Arial"/>
              </a:rPr>
              <a:t>2. WHO. 10 Facts about Diabetes: www.who.int/features/factfiles/diabetes/facts/en/index5.html (accessed 22 Feb 2016); </a:t>
            </a:r>
            <a:br>
              <a:rPr lang="en-GB" dirty="0">
                <a:solidFill>
                  <a:srgbClr val="5A5A5A"/>
                </a:solidFill>
                <a:latin typeface="Arial"/>
              </a:rPr>
            </a:br>
            <a:r>
              <a:rPr lang="en-GB" dirty="0">
                <a:solidFill>
                  <a:srgbClr val="5A5A5A"/>
                </a:solidFill>
                <a:latin typeface="Arial"/>
              </a:rPr>
              <a:t>3. Adapted from: CDC 2014 National Diabetes Fact Sheet: www.cdc.gov/diabetes/pubs/statsreport14/national-diabetes-report-web.pdf (accessed 22 Feb 2016); </a:t>
            </a:r>
            <a:br>
              <a:rPr lang="en-GB" dirty="0">
                <a:solidFill>
                  <a:srgbClr val="5A5A5A"/>
                </a:solidFill>
                <a:latin typeface="Arial"/>
              </a:rPr>
            </a:br>
            <a:r>
              <a:rPr lang="en-GB" dirty="0">
                <a:solidFill>
                  <a:srgbClr val="5A5A5A"/>
                </a:solidFill>
                <a:latin typeface="Arial"/>
              </a:rPr>
              <a:t>4. American Heart Association. Statistical Fact Sheet. 2014 www.heart.org/idc/groups/heart-public/@wcm/@sop/@smd/documents/downloadable/ucm_462019.pdf (accessed 22 Feb 2016)</a:t>
            </a:r>
            <a:endParaRPr lang="en-GB" i="1" dirty="0">
              <a:solidFill>
                <a:srgbClr val="5A5A5A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738" y="1626376"/>
            <a:ext cx="1384428" cy="356933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034388" y="1380960"/>
            <a:ext cx="1260000" cy="1260000"/>
            <a:chOff x="1278878" y="1156898"/>
            <a:chExt cx="1807528" cy="1807528"/>
          </a:xfrm>
        </p:grpSpPr>
        <p:sp>
          <p:nvSpPr>
            <p:cNvPr id="35" name="Oval 34"/>
            <p:cNvSpPr/>
            <p:nvPr/>
          </p:nvSpPr>
          <p:spPr>
            <a:xfrm>
              <a:off x="1278878" y="1156898"/>
              <a:ext cx="1807528" cy="18075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6" name="Picture 2" descr="C:\Users\fulkese\AppData\Local\Temp\wzba98\new gifs\Module-A-slide-8-brain-f0115871.gif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8219"/>
            <a:stretch/>
          </p:blipFill>
          <p:spPr bwMode="auto">
            <a:xfrm>
              <a:off x="1352117" y="1328782"/>
              <a:ext cx="1633899" cy="134761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060912" y="1340768"/>
            <a:ext cx="1260000" cy="1260000"/>
            <a:chOff x="1751058" y="3746988"/>
            <a:chExt cx="1807528" cy="1807528"/>
          </a:xfrm>
          <a:effectLst/>
        </p:grpSpPr>
        <p:sp>
          <p:nvSpPr>
            <p:cNvPr id="38" name="Oval 37"/>
            <p:cNvSpPr/>
            <p:nvPr/>
          </p:nvSpPr>
          <p:spPr>
            <a:xfrm>
              <a:off x="1751058" y="3746988"/>
              <a:ext cx="1807528" cy="18075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9" name="Picture 38">
              <a:hlinkClick r:id="rId11"/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166528" y="4006744"/>
              <a:ext cx="944361" cy="1283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3640336" y="2792277"/>
            <a:ext cx="1260000" cy="1260000"/>
            <a:chOff x="6463412" y="2799977"/>
            <a:chExt cx="1807528" cy="1807528"/>
          </a:xfrm>
        </p:grpSpPr>
        <p:sp>
          <p:nvSpPr>
            <p:cNvPr id="41" name="Oval 40"/>
            <p:cNvSpPr/>
            <p:nvPr/>
          </p:nvSpPr>
          <p:spPr>
            <a:xfrm>
              <a:off x="6463412" y="2799977"/>
              <a:ext cx="1807528" cy="18075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2" name="Picture 4" descr="C:\Users\fulkese\AppData\Local\Temp\wzdb71\new gifs\Module-A-slide-9-Cross-section-kidney-f0086954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289" y="2905850"/>
              <a:ext cx="1266002" cy="158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7248128" y="3212976"/>
            <a:ext cx="1332000" cy="1260000"/>
            <a:chOff x="5305449" y="1104962"/>
            <a:chExt cx="1945082" cy="1807528"/>
          </a:xfrm>
        </p:grpSpPr>
        <p:sp>
          <p:nvSpPr>
            <p:cNvPr id="44" name="Oval 43"/>
            <p:cNvSpPr/>
            <p:nvPr/>
          </p:nvSpPr>
          <p:spPr>
            <a:xfrm>
              <a:off x="5374226" y="1104962"/>
              <a:ext cx="1807528" cy="18075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5" name="Picture 8" descr="C:\Users\fulkese\AppData\Local\Temp\wz5c63\new gifs\Module-A-slide-8-eye_f0022637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49" y="1379236"/>
              <a:ext cx="1945082" cy="1258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998698" y="4304264"/>
            <a:ext cx="1260000" cy="1260000"/>
            <a:chOff x="5462186" y="4304462"/>
            <a:chExt cx="1393998" cy="1393998"/>
          </a:xfrm>
        </p:grpSpPr>
        <p:sp>
          <p:nvSpPr>
            <p:cNvPr id="47" name="Oval 46"/>
            <p:cNvSpPr/>
            <p:nvPr/>
          </p:nvSpPr>
          <p:spPr>
            <a:xfrm>
              <a:off x="5462186" y="4304462"/>
              <a:ext cx="1393998" cy="139399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8" name="Picture 86" descr="fee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687839" y="4526520"/>
              <a:ext cx="914399" cy="97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Ovál 1"/>
          <p:cNvSpPr/>
          <p:nvPr/>
        </p:nvSpPr>
        <p:spPr>
          <a:xfrm>
            <a:off x="1832581" y="1427572"/>
            <a:ext cx="3827715" cy="1076276"/>
          </a:xfrm>
          <a:prstGeom prst="ellipse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Renal and cardiac systems are inextricably linked; acute or chronic </a:t>
            </a:r>
            <a:br>
              <a:rPr lang="en-GB" dirty="0"/>
            </a:br>
            <a:r>
              <a:rPr lang="en-GB" dirty="0"/>
              <a:t>disorder of one can induce dysfunction in the other</a:t>
            </a:r>
            <a:r>
              <a:rPr lang="en-GB" baseline="30000" dirty="0"/>
              <a:t>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Elderly patients with CKD are more likely to die of heart disease than advance to ESRD and dialysis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ledvin vede k postižení KV systému (a naopak)</a:t>
            </a:r>
            <a:endParaRPr lang="en-GB" dirty="0"/>
          </a:p>
        </p:txBody>
      </p:sp>
      <p:sp>
        <p:nvSpPr>
          <p:cNvPr id="10" name="Left-Right Arrow 9" descr="yurxyu"/>
          <p:cNvSpPr/>
          <p:nvPr/>
        </p:nvSpPr>
        <p:spPr>
          <a:xfrm>
            <a:off x="3762870" y="2546016"/>
            <a:ext cx="4239491" cy="1002281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600" dirty="0">
                <a:solidFill>
                  <a:srgbClr val="FFFFFF"/>
                </a:solidFill>
                <a:latin typeface="Arial"/>
              </a:rPr>
              <a:t>Organ damage/dysfunction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9840" y="5160963"/>
            <a:ext cx="7132320" cy="491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  <a:latin typeface="Arial"/>
              </a:rPr>
              <a:t>Renal and cardiac systems should be considered together</a:t>
            </a:r>
          </a:p>
        </p:txBody>
      </p:sp>
      <p:pic>
        <p:nvPicPr>
          <p:cNvPr id="16" name="Picture 15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9617" y="2311781"/>
            <a:ext cx="932459" cy="14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fulkese\AppData\Local\Temp\wz8a17\new gifs\Module-A-slide-9A-shutterstock_78688360-Left-ventricular-hypertrophy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" r="35535" b="9680"/>
          <a:stretch/>
        </p:blipFill>
        <p:spPr bwMode="auto">
          <a:xfrm>
            <a:off x="8127084" y="2182913"/>
            <a:ext cx="1425300" cy="17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en-GB">
                <a:solidFill>
                  <a:srgbClr val="5A5A5A"/>
                </a:solidFill>
                <a:latin typeface="Arial"/>
              </a:rPr>
              <a:t>CKD, chronic kidney disease; CV, cardiovascular; ESRD, end-stage renal disease</a:t>
            </a:r>
            <a:br>
              <a:rPr lang="en-GB">
                <a:solidFill>
                  <a:srgbClr val="5A5A5A"/>
                </a:solidFill>
                <a:latin typeface="Arial"/>
              </a:rPr>
            </a:br>
            <a:r>
              <a:rPr lang="en-GB">
                <a:solidFill>
                  <a:srgbClr val="5A5A5A"/>
                </a:solidFill>
                <a:latin typeface="Arial"/>
              </a:rPr>
              <a:t>1. Ronco C </a:t>
            </a:r>
            <a:r>
              <a:rPr lang="en-GB" i="1">
                <a:solidFill>
                  <a:srgbClr val="5A5A5A"/>
                </a:solidFill>
                <a:latin typeface="Arial"/>
              </a:rPr>
              <a:t>et al</a:t>
            </a:r>
            <a:r>
              <a:rPr lang="en-GB">
                <a:solidFill>
                  <a:srgbClr val="5A5A5A"/>
                </a:solidFill>
                <a:latin typeface="Arial"/>
              </a:rPr>
              <a:t>. </a:t>
            </a:r>
            <a:r>
              <a:rPr lang="en-US" i="1">
                <a:solidFill>
                  <a:srgbClr val="5A5A5A"/>
                </a:solidFill>
                <a:latin typeface="Arial"/>
              </a:rPr>
              <a:t>J Am Coll Cardiol </a:t>
            </a:r>
            <a:r>
              <a:rPr lang="en-US">
                <a:solidFill>
                  <a:srgbClr val="5A5A5A"/>
                </a:solidFill>
                <a:latin typeface="Arial"/>
              </a:rPr>
              <a:t>2008;52:1527; 2. Dalrymple L </a:t>
            </a:r>
            <a:r>
              <a:rPr lang="en-US" i="1">
                <a:solidFill>
                  <a:srgbClr val="5A5A5A"/>
                </a:solidFill>
                <a:latin typeface="Arial"/>
              </a:rPr>
              <a:t>et al.</a:t>
            </a:r>
            <a:r>
              <a:rPr lang="en-US">
                <a:solidFill>
                  <a:srgbClr val="5A5A5A"/>
                </a:solidFill>
                <a:latin typeface="Arial"/>
              </a:rPr>
              <a:t> </a:t>
            </a:r>
            <a:r>
              <a:rPr lang="sv-SE" i="1">
                <a:solidFill>
                  <a:srgbClr val="5A5A5A"/>
                </a:solidFill>
                <a:latin typeface="Arial"/>
              </a:rPr>
              <a:t>J Gen Intern Med </a:t>
            </a:r>
            <a:r>
              <a:rPr lang="sv-SE">
                <a:solidFill>
                  <a:srgbClr val="5A5A5A"/>
                </a:solidFill>
                <a:latin typeface="Arial"/>
              </a:rPr>
              <a:t>2011;26:379</a:t>
            </a:r>
            <a:endParaRPr lang="en-GB" dirty="0">
              <a:solidFill>
                <a:srgbClr val="5A5A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4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 flipV="1">
            <a:off x="9718904" y="1841367"/>
            <a:ext cx="0" cy="218253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12475" y="1820843"/>
            <a:ext cx="0" cy="255908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12876" y="5611957"/>
            <a:ext cx="3" cy="38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142668" y="4138373"/>
            <a:ext cx="468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20589" y="4138373"/>
            <a:ext cx="4686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68188" y="5753345"/>
            <a:ext cx="69840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1409" y="3970923"/>
            <a:ext cx="4262930" cy="146423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</a:rPr>
              <a:t>Cardiorenal connection:</a:t>
            </a: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1410" y="1211428"/>
            <a:ext cx="4284000" cy="1957983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rtlCol="0">
            <a:sp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</a:rPr>
              <a:t>Haemodynamic control:</a:t>
            </a: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  <a:p>
            <a:endParaRPr lang="en-GB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Kardiorenální</a:t>
            </a:r>
            <a:r>
              <a:rPr lang="cs-CZ" dirty="0"/>
              <a:t> </a:t>
            </a:r>
            <a:r>
              <a:rPr lang="cs-CZ" i="1" dirty="0"/>
              <a:t>circulus vitiosus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69545" y="4459274"/>
            <a:ext cx="3914370" cy="9197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200" dirty="0">
                <a:solidFill>
                  <a:srgbClr val="5A5A5A"/>
                </a:solidFill>
                <a:latin typeface="Arial"/>
              </a:rPr>
              <a:t>Nitric oxide/reactive oxygen species imbalance</a:t>
            </a:r>
          </a:p>
          <a:p>
            <a:pPr algn="ctr">
              <a:lnSpc>
                <a:spcPct val="112000"/>
              </a:lnSpc>
            </a:pPr>
            <a:r>
              <a:rPr lang="en-GB" sz="1200" dirty="0">
                <a:solidFill>
                  <a:srgbClr val="5A5A5A"/>
                </a:solidFill>
                <a:latin typeface="Arial"/>
              </a:rPr>
              <a:t>Sympathetic nervous system activation</a:t>
            </a:r>
          </a:p>
          <a:p>
            <a:pPr algn="ctr">
              <a:lnSpc>
                <a:spcPct val="112000"/>
              </a:lnSpc>
            </a:pPr>
            <a:r>
              <a:rPr lang="en-GB" sz="1200" dirty="0">
                <a:solidFill>
                  <a:srgbClr val="5A5A5A"/>
                </a:solidFill>
                <a:latin typeface="Arial"/>
              </a:rPr>
              <a:t>Renin-angiotensin system activation </a:t>
            </a:r>
          </a:p>
          <a:p>
            <a:pPr algn="ctr">
              <a:lnSpc>
                <a:spcPct val="112000"/>
              </a:lnSpc>
            </a:pPr>
            <a:r>
              <a:rPr lang="en-GB" sz="1200" dirty="0">
                <a:solidFill>
                  <a:srgbClr val="5A5A5A"/>
                </a:solidFill>
                <a:latin typeface="Arial"/>
              </a:rPr>
              <a:t>Inflammation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5467" y="4018044"/>
            <a:ext cx="1152128" cy="901098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Kidney</a:t>
            </a:r>
            <a:br>
              <a:rPr lang="en-GB" dirty="0">
                <a:solidFill>
                  <a:srgbClr val="FFFFFF"/>
                </a:solidFill>
                <a:latin typeface="Arial"/>
              </a:rPr>
            </a:br>
            <a:r>
              <a:rPr lang="en-GB" dirty="0">
                <a:solidFill>
                  <a:srgbClr val="FFFFFF"/>
                </a:solidFill>
                <a:latin typeface="Arial"/>
              </a:rPr>
              <a:t>failure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04406" y="4018043"/>
            <a:ext cx="1236010" cy="900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Heart failure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181162" y="1639337"/>
          <a:ext cx="3663431" cy="197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9714200" y="4901713"/>
            <a:ext cx="0" cy="135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572393" y="4949815"/>
            <a:ext cx="0" cy="8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9549292" y="4901713"/>
            <a:ext cx="0" cy="86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404523" y="1826290"/>
            <a:ext cx="14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84096" y="1826290"/>
            <a:ext cx="1548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412476" y="4949816"/>
            <a:ext cx="1" cy="13109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04524" y="6247215"/>
            <a:ext cx="2196246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17034" y="6247215"/>
            <a:ext cx="229716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8723" y="5990771"/>
            <a:ext cx="2808311" cy="408623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Cardiovascular damage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22626" y="3707277"/>
            <a:ext cx="0" cy="33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51984" y="3707277"/>
            <a:ext cx="0" cy="33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7528" y="3928760"/>
            <a:ext cx="639934" cy="10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C:\Users\fulkese\AppData\Local\Temp\wz8a17\new gifs\Module-A-slide-9A-shutterstock_78688360-Left-ventricular-hypertrophy.gif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4" r="46763" b="19019"/>
          <a:stretch/>
        </p:blipFill>
        <p:spPr bwMode="auto">
          <a:xfrm>
            <a:off x="9601544" y="3850148"/>
            <a:ext cx="887702" cy="10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en-GB">
                <a:solidFill>
                  <a:srgbClr val="5A5A5A"/>
                </a:solidFill>
                <a:latin typeface="Arial"/>
              </a:rPr>
              <a:t>Bongartz L </a:t>
            </a:r>
            <a:r>
              <a:rPr lang="en-GB" i="1">
                <a:solidFill>
                  <a:srgbClr val="5A5A5A"/>
                </a:solidFill>
                <a:latin typeface="Arial"/>
              </a:rPr>
              <a:t>et al. Eur Heart J </a:t>
            </a:r>
            <a:r>
              <a:rPr lang="en-GB">
                <a:solidFill>
                  <a:srgbClr val="5A5A5A"/>
                </a:solidFill>
                <a:latin typeface="Arial"/>
              </a:rPr>
              <a:t>2005;26:11</a:t>
            </a:r>
            <a:endParaRPr lang="en-GB" dirty="0">
              <a:solidFill>
                <a:srgbClr val="5A5A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43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9153844" y="3189411"/>
            <a:ext cx="0" cy="74365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2227006" y="192697"/>
            <a:ext cx="7678738" cy="914400"/>
          </a:xfrm>
        </p:spPr>
        <p:txBody>
          <a:bodyPr/>
          <a:lstStyle/>
          <a:p>
            <a:r>
              <a:rPr lang="cs-CZ" dirty="0"/>
              <a:t>Cílem léčby diabetu je především prevence jeho komplikací, makro i </a:t>
            </a:r>
            <a:r>
              <a:rPr lang="cs-CZ" dirty="0" err="1"/>
              <a:t>mikrovaskulárních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4843094" y="3189412"/>
            <a:ext cx="2156482" cy="3742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7132"/>
                </a:lnTo>
                <a:lnTo>
                  <a:pt x="2156482" y="187132"/>
                </a:lnTo>
                <a:lnTo>
                  <a:pt x="2156482" y="37426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797374" y="3189412"/>
            <a:ext cx="91440" cy="3742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7426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686611" y="3189412"/>
            <a:ext cx="2156482" cy="3742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482" y="0"/>
                </a:moveTo>
                <a:lnTo>
                  <a:pt x="2156482" y="187132"/>
                </a:lnTo>
                <a:lnTo>
                  <a:pt x="0" y="187132"/>
                </a:lnTo>
                <a:lnTo>
                  <a:pt x="0" y="37426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951985" y="2298302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rgbClr val="FFFFFF"/>
                </a:solidFill>
                <a:latin typeface="Arial"/>
              </a:rPr>
              <a:t>Microvascular complications</a:t>
            </a:r>
          </a:p>
        </p:txBody>
      </p:sp>
      <p:sp>
        <p:nvSpPr>
          <p:cNvPr id="19" name="Freeform 18"/>
          <p:cNvSpPr/>
          <p:nvPr/>
        </p:nvSpPr>
        <p:spPr>
          <a:xfrm>
            <a:off x="1795503" y="3563675"/>
            <a:ext cx="1274490" cy="936000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5A5A5A"/>
                </a:solidFill>
                <a:latin typeface="Arial"/>
              </a:rPr>
              <a:t>Diabetic retinopathy</a:t>
            </a:r>
          </a:p>
        </p:txBody>
      </p:sp>
      <p:sp>
        <p:nvSpPr>
          <p:cNvPr id="20" name="Freeform 19"/>
          <p:cNvSpPr/>
          <p:nvPr/>
        </p:nvSpPr>
        <p:spPr>
          <a:xfrm>
            <a:off x="3266665" y="3563675"/>
            <a:ext cx="1274490" cy="936000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Diabetic kidney disease </a:t>
            </a:r>
          </a:p>
        </p:txBody>
      </p:sp>
      <p:sp>
        <p:nvSpPr>
          <p:cNvPr id="21" name="Freeform 20"/>
          <p:cNvSpPr/>
          <p:nvPr/>
        </p:nvSpPr>
        <p:spPr>
          <a:xfrm>
            <a:off x="4715368" y="3563675"/>
            <a:ext cx="1274490" cy="936000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5A5A5A"/>
                </a:solidFill>
                <a:latin typeface="Arial"/>
              </a:rPr>
              <a:t>Diabetic neuropathy</a:t>
            </a:r>
          </a:p>
        </p:txBody>
      </p:sp>
      <p:sp>
        <p:nvSpPr>
          <p:cNvPr id="68" name="Freeform 67"/>
          <p:cNvSpPr/>
          <p:nvPr/>
        </p:nvSpPr>
        <p:spPr>
          <a:xfrm>
            <a:off x="6109351" y="1332668"/>
            <a:ext cx="1782216" cy="554305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rgbClr val="5A5A5A"/>
                </a:solidFill>
                <a:latin typeface="Arial"/>
              </a:rPr>
              <a:t>Diabetes</a:t>
            </a:r>
          </a:p>
        </p:txBody>
      </p:sp>
      <p:sp>
        <p:nvSpPr>
          <p:cNvPr id="69" name="Freeform 68"/>
          <p:cNvSpPr/>
          <p:nvPr/>
        </p:nvSpPr>
        <p:spPr>
          <a:xfrm>
            <a:off x="8264599" y="2298303"/>
            <a:ext cx="1782216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rgbClr val="FFFFFF"/>
                </a:solidFill>
                <a:latin typeface="Arial"/>
              </a:rPr>
              <a:t>Macrovascular complications</a:t>
            </a:r>
          </a:p>
        </p:txBody>
      </p:sp>
      <p:sp>
        <p:nvSpPr>
          <p:cNvPr id="75" name="Freeform 74"/>
          <p:cNvSpPr/>
          <p:nvPr/>
        </p:nvSpPr>
        <p:spPr>
          <a:xfrm>
            <a:off x="6177114" y="3563675"/>
            <a:ext cx="1274490" cy="936000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5A5A5A"/>
                </a:solidFill>
                <a:latin typeface="Arial"/>
              </a:rPr>
              <a:t>Limb amputation</a:t>
            </a:r>
          </a:p>
        </p:txBody>
      </p:sp>
      <p:sp>
        <p:nvSpPr>
          <p:cNvPr id="76" name="Freeform 75"/>
          <p:cNvSpPr/>
          <p:nvPr/>
        </p:nvSpPr>
        <p:spPr>
          <a:xfrm>
            <a:off x="8274227" y="3909804"/>
            <a:ext cx="1782215" cy="1860357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Coronary heart disease</a:t>
            </a:r>
          </a:p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Stroke</a:t>
            </a:r>
          </a:p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Myocardial infarction</a:t>
            </a:r>
          </a:p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Peripheral artery disease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65759" y="2973069"/>
            <a:ext cx="961200" cy="960000"/>
            <a:chOff x="8151191" y="2176420"/>
            <a:chExt cx="749116" cy="652496"/>
          </a:xfrm>
        </p:grpSpPr>
        <p:sp>
          <p:nvSpPr>
            <p:cNvPr id="79" name="Oval 78"/>
            <p:cNvSpPr/>
            <p:nvPr/>
          </p:nvSpPr>
          <p:spPr>
            <a:xfrm>
              <a:off x="8151191" y="2176420"/>
              <a:ext cx="749116" cy="65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0" name="Picture 79">
              <a:hlinkClick r:id="rId4"/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30058" y="2282336"/>
              <a:ext cx="391383" cy="4169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9408368" y="5412062"/>
            <a:ext cx="961200" cy="960000"/>
            <a:chOff x="8151191" y="4005193"/>
            <a:chExt cx="749116" cy="647535"/>
          </a:xfrm>
        </p:grpSpPr>
        <p:sp>
          <p:nvSpPr>
            <p:cNvPr id="82" name="Oval 81"/>
            <p:cNvSpPr/>
            <p:nvPr/>
          </p:nvSpPr>
          <p:spPr>
            <a:xfrm>
              <a:off x="8151191" y="4005193"/>
              <a:ext cx="749116" cy="64753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3" name="Picture 2" descr="C:\Users\fulkese\AppData\Local\Temp\wzba98\new gifs\Module-A-slide-8-brain-f0115871.gif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8219"/>
            <a:stretch/>
          </p:blipFill>
          <p:spPr bwMode="auto">
            <a:xfrm>
              <a:off x="8174866" y="4077997"/>
              <a:ext cx="677157" cy="43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318752" y="4348532"/>
            <a:ext cx="961200" cy="960000"/>
            <a:chOff x="921706" y="3267758"/>
            <a:chExt cx="745541" cy="609600"/>
          </a:xfrm>
        </p:grpSpPr>
        <p:sp>
          <p:nvSpPr>
            <p:cNvPr id="85" name="Oval 84"/>
            <p:cNvSpPr/>
            <p:nvPr/>
          </p:nvSpPr>
          <p:spPr>
            <a:xfrm>
              <a:off x="922938" y="3267758"/>
              <a:ext cx="744309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6" name="Picture 8" descr="C:\Users\fulkese\AppData\Local\Temp\wz5c63\new gifs\Module-A-slide-8-eye_f0022637.gi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06" y="3380385"/>
              <a:ext cx="731520" cy="382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816505" y="4348532"/>
            <a:ext cx="961200" cy="960000"/>
            <a:chOff x="2438308" y="3267758"/>
            <a:chExt cx="731520" cy="609600"/>
          </a:xfrm>
        </p:grpSpPr>
        <p:sp>
          <p:nvSpPr>
            <p:cNvPr id="88" name="Oval 87"/>
            <p:cNvSpPr/>
            <p:nvPr/>
          </p:nvSpPr>
          <p:spPr>
            <a:xfrm>
              <a:off x="2438308" y="3267758"/>
              <a:ext cx="73152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9" name="Picture 4" descr="C:\Users\fulkese\AppData\Local\Temp\wzdb71\new gifs\Module-A-slide-9-Cross-section-kidney-f0086954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953" y="3311962"/>
              <a:ext cx="512360" cy="4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60188" y="4348532"/>
            <a:ext cx="961200" cy="960000"/>
            <a:chOff x="3862741" y="3267758"/>
            <a:chExt cx="731520" cy="609600"/>
          </a:xfrm>
        </p:grpSpPr>
        <p:sp>
          <p:nvSpPr>
            <p:cNvPr id="91" name="Oval 90"/>
            <p:cNvSpPr/>
            <p:nvPr/>
          </p:nvSpPr>
          <p:spPr>
            <a:xfrm>
              <a:off x="3862741" y="3267758"/>
              <a:ext cx="73152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2" name="Picture 6" descr="C:\Users\fulkese\AppData\Local\Temp\wz70ad\new gifs\Module-A-slide-8-nervous-system-f0115834.gi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15" y="3321052"/>
              <a:ext cx="451703" cy="45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71375" y="4348532"/>
            <a:ext cx="961200" cy="960000"/>
            <a:chOff x="5373928" y="3267758"/>
            <a:chExt cx="731520" cy="609600"/>
          </a:xfrm>
        </p:grpSpPr>
        <p:sp>
          <p:nvSpPr>
            <p:cNvPr id="94" name="Oval 93"/>
            <p:cNvSpPr/>
            <p:nvPr/>
          </p:nvSpPr>
          <p:spPr>
            <a:xfrm>
              <a:off x="5373928" y="3267758"/>
              <a:ext cx="73152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5" name="Picture 86" descr="feet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538062" y="3412596"/>
              <a:ext cx="404980" cy="32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>
                <a:solidFill>
                  <a:srgbClr val="5A5A5A"/>
                </a:solidFill>
                <a:latin typeface="Arial"/>
              </a:rPr>
              <a:t>Adapted from Grobbee DE. </a:t>
            </a:r>
            <a:r>
              <a:rPr lang="it-IT" i="1">
                <a:solidFill>
                  <a:srgbClr val="5A5A5A"/>
                </a:solidFill>
                <a:latin typeface="Arial"/>
              </a:rPr>
              <a:t>Metabolism</a:t>
            </a:r>
            <a:r>
              <a:rPr lang="it-IT">
                <a:solidFill>
                  <a:srgbClr val="5A5A5A"/>
                </a:solidFill>
                <a:latin typeface="Arial"/>
              </a:rPr>
              <a:t> 2003;52:24</a:t>
            </a:r>
            <a:endParaRPr lang="it-IT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833938" y="1909668"/>
            <a:ext cx="2051566" cy="4656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482" y="0"/>
                </a:moveTo>
                <a:lnTo>
                  <a:pt x="2156482" y="187132"/>
                </a:lnTo>
                <a:lnTo>
                  <a:pt x="0" y="187132"/>
                </a:lnTo>
                <a:lnTo>
                  <a:pt x="0" y="37426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Freeform 57"/>
          <p:cNvSpPr/>
          <p:nvPr/>
        </p:nvSpPr>
        <p:spPr>
          <a:xfrm>
            <a:off x="6994945" y="1909669"/>
            <a:ext cx="2156482" cy="3742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7132"/>
                </a:lnTo>
                <a:lnTo>
                  <a:pt x="2156482" y="187132"/>
                </a:lnTo>
                <a:lnTo>
                  <a:pt x="2156482" y="37426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747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7F5DB-0513-4968-8A10-F1BBF5B12C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this case, CV disease is represented by myocardial infarction or stroke</a:t>
            </a:r>
          </a:p>
          <a:p>
            <a:pPr marL="0" marR="0" lvl="0" indent="0" algn="l" defTabSz="45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 for men and women </a:t>
            </a:r>
          </a:p>
          <a:p>
            <a:pPr marL="0" marR="0" lvl="0" indent="0" algn="l" defTabSz="45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Emerging Risk Factors Collaboration.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2015;314:52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761849-97EC-4E8A-99EC-F1DA73D96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60-year-old patient with diabetes and CV disease dies, on average, 12 years earlier than a person without diabetes and CV disease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55D00C-0627-4A57-AD71-F312D127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zkracuje život až o</a:t>
            </a:r>
            <a:r>
              <a:rPr lang="en-GB" dirty="0"/>
              <a:t> ~12 </a:t>
            </a:r>
            <a:r>
              <a:rPr lang="cs-CZ" dirty="0"/>
              <a:t>let </a:t>
            </a:r>
            <a:r>
              <a:rPr lang="en-GB" dirty="0"/>
              <a:t> </a:t>
            </a:r>
            <a:r>
              <a:rPr lang="cs-CZ" dirty="0"/>
              <a:t>u pacientů s již přítomným KV onemocněním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E2DF3-5A5B-49FB-B6F1-D434F3F2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76372-2557-474C-B9B0-A85FE88C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72" y="5144466"/>
            <a:ext cx="3023053" cy="77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C3452-E8F6-445C-8739-04EDE5228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73" y="4218237"/>
            <a:ext cx="4073105" cy="77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FABC7-D7EE-45F3-B124-491BF15D3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6" y="3363382"/>
            <a:ext cx="9072285" cy="777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768919-AB73-4D1E-ABAC-FF6D4978F9E1}"/>
              </a:ext>
            </a:extLst>
          </p:cNvPr>
          <p:cNvCxnSpPr/>
          <p:nvPr/>
        </p:nvCxnSpPr>
        <p:spPr>
          <a:xfrm>
            <a:off x="7117981" y="4250556"/>
            <a:ext cx="0" cy="69249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4FF7F-9AE5-41BB-B297-ADC4C290095B}"/>
              </a:ext>
            </a:extLst>
          </p:cNvPr>
          <p:cNvCxnSpPr>
            <a:cxnSpLocks/>
          </p:cNvCxnSpPr>
          <p:nvPr/>
        </p:nvCxnSpPr>
        <p:spPr>
          <a:xfrm>
            <a:off x="668609" y="3177279"/>
            <a:ext cx="10323935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FBA4B0-3AD3-458E-A165-FE8755EA9528}"/>
              </a:ext>
            </a:extLst>
          </p:cNvPr>
          <p:cNvCxnSpPr/>
          <p:nvPr/>
        </p:nvCxnSpPr>
        <p:spPr>
          <a:xfrm>
            <a:off x="3782955" y="3177279"/>
            <a:ext cx="3844602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BCEB6-0D0C-4A06-AB16-C3402B094F2F}"/>
              </a:ext>
            </a:extLst>
          </p:cNvPr>
          <p:cNvSpPr/>
          <p:nvPr/>
        </p:nvSpPr>
        <p:spPr>
          <a:xfrm>
            <a:off x="3446220" y="2441272"/>
            <a:ext cx="709168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US" sz="20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62737-1681-43D8-B81A-DE1BC1A55D1A}"/>
              </a:ext>
            </a:extLst>
          </p:cNvPr>
          <p:cNvSpPr/>
          <p:nvPr/>
        </p:nvSpPr>
        <p:spPr>
          <a:xfrm>
            <a:off x="9587805" y="2773086"/>
            <a:ext cx="125418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of life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67F341-342A-4F8B-A9E3-C22F321A37DA}"/>
              </a:ext>
            </a:extLst>
          </p:cNvPr>
          <p:cNvSpPr/>
          <p:nvPr/>
        </p:nvSpPr>
        <p:spPr>
          <a:xfrm>
            <a:off x="4038735" y="2594228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2B22B0-B0E0-4F1F-9A33-C569A3B23854}"/>
              </a:ext>
            </a:extLst>
          </p:cNvPr>
          <p:cNvSpPr/>
          <p:nvPr/>
        </p:nvSpPr>
        <p:spPr>
          <a:xfrm>
            <a:off x="7166472" y="4308266"/>
            <a:ext cx="51520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</a:t>
            </a:r>
            <a:endParaRPr kumimoji="0" lang="en-US" sz="21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FCA5B8-9426-4C06-92B8-D86EB2D71A22}"/>
              </a:ext>
            </a:extLst>
          </p:cNvPr>
          <p:cNvSpPr/>
          <p:nvPr/>
        </p:nvSpPr>
        <p:spPr>
          <a:xfrm>
            <a:off x="7577556" y="4334480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CA2B32-1E14-4F88-8F32-9DA0C01C0CDA}"/>
              </a:ext>
            </a:extLst>
          </p:cNvPr>
          <p:cNvSpPr/>
          <p:nvPr/>
        </p:nvSpPr>
        <p:spPr>
          <a:xfrm>
            <a:off x="6067929" y="5237927"/>
            <a:ext cx="750848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-12</a:t>
            </a:r>
            <a:endParaRPr kumimoji="0" lang="en-US" sz="21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F996FB-9E35-410F-9456-902AF9BEA618}"/>
              </a:ext>
            </a:extLst>
          </p:cNvPr>
          <p:cNvSpPr/>
          <p:nvPr/>
        </p:nvSpPr>
        <p:spPr>
          <a:xfrm>
            <a:off x="6690800" y="5310096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3229A-23BC-4030-9A13-854B5E76EBA4}"/>
              </a:ext>
            </a:extLst>
          </p:cNvPr>
          <p:cNvCxnSpPr/>
          <p:nvPr/>
        </p:nvCxnSpPr>
        <p:spPr>
          <a:xfrm>
            <a:off x="6067929" y="5180217"/>
            <a:ext cx="0" cy="69249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1221463-0B4B-4D43-9C47-98F46E9F04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06" y="2419391"/>
            <a:ext cx="1257636" cy="6967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C07149-73DD-407E-9D5A-D3D965F91159}"/>
              </a:ext>
            </a:extLst>
          </p:cNvPr>
          <p:cNvSpPr/>
          <p:nvPr/>
        </p:nvSpPr>
        <p:spPr>
          <a:xfrm>
            <a:off x="777130" y="3456014"/>
            <a:ext cx="2315514" cy="552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diabetes +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disease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168B3-37B2-4D0A-8997-1743D859FABA}"/>
              </a:ext>
            </a:extLst>
          </p:cNvPr>
          <p:cNvSpPr/>
          <p:nvPr/>
        </p:nvSpPr>
        <p:spPr>
          <a:xfrm>
            <a:off x="777129" y="4327282"/>
            <a:ext cx="2315513" cy="55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7398D2-DE7C-4D6F-8C94-88CAAEACFB4F}"/>
              </a:ext>
            </a:extLst>
          </p:cNvPr>
          <p:cNvSpPr/>
          <p:nvPr/>
        </p:nvSpPr>
        <p:spPr>
          <a:xfrm>
            <a:off x="777130" y="5254733"/>
            <a:ext cx="2315512" cy="55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0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+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disease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DB987F-0510-4524-9507-DA7E1BAB17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98" y="3408472"/>
            <a:ext cx="284460" cy="64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D432F2-750E-4369-9582-CE537412AD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98" y="4277823"/>
            <a:ext cx="284460" cy="64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D94FEB-00A1-491A-B67F-3676DE243AD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159" y="5202465"/>
            <a:ext cx="28446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1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AF6601-AAE7-472E-AFAD-2EEC97AE11DB}"/>
              </a:ext>
            </a:extLst>
          </p:cNvPr>
          <p:cNvGrpSpPr/>
          <p:nvPr/>
        </p:nvGrpSpPr>
        <p:grpSpPr>
          <a:xfrm>
            <a:off x="724135" y="2286552"/>
            <a:ext cx="5232000" cy="1046469"/>
            <a:chOff x="467430" y="2578605"/>
            <a:chExt cx="3924000" cy="7848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1D2C16-1ABE-4E01-B7D1-C1FCC33755DA}"/>
                </a:ext>
              </a:extLst>
            </p:cNvPr>
            <p:cNvSpPr/>
            <p:nvPr/>
          </p:nvSpPr>
          <p:spPr>
            <a:xfrm>
              <a:off x="467430" y="2578607"/>
              <a:ext cx="3924000" cy="78485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Target blood pressure of &lt;140/90 mmHg</a:t>
              </a:r>
              <a:endParaRPr kumimoji="0" lang="sv-FI" sz="16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1CA1C-5D8C-4EBB-9FDF-7EB98DA17B99}"/>
                </a:ext>
              </a:extLst>
            </p:cNvPr>
            <p:cNvSpPr/>
            <p:nvPr/>
          </p:nvSpPr>
          <p:spPr>
            <a:xfrm>
              <a:off x="467430" y="2578605"/>
              <a:ext cx="1476000" cy="784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Blood </a:t>
              </a:r>
              <a:b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pressure-</a:t>
              </a:r>
              <a:b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lowering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09EF96-331D-416A-B8DF-F46453FC1A27}"/>
              </a:ext>
            </a:extLst>
          </p:cNvPr>
          <p:cNvGrpSpPr/>
          <p:nvPr/>
        </p:nvGrpSpPr>
        <p:grpSpPr>
          <a:xfrm>
            <a:off x="724135" y="4966786"/>
            <a:ext cx="5232000" cy="1046467"/>
            <a:chOff x="4427980" y="1356239"/>
            <a:chExt cx="3926257" cy="7848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176089-7D1E-44DB-BA18-4BB6E23B5134}"/>
                </a:ext>
              </a:extLst>
            </p:cNvPr>
            <p:cNvSpPr/>
            <p:nvPr/>
          </p:nvSpPr>
          <p:spPr>
            <a:xfrm>
              <a:off x="4427980" y="1356239"/>
              <a:ext cx="3926257" cy="784850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Discourage smoking in all patients and encourage smoking cessation in those who do smoke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3571F9-9AC7-4FC5-8B52-E2BAC30A929D}"/>
                </a:ext>
              </a:extLst>
            </p:cNvPr>
            <p:cNvSpPr/>
            <p:nvPr/>
          </p:nvSpPr>
          <p:spPr>
            <a:xfrm>
              <a:off x="4427980" y="1356239"/>
              <a:ext cx="1476849" cy="7848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Smoking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cessation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E8EEF-82C7-434B-84D3-1F426DF37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HbA1c, glycated haemoglobin; LDL, low-density lipoprotein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American Diabetes Association.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Care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2019;42:S1; 2. Rydén L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Eur Heart J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2013;34:3035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45628-F2BA-4CFB-9BA7-CA967ED3B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00" y="1378800"/>
            <a:ext cx="10238317" cy="604800"/>
          </a:xfrm>
        </p:spPr>
        <p:txBody>
          <a:bodyPr/>
          <a:lstStyle/>
          <a:p>
            <a:r>
              <a:rPr lang="en-GB" dirty="0"/>
              <a:t>Management approaches to reduce the risk of CV death in patients with T2D</a:t>
            </a:r>
            <a:r>
              <a:rPr lang="en-GB" baseline="30000" dirty="0"/>
              <a:t>1,2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3DFA22-383D-44FE-BFF6-4E47545A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kardiovaskulárních rizikových faktorů pacientů </a:t>
            </a:r>
            <a:br>
              <a:rPr lang="cs-CZ" dirty="0"/>
            </a:br>
            <a:r>
              <a:rPr lang="cs-CZ" dirty="0"/>
              <a:t>s diabetes mellitus 2. typu má být komplexní 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5B58A-DC78-402C-B374-3E1A1109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78CD-8200-452B-A882-54D258D61118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7B8DE5-CA5B-47F4-A636-941FED41B570}"/>
              </a:ext>
            </a:extLst>
          </p:cNvPr>
          <p:cNvGrpSpPr/>
          <p:nvPr/>
        </p:nvGrpSpPr>
        <p:grpSpPr>
          <a:xfrm>
            <a:off x="6299200" y="4966787"/>
            <a:ext cx="5232000" cy="1048004"/>
            <a:chOff x="467430" y="1356239"/>
            <a:chExt cx="3924000" cy="7860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9B1AD5-790F-44BD-A830-C3B09774B530}"/>
                </a:ext>
              </a:extLst>
            </p:cNvPr>
            <p:cNvSpPr/>
            <p:nvPr/>
          </p:nvSpPr>
          <p:spPr>
            <a:xfrm>
              <a:off x="467430" y="1356239"/>
              <a:ext cx="1476000" cy="784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Glucose</a:t>
              </a:r>
              <a:b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562C0-DE62-4E62-A916-C972AE0D11AF}"/>
                </a:ext>
              </a:extLst>
            </p:cNvPr>
            <p:cNvSpPr/>
            <p:nvPr/>
          </p:nvSpPr>
          <p:spPr>
            <a:xfrm>
              <a:off x="467430" y="1357392"/>
              <a:ext cx="3924000" cy="7848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HbA1c targets are individualised, but are generally ~7%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7DB7E-FA6D-489E-A8C7-96558A17FCBA}"/>
              </a:ext>
            </a:extLst>
          </p:cNvPr>
          <p:cNvGrpSpPr/>
          <p:nvPr/>
        </p:nvGrpSpPr>
        <p:grpSpPr>
          <a:xfrm>
            <a:off x="724135" y="3621603"/>
            <a:ext cx="5232000" cy="1046468"/>
            <a:chOff x="467430" y="3798667"/>
            <a:chExt cx="3924000" cy="7848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EE77CC-0A60-4636-9CF5-367F07F7F92A}"/>
                </a:ext>
              </a:extLst>
            </p:cNvPr>
            <p:cNvSpPr/>
            <p:nvPr/>
          </p:nvSpPr>
          <p:spPr>
            <a:xfrm>
              <a:off x="467430" y="3798667"/>
              <a:ext cx="3924000" cy="784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Reduce the risk of atherosclerotic events, preferentially with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statin use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24C62-DA50-432A-AFE5-D215ABF4BCCF}"/>
                </a:ext>
              </a:extLst>
            </p:cNvPr>
            <p:cNvSpPr/>
            <p:nvPr/>
          </p:nvSpPr>
          <p:spPr>
            <a:xfrm>
              <a:off x="467430" y="3805118"/>
              <a:ext cx="1476000" cy="77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LDL cholesterol-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lowering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3875EF-D9A6-4885-BA93-1ECDDAC53751}"/>
              </a:ext>
            </a:extLst>
          </p:cNvPr>
          <p:cNvGrpSpPr/>
          <p:nvPr/>
        </p:nvGrpSpPr>
        <p:grpSpPr>
          <a:xfrm>
            <a:off x="6299200" y="2286552"/>
            <a:ext cx="5232000" cy="1056599"/>
            <a:chOff x="4427980" y="2571005"/>
            <a:chExt cx="3924000" cy="79244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FE4405-D807-4EAE-94B2-D0B7821DCDAF}"/>
                </a:ext>
              </a:extLst>
            </p:cNvPr>
            <p:cNvSpPr/>
            <p:nvPr/>
          </p:nvSpPr>
          <p:spPr>
            <a:xfrm>
              <a:off x="4427980" y="2578604"/>
              <a:ext cx="3924000" cy="78485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Diet, physical activity and behavioural therapy designed to achieve weight loss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DE4406-DB2F-421D-8B94-765EAE052237}"/>
                </a:ext>
              </a:extLst>
            </p:cNvPr>
            <p:cNvSpPr/>
            <p:nvPr/>
          </p:nvSpPr>
          <p:spPr>
            <a:xfrm>
              <a:off x="4427980" y="2571005"/>
              <a:ext cx="1476000" cy="7924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Individualised diet and lifestyle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A48882-F679-4A3B-B0B8-3C9B8E97AA6B}"/>
              </a:ext>
            </a:extLst>
          </p:cNvPr>
          <p:cNvGrpSpPr/>
          <p:nvPr/>
        </p:nvGrpSpPr>
        <p:grpSpPr>
          <a:xfrm>
            <a:off x="6299200" y="3621602"/>
            <a:ext cx="5232001" cy="1046467"/>
            <a:chOff x="4427979" y="3798670"/>
            <a:chExt cx="3924001" cy="7848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5F71D3-5B4A-4A1F-83E9-0D8CD52885F5}"/>
                </a:ext>
              </a:extLst>
            </p:cNvPr>
            <p:cNvSpPr/>
            <p:nvPr/>
          </p:nvSpPr>
          <p:spPr>
            <a:xfrm>
              <a:off x="4427980" y="3798670"/>
              <a:ext cx="3924000" cy="78485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2000" rtlCol="0" anchor="ctr"/>
            <a:lstStyle/>
            <a:p>
              <a:pPr marL="191130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Overweight and obese patients with T2D should aim for &gt;5% weight loss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99E43E-7A3B-418C-BB58-0E9CAC7A669F}"/>
                </a:ext>
              </a:extLst>
            </p:cNvPr>
            <p:cNvSpPr/>
            <p:nvPr/>
          </p:nvSpPr>
          <p:spPr>
            <a:xfrm>
              <a:off x="4427979" y="3806269"/>
              <a:ext cx="1476000" cy="7772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40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FF0B1E-5F03-4547-AE04-4CE2CD68F71D}"/>
              </a:ext>
            </a:extLst>
          </p:cNvPr>
          <p:cNvSpPr/>
          <p:nvPr/>
        </p:nvSpPr>
        <p:spPr>
          <a:xfrm>
            <a:off x="610018" y="1766744"/>
            <a:ext cx="10978732" cy="245902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GB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000" y="5877272"/>
            <a:ext cx="9451200" cy="809128"/>
          </a:xfrm>
        </p:spPr>
        <p:txBody>
          <a:bodyPr/>
          <a:lstStyle/>
          <a:p>
            <a:pPr defTabSz="1219170"/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*Reduced risk in RCTs designed for non-inferiority with liraglutide, semaglutide, empagliflozin and canagliflozin; </a:t>
            </a:r>
            <a:r>
              <a:rPr lang="en-GB" sz="933" baseline="30000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†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Reduced risk in RCTs designed for </a:t>
            </a:r>
            <a:b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non-inferiority with empagliflozin and canagliflozin </a:t>
            </a:r>
          </a:p>
          <a:p>
            <a:pPr defTabSz="1219170"/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CVD, cardiovascular disease; DPP-4, dipeptidyl peptidase-4; GLD, glucose-lowering drug; GLP-1, glucagon-like peptide-1; RCT, randomised controlled trial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  <a:sym typeface="Arial"/>
              </a:rPr>
              <a:t>; </a:t>
            </a:r>
            <a:b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  <a:sym typeface="Arial"/>
              </a:rPr>
            </a:b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  <a:sym typeface="Arial"/>
              </a:rPr>
              <a:t>SGLT2, 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sodium-glucose co-transporter-2</a:t>
            </a:r>
            <a:b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International Diabetes Federation. Clinical Practice Recommendations</a:t>
            </a:r>
            <a:r>
              <a:rPr lang="en-GB" sz="933" i="1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.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 2017. 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  <a:hlinkClick r:id="rId3"/>
              </a:rPr>
              <a:t>https://www.idf.org/e-library/guidelines/128-idf-clinical-practice-recommendations-for-managing-type-2-diabetes-in-primary-care.html</a:t>
            </a:r>
            <a:r>
              <a:rPr lang="en-GB" sz="933" dirty="0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t> (accessed Mar 2019)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IDF clinical practice recommendations for managing T2D in primary care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dirty="0"/>
              <a:t>V posledním desetiletí jsou antidiabetika posuzována z pohledu jejich kardiovaskulární bez</a:t>
            </a:r>
            <a:r>
              <a:rPr lang="en-GB" sz="2667" dirty="0"/>
              <a:t>pe</a:t>
            </a:r>
            <a:r>
              <a:rPr lang="cs-CZ" sz="2667" dirty="0"/>
              <a:t>čnosti</a:t>
            </a:r>
            <a:endParaRPr lang="en-GB" sz="266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E978CD-8200-452B-A882-54D258D61118}" type="slidenum">
              <a:rPr lang="en-GB">
                <a:solidFill>
                  <a:srgbClr val="5A5A5A">
                    <a:lumMod val="60000"/>
                    <a:lumOff val="40000"/>
                  </a:srgbClr>
                </a:solidFill>
                <a:latin typeface="Arial"/>
              </a:rPr>
              <a:pPr defTabSz="1219170"/>
              <a:t>9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  <a:latin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C459DC-3ADF-4A60-B0A1-6A542524BE46}"/>
              </a:ext>
            </a:extLst>
          </p:cNvPr>
          <p:cNvGraphicFramePr>
            <a:graphicFrameLocks noGrp="1"/>
          </p:cNvGraphicFramePr>
          <p:nvPr/>
        </p:nvGraphicFramePr>
        <p:xfrm>
          <a:off x="736928" y="2160552"/>
          <a:ext cx="10705197" cy="1918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6597">
                  <a:extLst>
                    <a:ext uri="{9D8B030D-6E8A-4147-A177-3AD203B41FA5}">
                      <a16:colId xmlns:a16="http://schemas.microsoft.com/office/drawing/2014/main" val="87215537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3310323447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2109162894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3933975941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2937690468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1272062309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2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Metformin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Sulphonylureas</a:t>
                      </a:r>
                    </a:p>
                  </a:txBody>
                  <a:tcPr marL="0" marR="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Glinides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Pioglitazone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Alpha-glucosidase inhibitors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DPP-4</a:t>
                      </a:r>
                      <a:r>
                        <a:rPr lang="en-GB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inhibitors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GLP-1 receptor agonists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SGLT2 inhibitors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48581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Major CV events</a:t>
                      </a:r>
                    </a:p>
                  </a:txBody>
                  <a:tcPr marL="121920" marR="4800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Benefit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(2 RCT*)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Benefit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(2 RCT*)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60843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Chronic heart failure</a:t>
                      </a:r>
                    </a:p>
                  </a:txBody>
                  <a:tcPr marL="121920" marR="4800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Increased risk</a:t>
                      </a:r>
                      <a:endParaRPr lang="en-GB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Benefit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(2 RCT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8625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123C1F4-0979-4C58-B154-B1DC2B828E23}"/>
              </a:ext>
            </a:extLst>
          </p:cNvPr>
          <p:cNvSpPr/>
          <p:nvPr/>
        </p:nvSpPr>
        <p:spPr>
          <a:xfrm>
            <a:off x="9042400" y="2157513"/>
            <a:ext cx="2397553" cy="1919188"/>
          </a:xfrm>
          <a:prstGeom prst="rect">
            <a:avLst/>
          </a:prstGeom>
          <a:noFill/>
          <a:ln w="158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dirty="0">
              <a:solidFill>
                <a:srgbClr val="5A5A5A"/>
              </a:solidFill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00018A-CA21-4105-B46A-555C9E03BAEF}"/>
              </a:ext>
            </a:extLst>
          </p:cNvPr>
          <p:cNvCxnSpPr>
            <a:cxnSpLocks/>
          </p:cNvCxnSpPr>
          <p:nvPr/>
        </p:nvCxnSpPr>
        <p:spPr>
          <a:xfrm flipH="1">
            <a:off x="3075426" y="4074713"/>
            <a:ext cx="5966973" cy="317353"/>
          </a:xfrm>
          <a:prstGeom prst="line">
            <a:avLst/>
          </a:prstGeom>
          <a:ln w="158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00018A-CA21-4105-B46A-555C9E03BAEF}"/>
              </a:ext>
            </a:extLst>
          </p:cNvPr>
          <p:cNvCxnSpPr>
            <a:cxnSpLocks/>
          </p:cNvCxnSpPr>
          <p:nvPr/>
        </p:nvCxnSpPr>
        <p:spPr>
          <a:xfrm>
            <a:off x="11439953" y="4074713"/>
            <a:ext cx="148799" cy="317353"/>
          </a:xfrm>
          <a:prstGeom prst="line">
            <a:avLst/>
          </a:prstGeom>
          <a:ln w="158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40814" y="1830711"/>
            <a:ext cx="10574965" cy="2702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GB" sz="1467" b="1" dirty="0">
                <a:solidFill>
                  <a:srgbClr val="5A5A5A"/>
                </a:solidFill>
                <a:latin typeface="Arial"/>
              </a:rPr>
              <a:t>Risks and benefits of common glucose-lowering agents (excluding insulin)</a:t>
            </a:r>
          </a:p>
        </p:txBody>
      </p:sp>
      <p:sp>
        <p:nvSpPr>
          <p:cNvPr id="13" name="Ovál 12"/>
          <p:cNvSpPr/>
          <p:nvPr/>
        </p:nvSpPr>
        <p:spPr>
          <a:xfrm>
            <a:off x="8845827" y="1936184"/>
            <a:ext cx="2619164" cy="2455882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6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c3A0xPAUqxfs.1uQ8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inWMmINk.FBFNjWDlb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zMTXy05EKsgHVMoqB2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D9zuu3_kSRYJpb1p.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KtYKxCYkGYsA4VTJi1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KtYKxCYkGYsA4VTJi1SQ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190212 ACROSS T2D template V2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0212 ACROSS T2D WS template_V2.0.potx" id="{7F390DE6-B84D-4C8B-AE5E-87928F068AEE}" vid="{D3898CAA-216C-4413-82CB-AE3CFE0A8190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0729_BILILLY_ACROSS T2D template 4x3 0a">
  <a:themeElements>
    <a:clrScheme name="AT2D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9580B2"/>
      </a:accent5>
      <a:accent6>
        <a:srgbClr val="D2D2D2"/>
      </a:accent6>
      <a:hlink>
        <a:srgbClr val="007FFF"/>
      </a:hlink>
      <a:folHlink>
        <a:srgbClr val="007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160_BILILLY_ACROSS T2D template 4x3 01" id="{FC1C8A1B-502F-7349-B1F1-BC421828C021}" vid="{7CDFA489-4728-DF49-B9C7-811D283D5301}"/>
    </a:ext>
  </a:extLst>
</a:theme>
</file>

<file path=ppt/theme/theme6.xml><?xml version="1.0" encoding="utf-8"?>
<a:theme xmlns:a="http://schemas.openxmlformats.org/drawingml/2006/main" name="190212 ACROSS T2D template V2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0212 ACROSS T2D WS template_V2.0.potx" id="{7F390DE6-B84D-4C8B-AE5E-87928F068AEE}" vid="{D3898CAA-216C-4413-82CB-AE3CFE0A8190}"/>
    </a:ext>
  </a:extLst>
</a:theme>
</file>

<file path=ppt/theme/theme7.xml><?xml version="1.0" encoding="utf-8"?>
<a:theme xmlns:a="http://schemas.openxmlformats.org/drawingml/2006/main" name="1_190212 ACROSS T2D template V2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0212 ACROSS T2D WS template_V2.0.potx" id="{7F390DE6-B84D-4C8B-AE5E-87928F068AEE}" vid="{D3898CAA-216C-4413-82CB-AE3CFE0A8190}"/>
    </a:ext>
  </a:extLst>
</a:theme>
</file>

<file path=ppt/theme/theme8.xml><?xml version="1.0" encoding="utf-8"?>
<a:theme xmlns:a="http://schemas.openxmlformats.org/drawingml/2006/main" name="2_190212 ACROSS T2D template V2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0212 ACROSS T2D WS template_V2.0.potx" id="{7F390DE6-B84D-4C8B-AE5E-87928F068AEE}" vid="{D3898CAA-216C-4413-82CB-AE3CFE0A8190}"/>
    </a:ext>
  </a:extLst>
</a:theme>
</file>

<file path=ppt/theme/theme9.xml><?xml version="1.0" encoding="utf-8"?>
<a:theme xmlns:a="http://schemas.openxmlformats.org/drawingml/2006/main" name="180322 AT2D 16x9 template_V1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219 AT2D 16x9 template_V1.0.potx" id="{4A2D28AC-A936-43F4-A599-8E723705E7E3}" vid="{DC1B7160-7D67-49EA-BDC1-E0F3D8029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3773</Words>
  <Application>Microsoft Office PowerPoint</Application>
  <PresentationFormat>Widescreen</PresentationFormat>
  <Paragraphs>476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Wingdings</vt:lpstr>
      <vt:lpstr>Wingdings 3</vt:lpstr>
      <vt:lpstr>6_Office Theme</vt:lpstr>
      <vt:lpstr>Motiv systému Office</vt:lpstr>
      <vt:lpstr>Výchozí návrh</vt:lpstr>
      <vt:lpstr>2_Motiv Office</vt:lpstr>
      <vt:lpstr>160729_BILILLY_ACROSS T2D template 4x3 0a</vt:lpstr>
      <vt:lpstr>190212 ACROSS T2D template V2.0</vt:lpstr>
      <vt:lpstr>1_190212 ACROSS T2D template V2.0</vt:lpstr>
      <vt:lpstr>2_190212 ACROSS T2D template V2.0</vt:lpstr>
      <vt:lpstr>180322 AT2D 16x9 template_V1.0</vt:lpstr>
      <vt:lpstr>3_190212 ACROSS T2D template V2.0</vt:lpstr>
      <vt:lpstr>Glifloziny v kardiologii</vt:lpstr>
      <vt:lpstr>PowerPoint Presentation</vt:lpstr>
      <vt:lpstr>Diabetes je vedoucí příčinou onemocnění srdce a ledvin, amputací dolních končetin a slepoty1</vt:lpstr>
      <vt:lpstr>Onemocnění ledvin vede k postižení KV systému (a naopak)</vt:lpstr>
      <vt:lpstr>Kardiorenální circulus vitiosus</vt:lpstr>
      <vt:lpstr>Cílem léčby diabetu je především prevence jeho komplikací, makro i mikrovaskulárních</vt:lpstr>
      <vt:lpstr>Diabetes zkracuje život až o ~12 let  u pacientů s již přítomným KV onemocněním</vt:lpstr>
      <vt:lpstr>Kontrola kardiovaskulárních rizikových faktorů pacientů  s diabetes mellitus 2. typu má být komplexní 1,2</vt:lpstr>
      <vt:lpstr>V posledním desetiletí jsou antidiabetika posuzována z pohledu jejich kardiovaskulární bezpečnosti</vt:lpstr>
      <vt:lpstr>Co je ASCVD (ASKVO)?</vt:lpstr>
      <vt:lpstr>Diabetes je spojen se zvýšeným výskytem srdečního selhání</vt:lpstr>
      <vt:lpstr>Mechanizmus účinku SGLT2 inhibitorů (sodium glucose cotransporter 2 inhibitors)</vt:lpstr>
      <vt:lpstr>Efekt SGLT2 inhibitorů na kardio–renální systém je zprostředkován vícečetnými mechanizmy</vt:lpstr>
      <vt:lpstr>SGLT2 inhibitory zlepšují KV rizikové faktory u pacientů s diabetes mellitus 2. typu</vt:lpstr>
      <vt:lpstr>SGLT2 inhibitory zlepšují KV a renální prognózu u pacientů  s diabetes mellitus 2. typu</vt:lpstr>
      <vt:lpstr>Významná je zejména redukce počtu hospitalizací pro srdeční selhání 1–4</vt:lpstr>
      <vt:lpstr>Stanovisko odborných společností k léčbě diabetu v závislosti na přítomnosti aterosklerotického kardiovaskulárního onemocnění ASCVD (1/2)</vt:lpstr>
      <vt:lpstr>Stanovisko odborných společností k léčbě diabetu v závislosti na přítomnosti aterosklerotického kardiovaskulárního onemocnění ASCVD (2/2)</vt:lpstr>
      <vt:lpstr>Bezpečnostní profil SGLT2 inhibitorů je příznivý, ale výjimečně…</vt:lpstr>
      <vt:lpstr>Bezpečnostní profil SGLT2 inhibitorů je příznivý, ale zcela výjimečně…1–4</vt:lpstr>
      <vt:lpstr>Dávkování, kontraindikace a doporučení k užívání 1–4</vt:lpstr>
      <vt:lpstr>Glifloziny u pacientů s renální insuficiencí</vt:lpstr>
      <vt:lpstr>Bussiness is bussiness</vt:lpstr>
      <vt:lpstr>Pohled zdravotních pojišťoven</vt:lpstr>
      <vt:lpstr>Příběh nekončí…</vt:lpstr>
      <vt:lpstr>Závěrem: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Praktický management léčby pacientů s fibrilací síní</dc:title>
  <dc:creator>Vilém</dc:creator>
  <cp:lastModifiedBy>PMI</cp:lastModifiedBy>
  <cp:revision>136</cp:revision>
  <dcterms:created xsi:type="dcterms:W3CDTF">2016-11-27T19:09:58Z</dcterms:created>
  <dcterms:modified xsi:type="dcterms:W3CDTF">2020-01-18T07:57:04Z</dcterms:modified>
</cp:coreProperties>
</file>