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8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833" r:id="rId2"/>
    <p:sldMasterId id="2147483884" r:id="rId3"/>
    <p:sldMasterId id="2147483896" r:id="rId4"/>
    <p:sldMasterId id="2147483908" r:id="rId5"/>
    <p:sldMasterId id="2147483938" r:id="rId6"/>
    <p:sldMasterId id="2147483952" r:id="rId7"/>
    <p:sldMasterId id="2147483966" r:id="rId8"/>
    <p:sldMasterId id="2147483979" r:id="rId9"/>
    <p:sldMasterId id="2147483993" r:id="rId10"/>
  </p:sldMasterIdLst>
  <p:notesMasterIdLst>
    <p:notesMasterId r:id="rId39"/>
  </p:notesMasterIdLst>
  <p:sldIdLst>
    <p:sldId id="361" r:id="rId11"/>
    <p:sldId id="363" r:id="rId12"/>
    <p:sldId id="364" r:id="rId13"/>
    <p:sldId id="365" r:id="rId14"/>
    <p:sldId id="366" r:id="rId15"/>
    <p:sldId id="367" r:id="rId16"/>
    <p:sldId id="369" r:id="rId17"/>
    <p:sldId id="371" r:id="rId18"/>
    <p:sldId id="386" r:id="rId19"/>
    <p:sldId id="385" r:id="rId20"/>
    <p:sldId id="370" r:id="rId21"/>
    <p:sldId id="375" r:id="rId22"/>
    <p:sldId id="373" r:id="rId23"/>
    <p:sldId id="372" r:id="rId24"/>
    <p:sldId id="374" r:id="rId25"/>
    <p:sldId id="384" r:id="rId26"/>
    <p:sldId id="377" r:id="rId27"/>
    <p:sldId id="378" r:id="rId28"/>
    <p:sldId id="379" r:id="rId29"/>
    <p:sldId id="380" r:id="rId30"/>
    <p:sldId id="382" r:id="rId31"/>
    <p:sldId id="383" r:id="rId32"/>
    <p:sldId id="390" r:id="rId33"/>
    <p:sldId id="391" r:id="rId34"/>
    <p:sldId id="388" r:id="rId35"/>
    <p:sldId id="387" r:id="rId36"/>
    <p:sldId id="389" r:id="rId37"/>
    <p:sldId id="376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5" autoAdjust="0"/>
    <p:restoredTop sz="92383" autoAdjust="0"/>
  </p:normalViewPr>
  <p:slideViewPr>
    <p:cSldViewPr snapToGrid="0">
      <p:cViewPr varScale="1">
        <p:scale>
          <a:sx n="85" d="100"/>
          <a:sy n="85" d="100"/>
        </p:scale>
        <p:origin x="36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60CEBF6-94CD-4C10-8EAC-DE0069F2CA8C}" type="doc">
      <dgm:prSet loTypeId="urn:microsoft.com/office/officeart/2005/8/layout/process4" loCatId="process" qsTypeId="urn:microsoft.com/office/officeart/2005/8/quickstyle/3d1" qsCatId="3D" csTypeId="urn:microsoft.com/office/officeart/2005/8/colors/accent0_2" csCatId="mainScheme" phldr="1"/>
      <dgm:spPr/>
    </dgm:pt>
    <dgm:pt modelId="{6EAC5CDF-A0C0-4AB8-8291-9996CF8AC69B}">
      <dgm:prSet phldrT="[Text]"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Volume expansion</a:t>
          </a:r>
        </a:p>
      </dgm:t>
    </dgm:pt>
    <dgm:pt modelId="{4FAEB884-8573-4579-9AF1-0009825FBD6C}" type="parTrans" cxnId="{741D4CCD-6928-44DC-A6B3-C25271DA1BD0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E4913C69-F74B-4239-9351-F2FEBF649D38}" type="sibTrans" cxnId="{741D4CCD-6928-44DC-A6B3-C25271DA1BD0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1A47636B-66A4-40DD-9521-27F0BC80B97A}">
      <dgm:prSet phldrT="[Text]"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Increased cardiac output</a:t>
          </a:r>
        </a:p>
      </dgm:t>
    </dgm:pt>
    <dgm:pt modelId="{7D32EDE1-3F3B-461A-BA6A-5A77E79D37C0}" type="parTrans" cxnId="{624DBE12-FAF9-4E8D-B9D5-921E66905751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CB7B5363-4C84-4AD7-B4A7-8BCCA3296D82}" type="sibTrans" cxnId="{624DBE12-FAF9-4E8D-B9D5-921E66905751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660E35B6-4E08-40FA-B90C-CD46B375EECA}">
      <dgm:prSet phldrT="[Text]"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Pressure natriuresis </a:t>
          </a:r>
        </a:p>
      </dgm:t>
    </dgm:pt>
    <dgm:pt modelId="{46B54B04-EB11-4500-8ACC-B0A0029E9585}" type="parTrans" cxnId="{F88BD2A4-3D64-4168-AC20-0C5451EF168B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2B06957B-0B45-4743-84DE-2DC4E4D03F56}" type="sibTrans" cxnId="{F88BD2A4-3D64-4168-AC20-0C5451EF168B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D7F50F2E-4225-4110-BB13-86F41DA1D0D0}">
      <dgm:prSet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Increased blood pressure</a:t>
          </a:r>
        </a:p>
      </dgm:t>
    </dgm:pt>
    <dgm:pt modelId="{E6AC7A96-6AA0-4E53-A4A3-99EC49DE7E84}" type="parTrans" cxnId="{F1ECBEE3-3983-4436-8FED-71227B609750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C6696318-0219-4E00-8D52-03161CB02D9C}" type="sibTrans" cxnId="{F1ECBEE3-3983-4436-8FED-71227B609750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BB3353D4-5585-40FD-AF52-6B1281AF7CB8}">
      <dgm:prSet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Increased peripheral resistance </a:t>
          </a:r>
        </a:p>
      </dgm:t>
    </dgm:pt>
    <dgm:pt modelId="{70141AF7-3D1C-4BCE-8992-CFFC334DDF6C}" type="parTrans" cxnId="{251AF4BD-FE17-413E-8CF7-57EC96A92EB9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5E2DFA9D-924D-4F57-BBB4-C14EE32EEA7E}" type="sibTrans" cxnId="{251AF4BD-FE17-413E-8CF7-57EC96A92EB9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926A1D08-0236-4994-9C1D-2202D0970890}">
      <dgm:prSet custT="1"/>
      <dgm:spPr/>
      <dgm:t>
        <a:bodyPr/>
        <a:lstStyle/>
        <a:p>
          <a:r>
            <a:rPr lang="en-GB" sz="1200" dirty="0">
              <a:solidFill>
                <a:schemeClr val="tx1"/>
              </a:solidFill>
            </a:rPr>
            <a:t>Total body autoregulation </a:t>
          </a:r>
        </a:p>
      </dgm:t>
    </dgm:pt>
    <dgm:pt modelId="{F138243E-1516-4B28-A931-7DED258F373C}" type="parTrans" cxnId="{B508BB39-B281-4FFA-9BF4-804073965DC9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A47CD7C2-2D66-4DF4-AD22-BAFE87043413}" type="sibTrans" cxnId="{B508BB39-B281-4FFA-9BF4-804073965DC9}">
      <dgm:prSet/>
      <dgm:spPr/>
      <dgm:t>
        <a:bodyPr/>
        <a:lstStyle/>
        <a:p>
          <a:endParaRPr lang="en-GB" sz="1200">
            <a:solidFill>
              <a:schemeClr val="tx1"/>
            </a:solidFill>
          </a:endParaRPr>
        </a:p>
      </dgm:t>
    </dgm:pt>
    <dgm:pt modelId="{F7538F94-3E91-4273-9F1F-A3C55A4F9033}" type="pres">
      <dgm:prSet presAssocID="{160CEBF6-94CD-4C10-8EAC-DE0069F2CA8C}" presName="Name0" presStyleCnt="0">
        <dgm:presLayoutVars>
          <dgm:dir/>
          <dgm:animLvl val="lvl"/>
          <dgm:resizeHandles val="exact"/>
        </dgm:presLayoutVars>
      </dgm:prSet>
      <dgm:spPr/>
    </dgm:pt>
    <dgm:pt modelId="{6E3969C8-1822-4987-A302-79D58C8885EC}" type="pres">
      <dgm:prSet presAssocID="{660E35B6-4E08-40FA-B90C-CD46B375EECA}" presName="boxAndChildren" presStyleCnt="0"/>
      <dgm:spPr/>
    </dgm:pt>
    <dgm:pt modelId="{9BA7C9DC-F696-4DBC-B621-B2DCCDDF74CE}" type="pres">
      <dgm:prSet presAssocID="{660E35B6-4E08-40FA-B90C-CD46B375EECA}" presName="parentTextBox" presStyleLbl="node1" presStyleIdx="0" presStyleCnt="6"/>
      <dgm:spPr/>
    </dgm:pt>
    <dgm:pt modelId="{E879CCB7-31DC-40D7-91F6-5B7EB947AC3D}" type="pres">
      <dgm:prSet presAssocID="{C6696318-0219-4E00-8D52-03161CB02D9C}" presName="sp" presStyleCnt="0"/>
      <dgm:spPr/>
    </dgm:pt>
    <dgm:pt modelId="{6FCC5E92-A387-4BB3-8494-980EB32ACEEE}" type="pres">
      <dgm:prSet presAssocID="{D7F50F2E-4225-4110-BB13-86F41DA1D0D0}" presName="arrowAndChildren" presStyleCnt="0"/>
      <dgm:spPr/>
    </dgm:pt>
    <dgm:pt modelId="{1232A2EE-21A3-40DB-8A02-B4C31F34C588}" type="pres">
      <dgm:prSet presAssocID="{D7F50F2E-4225-4110-BB13-86F41DA1D0D0}" presName="parentTextArrow" presStyleLbl="node1" presStyleIdx="1" presStyleCnt="6"/>
      <dgm:spPr/>
    </dgm:pt>
    <dgm:pt modelId="{65561AC9-86E7-4D47-8D30-D24BE9DA3CE6}" type="pres">
      <dgm:prSet presAssocID="{5E2DFA9D-924D-4F57-BBB4-C14EE32EEA7E}" presName="sp" presStyleCnt="0"/>
      <dgm:spPr/>
    </dgm:pt>
    <dgm:pt modelId="{FE3048F0-FFE3-49BD-9049-6D999EECC43D}" type="pres">
      <dgm:prSet presAssocID="{BB3353D4-5585-40FD-AF52-6B1281AF7CB8}" presName="arrowAndChildren" presStyleCnt="0"/>
      <dgm:spPr/>
    </dgm:pt>
    <dgm:pt modelId="{92F5A8E7-FFFA-4E7E-908C-CC156898929B}" type="pres">
      <dgm:prSet presAssocID="{BB3353D4-5585-40FD-AF52-6B1281AF7CB8}" presName="parentTextArrow" presStyleLbl="node1" presStyleIdx="2" presStyleCnt="6"/>
      <dgm:spPr/>
    </dgm:pt>
    <dgm:pt modelId="{33558030-8FB1-4892-93F4-B84FA2B58A30}" type="pres">
      <dgm:prSet presAssocID="{A47CD7C2-2D66-4DF4-AD22-BAFE87043413}" presName="sp" presStyleCnt="0"/>
      <dgm:spPr/>
    </dgm:pt>
    <dgm:pt modelId="{7EEF6DF9-7F65-48BA-9157-D92D8336A5EE}" type="pres">
      <dgm:prSet presAssocID="{926A1D08-0236-4994-9C1D-2202D0970890}" presName="arrowAndChildren" presStyleCnt="0"/>
      <dgm:spPr/>
    </dgm:pt>
    <dgm:pt modelId="{29037D1A-3091-491F-AA6A-DF9E75AAEE9D}" type="pres">
      <dgm:prSet presAssocID="{926A1D08-0236-4994-9C1D-2202D0970890}" presName="parentTextArrow" presStyleLbl="node1" presStyleIdx="3" presStyleCnt="6"/>
      <dgm:spPr/>
    </dgm:pt>
    <dgm:pt modelId="{28DE0D78-6DB3-4FBA-9767-1785887C6AC1}" type="pres">
      <dgm:prSet presAssocID="{CB7B5363-4C84-4AD7-B4A7-8BCCA3296D82}" presName="sp" presStyleCnt="0"/>
      <dgm:spPr/>
    </dgm:pt>
    <dgm:pt modelId="{1EB93016-979F-4E4E-880D-AA35C668B560}" type="pres">
      <dgm:prSet presAssocID="{1A47636B-66A4-40DD-9521-27F0BC80B97A}" presName="arrowAndChildren" presStyleCnt="0"/>
      <dgm:spPr/>
    </dgm:pt>
    <dgm:pt modelId="{5AF7368A-8E15-45ED-950C-A7BF88360CB2}" type="pres">
      <dgm:prSet presAssocID="{1A47636B-66A4-40DD-9521-27F0BC80B97A}" presName="parentTextArrow" presStyleLbl="node1" presStyleIdx="4" presStyleCnt="6"/>
      <dgm:spPr/>
    </dgm:pt>
    <dgm:pt modelId="{85A3FF2E-546D-4BD7-BB93-0AE8AE4AB1C9}" type="pres">
      <dgm:prSet presAssocID="{E4913C69-F74B-4239-9351-F2FEBF649D38}" presName="sp" presStyleCnt="0"/>
      <dgm:spPr/>
    </dgm:pt>
    <dgm:pt modelId="{1D53A50A-CE13-4408-80F1-A3B6B63822AD}" type="pres">
      <dgm:prSet presAssocID="{6EAC5CDF-A0C0-4AB8-8291-9996CF8AC69B}" presName="arrowAndChildren" presStyleCnt="0"/>
      <dgm:spPr/>
    </dgm:pt>
    <dgm:pt modelId="{B4BAECC6-348A-45BA-B003-10ADD3624942}" type="pres">
      <dgm:prSet presAssocID="{6EAC5CDF-A0C0-4AB8-8291-9996CF8AC69B}" presName="parentTextArrow" presStyleLbl="node1" presStyleIdx="5" presStyleCnt="6" custLinFactNeighborY="-4766"/>
      <dgm:spPr/>
    </dgm:pt>
  </dgm:ptLst>
  <dgm:cxnLst>
    <dgm:cxn modelId="{624DBE12-FAF9-4E8D-B9D5-921E66905751}" srcId="{160CEBF6-94CD-4C10-8EAC-DE0069F2CA8C}" destId="{1A47636B-66A4-40DD-9521-27F0BC80B97A}" srcOrd="1" destOrd="0" parTransId="{7D32EDE1-3F3B-461A-BA6A-5A77E79D37C0}" sibTransId="{CB7B5363-4C84-4AD7-B4A7-8BCCA3296D82}"/>
    <dgm:cxn modelId="{10158315-35D9-4817-9E17-716007B9C745}" type="presOf" srcId="{926A1D08-0236-4994-9C1D-2202D0970890}" destId="{29037D1A-3091-491F-AA6A-DF9E75AAEE9D}" srcOrd="0" destOrd="0" presId="urn:microsoft.com/office/officeart/2005/8/layout/process4"/>
    <dgm:cxn modelId="{589E5425-002B-4084-9899-F6A2E4FC35DC}" type="presOf" srcId="{1A47636B-66A4-40DD-9521-27F0BC80B97A}" destId="{5AF7368A-8E15-45ED-950C-A7BF88360CB2}" srcOrd="0" destOrd="0" presId="urn:microsoft.com/office/officeart/2005/8/layout/process4"/>
    <dgm:cxn modelId="{8EB2AA33-9320-41A1-B454-C6C66ADAC2CF}" type="presOf" srcId="{160CEBF6-94CD-4C10-8EAC-DE0069F2CA8C}" destId="{F7538F94-3E91-4273-9F1F-A3C55A4F9033}" srcOrd="0" destOrd="0" presId="urn:microsoft.com/office/officeart/2005/8/layout/process4"/>
    <dgm:cxn modelId="{B508BB39-B281-4FFA-9BF4-804073965DC9}" srcId="{160CEBF6-94CD-4C10-8EAC-DE0069F2CA8C}" destId="{926A1D08-0236-4994-9C1D-2202D0970890}" srcOrd="2" destOrd="0" parTransId="{F138243E-1516-4B28-A931-7DED258F373C}" sibTransId="{A47CD7C2-2D66-4DF4-AD22-BAFE87043413}"/>
    <dgm:cxn modelId="{854F493A-B362-4545-945C-252D447C8586}" type="presOf" srcId="{6EAC5CDF-A0C0-4AB8-8291-9996CF8AC69B}" destId="{B4BAECC6-348A-45BA-B003-10ADD3624942}" srcOrd="0" destOrd="0" presId="urn:microsoft.com/office/officeart/2005/8/layout/process4"/>
    <dgm:cxn modelId="{9EC9F247-D061-4049-9D93-5161DCE62A73}" type="presOf" srcId="{BB3353D4-5585-40FD-AF52-6B1281AF7CB8}" destId="{92F5A8E7-FFFA-4E7E-908C-CC156898929B}" srcOrd="0" destOrd="0" presId="urn:microsoft.com/office/officeart/2005/8/layout/process4"/>
    <dgm:cxn modelId="{F88BD2A4-3D64-4168-AC20-0C5451EF168B}" srcId="{160CEBF6-94CD-4C10-8EAC-DE0069F2CA8C}" destId="{660E35B6-4E08-40FA-B90C-CD46B375EECA}" srcOrd="5" destOrd="0" parTransId="{46B54B04-EB11-4500-8ACC-B0A0029E9585}" sibTransId="{2B06957B-0B45-4743-84DE-2DC4E4D03F56}"/>
    <dgm:cxn modelId="{251AF4BD-FE17-413E-8CF7-57EC96A92EB9}" srcId="{160CEBF6-94CD-4C10-8EAC-DE0069F2CA8C}" destId="{BB3353D4-5585-40FD-AF52-6B1281AF7CB8}" srcOrd="3" destOrd="0" parTransId="{70141AF7-3D1C-4BCE-8992-CFFC334DDF6C}" sibTransId="{5E2DFA9D-924D-4F57-BBB4-C14EE32EEA7E}"/>
    <dgm:cxn modelId="{741D4CCD-6928-44DC-A6B3-C25271DA1BD0}" srcId="{160CEBF6-94CD-4C10-8EAC-DE0069F2CA8C}" destId="{6EAC5CDF-A0C0-4AB8-8291-9996CF8AC69B}" srcOrd="0" destOrd="0" parTransId="{4FAEB884-8573-4579-9AF1-0009825FBD6C}" sibTransId="{E4913C69-F74B-4239-9351-F2FEBF649D38}"/>
    <dgm:cxn modelId="{1CFC5DDB-0C7E-47ED-BACD-99E8F72A0240}" type="presOf" srcId="{660E35B6-4E08-40FA-B90C-CD46B375EECA}" destId="{9BA7C9DC-F696-4DBC-B621-B2DCCDDF74CE}" srcOrd="0" destOrd="0" presId="urn:microsoft.com/office/officeart/2005/8/layout/process4"/>
    <dgm:cxn modelId="{F1ECBEE3-3983-4436-8FED-71227B609750}" srcId="{160CEBF6-94CD-4C10-8EAC-DE0069F2CA8C}" destId="{D7F50F2E-4225-4110-BB13-86F41DA1D0D0}" srcOrd="4" destOrd="0" parTransId="{E6AC7A96-6AA0-4E53-A4A3-99EC49DE7E84}" sibTransId="{C6696318-0219-4E00-8D52-03161CB02D9C}"/>
    <dgm:cxn modelId="{EB84FAF3-B90B-44F2-BD3E-C399E25AB281}" type="presOf" srcId="{D7F50F2E-4225-4110-BB13-86F41DA1D0D0}" destId="{1232A2EE-21A3-40DB-8A02-B4C31F34C588}" srcOrd="0" destOrd="0" presId="urn:microsoft.com/office/officeart/2005/8/layout/process4"/>
    <dgm:cxn modelId="{377C44A1-794B-44E7-B019-97053DDFC8CF}" type="presParOf" srcId="{F7538F94-3E91-4273-9F1F-A3C55A4F9033}" destId="{6E3969C8-1822-4987-A302-79D58C8885EC}" srcOrd="0" destOrd="0" presId="urn:microsoft.com/office/officeart/2005/8/layout/process4"/>
    <dgm:cxn modelId="{E4F342BA-4991-4F1C-96AC-5F2A2F32B76C}" type="presParOf" srcId="{6E3969C8-1822-4987-A302-79D58C8885EC}" destId="{9BA7C9DC-F696-4DBC-B621-B2DCCDDF74CE}" srcOrd="0" destOrd="0" presId="urn:microsoft.com/office/officeart/2005/8/layout/process4"/>
    <dgm:cxn modelId="{6A4C9CD3-CBD7-4AA0-8F83-87C62A616524}" type="presParOf" srcId="{F7538F94-3E91-4273-9F1F-A3C55A4F9033}" destId="{E879CCB7-31DC-40D7-91F6-5B7EB947AC3D}" srcOrd="1" destOrd="0" presId="urn:microsoft.com/office/officeart/2005/8/layout/process4"/>
    <dgm:cxn modelId="{7BA67C05-C0DA-4162-9F9E-9ACF12A6466E}" type="presParOf" srcId="{F7538F94-3E91-4273-9F1F-A3C55A4F9033}" destId="{6FCC5E92-A387-4BB3-8494-980EB32ACEEE}" srcOrd="2" destOrd="0" presId="urn:microsoft.com/office/officeart/2005/8/layout/process4"/>
    <dgm:cxn modelId="{AB08FC4C-1143-4B20-B636-BC274943F6E8}" type="presParOf" srcId="{6FCC5E92-A387-4BB3-8494-980EB32ACEEE}" destId="{1232A2EE-21A3-40DB-8A02-B4C31F34C588}" srcOrd="0" destOrd="0" presId="urn:microsoft.com/office/officeart/2005/8/layout/process4"/>
    <dgm:cxn modelId="{BE47F9C5-8ECC-4BA5-9C26-19AF78ECC194}" type="presParOf" srcId="{F7538F94-3E91-4273-9F1F-A3C55A4F9033}" destId="{65561AC9-86E7-4D47-8D30-D24BE9DA3CE6}" srcOrd="3" destOrd="0" presId="urn:microsoft.com/office/officeart/2005/8/layout/process4"/>
    <dgm:cxn modelId="{B2E44B96-691F-45B2-B093-B9D34A2D7785}" type="presParOf" srcId="{F7538F94-3E91-4273-9F1F-A3C55A4F9033}" destId="{FE3048F0-FFE3-49BD-9049-6D999EECC43D}" srcOrd="4" destOrd="0" presId="urn:microsoft.com/office/officeart/2005/8/layout/process4"/>
    <dgm:cxn modelId="{3BB071CD-89AC-48D8-9092-6419E352C442}" type="presParOf" srcId="{FE3048F0-FFE3-49BD-9049-6D999EECC43D}" destId="{92F5A8E7-FFFA-4E7E-908C-CC156898929B}" srcOrd="0" destOrd="0" presId="urn:microsoft.com/office/officeart/2005/8/layout/process4"/>
    <dgm:cxn modelId="{D97DC0DF-D12C-46D7-8A30-DE7C25DF859E}" type="presParOf" srcId="{F7538F94-3E91-4273-9F1F-A3C55A4F9033}" destId="{33558030-8FB1-4892-93F4-B84FA2B58A30}" srcOrd="5" destOrd="0" presId="urn:microsoft.com/office/officeart/2005/8/layout/process4"/>
    <dgm:cxn modelId="{D3F707B9-227D-4B27-8AC9-336CB80F0786}" type="presParOf" srcId="{F7538F94-3E91-4273-9F1F-A3C55A4F9033}" destId="{7EEF6DF9-7F65-48BA-9157-D92D8336A5EE}" srcOrd="6" destOrd="0" presId="urn:microsoft.com/office/officeart/2005/8/layout/process4"/>
    <dgm:cxn modelId="{B94F20FB-008A-4F83-AB0D-7E75B7644643}" type="presParOf" srcId="{7EEF6DF9-7F65-48BA-9157-D92D8336A5EE}" destId="{29037D1A-3091-491F-AA6A-DF9E75AAEE9D}" srcOrd="0" destOrd="0" presId="urn:microsoft.com/office/officeart/2005/8/layout/process4"/>
    <dgm:cxn modelId="{C00059BF-3708-4BFF-805F-6E2376941727}" type="presParOf" srcId="{F7538F94-3E91-4273-9F1F-A3C55A4F9033}" destId="{28DE0D78-6DB3-4FBA-9767-1785887C6AC1}" srcOrd="7" destOrd="0" presId="urn:microsoft.com/office/officeart/2005/8/layout/process4"/>
    <dgm:cxn modelId="{A2029F7A-5C65-452D-9EF7-8C0607EA4A55}" type="presParOf" srcId="{F7538F94-3E91-4273-9F1F-A3C55A4F9033}" destId="{1EB93016-979F-4E4E-880D-AA35C668B560}" srcOrd="8" destOrd="0" presId="urn:microsoft.com/office/officeart/2005/8/layout/process4"/>
    <dgm:cxn modelId="{CC5B2A35-F0BC-4AF5-8268-CFA3CED089FA}" type="presParOf" srcId="{1EB93016-979F-4E4E-880D-AA35C668B560}" destId="{5AF7368A-8E15-45ED-950C-A7BF88360CB2}" srcOrd="0" destOrd="0" presId="urn:microsoft.com/office/officeart/2005/8/layout/process4"/>
    <dgm:cxn modelId="{F8009E59-C402-4326-B6A5-BED1D7391C3E}" type="presParOf" srcId="{F7538F94-3E91-4273-9F1F-A3C55A4F9033}" destId="{85A3FF2E-546D-4BD7-BB93-0AE8AE4AB1C9}" srcOrd="9" destOrd="0" presId="urn:microsoft.com/office/officeart/2005/8/layout/process4"/>
    <dgm:cxn modelId="{29A8B051-DA71-4D3E-883C-D4D28848DE89}" type="presParOf" srcId="{F7538F94-3E91-4273-9F1F-A3C55A4F9033}" destId="{1D53A50A-CE13-4408-80F1-A3B6B63822AD}" srcOrd="10" destOrd="0" presId="urn:microsoft.com/office/officeart/2005/8/layout/process4"/>
    <dgm:cxn modelId="{9D80BF7E-FC12-46EC-A2A9-35E0110EACFB}" type="presParOf" srcId="{1D53A50A-CE13-4408-80F1-A3B6B63822AD}" destId="{B4BAECC6-348A-45BA-B003-10ADD3624942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A7C9DC-F696-4DBC-B621-B2DCCDDF74CE}">
      <dsp:nvSpPr>
        <dsp:cNvPr id="0" name=""/>
        <dsp:cNvSpPr/>
      </dsp:nvSpPr>
      <dsp:spPr>
        <a:xfrm>
          <a:off x="0" y="1742775"/>
          <a:ext cx="3663431" cy="22873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Pressure natriuresis </a:t>
          </a:r>
        </a:p>
      </dsp:txBody>
      <dsp:txXfrm>
        <a:off x="0" y="1742775"/>
        <a:ext cx="3663431" cy="228738"/>
      </dsp:txXfrm>
    </dsp:sp>
    <dsp:sp modelId="{1232A2EE-21A3-40DB-8A02-B4C31F34C588}">
      <dsp:nvSpPr>
        <dsp:cNvPr id="0" name=""/>
        <dsp:cNvSpPr/>
      </dsp:nvSpPr>
      <dsp:spPr>
        <a:xfrm rot="10800000">
          <a:off x="0" y="1394407"/>
          <a:ext cx="3663431" cy="351799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Increased blood pressure</a:t>
          </a:r>
        </a:p>
      </dsp:txBody>
      <dsp:txXfrm rot="10800000">
        <a:off x="0" y="1394407"/>
        <a:ext cx="3663431" cy="228588"/>
      </dsp:txXfrm>
    </dsp:sp>
    <dsp:sp modelId="{92F5A8E7-FFFA-4E7E-908C-CC156898929B}">
      <dsp:nvSpPr>
        <dsp:cNvPr id="0" name=""/>
        <dsp:cNvSpPr/>
      </dsp:nvSpPr>
      <dsp:spPr>
        <a:xfrm rot="10800000">
          <a:off x="0" y="1046038"/>
          <a:ext cx="3663431" cy="351799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Increased peripheral resistance </a:t>
          </a:r>
        </a:p>
      </dsp:txBody>
      <dsp:txXfrm rot="10800000">
        <a:off x="0" y="1046038"/>
        <a:ext cx="3663431" cy="228588"/>
      </dsp:txXfrm>
    </dsp:sp>
    <dsp:sp modelId="{29037D1A-3091-491F-AA6A-DF9E75AAEE9D}">
      <dsp:nvSpPr>
        <dsp:cNvPr id="0" name=""/>
        <dsp:cNvSpPr/>
      </dsp:nvSpPr>
      <dsp:spPr>
        <a:xfrm rot="10800000">
          <a:off x="0" y="697670"/>
          <a:ext cx="3663431" cy="351799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Total body autoregulation </a:t>
          </a:r>
        </a:p>
      </dsp:txBody>
      <dsp:txXfrm rot="10800000">
        <a:off x="0" y="697670"/>
        <a:ext cx="3663431" cy="228588"/>
      </dsp:txXfrm>
    </dsp:sp>
    <dsp:sp modelId="{5AF7368A-8E15-45ED-950C-A7BF88360CB2}">
      <dsp:nvSpPr>
        <dsp:cNvPr id="0" name=""/>
        <dsp:cNvSpPr/>
      </dsp:nvSpPr>
      <dsp:spPr>
        <a:xfrm rot="10800000">
          <a:off x="0" y="349301"/>
          <a:ext cx="3663431" cy="351799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Increased cardiac output</a:t>
          </a:r>
        </a:p>
      </dsp:txBody>
      <dsp:txXfrm rot="10800000">
        <a:off x="0" y="349301"/>
        <a:ext cx="3663431" cy="228588"/>
      </dsp:txXfrm>
    </dsp:sp>
    <dsp:sp modelId="{B4BAECC6-348A-45BA-B003-10ADD3624942}">
      <dsp:nvSpPr>
        <dsp:cNvPr id="0" name=""/>
        <dsp:cNvSpPr/>
      </dsp:nvSpPr>
      <dsp:spPr>
        <a:xfrm rot="10800000">
          <a:off x="0" y="0"/>
          <a:ext cx="3663431" cy="351799"/>
        </a:xfrm>
        <a:prstGeom prst="upArrowCallou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100000"/>
                <a:shade val="100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>
              <a:solidFill>
                <a:schemeClr val="tx1"/>
              </a:solidFill>
            </a:rPr>
            <a:t>Volume expansion</a:t>
          </a:r>
        </a:p>
      </dsp:txBody>
      <dsp:txXfrm rot="10800000">
        <a:off x="0" y="0"/>
        <a:ext cx="3663431" cy="2285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E1ED1-5CDD-4AFE-A4D9-1F13D40EE69B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864E89-CD90-4985-AFB2-953E0DF00D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5821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6F98FA5-9152-4055-A488-EFF7A3F5722F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749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1211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52220E-67A2-4F1A-9587-83CA54461B1A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75A1303B-2D2B-4ED6-8EB4-FC7AF875E6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A3257B31-B910-47E9-BE86-F29E52CE54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657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3479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="1" dirty="0"/>
              <a:t>Abbreviations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dirty="0"/>
              <a:t>3P-MACE, 3-point major adverse cardiovascular events;</a:t>
            </a:r>
            <a:r>
              <a:rPr lang="en-GB" sz="1200" dirty="0"/>
              <a:t> CVOT, cardiovascular outcomes trial; ESRD, end-stage renal disease; HF, heart failure; HHF, hospitalisation for heart failure; MDRD,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Modification of Diet in Renal Disease; NS, not significant; </a:t>
            </a:r>
            <a:r>
              <a:rPr lang="en-GB" sz="1200" dirty="0"/>
              <a:t>RRT, renal replacement therapy; UACR, urine albumin-to-creatinine ratio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Image Placeholder 6">
            <a:extLst>
              <a:ext uri="{FF2B5EF4-FFF2-40B4-BE49-F238E27FC236}">
                <a16:creationId xmlns:a16="http://schemas.microsoft.com/office/drawing/2014/main" id="{3180D94F-18ED-4FFF-9232-BC1F552A5B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</p:spTree>
    <p:extLst>
      <p:ext uri="{BB962C8B-B14F-4D97-AF65-F5344CB8AC3E}">
        <p14:creationId xmlns:p14="http://schemas.microsoft.com/office/powerpoint/2010/main" val="67108540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0210BFDD-C48B-4748-B8D3-F80525A8CB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D90AD374-6811-4CE8-8831-1FA0B173E5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5946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8735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1791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28764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16008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3535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Notes</a:t>
            </a:r>
            <a:endParaRPr lang="en-US" dirty="0"/>
          </a:p>
          <a:p>
            <a:pPr marL="171450" marR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Diabetes complications are divided</a:t>
            </a:r>
            <a:r>
              <a:rPr lang="en-US" baseline="0" dirty="0"/>
              <a:t> into </a:t>
            </a:r>
            <a:r>
              <a:rPr lang="en-US" sz="11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microvascular (due to damage to small blood vessels) and macrovascular (due to damage to larger blood vessels)</a:t>
            </a:r>
            <a:r>
              <a:rPr lang="en-US" baseline="30000" dirty="0"/>
              <a:t>1</a:t>
            </a:r>
            <a:endParaRPr lang="en-US" sz="1100" kern="1200" dirty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People with diabetes are 2–4 times more likely to have </a:t>
            </a:r>
            <a:r>
              <a:rPr lang="en-US" dirty="0"/>
              <a:t>cardiovascular</a:t>
            </a:r>
            <a:r>
              <a:rPr lang="en-US" baseline="0" dirty="0"/>
              <a:t> disease than those without diabetes</a:t>
            </a:r>
            <a:r>
              <a:rPr lang="en-US" baseline="30000" dirty="0"/>
              <a:t>2</a:t>
            </a:r>
            <a:endParaRPr lang="en-US" baseline="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Damage to the nerves from diabetes (diabetic neuropathy) is a leading cause of foot wounds and ulcers, which frequently lead to foot and leg amputation</a:t>
            </a:r>
            <a:r>
              <a:rPr lang="en-US" baseline="30000" dirty="0"/>
              <a:t>3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References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dirty="0"/>
              <a:t>WHO.</a:t>
            </a:r>
            <a:r>
              <a:rPr lang="en-US" baseline="0" dirty="0"/>
              <a:t> Diabetes Programme – About diabetes. </a:t>
            </a:r>
            <a:r>
              <a:rPr lang="en-US" dirty="0"/>
              <a:t>www.who.int/diabetes/action_online/basics/en/index3.html</a:t>
            </a:r>
          </a:p>
          <a:p>
            <a:pPr marL="228600" marR="0" indent="-2286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GB" dirty="0"/>
              <a:t>World Heart Federation. Cardiovascular Risk Factors – Diabetes. www.world-heart-federation.org/about-cvd/risk-factors/diabetes</a:t>
            </a:r>
            <a:r>
              <a:rPr lang="en-GB" baseline="0" dirty="0"/>
              <a:t> </a:t>
            </a:r>
            <a:r>
              <a:rPr lang="en-GB" dirty="0"/>
              <a:t>(accessed 22 Feb 2016)</a:t>
            </a:r>
          </a:p>
          <a:p>
            <a:pPr marL="228600" indent="-228600">
              <a:buFontTx/>
              <a:buAutoNum type="arabicPeriod"/>
              <a:defRPr/>
            </a:pPr>
            <a:r>
              <a:rPr lang="en-GB" dirty="0"/>
              <a:t>Dang </a:t>
            </a:r>
            <a:r>
              <a:rPr lang="en-GB" i="1" dirty="0"/>
              <a:t>et al. Int J Low Extrem Wounds </a:t>
            </a:r>
            <a:r>
              <a:rPr lang="en-GB" dirty="0"/>
              <a:t>2003;2:4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DC86FC-318D-484D-955E-4092979ABA23}" type="slidenum">
              <a:rPr kumimoji="0" lang="en-GB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031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6163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B735654F-98E2-4A27-992C-BE084D62CB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E3723DA0-5F44-4C60-ADDC-622CECB603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6121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966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75541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Slide Image Placeholder 2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4" name="Notes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06528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3404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6124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880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69888" y="439738"/>
            <a:ext cx="6057900" cy="3408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75ED0A-E718-BA45-A87A-A6ACBA5847C0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8095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9.xml"/><Relationship Id="rId4" Type="http://schemas.openxmlformats.org/officeDocument/2006/relationships/image" Target="../media/image16.png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9.xml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16.png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0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1.png"/></Relationships>
</file>

<file path=ppt/slideLayouts/_rels/slideLayout4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13.png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6.png"/></Relationships>
</file>

<file path=ppt/slideLayouts/_rels/slideLayout6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18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16.png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Relationship Id="rId4" Type="http://schemas.openxmlformats.org/officeDocument/2006/relationships/image" Target="../media/image16.png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" y="1009404"/>
            <a:ext cx="12192000" cy="581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0345" y="231259"/>
            <a:ext cx="5958307" cy="2520000"/>
          </a:xfrm>
          <a:prstGeom prst="rect">
            <a:avLst/>
          </a:prstGeom>
        </p:spPr>
      </p:pic>
      <p:sp>
        <p:nvSpPr>
          <p:cNvPr id="11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71503" y="4235306"/>
            <a:ext cx="5716532" cy="571504"/>
          </a:xfrm>
        </p:spPr>
        <p:txBody>
          <a:bodyPr>
            <a:noAutofit/>
          </a:bodyPr>
          <a:lstStyle>
            <a:lvl1pPr>
              <a:buNone/>
              <a:defRPr sz="2000" i="1">
                <a:solidFill>
                  <a:srgbClr val="76004B"/>
                </a:solidFill>
              </a:defRPr>
            </a:lvl1pPr>
          </a:lstStyle>
          <a:p>
            <a:pPr lvl="0"/>
            <a:endParaRPr lang="en-GB" dirty="0"/>
          </a:p>
        </p:txBody>
      </p:sp>
      <p:pic>
        <p:nvPicPr>
          <p:cNvPr id="1026" name="Picture 2" descr="\\ccauk_files3\litmus\pfizer\eliquis\ELI221_MC3_Barcelona\Presentations\PPT background Barcelona_RGB_110215.jpg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t="88167"/>
          <a:stretch/>
        </p:blipFill>
        <p:spPr bwMode="auto">
          <a:xfrm>
            <a:off x="1" y="6015746"/>
            <a:ext cx="12192000" cy="811715"/>
          </a:xfrm>
          <a:prstGeom prst="rect">
            <a:avLst/>
          </a:prstGeom>
          <a:noFill/>
        </p:spPr>
      </p:pic>
      <p:pic>
        <p:nvPicPr>
          <p:cNvPr id="6" name="Picture 5" descr="pf.PNG"/>
          <p:cNvPicPr>
            <a:picLocks noChangeAspect="1"/>
          </p:cNvPicPr>
          <p:nvPr userDrawn="1"/>
        </p:nvPicPr>
        <p:blipFill>
          <a:blip r:embed="rId4" cstate="print"/>
          <a:srcRect t="6963"/>
          <a:stretch>
            <a:fillRect/>
          </a:stretch>
        </p:blipFill>
        <p:spPr>
          <a:xfrm>
            <a:off x="1601484" y="6015746"/>
            <a:ext cx="8897592" cy="81540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ctrTitle"/>
          </p:nvPr>
        </p:nvSpPr>
        <p:spPr>
          <a:xfrm>
            <a:off x="571461" y="2782748"/>
            <a:ext cx="10703163" cy="881069"/>
          </a:xfrm>
        </p:spPr>
        <p:txBody>
          <a:bodyPr anchor="t">
            <a:normAutofit/>
          </a:bodyPr>
          <a:lstStyle>
            <a:lvl1pPr algn="l">
              <a:defRPr sz="36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571464" y="3663804"/>
            <a:ext cx="7877595" cy="574924"/>
          </a:xfrm>
        </p:spPr>
        <p:txBody>
          <a:bodyPr>
            <a:noAutofit/>
          </a:bodyPr>
          <a:lstStyle>
            <a:lvl1pPr marL="0" indent="0" algn="l">
              <a:buNone/>
              <a:defRPr sz="2800">
                <a:solidFill>
                  <a:srgbClr val="F26A38"/>
                </a:solidFill>
              </a:defRPr>
            </a:lvl1pPr>
            <a:lvl2pPr marL="608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70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6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50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40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3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2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4255235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3A19167F-3A02-43EB-9BA1-908C79B0F94C}" type="datetimeFigureOut">
              <a:rPr lang="cs-CZ" smtClean="0"/>
              <a:pPr/>
              <a:t>18.01.2020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/>
          <a:lstStyle/>
          <a:p>
            <a:fld id="{7AD49CB5-8701-416B-B227-76A0E4E2CC46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321697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CROSS_T2D_Logo_Wide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247" y="79186"/>
            <a:ext cx="3689609" cy="102266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64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164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69762" y="3412800"/>
            <a:ext cx="7735823" cy="1036800"/>
          </a:xfrm>
        </p:spPr>
        <p:txBody>
          <a:bodyPr/>
          <a:lstStyle>
            <a:lvl1pPr marL="0" marR="0" indent="0" algn="l" defTabSz="6076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400">
                <a:solidFill>
                  <a:schemeClr val="accent2"/>
                </a:solidFill>
              </a:defRPr>
            </a:lvl1pPr>
          </a:lstStyle>
          <a:p>
            <a:pPr marL="0" marR="0" lvl="0" indent="0" algn="l" defTabSz="60763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Click to edit Master subtitle style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369762" y="2164800"/>
            <a:ext cx="7735823" cy="1166400"/>
          </a:xfrm>
        </p:spPr>
        <p:txBody>
          <a:bodyPr anchor="b" anchorCtr="0"/>
          <a:lstStyle>
            <a:lvl1pPr>
              <a:defRPr sz="3733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369764" y="4533123"/>
            <a:ext cx="7751233" cy="383116"/>
          </a:xfrm>
        </p:spPr>
        <p:txBody>
          <a:bodyPr anchor="b" anchorCtr="0"/>
          <a:lstStyle>
            <a:lvl1pPr marL="0" indent="0">
              <a:buNone/>
              <a:defRPr sz="1867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sz="1867" dirty="0"/>
              <a:t>Date of prep goes here if required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88" y="6269881"/>
            <a:ext cx="591997" cy="322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139" y="6275425"/>
            <a:ext cx="1035657" cy="31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07832"/>
      </p:ext>
    </p:extLst>
  </p:cSld>
  <p:clrMapOvr>
    <a:masterClrMapping/>
  </p:clrMapOvr>
  <p:hf hdr="0" dt="0"/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764" y="1502562"/>
            <a:ext cx="4488873" cy="16535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733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8" name="Picture 7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9"/>
            <a:ext cx="6818488" cy="53685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64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64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0135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961607"/>
            <a:ext cx="10972800" cy="4203700"/>
          </a:xfrm>
        </p:spPr>
        <p:txBody>
          <a:bodyPr/>
          <a:lstStyle>
            <a:lvl1pPr marL="236329" indent="-236329">
              <a:defRPr>
                <a:solidFill>
                  <a:schemeClr val="tx2"/>
                </a:solidFill>
              </a:defRPr>
            </a:lvl1pPr>
            <a:lvl2pPr marL="599329" indent="-363082">
              <a:defRPr sz="2400">
                <a:solidFill>
                  <a:schemeClr val="tx2"/>
                </a:solidFill>
              </a:defRPr>
            </a:lvl2pPr>
            <a:lvl3pPr marL="835738" indent="-236329">
              <a:defRPr>
                <a:solidFill>
                  <a:schemeClr val="tx2"/>
                </a:solidFill>
              </a:defRPr>
            </a:lvl3pPr>
            <a:lvl4pPr marL="1190182" indent="-354614">
              <a:defRPr>
                <a:solidFill>
                  <a:schemeClr val="tx2"/>
                </a:solidFill>
              </a:defRPr>
            </a:lvl4pPr>
            <a:lvl5pPr marL="1434905" indent="-244795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2883" y="1331384"/>
            <a:ext cx="11006400" cy="6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86583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609600" y="1372800"/>
            <a:ext cx="10972800" cy="417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Picture 10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588469"/>
      </p:ext>
    </p:extLst>
  </p:cSld>
  <p:clrMapOvr>
    <a:masterClrMapping/>
  </p:clrMapOvr>
  <p:hf hdr="0" dt="0"/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2883" y="1331384"/>
            <a:ext cx="11006400" cy="6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55315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89767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80083"/>
            <a:ext cx="5303520" cy="4195233"/>
          </a:xfrm>
        </p:spPr>
        <p:txBody>
          <a:bodyPr/>
          <a:lstStyle>
            <a:lvl1pPr marL="236329" indent="-236329"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5738" indent="-236329">
              <a:defRPr sz="2133">
                <a:solidFill>
                  <a:schemeClr val="tx2"/>
                </a:solidFill>
              </a:defRPr>
            </a:lvl3pPr>
            <a:lvl4pPr marL="1071987" indent="-236329">
              <a:tabLst/>
              <a:defRPr sz="2133">
                <a:solidFill>
                  <a:schemeClr val="tx2"/>
                </a:solidFill>
              </a:defRPr>
            </a:lvl4pPr>
            <a:lvl5pPr marL="1308397" indent="-236329"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380083"/>
            <a:ext cx="5303520" cy="4195233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3622" indent="-234213">
              <a:defRPr sz="2133">
                <a:solidFill>
                  <a:schemeClr val="tx2"/>
                </a:solidFill>
              </a:defRPr>
            </a:lvl3pPr>
            <a:lvl4pPr marL="1071987" indent="-236329">
              <a:defRPr sz="2133">
                <a:solidFill>
                  <a:schemeClr val="tx2"/>
                </a:solidFill>
              </a:defRPr>
            </a:lvl4pPr>
            <a:lvl5pPr marL="1308397" indent="-236329"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4" name="Picture 13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24596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5303520" cy="639763"/>
          </a:xfrm>
        </p:spPr>
        <p:txBody>
          <a:bodyPr anchor="t"/>
          <a:lstStyle>
            <a:lvl1pPr marL="0" indent="0">
              <a:buNone/>
              <a:defRPr sz="2133" b="1">
                <a:solidFill>
                  <a:schemeClr val="accent2"/>
                </a:solidFill>
              </a:defRPr>
            </a:lvl1pPr>
            <a:lvl2pPr marL="607635" indent="0">
              <a:buNone/>
              <a:defRPr sz="2667" b="1"/>
            </a:lvl2pPr>
            <a:lvl3pPr marL="1215510" indent="0">
              <a:buNone/>
              <a:defRPr sz="2400" b="1"/>
            </a:lvl3pPr>
            <a:lvl4pPr marL="1823224" indent="0">
              <a:buNone/>
              <a:defRPr sz="2133" b="1"/>
            </a:lvl4pPr>
            <a:lvl5pPr marL="2431018" indent="0">
              <a:buNone/>
              <a:defRPr sz="2133" b="1"/>
            </a:lvl5pPr>
            <a:lvl6pPr marL="3038652" indent="0">
              <a:buNone/>
              <a:defRPr sz="2133" b="1"/>
            </a:lvl6pPr>
            <a:lvl7pPr marL="3646292" indent="0">
              <a:buNone/>
              <a:defRPr sz="2133" b="1"/>
            </a:lvl7pPr>
            <a:lvl8pPr marL="4254116" indent="0">
              <a:buNone/>
              <a:defRPr sz="2133" b="1"/>
            </a:lvl8pPr>
            <a:lvl9pPr marL="48618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11361"/>
            <a:ext cx="5303520" cy="3563939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5738" indent="-232177">
              <a:defRPr sz="2133">
                <a:solidFill>
                  <a:schemeClr val="tx2"/>
                </a:solidFill>
              </a:defRPr>
            </a:lvl3pPr>
            <a:lvl4pPr marL="1190182" indent="-354614">
              <a:defRPr sz="2133">
                <a:solidFill>
                  <a:schemeClr val="tx2"/>
                </a:solidFill>
              </a:defRPr>
            </a:lvl4pPr>
            <a:lvl5pPr marL="1434905" indent="-244795">
              <a:tabLst>
                <a:tab pos="1434905" algn="l"/>
                <a:tab pos="178951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371601"/>
            <a:ext cx="5303520" cy="639763"/>
          </a:xfrm>
        </p:spPr>
        <p:txBody>
          <a:bodyPr anchor="t"/>
          <a:lstStyle>
            <a:lvl1pPr marL="0" indent="0">
              <a:buNone/>
              <a:defRPr sz="2133" b="1">
                <a:solidFill>
                  <a:schemeClr val="accent2"/>
                </a:solidFill>
              </a:defRPr>
            </a:lvl1pPr>
            <a:lvl2pPr marL="607635" indent="0">
              <a:buNone/>
              <a:defRPr sz="2667" b="1"/>
            </a:lvl2pPr>
            <a:lvl3pPr marL="1215510" indent="0">
              <a:buNone/>
              <a:defRPr sz="2400" b="1"/>
            </a:lvl3pPr>
            <a:lvl4pPr marL="1823224" indent="0">
              <a:buNone/>
              <a:defRPr sz="2133" b="1"/>
            </a:lvl4pPr>
            <a:lvl5pPr marL="2431018" indent="0">
              <a:buNone/>
              <a:defRPr sz="2133" b="1"/>
            </a:lvl5pPr>
            <a:lvl6pPr marL="3038652" indent="0">
              <a:buNone/>
              <a:defRPr sz="2133" b="1"/>
            </a:lvl6pPr>
            <a:lvl7pPr marL="3646292" indent="0">
              <a:buNone/>
              <a:defRPr sz="2133" b="1"/>
            </a:lvl7pPr>
            <a:lvl8pPr marL="4254116" indent="0">
              <a:buNone/>
              <a:defRPr sz="2133" b="1"/>
            </a:lvl8pPr>
            <a:lvl9pPr marL="4861857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011361"/>
            <a:ext cx="5303520" cy="3563939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3622" indent="-234213">
              <a:defRPr sz="2133">
                <a:solidFill>
                  <a:schemeClr val="tx2"/>
                </a:solidFill>
              </a:defRPr>
            </a:lvl3pPr>
            <a:lvl4pPr marL="1190182" indent="-354614">
              <a:defRPr sz="2133">
                <a:solidFill>
                  <a:schemeClr val="tx2"/>
                </a:solidFill>
              </a:defRPr>
            </a:lvl4pPr>
            <a:lvl5pPr marL="1434905" indent="-244795"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6" name="Picture 15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7238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2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862076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5" name="Picture 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76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0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3" y="1333492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6" y="6286523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345445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9"/>
            <a:ext cx="6818488" cy="53685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961607"/>
            <a:ext cx="10972800" cy="4203700"/>
          </a:xfrm>
        </p:spPr>
        <p:txBody>
          <a:bodyPr/>
          <a:lstStyle>
            <a:lvl1pPr marL="236329" indent="-236329">
              <a:defRPr>
                <a:solidFill>
                  <a:schemeClr val="tx2"/>
                </a:solidFill>
              </a:defRPr>
            </a:lvl1pPr>
            <a:lvl2pPr marL="599329" indent="-363082">
              <a:defRPr sz="2400">
                <a:solidFill>
                  <a:schemeClr val="tx2"/>
                </a:solidFill>
              </a:defRPr>
            </a:lvl2pPr>
            <a:lvl3pPr marL="835738" indent="-236329">
              <a:defRPr>
                <a:solidFill>
                  <a:schemeClr val="tx2"/>
                </a:solidFill>
              </a:defRPr>
            </a:lvl3pPr>
            <a:lvl4pPr marL="1190182" indent="-354614">
              <a:defRPr>
                <a:solidFill>
                  <a:schemeClr val="tx2"/>
                </a:solidFill>
              </a:defRPr>
            </a:lvl4pPr>
            <a:lvl5pPr marL="1434905" indent="-244795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32883" y="1331384"/>
            <a:ext cx="11006400" cy="604800"/>
          </a:xfrm>
        </p:spPr>
        <p:txBody>
          <a:bodyPr/>
          <a:lstStyle>
            <a:lvl1pPr marL="0" indent="0">
              <a:buNone/>
              <a:defRPr sz="24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14736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0293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2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669" tIns="60835" rIns="121669" bIns="60835" rtlCol="0" anchor="ctr"/>
          <a:lstStyle/>
          <a:p>
            <a:pPr algn="ctr" defTabSz="608083"/>
            <a:endParaRPr lang="en-US" sz="2400" dirty="0">
              <a:solidFill>
                <a:srgbClr val="6482C3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4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669" tIns="60835" rIns="121669" bIns="60835" rtlCol="0" anchor="ctr"/>
          <a:lstStyle/>
          <a:p>
            <a:pPr algn="ctr" defTabSz="608083"/>
            <a:endParaRPr lang="en-US" sz="2400" dirty="0">
              <a:solidFill>
                <a:srgbClr val="F0414B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326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96663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 - referenc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image003">
            <a:extLst>
              <a:ext uri="{FF2B5EF4-FFF2-40B4-BE49-F238E27FC236}">
                <a16:creationId xmlns:a16="http://schemas.microsoft.com/office/drawing/2014/main" id="{0DFEB722-A0B7-4E40-B7E2-57FF49BC8148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276" r="827" b="899"/>
          <a:stretch/>
        </p:blipFill>
        <p:spPr bwMode="auto">
          <a:xfrm>
            <a:off x="1854260" y="3625048"/>
            <a:ext cx="2552701" cy="2257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2C0CC114-0585-414F-9D3F-DB6B90BFC96E}"/>
              </a:ext>
            </a:extLst>
          </p:cNvPr>
          <p:cNvSpPr txBox="1"/>
          <p:nvPr userDrawn="1"/>
        </p:nvSpPr>
        <p:spPr>
          <a:xfrm>
            <a:off x="2910143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F1ACB61-CA22-4DAC-B74F-9570C5DA3CE4}"/>
              </a:ext>
            </a:extLst>
          </p:cNvPr>
          <p:cNvSpPr txBox="1"/>
          <p:nvPr userDrawn="1"/>
        </p:nvSpPr>
        <p:spPr>
          <a:xfrm>
            <a:off x="3172512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49E845E-7D99-4632-A98D-CE1EE3721BBC}"/>
              </a:ext>
            </a:extLst>
          </p:cNvPr>
          <p:cNvSpPr txBox="1"/>
          <p:nvPr userDrawn="1"/>
        </p:nvSpPr>
        <p:spPr>
          <a:xfrm>
            <a:off x="3424620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54CF1ED-5B86-44BB-9486-A3D0137D5775}"/>
              </a:ext>
            </a:extLst>
          </p:cNvPr>
          <p:cNvSpPr txBox="1"/>
          <p:nvPr userDrawn="1"/>
        </p:nvSpPr>
        <p:spPr>
          <a:xfrm>
            <a:off x="3668244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C67E0C-F29E-4581-8255-DAD83545CB01}"/>
              </a:ext>
            </a:extLst>
          </p:cNvPr>
          <p:cNvSpPr txBox="1"/>
          <p:nvPr userDrawn="1"/>
        </p:nvSpPr>
        <p:spPr>
          <a:xfrm>
            <a:off x="3927620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41DB599-FE0A-493D-9D7B-AAD20EC9E2CF}"/>
              </a:ext>
            </a:extLst>
          </p:cNvPr>
          <p:cNvSpPr txBox="1"/>
          <p:nvPr userDrawn="1"/>
        </p:nvSpPr>
        <p:spPr>
          <a:xfrm>
            <a:off x="4187172" y="3970271"/>
            <a:ext cx="181568" cy="184666"/>
          </a:xfrm>
          <a:prstGeom prst="rect">
            <a:avLst/>
          </a:prstGeom>
          <a:noFill/>
        </p:spPr>
        <p:txBody>
          <a:bodyPr wrap="none" lIns="47837" tIns="0" rIns="47837" bIns="0" rtlCol="0">
            <a:spAutoFit/>
          </a:bodyPr>
          <a:lstStyle/>
          <a:p>
            <a:pPr defTabSz="607635"/>
            <a:r>
              <a:rPr lang="en-GB" sz="1200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 – reference only</a:t>
            </a:r>
            <a:endParaRPr lang="en-GB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sp>
        <p:nvSpPr>
          <p:cNvPr id="48" name="Rectangle 4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endParaRPr lang="en-US" sz="2400" dirty="0">
              <a:solidFill>
                <a:srgbClr val="5A5A5A"/>
              </a:solidFill>
            </a:endParaRP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0" y="1147366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 userDrawn="1"/>
        </p:nvSpPr>
        <p:spPr>
          <a:xfrm>
            <a:off x="6096591" y="1655015"/>
            <a:ext cx="624000" cy="62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7837" tIns="60797" rIns="47837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1" name="TextBox 50"/>
          <p:cNvSpPr txBox="1"/>
          <p:nvPr userDrawn="1"/>
        </p:nvSpPr>
        <p:spPr>
          <a:xfrm>
            <a:off x="6811621" y="1635552"/>
            <a:ext cx="3749527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R100 G130 B195</a:t>
            </a:r>
            <a:br>
              <a:rPr lang="en-GB" sz="2133" dirty="0">
                <a:solidFill>
                  <a:srgbClr val="5A5A5A"/>
                </a:solidFill>
              </a:rPr>
            </a:br>
            <a:r>
              <a:rPr lang="en-GB" sz="1600" b="1" dirty="0">
                <a:solidFill>
                  <a:srgbClr val="5A5A5A"/>
                </a:solidFill>
              </a:rPr>
              <a:t>(titles, empagliflozin 25 mg)</a:t>
            </a:r>
          </a:p>
        </p:txBody>
      </p:sp>
      <p:sp>
        <p:nvSpPr>
          <p:cNvPr id="52" name="Rectangle 51"/>
          <p:cNvSpPr/>
          <p:nvPr userDrawn="1"/>
        </p:nvSpPr>
        <p:spPr>
          <a:xfrm>
            <a:off x="6096591" y="3153193"/>
            <a:ext cx="624000" cy="62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53" name="TextBox 52"/>
          <p:cNvSpPr txBox="1"/>
          <p:nvPr userDrawn="1"/>
        </p:nvSpPr>
        <p:spPr>
          <a:xfrm>
            <a:off x="6811459" y="3134833"/>
            <a:ext cx="3749528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R67 G172 B153</a:t>
            </a:r>
          </a:p>
          <a:p>
            <a:pPr defTabSz="607635"/>
            <a:r>
              <a:rPr lang="en-GB" sz="1600" b="1" dirty="0">
                <a:solidFill>
                  <a:srgbClr val="5A5A5A"/>
                </a:solidFill>
              </a:rPr>
              <a:t>(empagliflozin 10 mg)</a:t>
            </a:r>
          </a:p>
        </p:txBody>
      </p:sp>
      <p:sp>
        <p:nvSpPr>
          <p:cNvPr id="54" name="Rectangle 53"/>
          <p:cNvSpPr/>
          <p:nvPr userDrawn="1"/>
        </p:nvSpPr>
        <p:spPr>
          <a:xfrm>
            <a:off x="6096596" y="2404104"/>
            <a:ext cx="624000" cy="62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55" name="TextBox 54"/>
          <p:cNvSpPr txBox="1"/>
          <p:nvPr userDrawn="1"/>
        </p:nvSpPr>
        <p:spPr>
          <a:xfrm>
            <a:off x="6811622" y="2385327"/>
            <a:ext cx="3749527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R240 G65 B75</a:t>
            </a:r>
            <a:br>
              <a:rPr lang="en-GB" sz="2133" dirty="0">
                <a:solidFill>
                  <a:srgbClr val="5A5A5A"/>
                </a:solidFill>
              </a:rPr>
            </a:br>
            <a:r>
              <a:rPr lang="en-GB" sz="1600" b="1" dirty="0">
                <a:solidFill>
                  <a:srgbClr val="5A5A5A"/>
                </a:solidFill>
              </a:rPr>
              <a:t>(subtitles, pooled empagliflozin)</a:t>
            </a:r>
          </a:p>
        </p:txBody>
      </p:sp>
      <p:sp>
        <p:nvSpPr>
          <p:cNvPr id="56" name="Rectangle 55"/>
          <p:cNvSpPr/>
          <p:nvPr userDrawn="1"/>
        </p:nvSpPr>
        <p:spPr>
          <a:xfrm>
            <a:off x="6096591" y="3902283"/>
            <a:ext cx="624000" cy="62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57" name="TextBox 56"/>
          <p:cNvSpPr txBox="1"/>
          <p:nvPr userDrawn="1"/>
        </p:nvSpPr>
        <p:spPr>
          <a:xfrm>
            <a:off x="6811459" y="3884663"/>
            <a:ext cx="3749528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R130 G130 B130</a:t>
            </a:r>
            <a:br>
              <a:rPr lang="en-GB" sz="1867" dirty="0">
                <a:solidFill>
                  <a:srgbClr val="5A5A5A"/>
                </a:solidFill>
              </a:rPr>
            </a:br>
            <a:r>
              <a:rPr lang="en-GB" sz="1600" b="1" dirty="0">
                <a:solidFill>
                  <a:srgbClr val="5A5A5A"/>
                </a:solidFill>
              </a:rPr>
              <a:t>(placebo)</a:t>
            </a:r>
          </a:p>
        </p:txBody>
      </p:sp>
      <p:sp>
        <p:nvSpPr>
          <p:cNvPr id="58" name="Rectangle 57"/>
          <p:cNvSpPr/>
          <p:nvPr userDrawn="1"/>
        </p:nvSpPr>
        <p:spPr>
          <a:xfrm>
            <a:off x="6096591" y="4651372"/>
            <a:ext cx="624000" cy="62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59" name="TextBox 58"/>
          <p:cNvSpPr txBox="1"/>
          <p:nvPr userDrawn="1"/>
        </p:nvSpPr>
        <p:spPr>
          <a:xfrm>
            <a:off x="6811459" y="4634331"/>
            <a:ext cx="3749528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R143 G48 B137</a:t>
            </a:r>
          </a:p>
          <a:p>
            <a:pPr defTabSz="607635"/>
            <a:r>
              <a:rPr lang="en-GB" sz="1600" b="1" dirty="0">
                <a:solidFill>
                  <a:srgbClr val="5A5A5A"/>
                </a:solidFill>
              </a:rPr>
              <a:t>(linagliptin 5 mg)</a:t>
            </a:r>
          </a:p>
        </p:txBody>
      </p:sp>
      <p:sp>
        <p:nvSpPr>
          <p:cNvPr id="60" name="Rectangle 59"/>
          <p:cNvSpPr/>
          <p:nvPr userDrawn="1"/>
        </p:nvSpPr>
        <p:spPr>
          <a:xfrm>
            <a:off x="6096591" y="5400460"/>
            <a:ext cx="624000" cy="624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595" tIns="60797" rIns="121595" bIns="60797" rtlCol="0" anchor="ctr"/>
          <a:lstStyle/>
          <a:p>
            <a:pPr algn="ctr" defTabSz="607635"/>
            <a:r>
              <a:rPr lang="en-GB" sz="2133" b="1" dirty="0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61" name="TextBox 60"/>
          <p:cNvSpPr txBox="1"/>
          <p:nvPr userDrawn="1"/>
        </p:nvSpPr>
        <p:spPr>
          <a:xfrm>
            <a:off x="6811621" y="5384000"/>
            <a:ext cx="3749527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dirty="0">
                <a:solidFill>
                  <a:srgbClr val="5A5A5A"/>
                </a:solidFill>
              </a:rPr>
              <a:t>R229 G114 B0</a:t>
            </a:r>
            <a:endParaRPr lang="en-GB" sz="1867" b="1" dirty="0">
              <a:solidFill>
                <a:srgbClr val="5A5A5A"/>
              </a:solidFill>
            </a:endParaRPr>
          </a:p>
          <a:p>
            <a:pPr defTabSz="607635"/>
            <a:r>
              <a:rPr lang="en-GB" sz="1600" b="1" dirty="0">
                <a:solidFill>
                  <a:srgbClr val="5A5A5A"/>
                </a:solidFill>
              </a:rPr>
              <a:t>(other e.g. competitor drugs)</a:t>
            </a:r>
          </a:p>
        </p:txBody>
      </p:sp>
      <p:sp>
        <p:nvSpPr>
          <p:cNvPr id="63" name="TextBox 62"/>
          <p:cNvSpPr txBox="1"/>
          <p:nvPr userDrawn="1"/>
        </p:nvSpPr>
        <p:spPr>
          <a:xfrm>
            <a:off x="2261148" y="1444480"/>
            <a:ext cx="2932832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/>
            <a:r>
              <a:rPr lang="en-GB" sz="1867" b="1" dirty="0">
                <a:solidFill>
                  <a:srgbClr val="5A5A5A"/>
                </a:solidFill>
              </a:rPr>
              <a:t>Text 1 </a:t>
            </a:r>
            <a:r>
              <a:rPr lang="en-GB" sz="1867" dirty="0">
                <a:solidFill>
                  <a:srgbClr val="5A5A5A"/>
                </a:solidFill>
              </a:rPr>
              <a:t>R90 G90 B90</a:t>
            </a:r>
            <a:br>
              <a:rPr lang="en-GB" sz="1600" dirty="0">
                <a:solidFill>
                  <a:srgbClr val="5A5A5A"/>
                </a:solidFill>
              </a:rPr>
            </a:br>
            <a:r>
              <a:rPr lang="en-GB" sz="1600" b="1" dirty="0">
                <a:solidFill>
                  <a:srgbClr val="5A5A5A"/>
                </a:solidFill>
              </a:rPr>
              <a:t>(body text, axes)</a:t>
            </a:r>
          </a:p>
        </p:txBody>
      </p:sp>
      <p:cxnSp>
        <p:nvCxnSpPr>
          <p:cNvPr id="64" name="Straight Connector 63"/>
          <p:cNvCxnSpPr>
            <a:cxnSpLocks/>
          </p:cNvCxnSpPr>
          <p:nvPr userDrawn="1"/>
        </p:nvCxnSpPr>
        <p:spPr>
          <a:xfrm flipV="1">
            <a:off x="2249789" y="1512938"/>
            <a:ext cx="0" cy="2556801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 userDrawn="1"/>
        </p:nvSpPr>
        <p:spPr>
          <a:xfrm>
            <a:off x="2491319" y="2456996"/>
            <a:ext cx="2932832" cy="656325"/>
          </a:xfrm>
          <a:prstGeom prst="rect">
            <a:avLst/>
          </a:prstGeom>
          <a:noFill/>
        </p:spPr>
        <p:txBody>
          <a:bodyPr wrap="square" lIns="121595" tIns="60797" rIns="121595" bIns="60797" rtlCol="0">
            <a:spAutoFit/>
          </a:bodyPr>
          <a:lstStyle/>
          <a:p>
            <a:pPr defTabSz="607635">
              <a:defRPr/>
            </a:pPr>
            <a:r>
              <a:rPr lang="en-GB" sz="1867" dirty="0">
                <a:solidFill>
                  <a:srgbClr val="5A5A5A"/>
                </a:solidFill>
              </a:rPr>
              <a:t>R156 G156 B156</a:t>
            </a:r>
            <a:endParaRPr lang="en-GB" sz="1867" b="1" dirty="0">
              <a:solidFill>
                <a:srgbClr val="5A5A5A"/>
              </a:solidFill>
            </a:endParaRPr>
          </a:p>
          <a:p>
            <a:pPr defTabSz="607635"/>
            <a:r>
              <a:rPr lang="en-GB" sz="1600" b="1" dirty="0">
                <a:solidFill>
                  <a:srgbClr val="5A5A5A"/>
                </a:solidFill>
              </a:rPr>
              <a:t>(footers, slide numbers)</a:t>
            </a:r>
          </a:p>
        </p:txBody>
      </p:sp>
      <p:cxnSp>
        <p:nvCxnSpPr>
          <p:cNvPr id="66" name="Straight Connector 65"/>
          <p:cNvCxnSpPr>
            <a:cxnSpLocks/>
          </p:cNvCxnSpPr>
          <p:nvPr userDrawn="1"/>
        </p:nvCxnSpPr>
        <p:spPr>
          <a:xfrm flipV="1">
            <a:off x="2468955" y="2509453"/>
            <a:ext cx="0" cy="222703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 userDrawn="1"/>
        </p:nvCxnSpPr>
        <p:spPr>
          <a:xfrm flipH="1">
            <a:off x="2252684" y="4719767"/>
            <a:ext cx="219445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/>
          <p:cNvSpPr/>
          <p:nvPr userDrawn="1"/>
        </p:nvSpPr>
        <p:spPr>
          <a:xfrm>
            <a:off x="1941167" y="6149552"/>
            <a:ext cx="8309668" cy="593477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95756" tIns="60797" rIns="95756" bIns="60797" rtlCol="0" anchor="ctr"/>
          <a:lstStyle/>
          <a:p>
            <a:pPr algn="ctr" defTabSz="607635"/>
            <a:r>
              <a:rPr lang="en-GB" sz="1600" dirty="0">
                <a:solidFill>
                  <a:srgbClr val="5A5A5A"/>
                </a:solidFill>
              </a:rPr>
              <a:t>The colour palette may be used for design/non-product-specific data</a:t>
            </a:r>
          </a:p>
          <a:p>
            <a:pPr algn="ctr" defTabSz="607635"/>
            <a:r>
              <a:rPr lang="en-GB" sz="1600" dirty="0">
                <a:solidFill>
                  <a:srgbClr val="5A5A5A"/>
                </a:solidFill>
              </a:rPr>
              <a:t>Preferential order of use: accent 1 &gt; accent 2 &gt; accent 3 &gt; text 1 &gt; accent 5 &gt; accent 6</a:t>
            </a:r>
          </a:p>
        </p:txBody>
      </p:sp>
      <p:pic>
        <p:nvPicPr>
          <p:cNvPr id="70" name="Picture 69" descr="ACROSS_T2D_Logo_Tall-0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3" y="112893"/>
            <a:ext cx="844700" cy="997715"/>
          </a:xfrm>
          <a:prstGeom prst="rect">
            <a:avLst/>
          </a:prstGeom>
        </p:spPr>
      </p:pic>
      <p:sp>
        <p:nvSpPr>
          <p:cNvPr id="27" name="Rectangle 26"/>
          <p:cNvSpPr/>
          <p:nvPr userDrawn="1"/>
        </p:nvSpPr>
        <p:spPr>
          <a:xfrm>
            <a:off x="5897639" y="1231987"/>
            <a:ext cx="1043860" cy="410104"/>
          </a:xfrm>
          <a:prstGeom prst="rect">
            <a:avLst/>
          </a:prstGeom>
        </p:spPr>
        <p:txBody>
          <a:bodyPr wrap="none" lIns="121595" tIns="60797" rIns="121595" bIns="60797">
            <a:spAutoFit/>
          </a:bodyPr>
          <a:lstStyle/>
          <a:p>
            <a:pPr defTabSz="607635"/>
            <a:r>
              <a:rPr lang="en-GB" sz="1867" b="1" dirty="0">
                <a:solidFill>
                  <a:srgbClr val="5A5A5A"/>
                </a:solidFill>
              </a:rPr>
              <a:t>Accent</a:t>
            </a:r>
            <a:endParaRPr lang="en-GB" sz="1600" dirty="0">
              <a:solidFill>
                <a:srgbClr val="5A5A5A"/>
              </a:solidFill>
            </a:endParaRPr>
          </a:p>
        </p:txBody>
      </p:sp>
      <p:sp>
        <p:nvSpPr>
          <p:cNvPr id="38" name="Slide Number Placeholder 7">
            <a:extLst>
              <a:ext uri="{FF2B5EF4-FFF2-40B4-BE49-F238E27FC236}">
                <a16:creationId xmlns:a16="http://schemas.microsoft.com/office/drawing/2014/main" id="{B7E965D6-1A3F-4652-AF95-3EF09D4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79266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CROSS_T2D_Logo_Wide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197" y="79023"/>
            <a:ext cx="3689609" cy="102266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69599" y="3412800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369599" y="2164800"/>
            <a:ext cx="7735823" cy="1166400"/>
          </a:xfrm>
        </p:spPr>
        <p:txBody>
          <a:bodyPr anchor="b" anchorCtr="0"/>
          <a:lstStyle>
            <a:lvl1pPr>
              <a:defRPr sz="4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87" y="6269880"/>
            <a:ext cx="591997" cy="322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7" y="6275424"/>
            <a:ext cx="1035657" cy="313731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299C789-8C73-4C15-9A7F-BBB42A592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599" y="4348798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Date of preparation 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223831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502400"/>
            <a:ext cx="11151029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header</a:t>
            </a:r>
            <a:endParaRPr lang="en-GB" dirty="0"/>
          </a:p>
        </p:txBody>
      </p:sp>
      <p:pic>
        <p:nvPicPr>
          <p:cNvPr id="8" name="Picture 7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88054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FB8188E-B22F-4695-9B78-545C6BDE1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68287798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 hasCustomPrompt="1"/>
          </p:nvPr>
        </p:nvSpPr>
        <p:spPr>
          <a:xfrm>
            <a:off x="609600" y="1372800"/>
            <a:ext cx="10972800" cy="417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119909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8400" y="1378800"/>
            <a:ext cx="11006400" cy="604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46129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42814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380069"/>
            <a:ext cx="5303520" cy="4195233"/>
          </a:xfrm>
        </p:spPr>
        <p:txBody>
          <a:bodyPr/>
          <a:lstStyle>
            <a:lvl1pPr marL="237061" indent="-237061"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7061">
              <a:defRPr sz="2133">
                <a:solidFill>
                  <a:schemeClr val="tx2"/>
                </a:solidFill>
              </a:defRPr>
            </a:lvl3pPr>
            <a:lvl4pPr marL="1075240" indent="-237061">
              <a:tabLst/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8880" y="1380069"/>
            <a:ext cx="5303520" cy="4195233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6063" indent="-234945">
              <a:defRPr sz="2133">
                <a:solidFill>
                  <a:schemeClr val="tx2"/>
                </a:solidFill>
              </a:defRPr>
            </a:lvl3pPr>
            <a:lvl4pPr marL="1075240" indent="-237061"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4" name="Picture 13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2434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6" y="6286523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0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1245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7679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6" name="Picture 15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D66A9B1-DF1C-4EC9-ACBE-D82A43A5C35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8880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527B29D-794F-4846-B05B-729E46B20E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25379061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8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7473960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29195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B1A724-691A-4FE1-92AC-C73277838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9219170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 - referenc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  <a:endParaRPr lang="en-GB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0" y="114720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38" name="Slide Number Placeholder 7">
            <a:extLst>
              <a:ext uri="{FF2B5EF4-FFF2-40B4-BE49-F238E27FC236}">
                <a16:creationId xmlns:a16="http://schemas.microsoft.com/office/drawing/2014/main" id="{B7E965D6-1A3F-4652-AF95-3EF09D4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F3F831-660D-4A14-AC1A-8A0B6519BC63}"/>
              </a:ext>
            </a:extLst>
          </p:cNvPr>
          <p:cNvSpPr/>
          <p:nvPr userDrawn="1"/>
        </p:nvSpPr>
        <p:spPr>
          <a:xfrm>
            <a:off x="5935832" y="1791608"/>
            <a:ext cx="624000" cy="62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FBBEA7-B09C-4E79-81E1-3029662B0700}"/>
              </a:ext>
            </a:extLst>
          </p:cNvPr>
          <p:cNvSpPr/>
          <p:nvPr userDrawn="1"/>
        </p:nvSpPr>
        <p:spPr>
          <a:xfrm>
            <a:off x="5935832" y="3264087"/>
            <a:ext cx="624000" cy="62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AAFB619-2FC7-44AA-9C6D-93F89723D988}"/>
              </a:ext>
            </a:extLst>
          </p:cNvPr>
          <p:cNvSpPr/>
          <p:nvPr userDrawn="1"/>
        </p:nvSpPr>
        <p:spPr>
          <a:xfrm>
            <a:off x="5935837" y="2514997"/>
            <a:ext cx="624000" cy="62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F2346E-760A-4354-A345-D0F75583E847}"/>
              </a:ext>
            </a:extLst>
          </p:cNvPr>
          <p:cNvSpPr/>
          <p:nvPr userDrawn="1"/>
        </p:nvSpPr>
        <p:spPr>
          <a:xfrm>
            <a:off x="5935832" y="4762265"/>
            <a:ext cx="624000" cy="62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5F07D93-77FD-4963-901A-2B90C9E5713F}"/>
              </a:ext>
            </a:extLst>
          </p:cNvPr>
          <p:cNvSpPr/>
          <p:nvPr userDrawn="1"/>
        </p:nvSpPr>
        <p:spPr>
          <a:xfrm>
            <a:off x="5935832" y="5511353"/>
            <a:ext cx="624000" cy="624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pic>
        <p:nvPicPr>
          <p:cNvPr id="81" name="Picture 2" descr="image003">
            <a:extLst>
              <a:ext uri="{FF2B5EF4-FFF2-40B4-BE49-F238E27FC236}">
                <a16:creationId xmlns:a16="http://schemas.microsoft.com/office/drawing/2014/main" id="{C4998329-688D-490A-B1B2-7B0E91F6E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276" r="827" b="23948"/>
          <a:stretch/>
        </p:blipFill>
        <p:spPr bwMode="auto">
          <a:xfrm>
            <a:off x="1854258" y="3578545"/>
            <a:ext cx="2552701" cy="172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778C884F-CDCD-43A5-AE3C-C48100081D55}"/>
              </a:ext>
            </a:extLst>
          </p:cNvPr>
          <p:cNvSpPr txBox="1"/>
          <p:nvPr userDrawn="1"/>
        </p:nvSpPr>
        <p:spPr>
          <a:xfrm>
            <a:off x="2203061" y="1332250"/>
            <a:ext cx="2932832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R90 G90 B90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b="1" dirty="0">
                <a:solidFill>
                  <a:schemeClr val="tx2"/>
                </a:solidFill>
              </a:rPr>
              <a:t>(subtitles, body text</a:t>
            </a:r>
            <a:r>
              <a:rPr lang="en-GB" sz="1600" b="1" baseline="0" dirty="0">
                <a:solidFill>
                  <a:schemeClr val="tx2"/>
                </a:solidFill>
              </a:rPr>
              <a:t>,</a:t>
            </a:r>
            <a:r>
              <a:rPr lang="en-GB" sz="1600" b="1" dirty="0">
                <a:solidFill>
                  <a:schemeClr val="tx2"/>
                </a:solidFill>
              </a:rPr>
              <a:t> axes)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C5CB6FB-809F-4902-A8F3-328A732C4EDD}"/>
              </a:ext>
            </a:extLst>
          </p:cNvPr>
          <p:cNvCxnSpPr>
            <a:cxnSpLocks/>
            <a:stCxn id="94" idx="0"/>
          </p:cNvCxnSpPr>
          <p:nvPr userDrawn="1"/>
        </p:nvCxnSpPr>
        <p:spPr>
          <a:xfrm flipH="1" flipV="1">
            <a:off x="2243440" y="1462500"/>
            <a:ext cx="1819" cy="2461424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FF31EA03-7506-4311-8B96-6B6B349BE594}"/>
              </a:ext>
            </a:extLst>
          </p:cNvPr>
          <p:cNvSpPr/>
          <p:nvPr userDrawn="1"/>
        </p:nvSpPr>
        <p:spPr bwMode="auto">
          <a:xfrm>
            <a:off x="2149259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8578FF-69D8-4C61-929B-C803B0DE2F2F}"/>
              </a:ext>
            </a:extLst>
          </p:cNvPr>
          <p:cNvSpPr/>
          <p:nvPr userDrawn="1"/>
        </p:nvSpPr>
        <p:spPr bwMode="auto">
          <a:xfrm>
            <a:off x="2906524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0F963DE-DE1E-433A-8590-DBDEB4FBF472}"/>
              </a:ext>
            </a:extLst>
          </p:cNvPr>
          <p:cNvSpPr/>
          <p:nvPr userDrawn="1"/>
        </p:nvSpPr>
        <p:spPr bwMode="auto">
          <a:xfrm>
            <a:off x="3162547" y="3923911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B759D30-2B5C-47F2-BA44-2D94AEA6D5C7}"/>
              </a:ext>
            </a:extLst>
          </p:cNvPr>
          <p:cNvSpPr/>
          <p:nvPr userDrawn="1"/>
        </p:nvSpPr>
        <p:spPr bwMode="auto">
          <a:xfrm>
            <a:off x="3412999" y="3923910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1928D86-7FF5-4BF1-BC7A-62171D6D57A2}"/>
              </a:ext>
            </a:extLst>
          </p:cNvPr>
          <p:cNvSpPr/>
          <p:nvPr userDrawn="1"/>
        </p:nvSpPr>
        <p:spPr bwMode="auto">
          <a:xfrm>
            <a:off x="3667563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76503C3-A657-4BBC-9A62-9F8BD8FEB0B1}"/>
              </a:ext>
            </a:extLst>
          </p:cNvPr>
          <p:cNvSpPr/>
          <p:nvPr userDrawn="1"/>
        </p:nvSpPr>
        <p:spPr>
          <a:xfrm>
            <a:off x="5935832" y="4013176"/>
            <a:ext cx="624000" cy="62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F2304C-54E3-4459-AFAF-CE65DF6B0326}"/>
              </a:ext>
            </a:extLst>
          </p:cNvPr>
          <p:cNvSpPr/>
          <p:nvPr userDrawn="1"/>
        </p:nvSpPr>
        <p:spPr bwMode="auto">
          <a:xfrm>
            <a:off x="3926515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67A001A-2FAC-4722-9290-1E528214E207}"/>
              </a:ext>
            </a:extLst>
          </p:cNvPr>
          <p:cNvSpPr/>
          <p:nvPr userDrawn="1"/>
        </p:nvSpPr>
        <p:spPr bwMode="auto">
          <a:xfrm>
            <a:off x="4180141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BA0E185-1F36-4869-8618-382C399B309D}"/>
              </a:ext>
            </a:extLst>
          </p:cNvPr>
          <p:cNvCxnSpPr>
            <a:cxnSpLocks/>
            <a:endCxn id="99" idx="1"/>
          </p:cNvCxnSpPr>
          <p:nvPr userDrawn="1"/>
        </p:nvCxnSpPr>
        <p:spPr>
          <a:xfrm>
            <a:off x="3771725" y="4313800"/>
            <a:ext cx="2164108" cy="11376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1970BBC-4951-4778-A26D-81DC5527EA17}"/>
              </a:ext>
            </a:extLst>
          </p:cNvPr>
          <p:cNvCxnSpPr>
            <a:cxnSpLocks/>
            <a:endCxn id="98" idx="2"/>
          </p:cNvCxnSpPr>
          <p:nvPr userDrawn="1"/>
        </p:nvCxnSpPr>
        <p:spPr>
          <a:xfrm flipV="1">
            <a:off x="3759616" y="4112029"/>
            <a:ext cx="3947" cy="216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2004E84-AB4F-4EFE-925B-ED8C2610FE70}"/>
              </a:ext>
            </a:extLst>
          </p:cNvPr>
          <p:cNvCxnSpPr>
            <a:cxnSpLocks/>
            <a:endCxn id="66" idx="1"/>
          </p:cNvCxnSpPr>
          <p:nvPr userDrawn="1"/>
        </p:nvCxnSpPr>
        <p:spPr>
          <a:xfrm>
            <a:off x="3248026" y="2826997"/>
            <a:ext cx="2687812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33F474E-A617-40B2-AAFD-5FD0609BBACE}"/>
              </a:ext>
            </a:extLst>
          </p:cNvPr>
          <p:cNvCxnSpPr>
            <a:cxnSpLocks/>
            <a:stCxn id="97" idx="0"/>
          </p:cNvCxnSpPr>
          <p:nvPr userDrawn="1"/>
        </p:nvCxnSpPr>
        <p:spPr>
          <a:xfrm flipV="1">
            <a:off x="3508999" y="3547597"/>
            <a:ext cx="4237" cy="376312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4B53B7E-76F1-4F62-A463-06D43642EA71}"/>
              </a:ext>
            </a:extLst>
          </p:cNvPr>
          <p:cNvCxnSpPr>
            <a:cxnSpLocks/>
          </p:cNvCxnSpPr>
          <p:nvPr userDrawn="1"/>
        </p:nvCxnSpPr>
        <p:spPr>
          <a:xfrm>
            <a:off x="2999157" y="2109207"/>
            <a:ext cx="2936676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18513CA-C514-44A4-A476-6A8F6A3333DB}"/>
              </a:ext>
            </a:extLst>
          </p:cNvPr>
          <p:cNvCxnSpPr>
            <a:cxnSpLocks/>
            <a:stCxn id="95" idx="0"/>
          </p:cNvCxnSpPr>
          <p:nvPr userDrawn="1"/>
        </p:nvCxnSpPr>
        <p:spPr>
          <a:xfrm flipH="1" flipV="1">
            <a:off x="2999156" y="2093449"/>
            <a:ext cx="3368" cy="183047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0575A00-1BF4-4A25-8B98-CA7B9C002BC7}"/>
              </a:ext>
            </a:extLst>
          </p:cNvPr>
          <p:cNvCxnSpPr>
            <a:cxnSpLocks/>
            <a:stCxn id="96" idx="0"/>
          </p:cNvCxnSpPr>
          <p:nvPr userDrawn="1"/>
        </p:nvCxnSpPr>
        <p:spPr>
          <a:xfrm flipV="1">
            <a:off x="3258547" y="2810996"/>
            <a:ext cx="2344" cy="111291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D52C6B-1767-40C1-935A-71017753F024}"/>
              </a:ext>
            </a:extLst>
          </p:cNvPr>
          <p:cNvCxnSpPr>
            <a:cxnSpLocks/>
          </p:cNvCxnSpPr>
          <p:nvPr userDrawn="1"/>
        </p:nvCxnSpPr>
        <p:spPr>
          <a:xfrm>
            <a:off x="3528034" y="3563995"/>
            <a:ext cx="2407799" cy="8917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6F097D1-E5CE-4427-8182-F7D53AA2CB8C}"/>
              </a:ext>
            </a:extLst>
          </p:cNvPr>
          <p:cNvCxnSpPr>
            <a:cxnSpLocks/>
            <a:endCxn id="100" idx="2"/>
          </p:cNvCxnSpPr>
          <p:nvPr userDrawn="1"/>
        </p:nvCxnSpPr>
        <p:spPr>
          <a:xfrm flipV="1">
            <a:off x="4018691" y="4112029"/>
            <a:ext cx="3824" cy="978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CD1CA2D-7C0E-4281-BEF1-B1775D5DBB37}"/>
              </a:ext>
            </a:extLst>
          </p:cNvPr>
          <p:cNvCxnSpPr>
            <a:cxnSpLocks/>
          </p:cNvCxnSpPr>
          <p:nvPr userDrawn="1"/>
        </p:nvCxnSpPr>
        <p:spPr>
          <a:xfrm>
            <a:off x="4010026" y="5075001"/>
            <a:ext cx="1925807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48D1B28-FEDA-40B6-8032-E7B913F9368F}"/>
              </a:ext>
            </a:extLst>
          </p:cNvPr>
          <p:cNvCxnSpPr>
            <a:cxnSpLocks/>
          </p:cNvCxnSpPr>
          <p:nvPr userDrawn="1"/>
        </p:nvCxnSpPr>
        <p:spPr>
          <a:xfrm flipV="1">
            <a:off x="4269793" y="4112030"/>
            <a:ext cx="0" cy="17279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2CB1FFA-DD6D-4FD0-B8DA-EFA4AE16AB89}"/>
              </a:ext>
            </a:extLst>
          </p:cNvPr>
          <p:cNvCxnSpPr>
            <a:cxnSpLocks/>
          </p:cNvCxnSpPr>
          <p:nvPr userDrawn="1"/>
        </p:nvCxnSpPr>
        <p:spPr>
          <a:xfrm>
            <a:off x="4266618" y="5823353"/>
            <a:ext cx="1669215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0CC129F2-214F-4A76-8A2C-67CD8C6216B6}"/>
              </a:ext>
            </a:extLst>
          </p:cNvPr>
          <p:cNvSpPr txBox="1"/>
          <p:nvPr userDrawn="1"/>
        </p:nvSpPr>
        <p:spPr>
          <a:xfrm>
            <a:off x="6650699" y="1743240"/>
            <a:ext cx="4725883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R100 G130 B195</a:t>
            </a:r>
            <a:br>
              <a:rPr lang="en-GB" sz="2000" dirty="0"/>
            </a:br>
            <a:r>
              <a:rPr lang="en-GB" sz="1600" b="1" dirty="0"/>
              <a:t>(primary design colour, SGLT2 inhibitors)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576092A-43F5-4604-9BF1-86F88D0DC372}"/>
              </a:ext>
            </a:extLst>
          </p:cNvPr>
          <p:cNvSpPr txBox="1"/>
          <p:nvPr userDrawn="1"/>
        </p:nvSpPr>
        <p:spPr>
          <a:xfrm>
            <a:off x="6650700" y="3245726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R67 G172 B153</a:t>
            </a:r>
          </a:p>
          <a:p>
            <a:r>
              <a:rPr lang="en-GB" sz="1600" b="1" dirty="0"/>
              <a:t>(additional design colour)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DA4979D-4AA7-42FB-A26E-A7E74D4749D6}"/>
              </a:ext>
            </a:extLst>
          </p:cNvPr>
          <p:cNvSpPr txBox="1"/>
          <p:nvPr userDrawn="1"/>
        </p:nvSpPr>
        <p:spPr>
          <a:xfrm>
            <a:off x="6650701" y="2496058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R240 G65 B75</a:t>
            </a:r>
            <a:br>
              <a:rPr lang="en-GB" sz="2133" dirty="0"/>
            </a:br>
            <a:r>
              <a:rPr lang="en-GB" sz="1600" b="1" dirty="0"/>
              <a:t>(secondary design colour)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79AEEC-17D6-4BDA-BD81-256EBAF80823}"/>
              </a:ext>
            </a:extLst>
          </p:cNvPr>
          <p:cNvSpPr txBox="1"/>
          <p:nvPr userDrawn="1"/>
        </p:nvSpPr>
        <p:spPr>
          <a:xfrm>
            <a:off x="6650700" y="3995394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R130 G130 B130</a:t>
            </a:r>
            <a:br>
              <a:rPr lang="en-GB" sz="1867" dirty="0"/>
            </a:br>
            <a:r>
              <a:rPr lang="en-GB" sz="1600" b="1" dirty="0"/>
              <a:t>(placebo)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91FCB2-614E-4B91-B9FA-DEC79962AC0F}"/>
              </a:ext>
            </a:extLst>
          </p:cNvPr>
          <p:cNvSpPr txBox="1"/>
          <p:nvPr userDrawn="1"/>
        </p:nvSpPr>
        <p:spPr>
          <a:xfrm>
            <a:off x="6650700" y="4745062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R143 G48 B137</a:t>
            </a:r>
          </a:p>
          <a:p>
            <a:r>
              <a:rPr lang="en-GB" sz="1600" b="1" dirty="0"/>
              <a:t>(DPP-4 inhibitors)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602EE02-FE08-442E-A792-E6F4A9D8BD7A}"/>
              </a:ext>
            </a:extLst>
          </p:cNvPr>
          <p:cNvSpPr txBox="1"/>
          <p:nvPr userDrawn="1"/>
        </p:nvSpPr>
        <p:spPr>
          <a:xfrm>
            <a:off x="6650699" y="5430255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R229 G114 B0</a:t>
            </a:r>
            <a:endParaRPr lang="en-GB" sz="1800" b="1" dirty="0"/>
          </a:p>
          <a:p>
            <a:r>
              <a:rPr lang="en-GB" sz="1600" b="1" dirty="0"/>
              <a:t>(GLP-1 receptor agonists)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033E1E5-53FE-4124-B994-C7B4BB332788}"/>
              </a:ext>
            </a:extLst>
          </p:cNvPr>
          <p:cNvSpPr txBox="1"/>
          <p:nvPr userDrawn="1"/>
        </p:nvSpPr>
        <p:spPr>
          <a:xfrm>
            <a:off x="1411764" y="5556719"/>
            <a:ext cx="267857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chemeClr val="tx2"/>
                </a:solidFill>
              </a:rPr>
              <a:t>R156 G156 B156</a:t>
            </a:r>
            <a:endParaRPr lang="en-GB" sz="1800" b="1" dirty="0">
              <a:solidFill>
                <a:schemeClr val="tx2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(footers, slide numbers)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A247F7-3ACF-4FB0-B3F2-5993CCA3FE2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44211" y="4655159"/>
            <a:ext cx="9391" cy="1483371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379F8F5-A355-4E02-A5CD-9206ACDDF720}"/>
              </a:ext>
            </a:extLst>
          </p:cNvPr>
          <p:cNvCxnSpPr>
            <a:cxnSpLocks/>
            <a:stCxn id="54" idx="1"/>
          </p:cNvCxnSpPr>
          <p:nvPr userDrawn="1"/>
        </p:nvCxnSpPr>
        <p:spPr>
          <a:xfrm flipH="1">
            <a:off x="1453603" y="4669028"/>
            <a:ext cx="693285" cy="423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64E9EF5-6913-4597-9290-65B8490C9671}"/>
              </a:ext>
            </a:extLst>
          </p:cNvPr>
          <p:cNvSpPr/>
          <p:nvPr userDrawn="1"/>
        </p:nvSpPr>
        <p:spPr bwMode="auto">
          <a:xfrm>
            <a:off x="2146888" y="4574113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360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7D7CA-9353-4AFE-A62A-246406FF6C7B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F52F1-C630-48AF-B372-097F2B4EE6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3164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1552C-AFF4-41E5-BB42-CF9186E5E2B7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5E61E2-D477-40E7-B9C3-679DD508208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04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75325-A9A0-4EF5-8574-A3F639DA4BDB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01490-28E7-4A06-AF59-629107CC24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6299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99E14-54FE-41EC-BBC8-A3165E604478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6CC5A9-4F4F-47DC-9D4D-D250B5FB57D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7330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02449-0EDC-4BDE-A953-70FEA0C0A662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B381E-5BC6-42A7-A0BD-197CFE65B15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00556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464F7-79C5-440E-867C-9E2813482754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7F682-2B94-4812-B31B-FE778B70237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24480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DF7FD-6311-41D9-9BD9-3F725E424C5E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1B446-4EEF-442D-9718-4B84DF74E29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400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03" y="3"/>
            <a:ext cx="11040000" cy="1047733"/>
          </a:xfrm>
        </p:spPr>
        <p:txBody>
          <a:bodyPr>
            <a:normAutofit/>
          </a:bodyPr>
          <a:lstStyle>
            <a:lvl1pPr algn="l" defTabSz="1218030" rtl="0" eaLnBrk="1" latinLnBrk="0" hangingPunct="1">
              <a:spcBef>
                <a:spcPct val="0"/>
              </a:spcBef>
              <a:buNone/>
              <a:defRPr lang="en-GB" sz="3700" kern="1200" dirty="0">
                <a:solidFill>
                  <a:srgbClr val="7600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049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79" indent="0">
              <a:buNone/>
              <a:defRPr sz="2700" b="1"/>
            </a:lvl2pPr>
            <a:lvl3pPr marL="1218030" indent="0">
              <a:buNone/>
              <a:defRPr sz="2400" b="1"/>
            </a:lvl3pPr>
            <a:lvl4pPr marL="1827032" indent="0">
              <a:buNone/>
              <a:defRPr sz="2100" b="1"/>
            </a:lvl4pPr>
            <a:lvl5pPr marL="2436058" indent="0">
              <a:buNone/>
              <a:defRPr sz="2100" b="1"/>
            </a:lvl5pPr>
            <a:lvl6pPr marL="3045036" indent="0">
              <a:buNone/>
              <a:defRPr sz="2100" b="1"/>
            </a:lvl6pPr>
            <a:lvl7pPr marL="3654015" indent="0">
              <a:buNone/>
              <a:defRPr sz="2100" b="1"/>
            </a:lvl7pPr>
            <a:lvl8pPr marL="4263040" indent="0">
              <a:buNone/>
              <a:defRPr sz="2100" b="1"/>
            </a:lvl8pPr>
            <a:lvl9pPr marL="487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00239"/>
            <a:ext cx="5386917" cy="412592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429" y="136049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8979" indent="0">
              <a:buNone/>
              <a:defRPr sz="2700" b="1"/>
            </a:lvl2pPr>
            <a:lvl3pPr marL="1218030" indent="0">
              <a:buNone/>
              <a:defRPr sz="2400" b="1"/>
            </a:lvl3pPr>
            <a:lvl4pPr marL="1827032" indent="0">
              <a:buNone/>
              <a:defRPr sz="2100" b="1"/>
            </a:lvl4pPr>
            <a:lvl5pPr marL="2436058" indent="0">
              <a:buNone/>
              <a:defRPr sz="2100" b="1"/>
            </a:lvl5pPr>
            <a:lvl6pPr marL="3045036" indent="0">
              <a:buNone/>
              <a:defRPr sz="2100" b="1"/>
            </a:lvl6pPr>
            <a:lvl7pPr marL="3654015" indent="0">
              <a:buNone/>
              <a:defRPr sz="2100" b="1"/>
            </a:lvl7pPr>
            <a:lvl8pPr marL="4263040" indent="0">
              <a:buNone/>
              <a:defRPr sz="2100" b="1"/>
            </a:lvl8pPr>
            <a:lvl9pPr marL="4872049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429" y="2000239"/>
            <a:ext cx="5389033" cy="4125924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200"/>
            </a:lvl3pPr>
            <a:lvl4pPr>
              <a:defRPr sz="2200"/>
            </a:lvl4pPr>
            <a:lvl5pPr>
              <a:defRPr sz="22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62264" y="6286524"/>
            <a:ext cx="586736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9574970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2C7B1-774A-4C3E-8BB8-73A426398D4F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82E624-6213-4A2C-A76C-54E866C10AB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1358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BF6D79-4D27-4532-ACD7-D8BF34D9281C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4EFBD-9188-4156-A401-360673F2DA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9884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3FE0F-061F-4C18-8300-AC31026D2423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314B4-7DFC-48C4-9F50-A937FAF5BA5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9943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9931F-3B70-4E3F-918E-D9DE60BE5164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DE035-8ABA-4272-8BEB-2C77745552F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42577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75520" y="26125"/>
            <a:ext cx="10416479" cy="1143000"/>
          </a:xfrm>
        </p:spPr>
        <p:txBody>
          <a:bodyPr>
            <a:normAutofit/>
          </a:bodyPr>
          <a:lstStyle>
            <a:lvl1pPr algn="ctr">
              <a:defRPr sz="3200">
                <a:solidFill>
                  <a:srgbClr val="004D68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3" name="Espace réservé du contenu 2"/>
          <p:cNvSpPr>
            <a:spLocks noGrp="1"/>
          </p:cNvSpPr>
          <p:nvPr>
            <p:ph idx="12"/>
          </p:nvPr>
        </p:nvSpPr>
        <p:spPr>
          <a:xfrm>
            <a:off x="3" y="6328827"/>
            <a:ext cx="10896532" cy="531760"/>
          </a:xfrm>
        </p:spPr>
        <p:txBody>
          <a:bodyPr/>
          <a:lstStyle>
            <a:lvl1pPr marL="0" indent="0">
              <a:buClr>
                <a:srgbClr val="004D68"/>
              </a:buClr>
              <a:buSzPct val="80000"/>
              <a:buFont typeface="Arial" pitchFamily="34" charset="0"/>
              <a:buNone/>
              <a:defRPr lang="fr-FR" sz="800" b="1" kern="1200" dirty="0" smtClean="0">
                <a:solidFill>
                  <a:srgbClr val="9ACAEB"/>
                </a:solidFill>
                <a:latin typeface="+mj-lt"/>
                <a:ea typeface="+mn-ea"/>
                <a:cs typeface="+mn-cs"/>
              </a:defRPr>
            </a:lvl1pPr>
            <a:lvl2pPr marL="914400" indent="-457200">
              <a:buClr>
                <a:srgbClr val="0095AC"/>
              </a:buClr>
              <a:buFontTx/>
              <a:buChar char="&gt;"/>
              <a:defRPr>
                <a:solidFill>
                  <a:srgbClr val="0095AC"/>
                </a:solidFill>
                <a:latin typeface="+mn-lt"/>
              </a:defRPr>
            </a:lvl2pPr>
            <a:lvl3pPr marL="1257300" indent="-342900">
              <a:buClr>
                <a:srgbClr val="0095AC"/>
              </a:buClr>
              <a:buFontTx/>
              <a:buChar char="−"/>
              <a:defRPr>
                <a:latin typeface="+mn-lt"/>
              </a:defRPr>
            </a:lvl3pPr>
            <a:lvl4pPr marL="1371600" indent="0">
              <a:buNone/>
              <a:defRPr/>
            </a:lvl4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4501854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196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rgbClr val="0070C0"/>
                </a:solidFill>
              </a:defRPr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09600" y="6246198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63" y="6164801"/>
            <a:ext cx="1183415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462" y="6181839"/>
            <a:ext cx="806628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4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" y="6177937"/>
            <a:ext cx="850176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0059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041218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9211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614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9" y="6286524"/>
            <a:ext cx="582164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15855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5989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294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62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03494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03150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459382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8887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0671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8137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563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4" y="1333493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89" y="6286524"/>
            <a:ext cx="5821643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211813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3461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5384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22369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54508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5642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79094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1/18/2020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68444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 userDrawn="1"/>
        </p:nvSpPr>
        <p:spPr>
          <a:xfrm>
            <a:off x="0" y="3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3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607717" y="3412800"/>
            <a:ext cx="7735823" cy="1036800"/>
          </a:xfr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>
                <a:solidFill>
                  <a:schemeClr val="accent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Click to edit Master subtitle style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/>
          </p:nvPr>
        </p:nvSpPr>
        <p:spPr>
          <a:xfrm>
            <a:off x="607717" y="2164800"/>
            <a:ext cx="7735823" cy="1166400"/>
          </a:xfrm>
        </p:spPr>
        <p:txBody>
          <a:bodyPr anchor="b" anchorCtr="0"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 hasCustomPrompt="1"/>
          </p:nvPr>
        </p:nvSpPr>
        <p:spPr>
          <a:xfrm>
            <a:off x="607717" y="4533123"/>
            <a:ext cx="7751233" cy="383116"/>
          </a:xfrm>
        </p:spPr>
        <p:txBody>
          <a:bodyPr anchor="b" anchorCtr="0"/>
          <a:lstStyle>
            <a:lvl1pPr marL="0" indent="0"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GB" sz="1400" dirty="0"/>
              <a:t>Date of prep goes here if required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00" y="213788"/>
            <a:ext cx="4128000" cy="71962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3065" y="6263085"/>
            <a:ext cx="766553" cy="313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36" y="6268150"/>
            <a:ext cx="1382889" cy="314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05284"/>
      </p:ext>
    </p:extLst>
  </p:cSld>
  <p:clrMapOvr>
    <a:masterClrMapping/>
  </p:clrMapOvr>
  <p:hf hd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871" b="32144"/>
          <a:stretch/>
        </p:blipFill>
        <p:spPr>
          <a:xfrm>
            <a:off x="5751931" y="2954926"/>
            <a:ext cx="6440069" cy="3903075"/>
          </a:xfrm>
          <a:prstGeom prst="rect">
            <a:avLst/>
          </a:prstGeom>
        </p:spPr>
      </p:pic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1" y="1502401"/>
            <a:ext cx="4488873" cy="1653551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dirty="0"/>
              <a:t>Click to edit 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3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11952000" y="3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5566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9" y="1961606"/>
            <a:ext cx="11006400" cy="4203700"/>
          </a:xfrm>
        </p:spPr>
        <p:txBody>
          <a:bodyPr/>
          <a:lstStyle>
            <a:lvl1pPr marL="177800" indent="-177800">
              <a:defRPr>
                <a:solidFill>
                  <a:srgbClr val="5A5A5A"/>
                </a:solidFill>
              </a:defRPr>
            </a:lvl1pPr>
            <a:lvl2pPr marL="450850" indent="-273050">
              <a:defRPr sz="1800">
                <a:solidFill>
                  <a:srgbClr val="5A5A5A"/>
                </a:solidFill>
              </a:defRPr>
            </a:lvl2pPr>
            <a:lvl3pPr marL="628650" indent="-177800">
              <a:defRPr>
                <a:solidFill>
                  <a:srgbClr val="5A5A5A"/>
                </a:solidFill>
              </a:defRPr>
            </a:lvl3pPr>
            <a:lvl4pPr marL="895350" indent="-266700">
              <a:defRPr>
                <a:solidFill>
                  <a:srgbClr val="5A5A5A"/>
                </a:solidFill>
              </a:defRPr>
            </a:lvl4pPr>
            <a:lvl5pPr marL="1079500" indent="-184150">
              <a:defRPr>
                <a:solidFill>
                  <a:srgbClr val="5A5A5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9599" y="1331384"/>
            <a:ext cx="11006400" cy="604800"/>
          </a:xfrm>
        </p:spPr>
        <p:txBody>
          <a:bodyPr/>
          <a:lstStyle>
            <a:lvl1pPr marL="0" indent="0">
              <a:buNone/>
              <a:defRPr sz="1800" b="0" i="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cxnSp>
        <p:nvCxnSpPr>
          <p:cNvPr id="20" name="Straight Connector 19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584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945240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/>
          </p:nvPr>
        </p:nvSpPr>
        <p:spPr>
          <a:xfrm>
            <a:off x="609600" y="1372800"/>
            <a:ext cx="10972800" cy="41712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3117530"/>
      </p:ext>
    </p:extLst>
  </p:cSld>
  <p:clrMapOvr>
    <a:masterClrMapping/>
  </p:clrMapOvr>
  <p:hf hd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31384"/>
            <a:ext cx="11006400" cy="6048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2983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64533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159644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5303520" cy="4195233"/>
          </a:xfrm>
        </p:spPr>
        <p:txBody>
          <a:bodyPr/>
          <a:lstStyle>
            <a:lvl1pPr marL="177800" indent="-177800">
              <a:defRPr sz="1800">
                <a:solidFill>
                  <a:srgbClr val="5A5A5A"/>
                </a:solidFill>
              </a:defRPr>
            </a:lvl1pPr>
            <a:lvl2pPr>
              <a:defRPr sz="1800">
                <a:solidFill>
                  <a:srgbClr val="5A5A5A"/>
                </a:solidFill>
              </a:defRPr>
            </a:lvl2pPr>
            <a:lvl3pPr marL="628650" indent="-177800">
              <a:defRPr sz="1600">
                <a:solidFill>
                  <a:srgbClr val="5A5A5A"/>
                </a:solidFill>
              </a:defRPr>
            </a:lvl3pPr>
            <a:lvl4pPr marL="806450" indent="-177800">
              <a:tabLst/>
              <a:defRPr sz="1600">
                <a:solidFill>
                  <a:srgbClr val="5A5A5A"/>
                </a:solidFill>
              </a:defRPr>
            </a:lvl4pPr>
            <a:lvl5pPr marL="984250" indent="-177800">
              <a:defRPr sz="1400">
                <a:solidFill>
                  <a:srgbClr val="5A5A5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371600"/>
            <a:ext cx="5303520" cy="4195233"/>
          </a:xfrm>
        </p:spPr>
        <p:txBody>
          <a:bodyPr/>
          <a:lstStyle>
            <a:lvl1pPr>
              <a:defRPr sz="1800">
                <a:solidFill>
                  <a:srgbClr val="5A5A5A"/>
                </a:solidFill>
              </a:defRPr>
            </a:lvl1pPr>
            <a:lvl2pPr>
              <a:defRPr sz="1800">
                <a:solidFill>
                  <a:srgbClr val="5A5A5A"/>
                </a:solidFill>
              </a:defRPr>
            </a:lvl2pPr>
            <a:lvl3pPr marL="627063" indent="-176213">
              <a:defRPr sz="1600">
                <a:solidFill>
                  <a:srgbClr val="5A5A5A"/>
                </a:solidFill>
              </a:defRPr>
            </a:lvl3pPr>
            <a:lvl4pPr marL="806450" indent="-177800">
              <a:defRPr sz="1600">
                <a:solidFill>
                  <a:srgbClr val="5A5A5A"/>
                </a:solidFill>
              </a:defRPr>
            </a:lvl4pPr>
            <a:lvl5pPr marL="984250" indent="-177800">
              <a:defRPr sz="1400">
                <a:solidFill>
                  <a:srgbClr val="5A5A5A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427838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09600" y="1332000"/>
            <a:ext cx="5303520" cy="604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962001"/>
            <a:ext cx="5303520" cy="3563939"/>
          </a:xfrm>
        </p:spPr>
        <p:txBody>
          <a:bodyPr/>
          <a:lstStyle>
            <a:lvl1pPr>
              <a:defRPr sz="1800">
                <a:solidFill>
                  <a:srgbClr val="5A5A5A"/>
                </a:solidFill>
              </a:defRPr>
            </a:lvl1pPr>
            <a:lvl2pPr>
              <a:defRPr sz="1800">
                <a:solidFill>
                  <a:srgbClr val="5A5A5A"/>
                </a:solidFill>
              </a:defRPr>
            </a:lvl2pPr>
            <a:lvl3pPr marL="628650" indent="-174625">
              <a:defRPr sz="1600">
                <a:solidFill>
                  <a:srgbClr val="5A5A5A"/>
                </a:solidFill>
              </a:defRPr>
            </a:lvl3pPr>
            <a:lvl4pPr marL="895350" indent="-266700">
              <a:defRPr sz="1600">
                <a:solidFill>
                  <a:srgbClr val="5A5A5A"/>
                </a:solidFill>
              </a:defRPr>
            </a:lvl4pPr>
            <a:lvl5pPr marL="1079500" indent="-184150">
              <a:tabLst>
                <a:tab pos="1079500" algn="l"/>
                <a:tab pos="1346200" algn="l"/>
              </a:tabLst>
              <a:defRPr sz="1400">
                <a:solidFill>
                  <a:srgbClr val="5A5A5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332000"/>
            <a:ext cx="5303520" cy="604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1962001"/>
            <a:ext cx="5303520" cy="3563939"/>
          </a:xfrm>
        </p:spPr>
        <p:txBody>
          <a:bodyPr/>
          <a:lstStyle>
            <a:lvl1pPr>
              <a:defRPr sz="1800">
                <a:solidFill>
                  <a:srgbClr val="5A5A5A"/>
                </a:solidFill>
              </a:defRPr>
            </a:lvl1pPr>
            <a:lvl2pPr>
              <a:defRPr sz="1800">
                <a:solidFill>
                  <a:srgbClr val="5A5A5A"/>
                </a:solidFill>
              </a:defRPr>
            </a:lvl2pPr>
            <a:lvl3pPr marL="627063" indent="-176213">
              <a:defRPr sz="1600">
                <a:solidFill>
                  <a:srgbClr val="5A5A5A"/>
                </a:solidFill>
              </a:defRPr>
            </a:lvl3pPr>
            <a:lvl4pPr marL="895350" indent="-266700">
              <a:defRPr sz="1600">
                <a:solidFill>
                  <a:srgbClr val="5A5A5A"/>
                </a:solidFill>
              </a:defRPr>
            </a:lvl4pPr>
            <a:lvl5pPr marL="1079500" indent="-184150">
              <a:defRPr sz="1400">
                <a:solidFill>
                  <a:srgbClr val="5A5A5A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94878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962000"/>
            <a:ext cx="10972800" cy="4204800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12219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609600" y="1962000"/>
            <a:ext cx="10981635" cy="42048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53446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gure (no watermark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art Placeholder 3"/>
          <p:cNvSpPr>
            <a:spLocks noGrp="1"/>
          </p:cNvSpPr>
          <p:nvPr>
            <p:ph type="chart" sz="quarter" idx="11"/>
          </p:nvPr>
        </p:nvSpPr>
        <p:spPr>
          <a:xfrm>
            <a:off x="609600" y="1960504"/>
            <a:ext cx="11006400" cy="4204800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09600" y="1331384"/>
            <a:ext cx="11006400" cy="6048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0364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348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238237"/>
            <a:ext cx="2743200" cy="48879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238237"/>
            <a:ext cx="8026400" cy="48879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266697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871" b="32144"/>
          <a:stretch/>
        </p:blipFill>
        <p:spPr>
          <a:xfrm>
            <a:off x="5751931" y="2954926"/>
            <a:ext cx="6440069" cy="39030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962000"/>
            <a:ext cx="11006401" cy="4203700"/>
          </a:xfrm>
        </p:spPr>
        <p:txBody>
          <a:bodyPr/>
          <a:lstStyle>
            <a:lvl1pPr marL="177800" indent="-177800">
              <a:defRPr>
                <a:solidFill>
                  <a:srgbClr val="5A5A5A"/>
                </a:solidFill>
              </a:defRPr>
            </a:lvl1pPr>
            <a:lvl2pPr marL="450850" indent="-273050">
              <a:defRPr sz="1800">
                <a:solidFill>
                  <a:srgbClr val="5A5A5A"/>
                </a:solidFill>
              </a:defRPr>
            </a:lvl2pPr>
            <a:lvl3pPr marL="628650" indent="-177800">
              <a:defRPr>
                <a:solidFill>
                  <a:srgbClr val="5A5A5A"/>
                </a:solidFill>
              </a:defRPr>
            </a:lvl3pPr>
            <a:lvl4pPr marL="895350" indent="-266700">
              <a:defRPr>
                <a:solidFill>
                  <a:srgbClr val="5A5A5A"/>
                </a:solidFill>
              </a:defRPr>
            </a:lvl4pPr>
            <a:lvl5pPr marL="1079500" indent="-184150">
              <a:defRPr>
                <a:solidFill>
                  <a:srgbClr val="5A5A5A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1331384"/>
            <a:ext cx="11006400" cy="604800"/>
          </a:xfrm>
        </p:spPr>
        <p:txBody>
          <a:bodyPr/>
          <a:lstStyle>
            <a:lvl1pPr marL="0" indent="0">
              <a:buNone/>
              <a:defRPr sz="18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GB" b="1" dirty="0"/>
              <a:t>Click to edit subtitle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0557" y="241300"/>
            <a:ext cx="865080" cy="7301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 userDrawn="1"/>
        </p:nvCxnSpPr>
        <p:spPr>
          <a:xfrm>
            <a:off x="0" y="1147203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152159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3050" indent="-273050">
              <a:spcBef>
                <a:spcPts val="300"/>
              </a:spcBef>
              <a:defRPr/>
            </a:lvl1pPr>
            <a:lvl2pPr marL="534988" indent="-261938">
              <a:defRPr/>
            </a:lvl2pPr>
            <a:lvl3pPr marL="808038" indent="-273050">
              <a:spcBef>
                <a:spcPts val="300"/>
              </a:spcBef>
              <a:defRPr/>
            </a:lvl3pPr>
            <a:lvl4pPr marL="1081088" indent="-273050">
              <a:defRPr/>
            </a:lvl4pPr>
            <a:lvl5pPr marL="1341438" indent="-26035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>
          <a:xfrm>
            <a:off x="336000" y="6309322"/>
            <a:ext cx="9124800" cy="414291"/>
          </a:xfrm>
        </p:spPr>
        <p:txBody>
          <a:bodyPr/>
          <a:lstStyle/>
          <a:p>
            <a:endParaRPr lang="en-GB" dirty="0">
              <a:solidFill>
                <a:srgbClr val="5A5A5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4AD7133C-5F9C-4F7F-9637-3E296898A784}" type="slidenum">
              <a:rPr lang="en-GB" smtClean="0">
                <a:solidFill>
                  <a:srgbClr val="5A5A5A"/>
                </a:solidFill>
              </a:rPr>
              <a:pPr/>
              <a:t>‹#›</a:t>
            </a:fld>
            <a:endParaRPr lang="en-GB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21880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CROSS_T2D_Logo_Wide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197" y="79023"/>
            <a:ext cx="3689609" cy="102266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69599" y="3412800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369599" y="2164800"/>
            <a:ext cx="7735823" cy="1166400"/>
          </a:xfrm>
        </p:spPr>
        <p:txBody>
          <a:bodyPr anchor="b" anchorCtr="0"/>
          <a:lstStyle>
            <a:lvl1pPr>
              <a:defRPr sz="4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87" y="6269880"/>
            <a:ext cx="591997" cy="322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7" y="6275424"/>
            <a:ext cx="1035657" cy="313731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299C789-8C73-4C15-9A7F-BBB42A592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599" y="4348798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Date of preparation 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99949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502400"/>
            <a:ext cx="11151029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header</a:t>
            </a:r>
            <a:endParaRPr lang="en-GB" dirty="0"/>
          </a:p>
        </p:txBody>
      </p:sp>
      <p:pic>
        <p:nvPicPr>
          <p:cNvPr id="8" name="Picture 7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64298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FB8188E-B22F-4695-9B78-545C6BDE1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4425308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 hasCustomPrompt="1"/>
          </p:nvPr>
        </p:nvSpPr>
        <p:spPr>
          <a:xfrm>
            <a:off x="609600" y="1372800"/>
            <a:ext cx="10972800" cy="417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163457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8400" y="1378800"/>
            <a:ext cx="11006400" cy="604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155116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5288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380069"/>
            <a:ext cx="5303520" cy="4195233"/>
          </a:xfrm>
        </p:spPr>
        <p:txBody>
          <a:bodyPr/>
          <a:lstStyle>
            <a:lvl1pPr marL="237061" indent="-237061"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7061">
              <a:defRPr sz="2133">
                <a:solidFill>
                  <a:schemeClr val="tx2"/>
                </a:solidFill>
              </a:defRPr>
            </a:lvl3pPr>
            <a:lvl4pPr marL="1075240" indent="-237061">
              <a:tabLst/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8880" y="1380069"/>
            <a:ext cx="5303520" cy="4195233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6063" indent="-234945">
              <a:defRPr sz="2133">
                <a:solidFill>
                  <a:schemeClr val="tx2"/>
                </a:solidFill>
              </a:defRPr>
            </a:lvl3pPr>
            <a:lvl4pPr marL="1075240" indent="-237061"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4" name="Picture 13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38733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7679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6" name="Picture 15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D66A9B1-DF1C-4EC9-ACBE-D82A43A5C35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8880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527B29D-794F-4846-B05B-729E46B20E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916167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203" y="3"/>
            <a:ext cx="11040000" cy="1047733"/>
          </a:xfrm>
        </p:spPr>
        <p:txBody>
          <a:bodyPr>
            <a:normAutofit/>
          </a:bodyPr>
          <a:lstStyle>
            <a:lvl1pPr algn="l" defTabSz="1219080" rtl="0" eaLnBrk="1" latinLnBrk="0" hangingPunct="1">
              <a:spcBef>
                <a:spcPct val="0"/>
              </a:spcBef>
              <a:buNone/>
              <a:defRPr lang="en-GB" sz="3700" kern="1200" dirty="0">
                <a:solidFill>
                  <a:srgbClr val="76004B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0492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000239"/>
            <a:ext cx="5386917" cy="412592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2" y="1360492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39" indent="0">
              <a:buNone/>
              <a:defRPr sz="2700" b="1"/>
            </a:lvl2pPr>
            <a:lvl3pPr marL="1219080" indent="0">
              <a:buNone/>
              <a:defRPr sz="2400" b="1"/>
            </a:lvl3pPr>
            <a:lvl4pPr marL="1828618" indent="0">
              <a:buNone/>
              <a:defRPr sz="2100" b="1"/>
            </a:lvl4pPr>
            <a:lvl5pPr marL="2438158" indent="0">
              <a:buNone/>
              <a:defRPr sz="2100" b="1"/>
            </a:lvl5pPr>
            <a:lvl6pPr marL="3047696" indent="0">
              <a:buNone/>
              <a:defRPr sz="2100" b="1"/>
            </a:lvl6pPr>
            <a:lvl7pPr marL="3657235" indent="0">
              <a:buNone/>
              <a:defRPr sz="2100" b="1"/>
            </a:lvl7pPr>
            <a:lvl8pPr marL="4266773" indent="0">
              <a:buNone/>
              <a:defRPr sz="2100" b="1"/>
            </a:lvl8pPr>
            <a:lvl9pPr marL="4876313" indent="0">
              <a:buNone/>
              <a:defRPr sz="2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2" y="2000239"/>
            <a:ext cx="5389033" cy="412592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0620005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8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80028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713839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B1A724-691A-4FE1-92AC-C73277838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0714326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 - referenc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  <a:endParaRPr lang="en-GB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0" y="114720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38" name="Slide Number Placeholder 7">
            <a:extLst>
              <a:ext uri="{FF2B5EF4-FFF2-40B4-BE49-F238E27FC236}">
                <a16:creationId xmlns:a16="http://schemas.microsoft.com/office/drawing/2014/main" id="{B7E965D6-1A3F-4652-AF95-3EF09D4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F3F831-660D-4A14-AC1A-8A0B6519BC63}"/>
              </a:ext>
            </a:extLst>
          </p:cNvPr>
          <p:cNvSpPr/>
          <p:nvPr userDrawn="1"/>
        </p:nvSpPr>
        <p:spPr>
          <a:xfrm>
            <a:off x="5935832" y="1791608"/>
            <a:ext cx="624000" cy="62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FBBEA7-B09C-4E79-81E1-3029662B0700}"/>
              </a:ext>
            </a:extLst>
          </p:cNvPr>
          <p:cNvSpPr/>
          <p:nvPr userDrawn="1"/>
        </p:nvSpPr>
        <p:spPr>
          <a:xfrm>
            <a:off x="5935832" y="3264087"/>
            <a:ext cx="624000" cy="62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AAFB619-2FC7-44AA-9C6D-93F89723D988}"/>
              </a:ext>
            </a:extLst>
          </p:cNvPr>
          <p:cNvSpPr/>
          <p:nvPr userDrawn="1"/>
        </p:nvSpPr>
        <p:spPr>
          <a:xfrm>
            <a:off x="5935837" y="2514997"/>
            <a:ext cx="624000" cy="62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F2346E-760A-4354-A345-D0F75583E847}"/>
              </a:ext>
            </a:extLst>
          </p:cNvPr>
          <p:cNvSpPr/>
          <p:nvPr userDrawn="1"/>
        </p:nvSpPr>
        <p:spPr>
          <a:xfrm>
            <a:off x="5935832" y="4762265"/>
            <a:ext cx="624000" cy="62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5F07D93-77FD-4963-901A-2B90C9E5713F}"/>
              </a:ext>
            </a:extLst>
          </p:cNvPr>
          <p:cNvSpPr/>
          <p:nvPr userDrawn="1"/>
        </p:nvSpPr>
        <p:spPr>
          <a:xfrm>
            <a:off x="5935832" y="5511353"/>
            <a:ext cx="624000" cy="624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pic>
        <p:nvPicPr>
          <p:cNvPr id="81" name="Picture 2" descr="image003">
            <a:extLst>
              <a:ext uri="{FF2B5EF4-FFF2-40B4-BE49-F238E27FC236}">
                <a16:creationId xmlns:a16="http://schemas.microsoft.com/office/drawing/2014/main" id="{C4998329-688D-490A-B1B2-7B0E91F6E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276" r="827" b="23948"/>
          <a:stretch/>
        </p:blipFill>
        <p:spPr bwMode="auto">
          <a:xfrm>
            <a:off x="1854258" y="3578545"/>
            <a:ext cx="2552701" cy="172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778C884F-CDCD-43A5-AE3C-C48100081D55}"/>
              </a:ext>
            </a:extLst>
          </p:cNvPr>
          <p:cNvSpPr txBox="1"/>
          <p:nvPr userDrawn="1"/>
        </p:nvSpPr>
        <p:spPr>
          <a:xfrm>
            <a:off x="2203061" y="1332250"/>
            <a:ext cx="2932832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R90 G90 B90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b="1" dirty="0">
                <a:solidFill>
                  <a:schemeClr val="tx2"/>
                </a:solidFill>
              </a:rPr>
              <a:t>(subtitles, body text</a:t>
            </a:r>
            <a:r>
              <a:rPr lang="en-GB" sz="1600" b="1" baseline="0" dirty="0">
                <a:solidFill>
                  <a:schemeClr val="tx2"/>
                </a:solidFill>
              </a:rPr>
              <a:t>,</a:t>
            </a:r>
            <a:r>
              <a:rPr lang="en-GB" sz="1600" b="1" dirty="0">
                <a:solidFill>
                  <a:schemeClr val="tx2"/>
                </a:solidFill>
              </a:rPr>
              <a:t> axes)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C5CB6FB-809F-4902-A8F3-328A732C4EDD}"/>
              </a:ext>
            </a:extLst>
          </p:cNvPr>
          <p:cNvCxnSpPr>
            <a:cxnSpLocks/>
            <a:stCxn id="94" idx="0"/>
          </p:cNvCxnSpPr>
          <p:nvPr userDrawn="1"/>
        </p:nvCxnSpPr>
        <p:spPr>
          <a:xfrm flipH="1" flipV="1">
            <a:off x="2243440" y="1462500"/>
            <a:ext cx="1819" cy="2461424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FF31EA03-7506-4311-8B96-6B6B349BE594}"/>
              </a:ext>
            </a:extLst>
          </p:cNvPr>
          <p:cNvSpPr/>
          <p:nvPr userDrawn="1"/>
        </p:nvSpPr>
        <p:spPr bwMode="auto">
          <a:xfrm>
            <a:off x="2149259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8578FF-69D8-4C61-929B-C803B0DE2F2F}"/>
              </a:ext>
            </a:extLst>
          </p:cNvPr>
          <p:cNvSpPr/>
          <p:nvPr userDrawn="1"/>
        </p:nvSpPr>
        <p:spPr bwMode="auto">
          <a:xfrm>
            <a:off x="2906524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0F963DE-DE1E-433A-8590-DBDEB4FBF472}"/>
              </a:ext>
            </a:extLst>
          </p:cNvPr>
          <p:cNvSpPr/>
          <p:nvPr userDrawn="1"/>
        </p:nvSpPr>
        <p:spPr bwMode="auto">
          <a:xfrm>
            <a:off x="3162547" y="3923911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B759D30-2B5C-47F2-BA44-2D94AEA6D5C7}"/>
              </a:ext>
            </a:extLst>
          </p:cNvPr>
          <p:cNvSpPr/>
          <p:nvPr userDrawn="1"/>
        </p:nvSpPr>
        <p:spPr bwMode="auto">
          <a:xfrm>
            <a:off x="3412999" y="3923910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1928D86-7FF5-4BF1-BC7A-62171D6D57A2}"/>
              </a:ext>
            </a:extLst>
          </p:cNvPr>
          <p:cNvSpPr/>
          <p:nvPr userDrawn="1"/>
        </p:nvSpPr>
        <p:spPr bwMode="auto">
          <a:xfrm>
            <a:off x="3667563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76503C3-A657-4BBC-9A62-9F8BD8FEB0B1}"/>
              </a:ext>
            </a:extLst>
          </p:cNvPr>
          <p:cNvSpPr/>
          <p:nvPr userDrawn="1"/>
        </p:nvSpPr>
        <p:spPr>
          <a:xfrm>
            <a:off x="5935832" y="4013176"/>
            <a:ext cx="624000" cy="62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F2304C-54E3-4459-AFAF-CE65DF6B0326}"/>
              </a:ext>
            </a:extLst>
          </p:cNvPr>
          <p:cNvSpPr/>
          <p:nvPr userDrawn="1"/>
        </p:nvSpPr>
        <p:spPr bwMode="auto">
          <a:xfrm>
            <a:off x="3926515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67A001A-2FAC-4722-9290-1E528214E207}"/>
              </a:ext>
            </a:extLst>
          </p:cNvPr>
          <p:cNvSpPr/>
          <p:nvPr userDrawn="1"/>
        </p:nvSpPr>
        <p:spPr bwMode="auto">
          <a:xfrm>
            <a:off x="4180141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BA0E185-1F36-4869-8618-382C399B309D}"/>
              </a:ext>
            </a:extLst>
          </p:cNvPr>
          <p:cNvCxnSpPr>
            <a:cxnSpLocks/>
            <a:endCxn id="99" idx="1"/>
          </p:cNvCxnSpPr>
          <p:nvPr userDrawn="1"/>
        </p:nvCxnSpPr>
        <p:spPr>
          <a:xfrm>
            <a:off x="3771725" y="4313800"/>
            <a:ext cx="2164108" cy="11376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1970BBC-4951-4778-A26D-81DC5527EA17}"/>
              </a:ext>
            </a:extLst>
          </p:cNvPr>
          <p:cNvCxnSpPr>
            <a:cxnSpLocks/>
            <a:endCxn id="98" idx="2"/>
          </p:cNvCxnSpPr>
          <p:nvPr userDrawn="1"/>
        </p:nvCxnSpPr>
        <p:spPr>
          <a:xfrm flipV="1">
            <a:off x="3759616" y="4112029"/>
            <a:ext cx="3947" cy="216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2004E84-AB4F-4EFE-925B-ED8C2610FE70}"/>
              </a:ext>
            </a:extLst>
          </p:cNvPr>
          <p:cNvCxnSpPr>
            <a:cxnSpLocks/>
            <a:endCxn id="66" idx="1"/>
          </p:cNvCxnSpPr>
          <p:nvPr userDrawn="1"/>
        </p:nvCxnSpPr>
        <p:spPr>
          <a:xfrm>
            <a:off x="3248026" y="2826997"/>
            <a:ext cx="2687812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33F474E-A617-40B2-AAFD-5FD0609BBACE}"/>
              </a:ext>
            </a:extLst>
          </p:cNvPr>
          <p:cNvCxnSpPr>
            <a:cxnSpLocks/>
            <a:stCxn id="97" idx="0"/>
          </p:cNvCxnSpPr>
          <p:nvPr userDrawn="1"/>
        </p:nvCxnSpPr>
        <p:spPr>
          <a:xfrm flipV="1">
            <a:off x="3508999" y="3547597"/>
            <a:ext cx="4237" cy="376312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4B53B7E-76F1-4F62-A463-06D43642EA71}"/>
              </a:ext>
            </a:extLst>
          </p:cNvPr>
          <p:cNvCxnSpPr>
            <a:cxnSpLocks/>
          </p:cNvCxnSpPr>
          <p:nvPr userDrawn="1"/>
        </p:nvCxnSpPr>
        <p:spPr>
          <a:xfrm>
            <a:off x="2999157" y="2109207"/>
            <a:ext cx="2936676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18513CA-C514-44A4-A476-6A8F6A3333DB}"/>
              </a:ext>
            </a:extLst>
          </p:cNvPr>
          <p:cNvCxnSpPr>
            <a:cxnSpLocks/>
            <a:stCxn id="95" idx="0"/>
          </p:cNvCxnSpPr>
          <p:nvPr userDrawn="1"/>
        </p:nvCxnSpPr>
        <p:spPr>
          <a:xfrm flipH="1" flipV="1">
            <a:off x="2999156" y="2093449"/>
            <a:ext cx="3368" cy="183047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0575A00-1BF4-4A25-8B98-CA7B9C002BC7}"/>
              </a:ext>
            </a:extLst>
          </p:cNvPr>
          <p:cNvCxnSpPr>
            <a:cxnSpLocks/>
            <a:stCxn id="96" idx="0"/>
          </p:cNvCxnSpPr>
          <p:nvPr userDrawn="1"/>
        </p:nvCxnSpPr>
        <p:spPr>
          <a:xfrm flipV="1">
            <a:off x="3258547" y="2810996"/>
            <a:ext cx="2344" cy="111291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D52C6B-1767-40C1-935A-71017753F024}"/>
              </a:ext>
            </a:extLst>
          </p:cNvPr>
          <p:cNvCxnSpPr>
            <a:cxnSpLocks/>
          </p:cNvCxnSpPr>
          <p:nvPr userDrawn="1"/>
        </p:nvCxnSpPr>
        <p:spPr>
          <a:xfrm>
            <a:off x="3528034" y="3563995"/>
            <a:ext cx="2407799" cy="8917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6F097D1-E5CE-4427-8182-F7D53AA2CB8C}"/>
              </a:ext>
            </a:extLst>
          </p:cNvPr>
          <p:cNvCxnSpPr>
            <a:cxnSpLocks/>
            <a:endCxn id="100" idx="2"/>
          </p:cNvCxnSpPr>
          <p:nvPr userDrawn="1"/>
        </p:nvCxnSpPr>
        <p:spPr>
          <a:xfrm flipV="1">
            <a:off x="4018691" y="4112029"/>
            <a:ext cx="3824" cy="978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CD1CA2D-7C0E-4281-BEF1-B1775D5DBB37}"/>
              </a:ext>
            </a:extLst>
          </p:cNvPr>
          <p:cNvCxnSpPr>
            <a:cxnSpLocks/>
          </p:cNvCxnSpPr>
          <p:nvPr userDrawn="1"/>
        </p:nvCxnSpPr>
        <p:spPr>
          <a:xfrm>
            <a:off x="4010026" y="5075001"/>
            <a:ext cx="1925807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48D1B28-FEDA-40B6-8032-E7B913F9368F}"/>
              </a:ext>
            </a:extLst>
          </p:cNvPr>
          <p:cNvCxnSpPr>
            <a:cxnSpLocks/>
          </p:cNvCxnSpPr>
          <p:nvPr userDrawn="1"/>
        </p:nvCxnSpPr>
        <p:spPr>
          <a:xfrm flipV="1">
            <a:off x="4269793" y="4112030"/>
            <a:ext cx="0" cy="17279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2CB1FFA-DD6D-4FD0-B8DA-EFA4AE16AB89}"/>
              </a:ext>
            </a:extLst>
          </p:cNvPr>
          <p:cNvCxnSpPr>
            <a:cxnSpLocks/>
          </p:cNvCxnSpPr>
          <p:nvPr userDrawn="1"/>
        </p:nvCxnSpPr>
        <p:spPr>
          <a:xfrm>
            <a:off x="4266618" y="5823353"/>
            <a:ext cx="1669215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0CC129F2-214F-4A76-8A2C-67CD8C6216B6}"/>
              </a:ext>
            </a:extLst>
          </p:cNvPr>
          <p:cNvSpPr txBox="1"/>
          <p:nvPr userDrawn="1"/>
        </p:nvSpPr>
        <p:spPr>
          <a:xfrm>
            <a:off x="6650699" y="1743240"/>
            <a:ext cx="4725883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R100 G130 B195</a:t>
            </a:r>
            <a:br>
              <a:rPr lang="en-GB" sz="2000" dirty="0"/>
            </a:br>
            <a:r>
              <a:rPr lang="en-GB" sz="1600" b="1" dirty="0"/>
              <a:t>(primary design colour, SGLT2 inhibitors)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576092A-43F5-4604-9BF1-86F88D0DC372}"/>
              </a:ext>
            </a:extLst>
          </p:cNvPr>
          <p:cNvSpPr txBox="1"/>
          <p:nvPr userDrawn="1"/>
        </p:nvSpPr>
        <p:spPr>
          <a:xfrm>
            <a:off x="6650700" y="3245726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R67 G172 B153</a:t>
            </a:r>
          </a:p>
          <a:p>
            <a:r>
              <a:rPr lang="en-GB" sz="1600" b="1" dirty="0"/>
              <a:t>(additional design colour)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DA4979D-4AA7-42FB-A26E-A7E74D4749D6}"/>
              </a:ext>
            </a:extLst>
          </p:cNvPr>
          <p:cNvSpPr txBox="1"/>
          <p:nvPr userDrawn="1"/>
        </p:nvSpPr>
        <p:spPr>
          <a:xfrm>
            <a:off x="6650701" y="2496058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R240 G65 B75</a:t>
            </a:r>
            <a:br>
              <a:rPr lang="en-GB" sz="2133" dirty="0"/>
            </a:br>
            <a:r>
              <a:rPr lang="en-GB" sz="1600" b="1" dirty="0"/>
              <a:t>(secondary design colour)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79AEEC-17D6-4BDA-BD81-256EBAF80823}"/>
              </a:ext>
            </a:extLst>
          </p:cNvPr>
          <p:cNvSpPr txBox="1"/>
          <p:nvPr userDrawn="1"/>
        </p:nvSpPr>
        <p:spPr>
          <a:xfrm>
            <a:off x="6650700" y="3995394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R130 G130 B130</a:t>
            </a:r>
            <a:br>
              <a:rPr lang="en-GB" sz="1867" dirty="0"/>
            </a:br>
            <a:r>
              <a:rPr lang="en-GB" sz="1600" b="1" dirty="0"/>
              <a:t>(placebo)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91FCB2-614E-4B91-B9FA-DEC79962AC0F}"/>
              </a:ext>
            </a:extLst>
          </p:cNvPr>
          <p:cNvSpPr txBox="1"/>
          <p:nvPr userDrawn="1"/>
        </p:nvSpPr>
        <p:spPr>
          <a:xfrm>
            <a:off x="6650700" y="4745062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R143 G48 B137</a:t>
            </a:r>
          </a:p>
          <a:p>
            <a:r>
              <a:rPr lang="en-GB" sz="1600" b="1" dirty="0"/>
              <a:t>(DPP-4 inhibitors)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602EE02-FE08-442E-A792-E6F4A9D8BD7A}"/>
              </a:ext>
            </a:extLst>
          </p:cNvPr>
          <p:cNvSpPr txBox="1"/>
          <p:nvPr userDrawn="1"/>
        </p:nvSpPr>
        <p:spPr>
          <a:xfrm>
            <a:off x="6650699" y="5430255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R229 G114 B0</a:t>
            </a:r>
            <a:endParaRPr lang="en-GB" sz="1800" b="1" dirty="0"/>
          </a:p>
          <a:p>
            <a:r>
              <a:rPr lang="en-GB" sz="1600" b="1" dirty="0"/>
              <a:t>(GLP-1 receptor agonists)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033E1E5-53FE-4124-B994-C7B4BB332788}"/>
              </a:ext>
            </a:extLst>
          </p:cNvPr>
          <p:cNvSpPr txBox="1"/>
          <p:nvPr userDrawn="1"/>
        </p:nvSpPr>
        <p:spPr>
          <a:xfrm>
            <a:off x="1411764" y="5556719"/>
            <a:ext cx="267857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chemeClr val="tx2"/>
                </a:solidFill>
              </a:rPr>
              <a:t>R156 G156 B156</a:t>
            </a:r>
            <a:endParaRPr lang="en-GB" sz="1800" b="1" dirty="0">
              <a:solidFill>
                <a:schemeClr val="tx2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(footers, slide numbers)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A247F7-3ACF-4FB0-B3F2-5993CCA3FE2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44211" y="4655159"/>
            <a:ext cx="9391" cy="1483371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379F8F5-A355-4E02-A5CD-9206ACDDF720}"/>
              </a:ext>
            </a:extLst>
          </p:cNvPr>
          <p:cNvCxnSpPr>
            <a:cxnSpLocks/>
            <a:stCxn id="54" idx="1"/>
          </p:cNvCxnSpPr>
          <p:nvPr userDrawn="1"/>
        </p:nvCxnSpPr>
        <p:spPr>
          <a:xfrm flipH="1">
            <a:off x="1453603" y="4669028"/>
            <a:ext cx="693285" cy="423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64E9EF5-6913-4597-9290-65B8490C9671}"/>
              </a:ext>
            </a:extLst>
          </p:cNvPr>
          <p:cNvSpPr/>
          <p:nvPr userDrawn="1"/>
        </p:nvSpPr>
        <p:spPr bwMode="auto">
          <a:xfrm>
            <a:off x="2146888" y="4574113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95535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7227-58CC-4CF4-9C09-4DFE51AA5891}" type="datetimeFigureOut">
              <a:rPr lang="en-SG" smtClean="0"/>
              <a:t>18/1/2020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5DF72-FE7B-49C3-AB32-162DC96FA586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50046079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CROSS_T2D_Logo_Wide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197" y="79023"/>
            <a:ext cx="3689609" cy="102266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69599" y="3412800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369599" y="2164800"/>
            <a:ext cx="7735823" cy="1166400"/>
          </a:xfrm>
        </p:spPr>
        <p:txBody>
          <a:bodyPr anchor="b" anchorCtr="0"/>
          <a:lstStyle>
            <a:lvl1pPr>
              <a:defRPr sz="4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87" y="6269880"/>
            <a:ext cx="591997" cy="322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7" y="6275424"/>
            <a:ext cx="1035657" cy="313731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299C789-8C73-4C15-9A7F-BBB42A592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599" y="4348798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Date of preparation 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61213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502400"/>
            <a:ext cx="11151029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header</a:t>
            </a:r>
            <a:endParaRPr lang="en-GB" dirty="0"/>
          </a:p>
        </p:txBody>
      </p:sp>
      <p:pic>
        <p:nvPicPr>
          <p:cNvPr id="8" name="Picture 7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58631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FB8188E-B22F-4695-9B78-545C6BDE1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028086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 hasCustomPrompt="1"/>
          </p:nvPr>
        </p:nvSpPr>
        <p:spPr>
          <a:xfrm>
            <a:off x="609600" y="1372800"/>
            <a:ext cx="10972800" cy="417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018327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8400" y="1378800"/>
            <a:ext cx="11006400" cy="604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8382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9682167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527891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380069"/>
            <a:ext cx="5303520" cy="4195233"/>
          </a:xfrm>
        </p:spPr>
        <p:txBody>
          <a:bodyPr/>
          <a:lstStyle>
            <a:lvl1pPr marL="237061" indent="-237061"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7061">
              <a:defRPr sz="2133">
                <a:solidFill>
                  <a:schemeClr val="tx2"/>
                </a:solidFill>
              </a:defRPr>
            </a:lvl3pPr>
            <a:lvl4pPr marL="1075240" indent="-237061">
              <a:tabLst/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8880" y="1380069"/>
            <a:ext cx="5303520" cy="4195233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6063" indent="-234945">
              <a:defRPr sz="2133">
                <a:solidFill>
                  <a:schemeClr val="tx2"/>
                </a:solidFill>
              </a:defRPr>
            </a:lvl3pPr>
            <a:lvl4pPr marL="1075240" indent="-237061"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4" name="Picture 13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4118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7679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6" name="Picture 15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D66A9B1-DF1C-4EC9-ACBE-D82A43A5C35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8880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527B29D-794F-4846-B05B-729E46B20E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97650993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8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81334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18649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B1A724-691A-4FE1-92AC-C73277838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4273695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 - referenc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  <a:endParaRPr lang="en-GB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0" y="114720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38" name="Slide Number Placeholder 7">
            <a:extLst>
              <a:ext uri="{FF2B5EF4-FFF2-40B4-BE49-F238E27FC236}">
                <a16:creationId xmlns:a16="http://schemas.microsoft.com/office/drawing/2014/main" id="{B7E965D6-1A3F-4652-AF95-3EF09D4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F3F831-660D-4A14-AC1A-8A0B6519BC63}"/>
              </a:ext>
            </a:extLst>
          </p:cNvPr>
          <p:cNvSpPr/>
          <p:nvPr userDrawn="1"/>
        </p:nvSpPr>
        <p:spPr>
          <a:xfrm>
            <a:off x="5935832" y="1791608"/>
            <a:ext cx="624000" cy="62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FBBEA7-B09C-4E79-81E1-3029662B0700}"/>
              </a:ext>
            </a:extLst>
          </p:cNvPr>
          <p:cNvSpPr/>
          <p:nvPr userDrawn="1"/>
        </p:nvSpPr>
        <p:spPr>
          <a:xfrm>
            <a:off x="5935832" y="3264087"/>
            <a:ext cx="624000" cy="62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AAFB619-2FC7-44AA-9C6D-93F89723D988}"/>
              </a:ext>
            </a:extLst>
          </p:cNvPr>
          <p:cNvSpPr/>
          <p:nvPr userDrawn="1"/>
        </p:nvSpPr>
        <p:spPr>
          <a:xfrm>
            <a:off x="5935837" y="2514997"/>
            <a:ext cx="624000" cy="62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F2346E-760A-4354-A345-D0F75583E847}"/>
              </a:ext>
            </a:extLst>
          </p:cNvPr>
          <p:cNvSpPr/>
          <p:nvPr userDrawn="1"/>
        </p:nvSpPr>
        <p:spPr>
          <a:xfrm>
            <a:off x="5935832" y="4762265"/>
            <a:ext cx="624000" cy="62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5F07D93-77FD-4963-901A-2B90C9E5713F}"/>
              </a:ext>
            </a:extLst>
          </p:cNvPr>
          <p:cNvSpPr/>
          <p:nvPr userDrawn="1"/>
        </p:nvSpPr>
        <p:spPr>
          <a:xfrm>
            <a:off x="5935832" y="5511353"/>
            <a:ext cx="624000" cy="624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pic>
        <p:nvPicPr>
          <p:cNvPr id="81" name="Picture 2" descr="image003">
            <a:extLst>
              <a:ext uri="{FF2B5EF4-FFF2-40B4-BE49-F238E27FC236}">
                <a16:creationId xmlns:a16="http://schemas.microsoft.com/office/drawing/2014/main" id="{C4998329-688D-490A-B1B2-7B0E91F6E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276" r="827" b="23948"/>
          <a:stretch/>
        </p:blipFill>
        <p:spPr bwMode="auto">
          <a:xfrm>
            <a:off x="1854258" y="3578545"/>
            <a:ext cx="2552701" cy="172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778C884F-CDCD-43A5-AE3C-C48100081D55}"/>
              </a:ext>
            </a:extLst>
          </p:cNvPr>
          <p:cNvSpPr txBox="1"/>
          <p:nvPr userDrawn="1"/>
        </p:nvSpPr>
        <p:spPr>
          <a:xfrm>
            <a:off x="2203061" y="1332250"/>
            <a:ext cx="2932832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R90 G90 B90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b="1" dirty="0">
                <a:solidFill>
                  <a:schemeClr val="tx2"/>
                </a:solidFill>
              </a:rPr>
              <a:t>(subtitles, body text</a:t>
            </a:r>
            <a:r>
              <a:rPr lang="en-GB" sz="1600" b="1" baseline="0" dirty="0">
                <a:solidFill>
                  <a:schemeClr val="tx2"/>
                </a:solidFill>
              </a:rPr>
              <a:t>,</a:t>
            </a:r>
            <a:r>
              <a:rPr lang="en-GB" sz="1600" b="1" dirty="0">
                <a:solidFill>
                  <a:schemeClr val="tx2"/>
                </a:solidFill>
              </a:rPr>
              <a:t> axes)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C5CB6FB-809F-4902-A8F3-328A732C4EDD}"/>
              </a:ext>
            </a:extLst>
          </p:cNvPr>
          <p:cNvCxnSpPr>
            <a:cxnSpLocks/>
            <a:stCxn id="94" idx="0"/>
          </p:cNvCxnSpPr>
          <p:nvPr userDrawn="1"/>
        </p:nvCxnSpPr>
        <p:spPr>
          <a:xfrm flipH="1" flipV="1">
            <a:off x="2243440" y="1462500"/>
            <a:ext cx="1819" cy="2461424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FF31EA03-7506-4311-8B96-6B6B349BE594}"/>
              </a:ext>
            </a:extLst>
          </p:cNvPr>
          <p:cNvSpPr/>
          <p:nvPr userDrawn="1"/>
        </p:nvSpPr>
        <p:spPr bwMode="auto">
          <a:xfrm>
            <a:off x="2149259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8578FF-69D8-4C61-929B-C803B0DE2F2F}"/>
              </a:ext>
            </a:extLst>
          </p:cNvPr>
          <p:cNvSpPr/>
          <p:nvPr userDrawn="1"/>
        </p:nvSpPr>
        <p:spPr bwMode="auto">
          <a:xfrm>
            <a:off x="2906524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0F963DE-DE1E-433A-8590-DBDEB4FBF472}"/>
              </a:ext>
            </a:extLst>
          </p:cNvPr>
          <p:cNvSpPr/>
          <p:nvPr userDrawn="1"/>
        </p:nvSpPr>
        <p:spPr bwMode="auto">
          <a:xfrm>
            <a:off x="3162547" y="3923911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B759D30-2B5C-47F2-BA44-2D94AEA6D5C7}"/>
              </a:ext>
            </a:extLst>
          </p:cNvPr>
          <p:cNvSpPr/>
          <p:nvPr userDrawn="1"/>
        </p:nvSpPr>
        <p:spPr bwMode="auto">
          <a:xfrm>
            <a:off x="3412999" y="3923910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1928D86-7FF5-4BF1-BC7A-62171D6D57A2}"/>
              </a:ext>
            </a:extLst>
          </p:cNvPr>
          <p:cNvSpPr/>
          <p:nvPr userDrawn="1"/>
        </p:nvSpPr>
        <p:spPr bwMode="auto">
          <a:xfrm>
            <a:off x="3667563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76503C3-A657-4BBC-9A62-9F8BD8FEB0B1}"/>
              </a:ext>
            </a:extLst>
          </p:cNvPr>
          <p:cNvSpPr/>
          <p:nvPr userDrawn="1"/>
        </p:nvSpPr>
        <p:spPr>
          <a:xfrm>
            <a:off x="5935832" y="4013176"/>
            <a:ext cx="624000" cy="62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F2304C-54E3-4459-AFAF-CE65DF6B0326}"/>
              </a:ext>
            </a:extLst>
          </p:cNvPr>
          <p:cNvSpPr/>
          <p:nvPr userDrawn="1"/>
        </p:nvSpPr>
        <p:spPr bwMode="auto">
          <a:xfrm>
            <a:off x="3926515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67A001A-2FAC-4722-9290-1E528214E207}"/>
              </a:ext>
            </a:extLst>
          </p:cNvPr>
          <p:cNvSpPr/>
          <p:nvPr userDrawn="1"/>
        </p:nvSpPr>
        <p:spPr bwMode="auto">
          <a:xfrm>
            <a:off x="4180141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BA0E185-1F36-4869-8618-382C399B309D}"/>
              </a:ext>
            </a:extLst>
          </p:cNvPr>
          <p:cNvCxnSpPr>
            <a:cxnSpLocks/>
            <a:endCxn id="99" idx="1"/>
          </p:cNvCxnSpPr>
          <p:nvPr userDrawn="1"/>
        </p:nvCxnSpPr>
        <p:spPr>
          <a:xfrm>
            <a:off x="3771725" y="4313800"/>
            <a:ext cx="2164108" cy="11376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1970BBC-4951-4778-A26D-81DC5527EA17}"/>
              </a:ext>
            </a:extLst>
          </p:cNvPr>
          <p:cNvCxnSpPr>
            <a:cxnSpLocks/>
            <a:endCxn id="98" idx="2"/>
          </p:cNvCxnSpPr>
          <p:nvPr userDrawn="1"/>
        </p:nvCxnSpPr>
        <p:spPr>
          <a:xfrm flipV="1">
            <a:off x="3759616" y="4112029"/>
            <a:ext cx="3947" cy="216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2004E84-AB4F-4EFE-925B-ED8C2610FE70}"/>
              </a:ext>
            </a:extLst>
          </p:cNvPr>
          <p:cNvCxnSpPr>
            <a:cxnSpLocks/>
            <a:endCxn id="66" idx="1"/>
          </p:cNvCxnSpPr>
          <p:nvPr userDrawn="1"/>
        </p:nvCxnSpPr>
        <p:spPr>
          <a:xfrm>
            <a:off x="3248026" y="2826997"/>
            <a:ext cx="2687812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33F474E-A617-40B2-AAFD-5FD0609BBACE}"/>
              </a:ext>
            </a:extLst>
          </p:cNvPr>
          <p:cNvCxnSpPr>
            <a:cxnSpLocks/>
            <a:stCxn id="97" idx="0"/>
          </p:cNvCxnSpPr>
          <p:nvPr userDrawn="1"/>
        </p:nvCxnSpPr>
        <p:spPr>
          <a:xfrm flipV="1">
            <a:off x="3508999" y="3547597"/>
            <a:ext cx="4237" cy="376312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4B53B7E-76F1-4F62-A463-06D43642EA71}"/>
              </a:ext>
            </a:extLst>
          </p:cNvPr>
          <p:cNvCxnSpPr>
            <a:cxnSpLocks/>
          </p:cNvCxnSpPr>
          <p:nvPr userDrawn="1"/>
        </p:nvCxnSpPr>
        <p:spPr>
          <a:xfrm>
            <a:off x="2999157" y="2109207"/>
            <a:ext cx="2936676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18513CA-C514-44A4-A476-6A8F6A3333DB}"/>
              </a:ext>
            </a:extLst>
          </p:cNvPr>
          <p:cNvCxnSpPr>
            <a:cxnSpLocks/>
            <a:stCxn id="95" idx="0"/>
          </p:cNvCxnSpPr>
          <p:nvPr userDrawn="1"/>
        </p:nvCxnSpPr>
        <p:spPr>
          <a:xfrm flipH="1" flipV="1">
            <a:off x="2999156" y="2093449"/>
            <a:ext cx="3368" cy="183047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0575A00-1BF4-4A25-8B98-CA7B9C002BC7}"/>
              </a:ext>
            </a:extLst>
          </p:cNvPr>
          <p:cNvCxnSpPr>
            <a:cxnSpLocks/>
            <a:stCxn id="96" idx="0"/>
          </p:cNvCxnSpPr>
          <p:nvPr userDrawn="1"/>
        </p:nvCxnSpPr>
        <p:spPr>
          <a:xfrm flipV="1">
            <a:off x="3258547" y="2810996"/>
            <a:ext cx="2344" cy="111291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D52C6B-1767-40C1-935A-71017753F024}"/>
              </a:ext>
            </a:extLst>
          </p:cNvPr>
          <p:cNvCxnSpPr>
            <a:cxnSpLocks/>
          </p:cNvCxnSpPr>
          <p:nvPr userDrawn="1"/>
        </p:nvCxnSpPr>
        <p:spPr>
          <a:xfrm>
            <a:off x="3528034" y="3563995"/>
            <a:ext cx="2407799" cy="8917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6F097D1-E5CE-4427-8182-F7D53AA2CB8C}"/>
              </a:ext>
            </a:extLst>
          </p:cNvPr>
          <p:cNvCxnSpPr>
            <a:cxnSpLocks/>
            <a:endCxn id="100" idx="2"/>
          </p:cNvCxnSpPr>
          <p:nvPr userDrawn="1"/>
        </p:nvCxnSpPr>
        <p:spPr>
          <a:xfrm flipV="1">
            <a:off x="4018691" y="4112029"/>
            <a:ext cx="3824" cy="978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CD1CA2D-7C0E-4281-BEF1-B1775D5DBB37}"/>
              </a:ext>
            </a:extLst>
          </p:cNvPr>
          <p:cNvCxnSpPr>
            <a:cxnSpLocks/>
          </p:cNvCxnSpPr>
          <p:nvPr userDrawn="1"/>
        </p:nvCxnSpPr>
        <p:spPr>
          <a:xfrm>
            <a:off x="4010026" y="5075001"/>
            <a:ext cx="1925807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48D1B28-FEDA-40B6-8032-E7B913F9368F}"/>
              </a:ext>
            </a:extLst>
          </p:cNvPr>
          <p:cNvCxnSpPr>
            <a:cxnSpLocks/>
          </p:cNvCxnSpPr>
          <p:nvPr userDrawn="1"/>
        </p:nvCxnSpPr>
        <p:spPr>
          <a:xfrm flipV="1">
            <a:off x="4269793" y="4112030"/>
            <a:ext cx="0" cy="17279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2CB1FFA-DD6D-4FD0-B8DA-EFA4AE16AB89}"/>
              </a:ext>
            </a:extLst>
          </p:cNvPr>
          <p:cNvCxnSpPr>
            <a:cxnSpLocks/>
          </p:cNvCxnSpPr>
          <p:nvPr userDrawn="1"/>
        </p:nvCxnSpPr>
        <p:spPr>
          <a:xfrm>
            <a:off x="4266618" y="5823353"/>
            <a:ext cx="1669215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0CC129F2-214F-4A76-8A2C-67CD8C6216B6}"/>
              </a:ext>
            </a:extLst>
          </p:cNvPr>
          <p:cNvSpPr txBox="1"/>
          <p:nvPr userDrawn="1"/>
        </p:nvSpPr>
        <p:spPr>
          <a:xfrm>
            <a:off x="6650699" y="1743240"/>
            <a:ext cx="4725883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R100 G130 B195</a:t>
            </a:r>
            <a:br>
              <a:rPr lang="en-GB" sz="2000" dirty="0"/>
            </a:br>
            <a:r>
              <a:rPr lang="en-GB" sz="1600" b="1" dirty="0"/>
              <a:t>(primary design colour, SGLT2 inhibitors)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576092A-43F5-4604-9BF1-86F88D0DC372}"/>
              </a:ext>
            </a:extLst>
          </p:cNvPr>
          <p:cNvSpPr txBox="1"/>
          <p:nvPr userDrawn="1"/>
        </p:nvSpPr>
        <p:spPr>
          <a:xfrm>
            <a:off x="6650700" y="3245726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R67 G172 B153</a:t>
            </a:r>
          </a:p>
          <a:p>
            <a:r>
              <a:rPr lang="en-GB" sz="1600" b="1" dirty="0"/>
              <a:t>(additional design colour)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DA4979D-4AA7-42FB-A26E-A7E74D4749D6}"/>
              </a:ext>
            </a:extLst>
          </p:cNvPr>
          <p:cNvSpPr txBox="1"/>
          <p:nvPr userDrawn="1"/>
        </p:nvSpPr>
        <p:spPr>
          <a:xfrm>
            <a:off x="6650701" y="2496058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R240 G65 B75</a:t>
            </a:r>
            <a:br>
              <a:rPr lang="en-GB" sz="2133" dirty="0"/>
            </a:br>
            <a:r>
              <a:rPr lang="en-GB" sz="1600" b="1" dirty="0"/>
              <a:t>(secondary design colour)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79AEEC-17D6-4BDA-BD81-256EBAF80823}"/>
              </a:ext>
            </a:extLst>
          </p:cNvPr>
          <p:cNvSpPr txBox="1"/>
          <p:nvPr userDrawn="1"/>
        </p:nvSpPr>
        <p:spPr>
          <a:xfrm>
            <a:off x="6650700" y="3995394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R130 G130 B130</a:t>
            </a:r>
            <a:br>
              <a:rPr lang="en-GB" sz="1867" dirty="0"/>
            </a:br>
            <a:r>
              <a:rPr lang="en-GB" sz="1600" b="1" dirty="0"/>
              <a:t>(placebo)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91FCB2-614E-4B91-B9FA-DEC79962AC0F}"/>
              </a:ext>
            </a:extLst>
          </p:cNvPr>
          <p:cNvSpPr txBox="1"/>
          <p:nvPr userDrawn="1"/>
        </p:nvSpPr>
        <p:spPr>
          <a:xfrm>
            <a:off x="6650700" y="4745062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R143 G48 B137</a:t>
            </a:r>
          </a:p>
          <a:p>
            <a:r>
              <a:rPr lang="en-GB" sz="1600" b="1" dirty="0"/>
              <a:t>(DPP-4 inhibitors)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602EE02-FE08-442E-A792-E6F4A9D8BD7A}"/>
              </a:ext>
            </a:extLst>
          </p:cNvPr>
          <p:cNvSpPr txBox="1"/>
          <p:nvPr userDrawn="1"/>
        </p:nvSpPr>
        <p:spPr>
          <a:xfrm>
            <a:off x="6650699" y="5430255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R229 G114 B0</a:t>
            </a:r>
            <a:endParaRPr lang="en-GB" sz="1800" b="1" dirty="0"/>
          </a:p>
          <a:p>
            <a:r>
              <a:rPr lang="en-GB" sz="1600" b="1" dirty="0"/>
              <a:t>(GLP-1 receptor agonists)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033E1E5-53FE-4124-B994-C7B4BB332788}"/>
              </a:ext>
            </a:extLst>
          </p:cNvPr>
          <p:cNvSpPr txBox="1"/>
          <p:nvPr userDrawn="1"/>
        </p:nvSpPr>
        <p:spPr>
          <a:xfrm>
            <a:off x="1411764" y="5556719"/>
            <a:ext cx="267857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chemeClr val="tx2"/>
                </a:solidFill>
              </a:rPr>
              <a:t>R156 G156 B156</a:t>
            </a:r>
            <a:endParaRPr lang="en-GB" sz="1800" b="1" dirty="0">
              <a:solidFill>
                <a:schemeClr val="tx2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(footers, slide numbers)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A247F7-3ACF-4FB0-B3F2-5993CCA3FE2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44211" y="4655159"/>
            <a:ext cx="9391" cy="1483371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379F8F5-A355-4E02-A5CD-9206ACDDF720}"/>
              </a:ext>
            </a:extLst>
          </p:cNvPr>
          <p:cNvCxnSpPr>
            <a:cxnSpLocks/>
            <a:stCxn id="54" idx="1"/>
          </p:cNvCxnSpPr>
          <p:nvPr userDrawn="1"/>
        </p:nvCxnSpPr>
        <p:spPr>
          <a:xfrm flipH="1">
            <a:off x="1453603" y="4669028"/>
            <a:ext cx="693285" cy="423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64E9EF5-6913-4597-9290-65B8490C9671}"/>
              </a:ext>
            </a:extLst>
          </p:cNvPr>
          <p:cNvSpPr/>
          <p:nvPr userDrawn="1"/>
        </p:nvSpPr>
        <p:spPr bwMode="auto">
          <a:xfrm>
            <a:off x="2146888" y="4574113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25702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77227-58CC-4CF4-9C09-4DFE51AA5891}" type="datetimeFigureOut">
              <a:rPr lang="en-SG" smtClean="0"/>
              <a:t>18/1/2020</a:t>
            </a:fld>
            <a:endParaRPr lang="en-SG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5DF72-FE7B-49C3-AB32-162DC96FA586}" type="slidenum">
              <a:rPr lang="en-SG" smtClean="0"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15788032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0" y="5974500"/>
            <a:ext cx="12192000" cy="0"/>
          </a:xfrm>
          <a:prstGeom prst="line">
            <a:avLst/>
          </a:prstGeom>
          <a:ln w="3175" cmpd="sng">
            <a:solidFill>
              <a:srgbClr val="33333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ACROSS_T2D_Logo_Wide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1197" y="79023"/>
            <a:ext cx="3689609" cy="1022663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369599" y="3412800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8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Subtitle</a:t>
            </a:r>
          </a:p>
          <a:p>
            <a:pPr lvl="0"/>
            <a:endParaRPr lang="en-GB" dirty="0"/>
          </a:p>
        </p:txBody>
      </p:sp>
      <p:sp>
        <p:nvSpPr>
          <p:cNvPr id="19" name="Title 18"/>
          <p:cNvSpPr>
            <a:spLocks noGrp="1"/>
          </p:cNvSpPr>
          <p:nvPr>
            <p:ph type="title" hasCustomPrompt="1"/>
          </p:nvPr>
        </p:nvSpPr>
        <p:spPr>
          <a:xfrm>
            <a:off x="369599" y="2164800"/>
            <a:ext cx="7735823" cy="1166400"/>
          </a:xfrm>
        </p:spPr>
        <p:txBody>
          <a:bodyPr anchor="b" anchorCtr="0"/>
          <a:lstStyle>
            <a:lvl1pPr>
              <a:defRPr sz="44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887" y="6269880"/>
            <a:ext cx="591997" cy="322507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047" y="6275424"/>
            <a:ext cx="1035657" cy="313731"/>
          </a:xfrm>
          <a:prstGeom prst="rect">
            <a:avLst/>
          </a:prstGeom>
        </p:spPr>
      </p:pic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F299C789-8C73-4C15-9A7F-BBB42A592D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9599" y="4348798"/>
            <a:ext cx="7735823" cy="880289"/>
          </a:xfrm>
        </p:spPr>
        <p:txBody>
          <a:bodyPr/>
          <a:lstStyle>
            <a:lvl1pPr marL="0" marR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dirty="0"/>
              <a:t>Date of preparation </a:t>
            </a:r>
          </a:p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72203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1502400"/>
            <a:ext cx="11151029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13" name="Title 12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z="36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Section header</a:t>
            </a:r>
            <a:endParaRPr lang="en-GB" dirty="0"/>
          </a:p>
        </p:txBody>
      </p:sp>
      <p:pic>
        <p:nvPicPr>
          <p:cNvPr id="8" name="Picture 7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0" y="1"/>
            <a:ext cx="240000" cy="1147201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11952000" y="1"/>
            <a:ext cx="240000" cy="1147201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9863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2309" y="3"/>
            <a:ext cx="11041227" cy="1047733"/>
          </a:xfrm>
        </p:spPr>
        <p:txBody>
          <a:bodyPr>
            <a:normAutofit/>
          </a:bodyPr>
          <a:lstStyle>
            <a:lvl1pPr algn="l">
              <a:defRPr sz="3700">
                <a:solidFill>
                  <a:srgbClr val="76004B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522924" y="1333493"/>
            <a:ext cx="11040000" cy="476253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191267" y="6286524"/>
            <a:ext cx="5391551" cy="506828"/>
          </a:xfrm>
        </p:spPr>
        <p:txBody>
          <a:bodyPr anchor="ctr">
            <a:noAutofit/>
          </a:bodyPr>
          <a:lstStyle>
            <a:lvl1pPr algn="r">
              <a:buNone/>
              <a:defRPr sz="1300">
                <a:solidFill>
                  <a:schemeClr val="bg1"/>
                </a:solidFill>
              </a:defRPr>
            </a:lvl1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199346"/>
      </p:ext>
    </p:extLst>
  </p:cSld>
  <p:clrMapOvr>
    <a:masterClrMapping/>
  </p:clrMapOvr>
  <p:transition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FFB8188E-B22F-4695-9B78-545C6BDE179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3476252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ontent Placeholder 18"/>
          <p:cNvSpPr>
            <a:spLocks noGrp="1"/>
          </p:cNvSpPr>
          <p:nvPr>
            <p:ph sz="quarter" idx="11" hasCustomPrompt="1"/>
          </p:nvPr>
        </p:nvSpPr>
        <p:spPr>
          <a:xfrm>
            <a:off x="609600" y="1372800"/>
            <a:ext cx="10972800" cy="4171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1" name="Picture 10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199879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608400" y="1378800"/>
            <a:ext cx="11006400" cy="604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67226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41468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609600" y="1380069"/>
            <a:ext cx="5303520" cy="4195233"/>
          </a:xfrm>
        </p:spPr>
        <p:txBody>
          <a:bodyPr/>
          <a:lstStyle>
            <a:lvl1pPr marL="237061" indent="-237061"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7061">
              <a:defRPr sz="2133">
                <a:solidFill>
                  <a:schemeClr val="tx2"/>
                </a:solidFill>
              </a:defRPr>
            </a:lvl3pPr>
            <a:lvl4pPr marL="1075240" indent="-237061">
              <a:tabLst/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278880" y="1380069"/>
            <a:ext cx="5303520" cy="4195233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6063" indent="-234945">
              <a:defRPr sz="2133">
                <a:solidFill>
                  <a:schemeClr val="tx2"/>
                </a:solidFill>
              </a:defRPr>
            </a:lvl3pPr>
            <a:lvl4pPr marL="1075240" indent="-237061">
              <a:defRPr sz="2133">
                <a:solidFill>
                  <a:schemeClr val="tx2"/>
                </a:solidFill>
              </a:defRPr>
            </a:lvl4pPr>
            <a:lvl5pPr marL="1456230" indent="-380990">
              <a:buFont typeface="Arial" panose="020B0604020202020204" pitchFamily="34" charset="0"/>
              <a:buChar char="•"/>
              <a:defRPr sz="1867">
                <a:solidFill>
                  <a:schemeClr val="tx2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4" name="Picture 13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314711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7679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6" name="Picture 15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4" name="Rectangle 13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D66A9B1-DF1C-4EC9-ACBE-D82A43A5C356}"/>
              </a:ext>
            </a:extLst>
          </p:cNvPr>
          <p:cNvSpPr>
            <a:spLocks noGrp="1"/>
          </p:cNvSpPr>
          <p:nvPr>
            <p:ph sz="half" idx="12" hasCustomPrompt="1"/>
          </p:nvPr>
        </p:nvSpPr>
        <p:spPr>
          <a:xfrm>
            <a:off x="6278880" y="1962000"/>
            <a:ext cx="5303520" cy="3613302"/>
          </a:xfrm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 marL="838179" indent="-232828">
              <a:defRPr sz="2133">
                <a:solidFill>
                  <a:schemeClr val="tx2"/>
                </a:solidFill>
              </a:defRPr>
            </a:lvl3pPr>
            <a:lvl4pPr marL="1193770" indent="-355591">
              <a:defRPr sz="2133"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tabLst>
                <a:tab pos="1439297" algn="l"/>
                <a:tab pos="1794888" algn="l"/>
              </a:tabLst>
              <a:defRPr sz="1867">
                <a:solidFill>
                  <a:schemeClr val="tx2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3527B29D-794F-4846-B05B-729E46B20E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21662636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1"/>
          </p:nvPr>
        </p:nvSpPr>
        <p:spPr>
          <a:xfrm>
            <a:off x="609600" y="1378800"/>
            <a:ext cx="10972800" cy="42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2" name="Picture 11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11" name="Slide Number Placeholder 10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42392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(to be avoide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5" name="Picture 4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8183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&amp; Content Water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CROSS_Keylines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73513" y="1489487"/>
            <a:ext cx="6818488" cy="536851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599" y="1961605"/>
            <a:ext cx="10972800" cy="4203700"/>
          </a:xfrm>
        </p:spPr>
        <p:txBody>
          <a:bodyPr/>
          <a:lstStyle>
            <a:lvl1pPr marL="237061" indent="-237061">
              <a:defRPr>
                <a:solidFill>
                  <a:schemeClr val="tx2"/>
                </a:solidFill>
              </a:defRPr>
            </a:lvl1pPr>
            <a:lvl2pPr marL="601118" indent="-364058">
              <a:defRPr sz="2400">
                <a:solidFill>
                  <a:schemeClr val="tx2"/>
                </a:solidFill>
              </a:defRPr>
            </a:lvl2pPr>
            <a:lvl3pPr marL="838179" indent="-237061">
              <a:defRPr>
                <a:solidFill>
                  <a:schemeClr val="tx2"/>
                </a:solidFill>
              </a:defRPr>
            </a:lvl3pPr>
            <a:lvl4pPr marL="1193770" indent="-355591">
              <a:defRPr>
                <a:solidFill>
                  <a:schemeClr val="tx2"/>
                </a:solidFill>
              </a:defRPr>
            </a:lvl4pPr>
            <a:lvl5pPr marL="1439297" indent="-245527"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Slide title</a:t>
            </a:r>
            <a:endParaRPr lang="en-GB" dirty="0"/>
          </a:p>
        </p:txBody>
      </p:sp>
      <p:pic>
        <p:nvPicPr>
          <p:cNvPr id="15" name="Picture 14" descr="ACROSS_T2D_Logo_Tall-01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1151683"/>
            <a:ext cx="239997" cy="570631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1"/>
              </a:solidFill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11952000" y="1147202"/>
            <a:ext cx="240000" cy="571079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accent2"/>
              </a:solidFill>
            </a:endParaRPr>
          </a:p>
        </p:txBody>
      </p:sp>
      <p:cxnSp>
        <p:nvCxnSpPr>
          <p:cNvPr id="21" name="Straight Connector 20"/>
          <p:cNvCxnSpPr/>
          <p:nvPr userDrawn="1"/>
        </p:nvCxnSpPr>
        <p:spPr>
          <a:xfrm>
            <a:off x="0" y="1147201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C3B1A724-691A-4FE1-92AC-C73277838E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597" y="1379153"/>
            <a:ext cx="10972800" cy="582451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86101555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ur palette - referenc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 err="1"/>
              <a:t>Colour</a:t>
            </a:r>
            <a:r>
              <a:rPr lang="en-US" dirty="0"/>
              <a:t> palette</a:t>
            </a:r>
            <a:endParaRPr lang="en-GB" dirty="0"/>
          </a:p>
        </p:txBody>
      </p:sp>
      <p:sp>
        <p:nvSpPr>
          <p:cNvPr id="47" name="Rectangle 46"/>
          <p:cNvSpPr/>
          <p:nvPr userDrawn="1"/>
        </p:nvSpPr>
        <p:spPr>
          <a:xfrm>
            <a:off x="0" y="1147201"/>
            <a:ext cx="240000" cy="5710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 userDrawn="1"/>
        </p:nvSpPr>
        <p:spPr>
          <a:xfrm>
            <a:off x="11952000" y="1147201"/>
            <a:ext cx="240000" cy="5710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cxnSp>
        <p:nvCxnSpPr>
          <p:cNvPr id="49" name="Straight Connector 48"/>
          <p:cNvCxnSpPr/>
          <p:nvPr userDrawn="1"/>
        </p:nvCxnSpPr>
        <p:spPr>
          <a:xfrm>
            <a:off x="0" y="1147204"/>
            <a:ext cx="12192000" cy="1"/>
          </a:xfrm>
          <a:prstGeom prst="line">
            <a:avLst/>
          </a:prstGeom>
          <a:ln w="3175" cmpd="sng">
            <a:solidFill>
              <a:schemeClr val="tx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0" name="Picture 69" descr="ACROSS_T2D_Logo_Tall-01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4350"/>
          <a:stretch/>
        </p:blipFill>
        <p:spPr>
          <a:xfrm>
            <a:off x="10972801" y="112891"/>
            <a:ext cx="844700" cy="997715"/>
          </a:xfrm>
          <a:prstGeom prst="rect">
            <a:avLst/>
          </a:prstGeom>
        </p:spPr>
      </p:pic>
      <p:sp>
        <p:nvSpPr>
          <p:cNvPr id="38" name="Slide Number Placeholder 7">
            <a:extLst>
              <a:ext uri="{FF2B5EF4-FFF2-40B4-BE49-F238E27FC236}">
                <a16:creationId xmlns:a16="http://schemas.microsoft.com/office/drawing/2014/main" id="{B7E965D6-1A3F-4652-AF95-3EF09D4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5F3F831-660D-4A14-AC1A-8A0B6519BC63}"/>
              </a:ext>
            </a:extLst>
          </p:cNvPr>
          <p:cNvSpPr/>
          <p:nvPr userDrawn="1"/>
        </p:nvSpPr>
        <p:spPr>
          <a:xfrm>
            <a:off x="5935832" y="1791608"/>
            <a:ext cx="624000" cy="624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48000" rIns="48000"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24FBBEA7-B09C-4E79-81E1-3029662B0700}"/>
              </a:ext>
            </a:extLst>
          </p:cNvPr>
          <p:cNvSpPr/>
          <p:nvPr userDrawn="1"/>
        </p:nvSpPr>
        <p:spPr>
          <a:xfrm>
            <a:off x="5935832" y="3264087"/>
            <a:ext cx="624000" cy="624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AAFB619-2FC7-44AA-9C6D-93F89723D988}"/>
              </a:ext>
            </a:extLst>
          </p:cNvPr>
          <p:cNvSpPr/>
          <p:nvPr userDrawn="1"/>
        </p:nvSpPr>
        <p:spPr>
          <a:xfrm>
            <a:off x="5935837" y="2514997"/>
            <a:ext cx="624000" cy="62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2F2346E-760A-4354-A345-D0F75583E847}"/>
              </a:ext>
            </a:extLst>
          </p:cNvPr>
          <p:cNvSpPr/>
          <p:nvPr userDrawn="1"/>
        </p:nvSpPr>
        <p:spPr>
          <a:xfrm>
            <a:off x="5935832" y="4762265"/>
            <a:ext cx="624000" cy="624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5F07D93-77FD-4963-901A-2B90C9E5713F}"/>
              </a:ext>
            </a:extLst>
          </p:cNvPr>
          <p:cNvSpPr/>
          <p:nvPr userDrawn="1"/>
        </p:nvSpPr>
        <p:spPr>
          <a:xfrm>
            <a:off x="5935832" y="5511353"/>
            <a:ext cx="624000" cy="624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pic>
        <p:nvPicPr>
          <p:cNvPr id="81" name="Picture 2" descr="image003">
            <a:extLst>
              <a:ext uri="{FF2B5EF4-FFF2-40B4-BE49-F238E27FC236}">
                <a16:creationId xmlns:a16="http://schemas.microsoft.com/office/drawing/2014/main" id="{C4998329-688D-490A-B1B2-7B0E91F6E7F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5" t="2276" r="827" b="23948"/>
          <a:stretch/>
        </p:blipFill>
        <p:spPr bwMode="auto">
          <a:xfrm>
            <a:off x="1854258" y="3578545"/>
            <a:ext cx="2552701" cy="172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778C884F-CDCD-43A5-AE3C-C48100081D55}"/>
              </a:ext>
            </a:extLst>
          </p:cNvPr>
          <p:cNvSpPr txBox="1"/>
          <p:nvPr userDrawn="1"/>
        </p:nvSpPr>
        <p:spPr>
          <a:xfrm>
            <a:off x="2203061" y="1332250"/>
            <a:ext cx="2932832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schemeClr val="tx2"/>
                </a:solidFill>
              </a:rPr>
              <a:t>R90 G90 B90</a:t>
            </a:r>
            <a:br>
              <a:rPr lang="en-GB" sz="1600" dirty="0">
                <a:solidFill>
                  <a:schemeClr val="tx2"/>
                </a:solidFill>
              </a:rPr>
            </a:br>
            <a:r>
              <a:rPr lang="en-GB" sz="1600" b="1" dirty="0">
                <a:solidFill>
                  <a:schemeClr val="tx2"/>
                </a:solidFill>
              </a:rPr>
              <a:t>(subtitles, body text</a:t>
            </a:r>
            <a:r>
              <a:rPr lang="en-GB" sz="1600" b="1" baseline="0" dirty="0">
                <a:solidFill>
                  <a:schemeClr val="tx2"/>
                </a:solidFill>
              </a:rPr>
              <a:t>,</a:t>
            </a:r>
            <a:r>
              <a:rPr lang="en-GB" sz="1600" b="1" dirty="0">
                <a:solidFill>
                  <a:schemeClr val="tx2"/>
                </a:solidFill>
              </a:rPr>
              <a:t> axes)</a:t>
            </a:r>
          </a:p>
        </p:txBody>
      </p: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FC5CB6FB-809F-4902-A8F3-328A732C4EDD}"/>
              </a:ext>
            </a:extLst>
          </p:cNvPr>
          <p:cNvCxnSpPr>
            <a:cxnSpLocks/>
            <a:stCxn id="94" idx="0"/>
          </p:cNvCxnSpPr>
          <p:nvPr userDrawn="1"/>
        </p:nvCxnSpPr>
        <p:spPr>
          <a:xfrm flipH="1" flipV="1">
            <a:off x="2243440" y="1462500"/>
            <a:ext cx="1819" cy="2461424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Rectangle 93">
            <a:extLst>
              <a:ext uri="{FF2B5EF4-FFF2-40B4-BE49-F238E27FC236}">
                <a16:creationId xmlns:a16="http://schemas.microsoft.com/office/drawing/2014/main" id="{FF31EA03-7506-4311-8B96-6B6B349BE594}"/>
              </a:ext>
            </a:extLst>
          </p:cNvPr>
          <p:cNvSpPr/>
          <p:nvPr userDrawn="1"/>
        </p:nvSpPr>
        <p:spPr bwMode="auto">
          <a:xfrm>
            <a:off x="2149259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68578FF-69D8-4C61-929B-C803B0DE2F2F}"/>
              </a:ext>
            </a:extLst>
          </p:cNvPr>
          <p:cNvSpPr/>
          <p:nvPr userDrawn="1"/>
        </p:nvSpPr>
        <p:spPr bwMode="auto">
          <a:xfrm>
            <a:off x="2906524" y="3923925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50F963DE-DE1E-433A-8590-DBDEB4FBF472}"/>
              </a:ext>
            </a:extLst>
          </p:cNvPr>
          <p:cNvSpPr/>
          <p:nvPr userDrawn="1"/>
        </p:nvSpPr>
        <p:spPr bwMode="auto">
          <a:xfrm>
            <a:off x="3162547" y="3923911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AB759D30-2B5C-47F2-BA44-2D94AEA6D5C7}"/>
              </a:ext>
            </a:extLst>
          </p:cNvPr>
          <p:cNvSpPr/>
          <p:nvPr userDrawn="1"/>
        </p:nvSpPr>
        <p:spPr bwMode="auto">
          <a:xfrm>
            <a:off x="3412999" y="3923910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11928D86-7FF5-4BF1-BC7A-62171D6D57A2}"/>
              </a:ext>
            </a:extLst>
          </p:cNvPr>
          <p:cNvSpPr/>
          <p:nvPr userDrawn="1"/>
        </p:nvSpPr>
        <p:spPr bwMode="auto">
          <a:xfrm>
            <a:off x="3667563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E76503C3-A657-4BBC-9A62-9F8BD8FEB0B1}"/>
              </a:ext>
            </a:extLst>
          </p:cNvPr>
          <p:cNvSpPr/>
          <p:nvPr userDrawn="1"/>
        </p:nvSpPr>
        <p:spPr>
          <a:xfrm>
            <a:off x="5935832" y="4013176"/>
            <a:ext cx="624000" cy="62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133" b="1" dirty="0">
              <a:solidFill>
                <a:schemeClr val="bg1"/>
              </a:solidFill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BFF2304C-54E3-4459-AFAF-CE65DF6B0326}"/>
              </a:ext>
            </a:extLst>
          </p:cNvPr>
          <p:cNvSpPr/>
          <p:nvPr userDrawn="1"/>
        </p:nvSpPr>
        <p:spPr bwMode="auto">
          <a:xfrm>
            <a:off x="3926515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67A001A-2FAC-4722-9290-1E528214E207}"/>
              </a:ext>
            </a:extLst>
          </p:cNvPr>
          <p:cNvSpPr/>
          <p:nvPr userDrawn="1"/>
        </p:nvSpPr>
        <p:spPr bwMode="auto">
          <a:xfrm>
            <a:off x="4180141" y="3922199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6BA0E185-1F36-4869-8618-382C399B309D}"/>
              </a:ext>
            </a:extLst>
          </p:cNvPr>
          <p:cNvCxnSpPr>
            <a:cxnSpLocks/>
            <a:endCxn id="99" idx="1"/>
          </p:cNvCxnSpPr>
          <p:nvPr userDrawn="1"/>
        </p:nvCxnSpPr>
        <p:spPr>
          <a:xfrm>
            <a:off x="3771725" y="4313800"/>
            <a:ext cx="2164108" cy="11376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1970BBC-4951-4778-A26D-81DC5527EA17}"/>
              </a:ext>
            </a:extLst>
          </p:cNvPr>
          <p:cNvCxnSpPr>
            <a:cxnSpLocks/>
            <a:endCxn id="98" idx="2"/>
          </p:cNvCxnSpPr>
          <p:nvPr userDrawn="1"/>
        </p:nvCxnSpPr>
        <p:spPr>
          <a:xfrm flipV="1">
            <a:off x="3759616" y="4112029"/>
            <a:ext cx="3947" cy="216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72004E84-AB4F-4EFE-925B-ED8C2610FE70}"/>
              </a:ext>
            </a:extLst>
          </p:cNvPr>
          <p:cNvCxnSpPr>
            <a:cxnSpLocks/>
            <a:endCxn id="66" idx="1"/>
          </p:cNvCxnSpPr>
          <p:nvPr userDrawn="1"/>
        </p:nvCxnSpPr>
        <p:spPr>
          <a:xfrm>
            <a:off x="3248026" y="2826997"/>
            <a:ext cx="2687812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933F474E-A617-40B2-AAFD-5FD0609BBACE}"/>
              </a:ext>
            </a:extLst>
          </p:cNvPr>
          <p:cNvCxnSpPr>
            <a:cxnSpLocks/>
            <a:stCxn id="97" idx="0"/>
          </p:cNvCxnSpPr>
          <p:nvPr userDrawn="1"/>
        </p:nvCxnSpPr>
        <p:spPr>
          <a:xfrm flipV="1">
            <a:off x="3508999" y="3547597"/>
            <a:ext cx="4237" cy="376312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C4B53B7E-76F1-4F62-A463-06D43642EA71}"/>
              </a:ext>
            </a:extLst>
          </p:cNvPr>
          <p:cNvCxnSpPr>
            <a:cxnSpLocks/>
          </p:cNvCxnSpPr>
          <p:nvPr userDrawn="1"/>
        </p:nvCxnSpPr>
        <p:spPr>
          <a:xfrm>
            <a:off x="2999157" y="2109207"/>
            <a:ext cx="2936676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A18513CA-C514-44A4-A476-6A8F6A3333DB}"/>
              </a:ext>
            </a:extLst>
          </p:cNvPr>
          <p:cNvCxnSpPr>
            <a:cxnSpLocks/>
            <a:stCxn id="95" idx="0"/>
          </p:cNvCxnSpPr>
          <p:nvPr userDrawn="1"/>
        </p:nvCxnSpPr>
        <p:spPr>
          <a:xfrm flipH="1" flipV="1">
            <a:off x="2999156" y="2093449"/>
            <a:ext cx="3368" cy="183047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80575A00-1BF4-4A25-8B98-CA7B9C002BC7}"/>
              </a:ext>
            </a:extLst>
          </p:cNvPr>
          <p:cNvCxnSpPr>
            <a:cxnSpLocks/>
            <a:stCxn id="96" idx="0"/>
          </p:cNvCxnSpPr>
          <p:nvPr userDrawn="1"/>
        </p:nvCxnSpPr>
        <p:spPr>
          <a:xfrm flipV="1">
            <a:off x="3258547" y="2810996"/>
            <a:ext cx="2344" cy="111291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8AD52C6B-1767-40C1-935A-71017753F024}"/>
              </a:ext>
            </a:extLst>
          </p:cNvPr>
          <p:cNvCxnSpPr>
            <a:cxnSpLocks/>
          </p:cNvCxnSpPr>
          <p:nvPr userDrawn="1"/>
        </p:nvCxnSpPr>
        <p:spPr>
          <a:xfrm>
            <a:off x="3528034" y="3563995"/>
            <a:ext cx="2407799" cy="8917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76F097D1-E5CE-4427-8182-F7D53AA2CB8C}"/>
              </a:ext>
            </a:extLst>
          </p:cNvPr>
          <p:cNvCxnSpPr>
            <a:cxnSpLocks/>
            <a:endCxn id="100" idx="2"/>
          </p:cNvCxnSpPr>
          <p:nvPr userDrawn="1"/>
        </p:nvCxnSpPr>
        <p:spPr>
          <a:xfrm flipV="1">
            <a:off x="4018691" y="4112029"/>
            <a:ext cx="3824" cy="9786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BCD1CA2D-7C0E-4281-BEF1-B1775D5DBB37}"/>
              </a:ext>
            </a:extLst>
          </p:cNvPr>
          <p:cNvCxnSpPr>
            <a:cxnSpLocks/>
          </p:cNvCxnSpPr>
          <p:nvPr userDrawn="1"/>
        </p:nvCxnSpPr>
        <p:spPr>
          <a:xfrm>
            <a:off x="4010026" y="5075001"/>
            <a:ext cx="1925807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C48D1B28-FEDA-40B6-8032-E7B913F9368F}"/>
              </a:ext>
            </a:extLst>
          </p:cNvPr>
          <p:cNvCxnSpPr>
            <a:cxnSpLocks/>
          </p:cNvCxnSpPr>
          <p:nvPr userDrawn="1"/>
        </p:nvCxnSpPr>
        <p:spPr>
          <a:xfrm flipV="1">
            <a:off x="4269793" y="4112030"/>
            <a:ext cx="0" cy="1727919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F2CB1FFA-DD6D-4FD0-B8DA-EFA4AE16AB89}"/>
              </a:ext>
            </a:extLst>
          </p:cNvPr>
          <p:cNvCxnSpPr>
            <a:cxnSpLocks/>
          </p:cNvCxnSpPr>
          <p:nvPr userDrawn="1"/>
        </p:nvCxnSpPr>
        <p:spPr>
          <a:xfrm>
            <a:off x="4266618" y="5823353"/>
            <a:ext cx="1669215" cy="0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0CC129F2-214F-4A76-8A2C-67CD8C6216B6}"/>
              </a:ext>
            </a:extLst>
          </p:cNvPr>
          <p:cNvSpPr txBox="1"/>
          <p:nvPr userDrawn="1"/>
        </p:nvSpPr>
        <p:spPr>
          <a:xfrm>
            <a:off x="6650699" y="1743240"/>
            <a:ext cx="4725883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R100 G130 B195</a:t>
            </a:r>
            <a:br>
              <a:rPr lang="en-GB" sz="2000" dirty="0"/>
            </a:br>
            <a:r>
              <a:rPr lang="en-GB" sz="1600" b="1" dirty="0"/>
              <a:t>(primary design colour, SGLT2 inhibitors)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576092A-43F5-4604-9BF1-86F88D0DC372}"/>
              </a:ext>
            </a:extLst>
          </p:cNvPr>
          <p:cNvSpPr txBox="1"/>
          <p:nvPr userDrawn="1"/>
        </p:nvSpPr>
        <p:spPr>
          <a:xfrm>
            <a:off x="6650700" y="3245726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R67 G172 B153</a:t>
            </a:r>
          </a:p>
          <a:p>
            <a:r>
              <a:rPr lang="en-GB" sz="1600" b="1" dirty="0"/>
              <a:t>(additional design colour)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8DA4979D-4AA7-42FB-A26E-A7E74D4749D6}"/>
              </a:ext>
            </a:extLst>
          </p:cNvPr>
          <p:cNvSpPr txBox="1"/>
          <p:nvPr userDrawn="1"/>
        </p:nvSpPr>
        <p:spPr>
          <a:xfrm>
            <a:off x="6650701" y="2496058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R240 G65 B75</a:t>
            </a:r>
            <a:br>
              <a:rPr lang="en-GB" sz="2133" dirty="0"/>
            </a:br>
            <a:r>
              <a:rPr lang="en-GB" sz="1600" b="1" dirty="0"/>
              <a:t>(secondary design colour)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C479AEEC-17D6-4BDA-BD81-256EBAF80823}"/>
              </a:ext>
            </a:extLst>
          </p:cNvPr>
          <p:cNvSpPr txBox="1"/>
          <p:nvPr userDrawn="1"/>
        </p:nvSpPr>
        <p:spPr>
          <a:xfrm>
            <a:off x="6650700" y="3995394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R130 G130 B130</a:t>
            </a:r>
            <a:br>
              <a:rPr lang="en-GB" sz="1867" dirty="0"/>
            </a:br>
            <a:r>
              <a:rPr lang="en-GB" sz="1600" b="1" dirty="0"/>
              <a:t>(placebo)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FA91FCB2-614E-4B91-B9FA-DEC79962AC0F}"/>
              </a:ext>
            </a:extLst>
          </p:cNvPr>
          <p:cNvSpPr txBox="1"/>
          <p:nvPr userDrawn="1"/>
        </p:nvSpPr>
        <p:spPr>
          <a:xfrm>
            <a:off x="6650700" y="4745062"/>
            <a:ext cx="3749528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R143 G48 B137</a:t>
            </a:r>
          </a:p>
          <a:p>
            <a:r>
              <a:rPr lang="en-GB" sz="1600" b="1" dirty="0"/>
              <a:t>(DPP-4 inhibitors)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A602EE02-FE08-442E-A792-E6F4A9D8BD7A}"/>
              </a:ext>
            </a:extLst>
          </p:cNvPr>
          <p:cNvSpPr txBox="1"/>
          <p:nvPr userDrawn="1"/>
        </p:nvSpPr>
        <p:spPr>
          <a:xfrm>
            <a:off x="6650699" y="5430255"/>
            <a:ext cx="374952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dirty="0"/>
              <a:t>R229 G114 B0</a:t>
            </a:r>
            <a:endParaRPr lang="en-GB" sz="1800" b="1" dirty="0"/>
          </a:p>
          <a:p>
            <a:r>
              <a:rPr lang="en-GB" sz="1600" b="1" dirty="0"/>
              <a:t>(GLP-1 receptor agonists)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033E1E5-53FE-4124-B994-C7B4BB332788}"/>
              </a:ext>
            </a:extLst>
          </p:cNvPr>
          <p:cNvSpPr txBox="1"/>
          <p:nvPr userDrawn="1"/>
        </p:nvSpPr>
        <p:spPr>
          <a:xfrm>
            <a:off x="1411764" y="5556719"/>
            <a:ext cx="2678577" cy="625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dirty="0">
                <a:solidFill>
                  <a:schemeClr val="tx2"/>
                </a:solidFill>
              </a:rPr>
              <a:t>R156 G156 B156</a:t>
            </a:r>
            <a:endParaRPr lang="en-GB" sz="1800" b="1" dirty="0">
              <a:solidFill>
                <a:schemeClr val="tx2"/>
              </a:solidFill>
            </a:endParaRPr>
          </a:p>
          <a:p>
            <a:r>
              <a:rPr lang="en-GB" sz="1600" b="1" dirty="0">
                <a:solidFill>
                  <a:schemeClr val="tx2"/>
                </a:solidFill>
              </a:rPr>
              <a:t>(footers, slide numbers)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22A247F7-3ACF-4FB0-B3F2-5993CCA3FE25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1444211" y="4655159"/>
            <a:ext cx="9391" cy="1483371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6379F8F5-A355-4E02-A5CD-9206ACDDF720}"/>
              </a:ext>
            </a:extLst>
          </p:cNvPr>
          <p:cNvCxnSpPr>
            <a:cxnSpLocks/>
            <a:stCxn id="54" idx="1"/>
          </p:cNvCxnSpPr>
          <p:nvPr userDrawn="1"/>
        </p:nvCxnSpPr>
        <p:spPr>
          <a:xfrm flipH="1">
            <a:off x="1453603" y="4669028"/>
            <a:ext cx="693285" cy="4235"/>
          </a:xfrm>
          <a:prstGeom prst="line">
            <a:avLst/>
          </a:prstGeom>
          <a:ln w="254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Rectangle 53">
            <a:extLst>
              <a:ext uri="{FF2B5EF4-FFF2-40B4-BE49-F238E27FC236}">
                <a16:creationId xmlns:a16="http://schemas.microsoft.com/office/drawing/2014/main" id="{D64E9EF5-6913-4597-9290-65B8490C9671}"/>
              </a:ext>
            </a:extLst>
          </p:cNvPr>
          <p:cNvSpPr/>
          <p:nvPr userDrawn="1"/>
        </p:nvSpPr>
        <p:spPr bwMode="auto">
          <a:xfrm>
            <a:off x="2146888" y="4574113"/>
            <a:ext cx="192000" cy="189831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lIns="93265" tIns="46632" rIns="93265" bIns="46632" rtlCol="0" anchor="ctr"/>
          <a:lstStyle/>
          <a:p>
            <a:pPr marL="304792" indent="-304792" algn="ctr">
              <a:spcBef>
                <a:spcPts val="800"/>
              </a:spcBef>
              <a:buClr>
                <a:srgbClr val="F0414B"/>
              </a:buClr>
              <a:buFont typeface="Arial" panose="020B0604020202020204" pitchFamily="34" charset="0"/>
              <a:buChar char="•"/>
            </a:pPr>
            <a:endParaRPr lang="en-GB" sz="2667" dirty="0">
              <a:solidFill>
                <a:srgbClr val="5A5A5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212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0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5.xml"/><Relationship Id="rId7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4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6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123.xml"/><Relationship Id="rId5" Type="http://schemas.openxmlformats.org/officeDocument/2006/relationships/slideLayout" Target="../slideLayouts/slideLayout117.xml"/><Relationship Id="rId10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16.xml"/><Relationship Id="rId9" Type="http://schemas.openxmlformats.org/officeDocument/2006/relationships/slideLayout" Target="../slideLayouts/slideLayout12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8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slideLayout" Target="../slideLayouts/slideLayout73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slideLayout" Target="../slideLayouts/slideLayout9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:\Pfizer\Eliquis\ELI204 Masterclass\First masterclass\Presentations\Template\Eliquis_SPAF Masterclass_PPT_1703147[1].jpg"/>
          <p:cNvPicPr>
            <a:picLocks noChangeAspect="1" noChangeArrowheads="1"/>
          </p:cNvPicPr>
          <p:nvPr userDrawn="1"/>
        </p:nvPicPr>
        <p:blipFill rotWithShape="1">
          <a:blip r:embed="rId14" cstate="print"/>
          <a:srcRect t="90095"/>
          <a:stretch/>
        </p:blipFill>
        <p:spPr bwMode="auto">
          <a:xfrm>
            <a:off x="1" y="6178553"/>
            <a:ext cx="12192000" cy="679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514356" y="1"/>
            <a:ext cx="11039475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6" tIns="60908" rIns="121816" bIns="6090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14356" y="1333501"/>
            <a:ext cx="1103947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816" tIns="60908" rIns="121816" bIns="6090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594820" y="6119983"/>
            <a:ext cx="1936377" cy="30928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0" i="1" dirty="0">
                <a:solidFill>
                  <a:schemeClr val="bg1"/>
                </a:solidFill>
              </a:rPr>
              <a:t>Virtual</a:t>
            </a:r>
            <a:endParaRPr lang="tr-TR" sz="1400" b="0" i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1" y="1128156"/>
            <a:ext cx="12192000" cy="0"/>
          </a:xfrm>
          <a:prstGeom prst="line">
            <a:avLst/>
          </a:prstGeom>
          <a:ln w="19050">
            <a:solidFill>
              <a:srgbClr val="F26A3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883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5" r:id="rId10"/>
    <p:sldLayoutId id="2147483686" r:id="rId11"/>
    <p:sldLayoutId id="2147483687" r:id="rId12"/>
  </p:sldLayoutIdLst>
  <p:transition/>
  <p:txStyles>
    <p:titleStyle>
      <a:lvl1pPr algn="l" defTabSz="1217613" rtl="0" eaLnBrk="0" fontAlgn="base" hangingPunct="0">
        <a:spcBef>
          <a:spcPct val="0"/>
        </a:spcBef>
        <a:spcAft>
          <a:spcPct val="0"/>
        </a:spcAft>
        <a:defRPr lang="en-GB" sz="3700" kern="1200" dirty="0">
          <a:solidFill>
            <a:srgbClr val="76004B"/>
          </a:solidFill>
          <a:latin typeface="+mj-lt"/>
          <a:ea typeface="+mj-ea"/>
          <a:cs typeface="+mj-cs"/>
        </a:defRPr>
      </a:lvl1pPr>
      <a:lvl2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2pPr>
      <a:lvl3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3pPr>
      <a:lvl4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4pPr>
      <a:lvl5pPr algn="l" defTabSz="1217613" rtl="0" eaLnBrk="0" fontAlgn="base" hangingPunct="0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5pPr>
      <a:lvl6pPr marL="4572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6pPr>
      <a:lvl7pPr marL="9144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7pPr>
      <a:lvl8pPr marL="13716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8pPr>
      <a:lvl9pPr marL="1828800" algn="l" defTabSz="1217613" rtl="0" fontAlgn="base">
        <a:spcBef>
          <a:spcPct val="0"/>
        </a:spcBef>
        <a:spcAft>
          <a:spcPct val="0"/>
        </a:spcAft>
        <a:defRPr sz="3700">
          <a:solidFill>
            <a:srgbClr val="76004B"/>
          </a:solidFill>
          <a:latin typeface="Calibri" pitchFamily="34" charset="0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Clr>
          <a:srgbClr val="F26A38"/>
        </a:buClr>
        <a:buSzPct val="80000"/>
        <a:buFont typeface="Wingdings 3" pitchFamily="18" charset="2"/>
        <a:buChar char="u"/>
        <a:defRPr sz="3200" kern="1200">
          <a:solidFill>
            <a:srgbClr val="76004B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–"/>
        <a:defRPr sz="2700" kern="1200">
          <a:solidFill>
            <a:srgbClr val="76004B"/>
          </a:solidFill>
          <a:latin typeface="+mn-lt"/>
          <a:ea typeface="+mn-ea"/>
          <a:cs typeface="+mn-cs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•"/>
        <a:defRPr sz="2400" kern="1200">
          <a:solidFill>
            <a:srgbClr val="76004B"/>
          </a:solidFill>
          <a:latin typeface="+mn-lt"/>
          <a:ea typeface="+mn-ea"/>
          <a:cs typeface="+mn-cs"/>
        </a:defRPr>
      </a:lvl3pPr>
      <a:lvl4pPr marL="2130425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–"/>
        <a:defRPr sz="2400" kern="1200">
          <a:solidFill>
            <a:srgbClr val="76004B"/>
          </a:solidFill>
          <a:latin typeface="+mn-lt"/>
          <a:ea typeface="+mn-ea"/>
          <a:cs typeface="+mn-cs"/>
        </a:defRPr>
      </a:lvl4pPr>
      <a:lvl5pPr marL="2740025" indent="-303213" algn="l" defTabSz="1217613" rtl="0" eaLnBrk="0" fontAlgn="base" hangingPunct="0">
        <a:spcBef>
          <a:spcPct val="20000"/>
        </a:spcBef>
        <a:spcAft>
          <a:spcPct val="0"/>
        </a:spcAft>
        <a:buClr>
          <a:srgbClr val="76004B"/>
        </a:buClr>
        <a:buSzPct val="80000"/>
        <a:buFont typeface="Arial" pitchFamily="34" charset="0"/>
        <a:buChar char="»"/>
        <a:defRPr sz="2400" kern="1200">
          <a:solidFill>
            <a:srgbClr val="76004B"/>
          </a:solidFill>
          <a:latin typeface="+mn-lt"/>
          <a:ea typeface="+mn-ea"/>
          <a:cs typeface="+mn-cs"/>
        </a:defRPr>
      </a:lvl5pPr>
      <a:lvl6pPr marL="3349524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58552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67554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76556" indent="-304488" algn="l" defTabSz="1218030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8979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03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7032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6058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5036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4015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3040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2049" algn="l" defTabSz="121803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24000" y="6201600"/>
            <a:ext cx="94512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624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</p:sldLayoutIdLst>
  <p:hf hdr="0" dt="0"/>
  <p:txStyles>
    <p:titleStyle>
      <a:lvl1pPr algn="l" defTabSz="609585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237061" indent="-237061" algn="l" defTabSz="609585" rtl="0" eaLnBrk="1" latinLnBrk="0" hangingPunct="1">
        <a:spcBef>
          <a:spcPts val="800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Arial"/>
          <a:ea typeface="+mn-ea"/>
          <a:cs typeface="+mn-cs"/>
        </a:defRPr>
      </a:lvl1pPr>
      <a:lvl2pPr marL="601118" indent="-364058" algn="l" defTabSz="482588" rtl="0" eaLnBrk="1" latinLnBrk="0" hangingPunct="1">
        <a:spcBef>
          <a:spcPts val="533"/>
        </a:spcBef>
        <a:buClr>
          <a:schemeClr val="accent1"/>
        </a:buClr>
        <a:buFont typeface="Arial"/>
        <a:buChar char="–"/>
        <a:tabLst>
          <a:tab pos="601118" algn="l"/>
        </a:tabLst>
        <a:defRPr sz="2400" kern="1200">
          <a:solidFill>
            <a:schemeClr val="tx2"/>
          </a:solidFill>
          <a:latin typeface="Arial"/>
          <a:ea typeface="+mn-ea"/>
          <a:cs typeface="+mn-cs"/>
        </a:defRPr>
      </a:lvl2pPr>
      <a:lvl3pPr marL="838179" indent="-23706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•"/>
        <a:tabLst>
          <a:tab pos="838179" algn="l"/>
        </a:tabLst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193770" indent="-35559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1439297" indent="-245527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»"/>
        <a:tabLst>
          <a:tab pos="1794888" algn="l"/>
        </a:tabLst>
        <a:defRPr sz="1800" kern="1200">
          <a:solidFill>
            <a:schemeClr val="tx2"/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D64A7E-CBE1-469D-9EC7-7C88BDDCAF61}" type="datetimeFigureOut">
              <a:rPr lang="cs-CZ"/>
              <a:pPr>
                <a:defRPr/>
              </a:pPr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EE33464-8B9E-4E17-8701-65A4B7CD68F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9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863" y="6164801"/>
            <a:ext cx="1183415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056462" y="6181839"/>
            <a:ext cx="806628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15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" y="6177937"/>
            <a:ext cx="850176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780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652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7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2"/>
            <a:ext cx="10957984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09600" y="6201600"/>
            <a:ext cx="94656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9106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  <p:sldLayoutId id="2147483911" r:id="rId3"/>
    <p:sldLayoutId id="2147483912" r:id="rId4"/>
    <p:sldLayoutId id="2147483913" r:id="rId5"/>
    <p:sldLayoutId id="2147483914" r:id="rId6"/>
    <p:sldLayoutId id="2147483915" r:id="rId7"/>
    <p:sldLayoutId id="2147483916" r:id="rId8"/>
    <p:sldLayoutId id="2147483917" r:id="rId9"/>
    <p:sldLayoutId id="2147483918" r:id="rId10"/>
    <p:sldLayoutId id="2147483919" r:id="rId11"/>
    <p:sldLayoutId id="2147483920" r:id="rId12"/>
    <p:sldLayoutId id="2147483921" r:id="rId13"/>
    <p:sldLayoutId id="2147483922" r:id="rId14"/>
    <p:sldLayoutId id="2147483923" r:id="rId15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24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177800" indent="-177800" algn="l" defTabSz="457200" rtl="0" eaLnBrk="1" latinLnBrk="0" hangingPunct="1">
        <a:spcBef>
          <a:spcPts val="600"/>
        </a:spcBef>
        <a:buClr>
          <a:schemeClr val="accent1"/>
        </a:buClr>
        <a:buFont typeface="Arial"/>
        <a:buChar char="•"/>
        <a:defRPr sz="1800" kern="1200">
          <a:solidFill>
            <a:srgbClr val="5A5A5A"/>
          </a:solidFill>
          <a:latin typeface="Arial"/>
          <a:ea typeface="+mn-ea"/>
          <a:cs typeface="+mn-cs"/>
        </a:defRPr>
      </a:lvl1pPr>
      <a:lvl2pPr marL="450850" indent="-273050" algn="l" defTabSz="361950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tabLst>
          <a:tab pos="450850" algn="l"/>
        </a:tabLst>
        <a:defRPr sz="1800" kern="1200">
          <a:solidFill>
            <a:srgbClr val="5A5A5A"/>
          </a:solidFill>
          <a:latin typeface="Arial"/>
          <a:ea typeface="+mn-ea"/>
          <a:cs typeface="+mn-cs"/>
        </a:defRPr>
      </a:lvl2pPr>
      <a:lvl3pPr marL="628650" indent="-177800" algn="l" defTabSz="457200" rtl="0" eaLnBrk="1" latinLnBrk="0" hangingPunct="1">
        <a:spcBef>
          <a:spcPts val="300"/>
        </a:spcBef>
        <a:buClr>
          <a:schemeClr val="accent1"/>
        </a:buClr>
        <a:buFont typeface="Arial"/>
        <a:buChar char="•"/>
        <a:tabLst>
          <a:tab pos="628650" algn="l"/>
        </a:tabLst>
        <a:defRPr sz="1600" kern="1200">
          <a:solidFill>
            <a:srgbClr val="5A5A5A"/>
          </a:solidFill>
          <a:latin typeface="Arial"/>
          <a:ea typeface="+mn-ea"/>
          <a:cs typeface="+mn-cs"/>
        </a:defRPr>
      </a:lvl3pPr>
      <a:lvl4pPr marL="895350" indent="-266700" algn="l" defTabSz="457200" rtl="0" eaLnBrk="1" latinLnBrk="0" hangingPunct="1">
        <a:spcBef>
          <a:spcPts val="300"/>
        </a:spcBef>
        <a:buClr>
          <a:schemeClr val="accent1"/>
        </a:buClr>
        <a:buFont typeface="Arial"/>
        <a:buChar char="–"/>
        <a:defRPr sz="1600" kern="1200">
          <a:solidFill>
            <a:srgbClr val="5A5A5A"/>
          </a:solidFill>
          <a:latin typeface="Arial"/>
          <a:ea typeface="+mn-ea"/>
          <a:cs typeface="+mn-cs"/>
        </a:defRPr>
      </a:lvl4pPr>
      <a:lvl5pPr marL="1079500" indent="-184150" algn="l" defTabSz="457200" rtl="0" eaLnBrk="1" latinLnBrk="0" hangingPunct="1">
        <a:spcBef>
          <a:spcPts val="300"/>
        </a:spcBef>
        <a:buClr>
          <a:schemeClr val="accent1"/>
        </a:buClr>
        <a:buFont typeface="Arial"/>
        <a:buChar char="»"/>
        <a:tabLst>
          <a:tab pos="1346200" algn="l"/>
        </a:tabLst>
        <a:defRPr sz="1400" kern="1200">
          <a:solidFill>
            <a:srgbClr val="5A5A5A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24000" y="6201600"/>
            <a:ext cx="94512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384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  <p:sldLayoutId id="2147483951" r:id="rId13"/>
  </p:sldLayoutIdLst>
  <p:hf hdr="0" dt="0"/>
  <p:txStyles>
    <p:titleStyle>
      <a:lvl1pPr algn="l" defTabSz="609585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237061" indent="-237061" algn="l" defTabSz="609585" rtl="0" eaLnBrk="1" latinLnBrk="0" hangingPunct="1">
        <a:spcBef>
          <a:spcPts val="800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Arial"/>
          <a:ea typeface="+mn-ea"/>
          <a:cs typeface="+mn-cs"/>
        </a:defRPr>
      </a:lvl1pPr>
      <a:lvl2pPr marL="601118" indent="-364058" algn="l" defTabSz="482588" rtl="0" eaLnBrk="1" latinLnBrk="0" hangingPunct="1">
        <a:spcBef>
          <a:spcPts val="533"/>
        </a:spcBef>
        <a:buClr>
          <a:schemeClr val="accent1"/>
        </a:buClr>
        <a:buFont typeface="Arial"/>
        <a:buChar char="–"/>
        <a:tabLst>
          <a:tab pos="601118" algn="l"/>
        </a:tabLst>
        <a:defRPr sz="2400" kern="1200">
          <a:solidFill>
            <a:schemeClr val="tx2"/>
          </a:solidFill>
          <a:latin typeface="Arial"/>
          <a:ea typeface="+mn-ea"/>
          <a:cs typeface="+mn-cs"/>
        </a:defRPr>
      </a:lvl2pPr>
      <a:lvl3pPr marL="838179" indent="-23706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•"/>
        <a:tabLst>
          <a:tab pos="838179" algn="l"/>
        </a:tabLst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193770" indent="-35559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1439297" indent="-245527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»"/>
        <a:tabLst>
          <a:tab pos="1794888" algn="l"/>
        </a:tabLst>
        <a:defRPr sz="1800" kern="1200">
          <a:solidFill>
            <a:schemeClr val="tx2"/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24000" y="6201600"/>
            <a:ext cx="94512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7432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</p:sldLayoutIdLst>
  <p:hf hdr="0" dt="0"/>
  <p:txStyles>
    <p:titleStyle>
      <a:lvl1pPr algn="l" defTabSz="609585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237061" indent="-237061" algn="l" defTabSz="609585" rtl="0" eaLnBrk="1" latinLnBrk="0" hangingPunct="1">
        <a:spcBef>
          <a:spcPts val="800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Arial"/>
          <a:ea typeface="+mn-ea"/>
          <a:cs typeface="+mn-cs"/>
        </a:defRPr>
      </a:lvl1pPr>
      <a:lvl2pPr marL="601118" indent="-364058" algn="l" defTabSz="482588" rtl="0" eaLnBrk="1" latinLnBrk="0" hangingPunct="1">
        <a:spcBef>
          <a:spcPts val="533"/>
        </a:spcBef>
        <a:buClr>
          <a:schemeClr val="accent1"/>
        </a:buClr>
        <a:buFont typeface="Arial"/>
        <a:buChar char="–"/>
        <a:tabLst>
          <a:tab pos="601118" algn="l"/>
        </a:tabLst>
        <a:defRPr sz="2400" kern="1200">
          <a:solidFill>
            <a:schemeClr val="tx2"/>
          </a:solidFill>
          <a:latin typeface="Arial"/>
          <a:ea typeface="+mn-ea"/>
          <a:cs typeface="+mn-cs"/>
        </a:defRPr>
      </a:lvl2pPr>
      <a:lvl3pPr marL="838179" indent="-23706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•"/>
        <a:tabLst>
          <a:tab pos="838179" algn="l"/>
        </a:tabLst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193770" indent="-35559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1439297" indent="-245527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»"/>
        <a:tabLst>
          <a:tab pos="1794888" algn="l"/>
        </a:tabLst>
        <a:defRPr sz="1800" kern="1200">
          <a:solidFill>
            <a:schemeClr val="tx2"/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0"/>
            <a:ext cx="10972800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24000" y="6201600"/>
            <a:ext cx="94512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1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3CE978CD-8200-452B-A882-54D258D6111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1841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  <p:sldLayoutId id="2147483978" r:id="rId12"/>
  </p:sldLayoutIdLst>
  <p:hf hdr="0" dt="0"/>
  <p:txStyles>
    <p:titleStyle>
      <a:lvl1pPr algn="l" defTabSz="609585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237061" indent="-237061" algn="l" defTabSz="609585" rtl="0" eaLnBrk="1" latinLnBrk="0" hangingPunct="1">
        <a:spcBef>
          <a:spcPts val="800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Arial"/>
          <a:ea typeface="+mn-ea"/>
          <a:cs typeface="+mn-cs"/>
        </a:defRPr>
      </a:lvl1pPr>
      <a:lvl2pPr marL="601118" indent="-364058" algn="l" defTabSz="482588" rtl="0" eaLnBrk="1" latinLnBrk="0" hangingPunct="1">
        <a:spcBef>
          <a:spcPts val="533"/>
        </a:spcBef>
        <a:buClr>
          <a:schemeClr val="accent1"/>
        </a:buClr>
        <a:buFont typeface="Arial"/>
        <a:buChar char="–"/>
        <a:tabLst>
          <a:tab pos="601118" algn="l"/>
        </a:tabLst>
        <a:defRPr sz="2400" kern="1200">
          <a:solidFill>
            <a:schemeClr val="tx2"/>
          </a:solidFill>
          <a:latin typeface="Arial"/>
          <a:ea typeface="+mn-ea"/>
          <a:cs typeface="+mn-cs"/>
        </a:defRPr>
      </a:lvl2pPr>
      <a:lvl3pPr marL="838179" indent="-23706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•"/>
        <a:tabLst>
          <a:tab pos="838179" algn="l"/>
        </a:tabLst>
        <a:defRPr sz="2000" kern="1200">
          <a:solidFill>
            <a:schemeClr val="tx2"/>
          </a:solidFill>
          <a:latin typeface="Arial"/>
          <a:ea typeface="+mn-ea"/>
          <a:cs typeface="+mn-cs"/>
        </a:defRPr>
      </a:lvl3pPr>
      <a:lvl4pPr marL="1193770" indent="-355591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defRPr sz="2000" kern="1200">
          <a:solidFill>
            <a:schemeClr val="tx2"/>
          </a:solidFill>
          <a:latin typeface="Arial"/>
          <a:ea typeface="+mn-ea"/>
          <a:cs typeface="+mn-cs"/>
        </a:defRPr>
      </a:lvl4pPr>
      <a:lvl5pPr marL="1439297" indent="-245527" algn="l" defTabSz="609585" rtl="0" eaLnBrk="1" latinLnBrk="0" hangingPunct="1">
        <a:spcBef>
          <a:spcPts val="400"/>
        </a:spcBef>
        <a:buClr>
          <a:schemeClr val="accent1"/>
        </a:buClr>
        <a:buFont typeface="Arial"/>
        <a:buChar char="»"/>
        <a:tabLst>
          <a:tab pos="1794888" algn="l"/>
        </a:tabLst>
        <a:defRPr sz="1800" kern="1200">
          <a:solidFill>
            <a:schemeClr val="tx2"/>
          </a:solidFill>
          <a:latin typeface="Arial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63200"/>
            <a:ext cx="10238317" cy="914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71601"/>
            <a:ext cx="10972800" cy="41715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624000" y="6201600"/>
            <a:ext cx="9451200" cy="484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0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defTabSz="607635"/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0992544" y="6309320"/>
            <a:ext cx="589856" cy="36520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067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defTabSz="607635"/>
            <a:fld id="{3CE978CD-8200-452B-A882-54D258D61118}" type="slidenum">
              <a:rPr lang="en-GB" smtClean="0">
                <a:solidFill>
                  <a:srgbClr val="5A5A5A">
                    <a:lumMod val="60000"/>
                    <a:lumOff val="40000"/>
                  </a:srgbClr>
                </a:solidFill>
              </a:rPr>
              <a:pPr defTabSz="607635"/>
              <a:t>‹#›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354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0" r:id="rId1"/>
    <p:sldLayoutId id="2147483981" r:id="rId2"/>
    <p:sldLayoutId id="2147483982" r:id="rId3"/>
    <p:sldLayoutId id="2147483983" r:id="rId4"/>
    <p:sldLayoutId id="2147483984" r:id="rId5"/>
    <p:sldLayoutId id="2147483985" r:id="rId6"/>
    <p:sldLayoutId id="2147483986" r:id="rId7"/>
    <p:sldLayoutId id="2147483987" r:id="rId8"/>
    <p:sldLayoutId id="2147483988" r:id="rId9"/>
    <p:sldLayoutId id="2147483989" r:id="rId10"/>
    <p:sldLayoutId id="2147483990" r:id="rId11"/>
    <p:sldLayoutId id="2147483991" r:id="rId12"/>
    <p:sldLayoutId id="2147483992" r:id="rId13"/>
  </p:sldLayoutIdLst>
  <p:hf hdr="0" dt="0"/>
  <p:txStyles>
    <p:titleStyle>
      <a:lvl1pPr algn="l" defTabSz="607635" rtl="0" eaLnBrk="1" latinLnBrk="0" hangingPunct="1">
        <a:spcBef>
          <a:spcPct val="0"/>
        </a:spcBef>
        <a:buNone/>
        <a:defRPr sz="3200" kern="1200">
          <a:solidFill>
            <a:schemeClr val="accent1"/>
          </a:solidFill>
          <a:latin typeface="Arial"/>
          <a:ea typeface="+mj-ea"/>
          <a:cs typeface="+mj-cs"/>
        </a:defRPr>
      </a:lvl1pPr>
    </p:titleStyle>
    <p:bodyStyle>
      <a:lvl1pPr marL="236329" indent="-236329" algn="l" defTabSz="607635" rtl="0" eaLnBrk="1" latinLnBrk="0" hangingPunct="1">
        <a:spcBef>
          <a:spcPts val="800"/>
        </a:spcBef>
        <a:buClr>
          <a:schemeClr val="accent1"/>
        </a:buClr>
        <a:buFont typeface="Arial"/>
        <a:buChar char="•"/>
        <a:defRPr sz="2400" kern="1200">
          <a:solidFill>
            <a:schemeClr val="tx2"/>
          </a:solidFill>
          <a:latin typeface="Arial"/>
          <a:ea typeface="+mn-ea"/>
          <a:cs typeface="+mn-cs"/>
        </a:defRPr>
      </a:lvl1pPr>
      <a:lvl2pPr marL="599329" indent="-363082" algn="l" defTabSz="481124" rtl="0" eaLnBrk="1" latinLnBrk="0" hangingPunct="1">
        <a:spcBef>
          <a:spcPts val="533"/>
        </a:spcBef>
        <a:buClr>
          <a:schemeClr val="accent1"/>
        </a:buClr>
        <a:buFont typeface="Arial"/>
        <a:buChar char="–"/>
        <a:tabLst>
          <a:tab pos="599329" algn="l"/>
        </a:tabLst>
        <a:defRPr sz="2400" kern="1200">
          <a:solidFill>
            <a:schemeClr val="tx2"/>
          </a:solidFill>
          <a:latin typeface="Arial"/>
          <a:ea typeface="+mn-ea"/>
          <a:cs typeface="+mn-cs"/>
        </a:defRPr>
      </a:lvl2pPr>
      <a:lvl3pPr marL="835738" indent="-236329" algn="l" defTabSz="607635" rtl="0" eaLnBrk="1" latinLnBrk="0" hangingPunct="1">
        <a:spcBef>
          <a:spcPts val="400"/>
        </a:spcBef>
        <a:buClr>
          <a:schemeClr val="accent1"/>
        </a:buClr>
        <a:buFont typeface="Arial"/>
        <a:buChar char="•"/>
        <a:tabLst>
          <a:tab pos="835738" algn="l"/>
        </a:tabLst>
        <a:defRPr sz="2133" kern="1200">
          <a:solidFill>
            <a:schemeClr val="tx2"/>
          </a:solidFill>
          <a:latin typeface="Arial"/>
          <a:ea typeface="+mn-ea"/>
          <a:cs typeface="+mn-cs"/>
        </a:defRPr>
      </a:lvl3pPr>
      <a:lvl4pPr marL="1190182" indent="-354614" algn="l" defTabSz="607635" rtl="0" eaLnBrk="1" latinLnBrk="0" hangingPunct="1">
        <a:spcBef>
          <a:spcPts val="400"/>
        </a:spcBef>
        <a:buClr>
          <a:schemeClr val="accent1"/>
        </a:buClr>
        <a:buFont typeface="Arial"/>
        <a:buChar char="–"/>
        <a:defRPr sz="2133" kern="1200">
          <a:solidFill>
            <a:schemeClr val="tx2"/>
          </a:solidFill>
          <a:latin typeface="Arial"/>
          <a:ea typeface="+mn-ea"/>
          <a:cs typeface="+mn-cs"/>
        </a:defRPr>
      </a:lvl4pPr>
      <a:lvl5pPr marL="1434905" indent="-244795" algn="l" defTabSz="607635" rtl="0" eaLnBrk="1" latinLnBrk="0" hangingPunct="1">
        <a:spcBef>
          <a:spcPts val="400"/>
        </a:spcBef>
        <a:buClr>
          <a:schemeClr val="accent1"/>
        </a:buClr>
        <a:buFont typeface="Arial"/>
        <a:buChar char="»"/>
        <a:tabLst>
          <a:tab pos="1789518" algn="l"/>
        </a:tabLst>
        <a:defRPr sz="1867" kern="1200">
          <a:solidFill>
            <a:schemeClr val="tx2"/>
          </a:solidFill>
          <a:latin typeface="Arial"/>
          <a:ea typeface="+mn-ea"/>
          <a:cs typeface="+mn-cs"/>
        </a:defRPr>
      </a:lvl5pPr>
      <a:lvl6pPr marL="3342468" indent="-303816" algn="l" defTabSz="60763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50264" indent="-303816" algn="l" defTabSz="60763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57979" indent="-303816" algn="l" defTabSz="60763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65698" indent="-303816" algn="l" defTabSz="60763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7635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510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3224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1018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38652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46292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54116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61857" algn="l" defTabSz="60763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7.xml"/><Relationship Id="rId5" Type="http://schemas.microsoft.com/office/2007/relationships/hdphoto" Target="../media/hdphoto4.wdp"/><Relationship Id="rId4" Type="http://schemas.openxmlformats.org/officeDocument/2006/relationships/image" Target="../media/image4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71.png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78.svg"/><Relationship Id="rId3" Type="http://schemas.openxmlformats.org/officeDocument/2006/relationships/image" Target="../media/image72.png"/><Relationship Id="rId7" Type="http://schemas.microsoft.com/office/2007/relationships/hdphoto" Target="../media/hdphoto6.wdp"/><Relationship Id="rId12" Type="http://schemas.openxmlformats.org/officeDocument/2006/relationships/image" Target="../media/image7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74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76.png"/><Relationship Id="rId4" Type="http://schemas.openxmlformats.org/officeDocument/2006/relationships/image" Target="../media/image73.png"/><Relationship Id="rId9" Type="http://schemas.microsoft.com/office/2007/relationships/hdphoto" Target="../media/hdphoto7.wdp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6.gif"/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25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52.xml"/><Relationship Id="rId11" Type="http://schemas.openxmlformats.org/officeDocument/2006/relationships/hyperlink" Target="http://www.shutterstock.com/subscribe.mhtml" TargetMode="External"/><Relationship Id="rId5" Type="http://schemas.openxmlformats.org/officeDocument/2006/relationships/tags" Target="../tags/tag5.xml"/><Relationship Id="rId15" Type="http://schemas.openxmlformats.org/officeDocument/2006/relationships/image" Target="../media/image28.jpeg"/><Relationship Id="rId10" Type="http://schemas.openxmlformats.org/officeDocument/2006/relationships/image" Target="../media/image24.gif"/><Relationship Id="rId4" Type="http://schemas.openxmlformats.org/officeDocument/2006/relationships/tags" Target="../tags/tag4.xml"/><Relationship Id="rId9" Type="http://schemas.microsoft.com/office/2007/relationships/hdphoto" Target="../media/hdphoto3.wdp"/><Relationship Id="rId14" Type="http://schemas.openxmlformats.org/officeDocument/2006/relationships/image" Target="../media/image2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hutterstock.com/subscribe.m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30.gif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hutterstock.com/subscribe.mhtml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30.gif"/><Relationship Id="rId4" Type="http://schemas.openxmlformats.org/officeDocument/2006/relationships/diagramLayout" Target="../diagrams/layout1.xml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gi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gif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6.xml"/><Relationship Id="rId6" Type="http://schemas.openxmlformats.org/officeDocument/2006/relationships/image" Target="../media/image24.gif"/><Relationship Id="rId5" Type="http://schemas.openxmlformats.org/officeDocument/2006/relationships/image" Target="../media/image31.png"/><Relationship Id="rId10" Type="http://schemas.openxmlformats.org/officeDocument/2006/relationships/image" Target="../media/image33.jpeg"/><Relationship Id="rId4" Type="http://schemas.openxmlformats.org/officeDocument/2006/relationships/hyperlink" Target="http://www.shutterstock.com/subscribe.mhtml" TargetMode="External"/><Relationship Id="rId9" Type="http://schemas.openxmlformats.org/officeDocument/2006/relationships/image" Target="../media/image32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6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df.org/e-library/guidelines/128-idf-clinical-practice-recommendations-for-managing-type-2-diabetes-in-primary-care.htm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3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95" y="4724403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4897" y="4617589"/>
            <a:ext cx="1907038" cy="19070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229878" y="1349888"/>
            <a:ext cx="7772400" cy="1470025"/>
          </a:xfrm>
        </p:spPr>
        <p:txBody>
          <a:bodyPr>
            <a:noAutofit/>
          </a:bodyPr>
          <a:lstStyle/>
          <a:p>
            <a:r>
              <a:rPr lang="cs-CZ" sz="3200" b="1" dirty="0" err="1"/>
              <a:t>Glifloziny</a:t>
            </a:r>
            <a:r>
              <a:rPr lang="cs-CZ" sz="3200" b="1" dirty="0"/>
              <a:t> v kardiologii</a:t>
            </a:r>
            <a:endParaRPr lang="en-US" sz="3200" b="1" dirty="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607020" y="2964914"/>
            <a:ext cx="6870356" cy="1995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3600" dirty="0">
                <a:solidFill>
                  <a:srgbClr val="000000"/>
                </a:solidFill>
                <a:latin typeface="Arial" charset="0"/>
                <a:cs typeface="Arial" charset="0"/>
              </a:rPr>
              <a:t>V. Danzig </a:t>
            </a:r>
            <a:r>
              <a:rPr lang="cs-CZ" sz="2000" dirty="0">
                <a:solidFill>
                  <a:srgbClr val="000000"/>
                </a:solidFill>
                <a:latin typeface="Arial" charset="0"/>
                <a:cs typeface="Arial" charset="0"/>
              </a:rPr>
              <a:t>pro 4. sjezd ČAAMK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cs-CZ" sz="32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  <a:latin typeface="Arial" charset="0"/>
                <a:cs typeface="Arial" charset="0"/>
              </a:rPr>
              <a:t>II. interní klinika 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  <a:latin typeface="Arial" charset="0"/>
                <a:cs typeface="Arial" charset="0"/>
              </a:rPr>
              <a:t>VFN a 1. LF UK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>
                <a:solidFill>
                  <a:srgbClr val="CC0000"/>
                </a:solidFill>
                <a:latin typeface="Arial" charset="0"/>
                <a:cs typeface="Arial" charset="0"/>
              </a:rPr>
              <a:t>Praha a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r>
              <a:rPr lang="cs-CZ" sz="2400" b="1" dirty="0" err="1">
                <a:solidFill>
                  <a:srgbClr val="CC0000"/>
                </a:solidFill>
                <a:latin typeface="Arial" charset="0"/>
                <a:cs typeface="Arial" charset="0"/>
              </a:rPr>
              <a:t>Affidea</a:t>
            </a:r>
            <a:r>
              <a:rPr lang="cs-CZ" sz="2400" b="1" dirty="0">
                <a:solidFill>
                  <a:srgbClr val="CC0000"/>
                </a:solidFill>
                <a:latin typeface="Arial" charset="0"/>
                <a:cs typeface="Arial" charset="0"/>
              </a:rPr>
              <a:t> Praha</a:t>
            </a:r>
          </a:p>
          <a:p>
            <a:pPr algn="ctr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</a:pPr>
            <a:endParaRPr lang="cs-CZ" sz="2800" dirty="0">
              <a:solidFill>
                <a:srgbClr val="CC0000"/>
              </a:solidFill>
              <a:latin typeface="Arial" charset="0"/>
              <a:cs typeface="Arial" charset="0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886" y="54666"/>
            <a:ext cx="2054268" cy="1479073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4C945272-CE4F-4BAE-AF57-F042EF7592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9661" y="174574"/>
            <a:ext cx="1835055" cy="103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661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1219170"/>
            <a:r>
              <a:rPr lang="en-GB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ASCVD, atherosclerotic cardiovascular disease</a:t>
            </a:r>
          </a:p>
          <a:p>
            <a:pPr defTabSz="1219170"/>
            <a:r>
              <a:rPr lang="en-GB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American Diabetes Association. </a:t>
            </a:r>
            <a:r>
              <a:rPr lang="en-GB" i="1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Diabetes Care </a:t>
            </a:r>
            <a:r>
              <a:rPr lang="en-GB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2019;42:S1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ADA Standards of Medical Care in Diabetes, 2019</a:t>
            </a:r>
            <a:endParaRPr lang="de-DE" dirty="0"/>
          </a:p>
          <a:p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je</a:t>
            </a:r>
            <a:r>
              <a:rPr lang="en-GB" dirty="0"/>
              <a:t> ASCVD</a:t>
            </a:r>
            <a:r>
              <a:rPr lang="cs-CZ" dirty="0"/>
              <a:t> (ASKVO)</a:t>
            </a:r>
            <a:r>
              <a:rPr lang="en-GB" dirty="0"/>
              <a:t>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3CE978CD-8200-452B-A882-54D258D61118}" type="slidenum">
              <a:rPr lang="en-GB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pPr defTabSz="1219170"/>
              <a:t>10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  <a:latin typeface="Arial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C45099B-9400-4AAA-B7E6-33B41F72A375}"/>
              </a:ext>
            </a:extLst>
          </p:cNvPr>
          <p:cNvGrpSpPr/>
          <p:nvPr/>
        </p:nvGrpSpPr>
        <p:grpSpPr>
          <a:xfrm>
            <a:off x="623392" y="2766680"/>
            <a:ext cx="10959008" cy="1872208"/>
            <a:chOff x="539552" y="1891722"/>
            <a:chExt cx="8219256" cy="140415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43836A9-19EB-48D7-A211-B6696709A687}"/>
                </a:ext>
              </a:extLst>
            </p:cNvPr>
            <p:cNvSpPr/>
            <p:nvPr/>
          </p:nvSpPr>
          <p:spPr>
            <a:xfrm>
              <a:off x="1799692" y="1891722"/>
              <a:ext cx="6959116" cy="140415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 dirty="0">
                <a:solidFill>
                  <a:srgbClr val="5A5A5A"/>
                </a:solidFill>
                <a:latin typeface="Arial"/>
              </a:endParaRPr>
            </a:p>
          </p:txBody>
        </p:sp>
        <p:sp>
          <p:nvSpPr>
            <p:cNvPr id="7" name="Arrow: Pentagon 6">
              <a:extLst>
                <a:ext uri="{FF2B5EF4-FFF2-40B4-BE49-F238E27FC236}">
                  <a16:creationId xmlns:a16="http://schemas.microsoft.com/office/drawing/2014/main" id="{D996E769-5F0F-43D7-A321-2D8518429746}"/>
                </a:ext>
              </a:extLst>
            </p:cNvPr>
            <p:cNvSpPr/>
            <p:nvPr/>
          </p:nvSpPr>
          <p:spPr>
            <a:xfrm>
              <a:off x="539552" y="1891722"/>
              <a:ext cx="1800200" cy="1404156"/>
            </a:xfrm>
            <a:prstGeom prst="homePlate">
              <a:avLst>
                <a:gd name="adj" fmla="val 37906"/>
              </a:avLst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GB" sz="2400" dirty="0">
                <a:solidFill>
                  <a:srgbClr val="5A5A5A"/>
                </a:solidFill>
                <a:latin typeface="Arial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CF51B288-219A-4CA6-A001-AC1B7C3CEDB1}"/>
                </a:ext>
              </a:extLst>
            </p:cNvPr>
            <p:cNvPicPr>
              <a:picLocks/>
            </p:cNvPicPr>
            <p:nvPr/>
          </p:nvPicPr>
          <p:blipFill rotWithShape="1">
            <a:blip r:embed="rId3"/>
            <a:srcRect l="66931" t="11173" r="16532" b="9450"/>
            <a:stretch/>
          </p:blipFill>
          <p:spPr>
            <a:xfrm>
              <a:off x="719572" y="1983960"/>
              <a:ext cx="879120" cy="12196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AC2BE55-97BF-4536-9F96-5E6E111B3808}"/>
                </a:ext>
              </a:extLst>
            </p:cNvPr>
            <p:cNvSpPr/>
            <p:nvPr/>
          </p:nvSpPr>
          <p:spPr>
            <a:xfrm>
              <a:off x="2560339" y="2318305"/>
              <a:ext cx="6102424" cy="9002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/>
              <a:r>
                <a:rPr lang="en-GB" sz="2400" i="1" dirty="0">
                  <a:solidFill>
                    <a:srgbClr val="5A5A5A"/>
                  </a:solidFill>
                  <a:latin typeface="Arial"/>
                </a:rPr>
                <a:t>“Defined as </a:t>
              </a:r>
              <a:r>
                <a:rPr lang="en-GB" sz="2400" b="1" i="1" dirty="0">
                  <a:solidFill>
                    <a:srgbClr val="43AC99"/>
                  </a:solidFill>
                  <a:latin typeface="Arial"/>
                </a:rPr>
                <a:t>coronary heart disease, cerebrovascular disease, or peripheral arterial disease</a:t>
              </a:r>
              <a:r>
                <a:rPr lang="en-GB" sz="2400" b="1" i="1" dirty="0">
                  <a:solidFill>
                    <a:srgbClr val="6482C3"/>
                  </a:solidFill>
                  <a:latin typeface="Arial"/>
                </a:rPr>
                <a:t> </a:t>
              </a:r>
              <a:r>
                <a:rPr lang="en-GB" sz="2400" i="1" dirty="0">
                  <a:solidFill>
                    <a:srgbClr val="5A5A5A"/>
                  </a:solidFill>
                  <a:latin typeface="Arial"/>
                </a:rPr>
                <a:t>presumed to be of </a:t>
              </a:r>
              <a:r>
                <a:rPr lang="en-GB" sz="2400" b="1" i="1" dirty="0">
                  <a:solidFill>
                    <a:srgbClr val="43AC99"/>
                  </a:solidFill>
                  <a:latin typeface="Arial"/>
                </a:rPr>
                <a:t>atherosclerotic origin</a:t>
              </a:r>
              <a:r>
                <a:rPr lang="en-GB" sz="2400" i="1" dirty="0">
                  <a:solidFill>
                    <a:srgbClr val="5A5A5A"/>
                  </a:solidFill>
                  <a:latin typeface="Arial"/>
                </a:rPr>
                <a:t>”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909CDD1-CF9A-4907-9660-DA47E57AD7FD}"/>
                </a:ext>
              </a:extLst>
            </p:cNvPr>
            <p:cNvSpPr/>
            <p:nvPr/>
          </p:nvSpPr>
          <p:spPr>
            <a:xfrm>
              <a:off x="2584402" y="1958899"/>
              <a:ext cx="3128501" cy="3462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GB" sz="2400" b="1" dirty="0">
                  <a:solidFill>
                    <a:srgbClr val="5A5A5A"/>
                  </a:solidFill>
                  <a:latin typeface="Arial"/>
                </a:rPr>
                <a:t>Atherosclerotic CV disease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25E1D4-EF25-4FDC-A82C-4AE263E19929}"/>
                </a:ext>
              </a:extLst>
            </p:cNvPr>
            <p:cNvCxnSpPr>
              <a:cxnSpLocks/>
            </p:cNvCxnSpPr>
            <p:nvPr/>
          </p:nvCxnSpPr>
          <p:spPr>
            <a:xfrm>
              <a:off x="2586608" y="2314772"/>
              <a:ext cx="5875421" cy="0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55384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1B1F613-5880-4F15-8DCF-CB0C8F498261}"/>
              </a:ext>
            </a:extLst>
          </p:cNvPr>
          <p:cNvSpPr/>
          <p:nvPr/>
        </p:nvSpPr>
        <p:spPr>
          <a:xfrm>
            <a:off x="371364" y="2633952"/>
            <a:ext cx="11449272" cy="18288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601575B3-0687-4FC1-B79F-582BCCF70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2593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62BAC785-E87F-49BA-A9DD-BA21B9D96F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015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483A02F2-9CC2-4F89-8C3F-47AA7DB70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437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1DF2B13B-4AA9-46C0-AF03-6B8AAF8973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2859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D33FEF5F-7289-406C-91C4-574C91533A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6284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AA0D621A-82F8-420B-B6DC-75BCB089B6EE}"/>
              </a:ext>
            </a:extLst>
          </p:cNvPr>
          <p:cNvGrpSpPr/>
          <p:nvPr/>
        </p:nvGrpSpPr>
        <p:grpSpPr>
          <a:xfrm>
            <a:off x="2692327" y="2765381"/>
            <a:ext cx="1569494" cy="1569494"/>
            <a:chOff x="321521" y="4144720"/>
            <a:chExt cx="1569494" cy="1569494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0BF03597-D2C1-489F-AB3B-1A291F21FE00}"/>
                </a:ext>
              </a:extLst>
            </p:cNvPr>
            <p:cNvGrpSpPr/>
            <p:nvPr/>
          </p:nvGrpSpPr>
          <p:grpSpPr>
            <a:xfrm>
              <a:off x="321521" y="4144720"/>
              <a:ext cx="1569494" cy="1569494"/>
              <a:chOff x="736110" y="3030174"/>
              <a:chExt cx="1569494" cy="1569494"/>
            </a:xfrm>
          </p:grpSpPr>
          <p:pic>
            <p:nvPicPr>
              <p:cNvPr id="7" name="Picture 9" descr="C:\Users\andrew.watkinson\Downloads\standing-human-body-silhouette (1).png">
                <a:extLst>
                  <a:ext uri="{FF2B5EF4-FFF2-40B4-BE49-F238E27FC236}">
                    <a16:creationId xmlns:a16="http://schemas.microsoft.com/office/drawing/2014/main" id="{79CAFFB4-6479-4C2B-9241-90CC2C0959C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6110" y="3030174"/>
                <a:ext cx="1569494" cy="1569494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52000" endA="300" endPos="130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AF517B65-C405-4842-A6BA-867151907C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476650" y="3364170"/>
                <a:ext cx="168294" cy="152400"/>
              </a:xfrm>
              <a:prstGeom prst="rect">
                <a:avLst/>
              </a:prstGeom>
            </p:spPr>
          </p:pic>
        </p:grp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D95DAA0-7ADA-40C1-B54F-22378D28858B}"/>
                </a:ext>
              </a:extLst>
            </p:cNvPr>
            <p:cNvSpPr/>
            <p:nvPr/>
          </p:nvSpPr>
          <p:spPr>
            <a:xfrm>
              <a:off x="1038208" y="4446916"/>
              <a:ext cx="216000" cy="216000"/>
            </a:xfrm>
            <a:prstGeom prst="ellipse">
              <a:avLst/>
            </a:prstGeom>
            <a:noFill/>
            <a:ln cmpd="dbl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3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380B3818-2C4E-448C-9F8C-26AAA2316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9171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9" descr="C:\Users\andrew.watkinson\Downloads\standing-human-body-silhouette (1).png">
            <a:extLst>
              <a:ext uri="{FF2B5EF4-FFF2-40B4-BE49-F238E27FC236}">
                <a16:creationId xmlns:a16="http://schemas.microsoft.com/office/drawing/2014/main" id="{3655CC12-79EB-4A2E-8BA0-D31743FC1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49" y="2752561"/>
            <a:ext cx="1569494" cy="1569494"/>
          </a:xfrm>
          <a:prstGeom prst="rect">
            <a:avLst/>
          </a:prstGeom>
          <a:noFill/>
          <a:ln>
            <a:noFill/>
          </a:ln>
          <a:effectLst>
            <a:reflection blurRad="6350" stA="52000" endA="300" endPos="13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AAA53C8-EEE0-4332-92A1-D8C59C98C0F3}"/>
              </a:ext>
            </a:extLst>
          </p:cNvPr>
          <p:cNvGrpSpPr/>
          <p:nvPr/>
        </p:nvGrpSpPr>
        <p:grpSpPr>
          <a:xfrm>
            <a:off x="1658905" y="2765381"/>
            <a:ext cx="1569494" cy="1569494"/>
            <a:chOff x="321521" y="4144720"/>
            <a:chExt cx="1569494" cy="1569494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B8CAD64D-C367-435F-BD21-F4393EAAB380}"/>
                </a:ext>
              </a:extLst>
            </p:cNvPr>
            <p:cNvGrpSpPr/>
            <p:nvPr/>
          </p:nvGrpSpPr>
          <p:grpSpPr>
            <a:xfrm>
              <a:off x="321521" y="4144720"/>
              <a:ext cx="1569494" cy="1569494"/>
              <a:chOff x="736110" y="3030174"/>
              <a:chExt cx="1569494" cy="1569494"/>
            </a:xfrm>
          </p:grpSpPr>
          <p:pic>
            <p:nvPicPr>
              <p:cNvPr id="41" name="Picture 9" descr="C:\Users\andrew.watkinson\Downloads\standing-human-body-silhouette (1).png">
                <a:extLst>
                  <a:ext uri="{FF2B5EF4-FFF2-40B4-BE49-F238E27FC236}">
                    <a16:creationId xmlns:a16="http://schemas.microsoft.com/office/drawing/2014/main" id="{1B297848-C3CD-4B06-8D32-18719E3D7F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6110" y="3030174"/>
                <a:ext cx="1569494" cy="1569494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52000" endA="300" endPos="130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209DF2D-BE93-4DE2-BEA5-449E5BCBAD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476650" y="3364170"/>
                <a:ext cx="168294" cy="152400"/>
              </a:xfrm>
              <a:prstGeom prst="rect">
                <a:avLst/>
              </a:prstGeom>
            </p:spPr>
          </p:pic>
        </p:grp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2F6124C-D981-478D-9E47-05B6A82366C6}"/>
                </a:ext>
              </a:extLst>
            </p:cNvPr>
            <p:cNvSpPr/>
            <p:nvPr/>
          </p:nvSpPr>
          <p:spPr>
            <a:xfrm>
              <a:off x="1038208" y="4446916"/>
              <a:ext cx="216000" cy="216000"/>
            </a:xfrm>
            <a:prstGeom prst="ellipse">
              <a:avLst/>
            </a:prstGeom>
            <a:noFill/>
            <a:ln cmpd="dbl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B1C40C6-6B06-4796-AA46-0BA5D74499B8}"/>
              </a:ext>
            </a:extLst>
          </p:cNvPr>
          <p:cNvGrpSpPr/>
          <p:nvPr/>
        </p:nvGrpSpPr>
        <p:grpSpPr>
          <a:xfrm>
            <a:off x="593676" y="2765381"/>
            <a:ext cx="1569494" cy="1569494"/>
            <a:chOff x="321521" y="4144720"/>
            <a:chExt cx="1569494" cy="1569494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9B8FB339-90A7-400A-8620-A857C2FB8203}"/>
                </a:ext>
              </a:extLst>
            </p:cNvPr>
            <p:cNvGrpSpPr/>
            <p:nvPr/>
          </p:nvGrpSpPr>
          <p:grpSpPr>
            <a:xfrm>
              <a:off x="321521" y="4144720"/>
              <a:ext cx="1569494" cy="1569494"/>
              <a:chOff x="736110" y="3030174"/>
              <a:chExt cx="1569494" cy="1569494"/>
            </a:xfrm>
          </p:grpSpPr>
          <p:pic>
            <p:nvPicPr>
              <p:cNvPr id="46" name="Picture 9" descr="C:\Users\andrew.watkinson\Downloads\standing-human-body-silhouette (1).png">
                <a:extLst>
                  <a:ext uri="{FF2B5EF4-FFF2-40B4-BE49-F238E27FC236}">
                    <a16:creationId xmlns:a16="http://schemas.microsoft.com/office/drawing/2014/main" id="{43AA4568-1031-4634-99BE-E8685149C1E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36110" y="3030174"/>
                <a:ext cx="1569494" cy="1569494"/>
              </a:xfrm>
              <a:prstGeom prst="rect">
                <a:avLst/>
              </a:prstGeom>
              <a:noFill/>
              <a:ln>
                <a:noFill/>
              </a:ln>
              <a:effectLst>
                <a:reflection blurRad="6350" stA="52000" endA="300" endPos="130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84B1B8A1-2A9D-480E-94A0-5AC72B13AB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476650" y="3364170"/>
                <a:ext cx="168294" cy="152400"/>
              </a:xfrm>
              <a:prstGeom prst="rect">
                <a:avLst/>
              </a:prstGeom>
            </p:spPr>
          </p:pic>
        </p:grpSp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3D72D1F1-CC3B-4C19-A481-972EB4630023}"/>
                </a:ext>
              </a:extLst>
            </p:cNvPr>
            <p:cNvSpPr/>
            <p:nvPr/>
          </p:nvSpPr>
          <p:spPr>
            <a:xfrm>
              <a:off x="1038208" y="4446916"/>
              <a:ext cx="216000" cy="216000"/>
            </a:xfrm>
            <a:prstGeom prst="ellipse">
              <a:avLst/>
            </a:prstGeom>
            <a:noFill/>
            <a:ln cmpd="dbl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3884DFA-11AF-404E-8FCB-16F25EB9B7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v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an Deursen VM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Eur J Heart Fail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2014;16:103; 2. Kannel WB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Am J Cardiol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1974;34:29</a:t>
            </a:r>
          </a:p>
        </p:txBody>
      </p:sp>
      <p:sp>
        <p:nvSpPr>
          <p:cNvPr id="48" name="Title 47">
            <a:extLst>
              <a:ext uri="{FF2B5EF4-FFF2-40B4-BE49-F238E27FC236}">
                <a16:creationId xmlns:a16="http://schemas.microsoft.com/office/drawing/2014/main" id="{9CEDB133-24F5-4467-B952-E574C8217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Diabetes </a:t>
            </a:r>
            <a:r>
              <a:rPr lang="cs-CZ" dirty="0"/>
              <a:t>je spojen se zvýšeným výskytem srdečního selhání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592852-22CB-4B89-9CE4-CEABE3DE16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1342535-C0C5-47FE-8CBB-BF7087D48858}"/>
              </a:ext>
            </a:extLst>
          </p:cNvPr>
          <p:cNvSpPr txBox="1"/>
          <p:nvPr/>
        </p:nvSpPr>
        <p:spPr>
          <a:xfrm>
            <a:off x="408100" y="1803325"/>
            <a:ext cx="6013947" cy="47127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Approximately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F041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30% of patients with heart failure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also have diabetes…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F283EBF-5ABC-4B1E-9B18-0435C0FBC934}"/>
              </a:ext>
            </a:extLst>
          </p:cNvPr>
          <p:cNvSpPr txBox="1"/>
          <p:nvPr/>
        </p:nvSpPr>
        <p:spPr>
          <a:xfrm>
            <a:off x="5779591" y="4822106"/>
            <a:ext cx="6013947" cy="471273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…and diabetes is associated with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041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2- to 5-fold increased risk 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of developing heart failure</a:t>
            </a:r>
            <a:r>
              <a:rPr kumimoji="0" lang="en-GB" sz="2000" b="0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89034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cs-CZ" sz="1400" i="1" dirty="0"/>
              <a:t>Upraveno pole Špinar et al. </a:t>
            </a:r>
            <a:r>
              <a:rPr lang="cs-CZ" sz="1400" i="1" dirty="0" err="1"/>
              <a:t>Remedia</a:t>
            </a:r>
            <a:r>
              <a:rPr lang="cs-CZ" sz="1400" i="1" dirty="0"/>
              <a:t> 2018 </a:t>
            </a:r>
            <a:endParaRPr lang="en-GB" sz="1400" i="1" dirty="0"/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Mechanizmus účinku SGLT2 inhibitorů (</a:t>
            </a:r>
            <a:r>
              <a:rPr lang="cs-CZ" dirty="0" err="1"/>
              <a:t>sodium</a:t>
            </a:r>
            <a:r>
              <a:rPr lang="cs-CZ" dirty="0"/>
              <a:t> </a:t>
            </a:r>
            <a:r>
              <a:rPr lang="cs-CZ" dirty="0" err="1"/>
              <a:t>glucose</a:t>
            </a:r>
            <a:r>
              <a:rPr lang="cs-CZ" dirty="0"/>
              <a:t> </a:t>
            </a:r>
            <a:r>
              <a:rPr lang="cs-CZ" dirty="0" err="1"/>
              <a:t>cotransporter</a:t>
            </a:r>
            <a:r>
              <a:rPr lang="cs-CZ" dirty="0"/>
              <a:t> 2 </a:t>
            </a:r>
            <a:r>
              <a:rPr lang="cs-CZ" dirty="0" err="1"/>
              <a:t>inhibitors</a:t>
            </a:r>
            <a:r>
              <a:rPr lang="cs-CZ" dirty="0"/>
              <a:t>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6" name="TextovéPole 5"/>
          <p:cNvSpPr txBox="1"/>
          <p:nvPr/>
        </p:nvSpPr>
        <p:spPr>
          <a:xfrm>
            <a:off x="624000" y="1679713"/>
            <a:ext cx="568734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 ledvinách je za zpětné vstřebávání glukózy zodpovědný takzvaný </a:t>
            </a:r>
            <a:r>
              <a:rPr lang="cs-CZ" dirty="0" err="1"/>
              <a:t>ko</a:t>
            </a:r>
            <a:r>
              <a:rPr lang="cs-CZ" dirty="0"/>
              <a:t>-transportér SGLT2. </a:t>
            </a:r>
          </a:p>
          <a:p>
            <a:endParaRPr lang="cs-CZ" dirty="0"/>
          </a:p>
          <a:p>
            <a:r>
              <a:rPr lang="cs-CZ" dirty="0"/>
              <a:t>SGLT 2 „posílá" zpět do oběhu 90 % glukózy, o vstřebání zbývajícího množství se stará jeho "kolega", </a:t>
            </a:r>
            <a:r>
              <a:rPr lang="cs-CZ" dirty="0" err="1"/>
              <a:t>ko</a:t>
            </a:r>
            <a:r>
              <a:rPr lang="cs-CZ" dirty="0"/>
              <a:t>-transportér SGLT 1, který je přítomen i v jiných částech těla, především ve střevech. </a:t>
            </a:r>
          </a:p>
          <a:p>
            <a:endParaRPr lang="cs-CZ" dirty="0"/>
          </a:p>
          <a:p>
            <a:r>
              <a:rPr lang="cs-CZ" dirty="0" err="1"/>
              <a:t>Glifloziny</a:t>
            </a:r>
            <a:r>
              <a:rPr lang="cs-CZ" dirty="0"/>
              <a:t> jsou molekuly, které umí zablokovat účinek klíčového SGLT 2. </a:t>
            </a:r>
          </a:p>
          <a:p>
            <a:endParaRPr lang="cs-CZ" dirty="0"/>
          </a:p>
          <a:p>
            <a:r>
              <a:rPr lang="cs-CZ" dirty="0"/>
              <a:t>Praktickým důsledkem je vyloučení množství energie získané přibližně jedním hlavním jídlem.</a:t>
            </a:r>
          </a:p>
          <a:p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809" y="2266122"/>
            <a:ext cx="5056200" cy="363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15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Footer Placeholder 7">
            <a:extLst>
              <a:ext uri="{FF2B5EF4-FFF2-40B4-BE49-F238E27FC236}">
                <a16:creationId xmlns:a16="http://schemas.microsoft.com/office/drawing/2014/main" id="{418E1E53-A46A-461C-91AD-32F1604D817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SGLT2, sodium-glucose co-transporter-2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Vallon V &amp; Thomson SC.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Diabetologia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2017;60:215; 2. Heise T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Clin Ther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2016;38:2265; 3. Heerspink HJ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Circulation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2016;134:752; 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Inzucchi S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Diab Vasc Dis Res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2015;12:90; 5. Verma S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AHA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2018; oral presentation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Efekt</a:t>
            </a:r>
            <a:r>
              <a:rPr lang="en-US" dirty="0"/>
              <a:t> SGLT2 </a:t>
            </a:r>
            <a:r>
              <a:rPr lang="en-US" dirty="0" err="1"/>
              <a:t>inhibito</a:t>
            </a:r>
            <a:r>
              <a:rPr lang="cs-CZ" dirty="0" err="1"/>
              <a:t>rů</a:t>
            </a:r>
            <a:r>
              <a:rPr lang="en-US" dirty="0"/>
              <a:t> </a:t>
            </a:r>
            <a:r>
              <a:rPr lang="cs-CZ" dirty="0"/>
              <a:t>na k</a:t>
            </a:r>
            <a:r>
              <a:rPr lang="en-US" dirty="0" err="1"/>
              <a:t>ardio</a:t>
            </a:r>
            <a:r>
              <a:rPr lang="en-US" dirty="0"/>
              <a:t>–</a:t>
            </a:r>
            <a:r>
              <a:rPr lang="en-US" dirty="0" err="1"/>
              <a:t>ren</a:t>
            </a:r>
            <a:r>
              <a:rPr lang="cs-CZ" dirty="0"/>
              <a:t>á</a:t>
            </a:r>
            <a:r>
              <a:rPr lang="en-US" dirty="0"/>
              <a:t>l</a:t>
            </a:r>
            <a:r>
              <a:rPr lang="cs-CZ" dirty="0"/>
              <a:t>ní</a:t>
            </a:r>
            <a:r>
              <a:rPr lang="en-US" dirty="0"/>
              <a:t> </a:t>
            </a:r>
            <a:r>
              <a:rPr lang="en-US" dirty="0" err="1"/>
              <a:t>syst</a:t>
            </a:r>
            <a:r>
              <a:rPr lang="cs-CZ" dirty="0"/>
              <a:t>é</a:t>
            </a:r>
            <a:r>
              <a:rPr lang="en-US" dirty="0"/>
              <a:t>m </a:t>
            </a:r>
            <a:r>
              <a:rPr lang="cs-CZ" dirty="0"/>
              <a:t>je zprostředkován vícečetnými mechanizmy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63" name="Rounded Rectangle 254">
            <a:extLst>
              <a:ext uri="{FF2B5EF4-FFF2-40B4-BE49-F238E27FC236}">
                <a16:creationId xmlns:a16="http://schemas.microsoft.com/office/drawing/2014/main" id="{521744FD-6B2F-4C26-B76C-5F513FD61A7B}"/>
              </a:ext>
            </a:extLst>
          </p:cNvPr>
          <p:cNvSpPr/>
          <p:nvPr/>
        </p:nvSpPr>
        <p:spPr>
          <a:xfrm>
            <a:off x="5674867" y="1930242"/>
            <a:ext cx="5978414" cy="3508012"/>
          </a:xfrm>
          <a:prstGeom prst="roundRect">
            <a:avLst>
              <a:gd name="adj" fmla="val 13474"/>
            </a:avLst>
          </a:prstGeom>
          <a:gradFill rotWithShape="1">
            <a:gsLst>
              <a:gs pos="100000">
                <a:sysClr val="window" lastClr="FFFFFF"/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10800000" scaled="0"/>
          </a:gradFill>
          <a:ln w="9525" cap="flat" cmpd="sng" algn="ctr">
            <a:solidFill>
              <a:schemeClr val="accent1"/>
            </a:solidFill>
            <a:prstDash val="sysDot"/>
          </a:ln>
          <a:effectLst/>
        </p:spPr>
        <p:txBody>
          <a:bodyPr rtlCol="0" anchor="ctr"/>
          <a:lstStyle/>
          <a:p>
            <a:pPr marL="0" marR="0" lvl="0" indent="0" algn="ctr" defTabSz="3428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3" name="TextBox 166">
            <a:extLst>
              <a:ext uri="{FF2B5EF4-FFF2-40B4-BE49-F238E27FC236}">
                <a16:creationId xmlns:a16="http://schemas.microsoft.com/office/drawing/2014/main" id="{F24804FF-10C9-405F-B571-97BFEEF6859A}"/>
              </a:ext>
            </a:extLst>
          </p:cNvPr>
          <p:cNvSpPr txBox="1"/>
          <p:nvPr/>
        </p:nvSpPr>
        <p:spPr>
          <a:xfrm>
            <a:off x="3071664" y="1412776"/>
            <a:ext cx="1864671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3428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Mechanism</a:t>
            </a:r>
            <a:r>
              <a:rPr kumimoji="0" lang="da-DK" sz="1800" b="1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r>
              <a:rPr kumimoji="0" lang="da-DK" sz="1800" b="1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,2</a:t>
            </a:r>
            <a:endParaRPr kumimoji="0" lang="en-GB" sz="1800" b="1" i="0" u="none" strike="noStrike" kern="1200" cap="none" spc="0" normalizeH="0" baseline="3000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4" name="TextBox 167">
            <a:extLst>
              <a:ext uri="{FF2B5EF4-FFF2-40B4-BE49-F238E27FC236}">
                <a16:creationId xmlns:a16="http://schemas.microsoft.com/office/drawing/2014/main" id="{08880230-CBEF-4829-A2C3-CBFA80CB6331}"/>
              </a:ext>
            </a:extLst>
          </p:cNvPr>
          <p:cNvSpPr txBox="1"/>
          <p:nvPr/>
        </p:nvSpPr>
        <p:spPr>
          <a:xfrm>
            <a:off x="6528048" y="1419746"/>
            <a:ext cx="4087419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3428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Observed effects</a:t>
            </a:r>
            <a:r>
              <a:rPr kumimoji="0" lang="da-DK" sz="1800" b="1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1,3–5</a:t>
            </a:r>
            <a:endParaRPr kumimoji="0" lang="en-GB" sz="1800" b="1" i="0" u="none" strike="noStrike" kern="1200" cap="none" spc="0" normalizeH="0" baseline="3000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3" name="TextBox 201">
            <a:extLst>
              <a:ext uri="{FF2B5EF4-FFF2-40B4-BE49-F238E27FC236}">
                <a16:creationId xmlns:a16="http://schemas.microsoft.com/office/drawing/2014/main" id="{31F17F88-85C3-4E68-B782-38E5A7E88CF5}"/>
              </a:ext>
            </a:extLst>
          </p:cNvPr>
          <p:cNvSpPr txBox="1"/>
          <p:nvPr/>
        </p:nvSpPr>
        <p:spPr>
          <a:xfrm>
            <a:off x="119336" y="1414934"/>
            <a:ext cx="2836518" cy="369332"/>
          </a:xfrm>
          <a:prstGeom prst="rect">
            <a:avLst/>
          </a:prstGeom>
          <a:noFill/>
          <a:ln w="38100">
            <a:noFill/>
          </a:ln>
        </p:spPr>
        <p:txBody>
          <a:bodyPr wrap="square" rtlCol="0" anchor="t">
            <a:spAutoFit/>
          </a:bodyPr>
          <a:lstStyle/>
          <a:p>
            <a:pPr marL="0" marR="0" lvl="0" indent="0" algn="ctr" defTabSz="3428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a-DK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 inhibition</a:t>
            </a:r>
            <a:r>
              <a:rPr kumimoji="0" lang="da-DK" sz="1800" b="1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1,2</a:t>
            </a:r>
            <a:endParaRPr kumimoji="0" lang="en-GB" sz="1800" b="1" i="0" u="none" strike="noStrike" kern="1200" cap="none" spc="0" normalizeH="0" baseline="3000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62" name="Picture 104">
            <a:extLst>
              <a:ext uri="{FF2B5EF4-FFF2-40B4-BE49-F238E27FC236}">
                <a16:creationId xmlns:a16="http://schemas.microsoft.com/office/drawing/2014/main" id="{BB677691-A9E5-478E-807F-724607D6D3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779" y="2697219"/>
            <a:ext cx="390922" cy="2065158"/>
          </a:xfrm>
          <a:prstGeom prst="rect">
            <a:avLst/>
          </a:prstGeom>
        </p:spPr>
      </p:pic>
      <p:pic>
        <p:nvPicPr>
          <p:cNvPr id="382" name="Picture 180">
            <a:extLst>
              <a:ext uri="{FF2B5EF4-FFF2-40B4-BE49-F238E27FC236}">
                <a16:creationId xmlns:a16="http://schemas.microsoft.com/office/drawing/2014/main" id="{E0939325-846D-4714-A86E-07C5264A9AD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"/>
          <a:stretch/>
        </p:blipFill>
        <p:spPr>
          <a:xfrm>
            <a:off x="422566" y="3542312"/>
            <a:ext cx="1527721" cy="1620818"/>
          </a:xfrm>
          <a:prstGeom prst="rect">
            <a:avLst/>
          </a:prstGeom>
        </p:spPr>
      </p:pic>
      <p:pic>
        <p:nvPicPr>
          <p:cNvPr id="399" name="Picture 197">
            <a:extLst>
              <a:ext uri="{FF2B5EF4-FFF2-40B4-BE49-F238E27FC236}">
                <a16:creationId xmlns:a16="http://schemas.microsoft.com/office/drawing/2014/main" id="{3C4D3147-18CE-443D-899C-3533431C38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090" y="2674502"/>
            <a:ext cx="692037" cy="1521130"/>
          </a:xfrm>
          <a:prstGeom prst="rect">
            <a:avLst/>
          </a:prstGeom>
        </p:spPr>
      </p:pic>
      <p:pic>
        <p:nvPicPr>
          <p:cNvPr id="400" name="Picture 198">
            <a:extLst>
              <a:ext uri="{FF2B5EF4-FFF2-40B4-BE49-F238E27FC236}">
                <a16:creationId xmlns:a16="http://schemas.microsoft.com/office/drawing/2014/main" id="{93A00350-0946-4119-8154-A04C8557C98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9575" y="3687919"/>
            <a:ext cx="545877" cy="594136"/>
          </a:xfrm>
          <a:prstGeom prst="rect">
            <a:avLst/>
          </a:prstGeom>
        </p:spPr>
      </p:pic>
      <p:pic>
        <p:nvPicPr>
          <p:cNvPr id="401" name="Picture 199">
            <a:extLst>
              <a:ext uri="{FF2B5EF4-FFF2-40B4-BE49-F238E27FC236}">
                <a16:creationId xmlns:a16="http://schemas.microsoft.com/office/drawing/2014/main" id="{C103106A-40CE-45AE-9156-EC410A7B2F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92" y="4311154"/>
            <a:ext cx="575881" cy="422338"/>
          </a:xfrm>
          <a:prstGeom prst="rect">
            <a:avLst/>
          </a:prstGeom>
        </p:spPr>
      </p:pic>
      <p:grpSp>
        <p:nvGrpSpPr>
          <p:cNvPr id="412" name="Group 210">
            <a:extLst>
              <a:ext uri="{FF2B5EF4-FFF2-40B4-BE49-F238E27FC236}">
                <a16:creationId xmlns:a16="http://schemas.microsoft.com/office/drawing/2014/main" id="{62284947-58AB-4B92-B436-2086B23999F9}"/>
              </a:ext>
            </a:extLst>
          </p:cNvPr>
          <p:cNvGrpSpPr/>
          <p:nvPr/>
        </p:nvGrpSpPr>
        <p:grpSpPr>
          <a:xfrm>
            <a:off x="3100860" y="3337225"/>
            <a:ext cx="2164608" cy="760174"/>
            <a:chOff x="2206604" y="3508321"/>
            <a:chExt cx="2075913" cy="647367"/>
          </a:xfrm>
        </p:grpSpPr>
        <p:sp>
          <p:nvSpPr>
            <p:cNvPr id="455" name="Rounded Rectangle 334">
              <a:extLst>
                <a:ext uri="{FF2B5EF4-FFF2-40B4-BE49-F238E27FC236}">
                  <a16:creationId xmlns:a16="http://schemas.microsoft.com/office/drawing/2014/main" id="{D40F4DAE-634F-4C00-AB18-557D5AE2713C}"/>
                </a:ext>
              </a:extLst>
            </p:cNvPr>
            <p:cNvSpPr/>
            <p:nvPr/>
          </p:nvSpPr>
          <p:spPr>
            <a:xfrm>
              <a:off x="2206604" y="3508321"/>
              <a:ext cx="1780871" cy="647367"/>
            </a:xfrm>
            <a:prstGeom prst="roundRect">
              <a:avLst>
                <a:gd name="adj" fmla="val 21719"/>
              </a:avLst>
            </a:prstGeom>
            <a:gradFill rotWithShape="1">
              <a:gsLst>
                <a:gs pos="100000">
                  <a:sysClr val="window" lastClr="FFFFFF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lin ang="10800000" scaled="0"/>
            </a:gradFill>
            <a:ln w="9525" cap="flat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6" name="TextBox 212">
              <a:extLst>
                <a:ext uri="{FF2B5EF4-FFF2-40B4-BE49-F238E27FC236}">
                  <a16:creationId xmlns:a16="http://schemas.microsoft.com/office/drawing/2014/main" id="{3D0C8099-3198-4053-AA28-9A028822B598}"/>
                </a:ext>
              </a:extLst>
            </p:cNvPr>
            <p:cNvSpPr txBox="1"/>
            <p:nvPr/>
          </p:nvSpPr>
          <p:spPr>
            <a:xfrm>
              <a:off x="2864724" y="3622691"/>
              <a:ext cx="1417793" cy="44557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Glucose excretion</a:t>
              </a:r>
            </a:p>
          </p:txBody>
        </p:sp>
        <p:pic>
          <p:nvPicPr>
            <p:cNvPr id="457" name="Picture 213">
              <a:extLst>
                <a:ext uri="{FF2B5EF4-FFF2-40B4-BE49-F238E27FC236}">
                  <a16:creationId xmlns:a16="http://schemas.microsoft.com/office/drawing/2014/main" id="{C6042C81-1969-45EC-B31F-8F1122837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3659" y="3551413"/>
              <a:ext cx="572728" cy="561183"/>
            </a:xfrm>
            <a:prstGeom prst="rect">
              <a:avLst/>
            </a:prstGeom>
          </p:spPr>
        </p:pic>
      </p:grpSp>
      <p:grpSp>
        <p:nvGrpSpPr>
          <p:cNvPr id="451" name="Group 215">
            <a:extLst>
              <a:ext uri="{FF2B5EF4-FFF2-40B4-BE49-F238E27FC236}">
                <a16:creationId xmlns:a16="http://schemas.microsoft.com/office/drawing/2014/main" id="{17AD770C-039D-41B8-BD46-99B3C9F0C856}"/>
              </a:ext>
            </a:extLst>
          </p:cNvPr>
          <p:cNvGrpSpPr/>
          <p:nvPr/>
        </p:nvGrpSpPr>
        <p:grpSpPr>
          <a:xfrm>
            <a:off x="3100861" y="4352722"/>
            <a:ext cx="2006139" cy="760174"/>
            <a:chOff x="2206605" y="1983059"/>
            <a:chExt cx="1899288" cy="647367"/>
          </a:xfrm>
        </p:grpSpPr>
        <p:sp>
          <p:nvSpPr>
            <p:cNvPr id="453" name="Rounded Rectangle 340">
              <a:extLst>
                <a:ext uri="{FF2B5EF4-FFF2-40B4-BE49-F238E27FC236}">
                  <a16:creationId xmlns:a16="http://schemas.microsoft.com/office/drawing/2014/main" id="{7D05ED7E-C32A-467B-AB17-AC8825496158}"/>
                </a:ext>
              </a:extLst>
            </p:cNvPr>
            <p:cNvSpPr/>
            <p:nvPr/>
          </p:nvSpPr>
          <p:spPr>
            <a:xfrm>
              <a:off x="2206605" y="1983059"/>
              <a:ext cx="1758054" cy="647367"/>
            </a:xfrm>
            <a:prstGeom prst="roundRect">
              <a:avLst>
                <a:gd name="adj" fmla="val 23389"/>
              </a:avLst>
            </a:prstGeom>
            <a:gradFill rotWithShape="1">
              <a:gsLst>
                <a:gs pos="100000">
                  <a:sysClr val="window" lastClr="FFFFFF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lin ang="10800000" scaled="0"/>
            </a:gradFill>
            <a:ln w="9525" cap="flat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54" name="TextBox 218">
              <a:extLst>
                <a:ext uri="{FF2B5EF4-FFF2-40B4-BE49-F238E27FC236}">
                  <a16:creationId xmlns:a16="http://schemas.microsoft.com/office/drawing/2014/main" id="{C2FF7D20-46E1-4655-BB62-7B93FEF46B3A}"/>
                </a:ext>
              </a:extLst>
            </p:cNvPr>
            <p:cNvSpPr txBox="1"/>
            <p:nvPr/>
          </p:nvSpPr>
          <p:spPr>
            <a:xfrm>
              <a:off x="2854035" y="2183931"/>
              <a:ext cx="1251858" cy="26210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Natriuresis</a:t>
              </a:r>
            </a:p>
          </p:txBody>
        </p:sp>
      </p:grpSp>
      <p:pic>
        <p:nvPicPr>
          <p:cNvPr id="452" name="Picture 216">
            <a:extLst>
              <a:ext uri="{FF2B5EF4-FFF2-40B4-BE49-F238E27FC236}">
                <a16:creationId xmlns:a16="http://schemas.microsoft.com/office/drawing/2014/main" id="{8FBA68FC-EF61-4FAA-AD3A-46FDE01370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794" y="4437810"/>
            <a:ext cx="479875" cy="589997"/>
          </a:xfrm>
          <a:prstGeom prst="rect">
            <a:avLst/>
          </a:prstGeom>
        </p:spPr>
      </p:pic>
      <p:grpSp>
        <p:nvGrpSpPr>
          <p:cNvPr id="414" name="Group 219">
            <a:extLst>
              <a:ext uri="{FF2B5EF4-FFF2-40B4-BE49-F238E27FC236}">
                <a16:creationId xmlns:a16="http://schemas.microsoft.com/office/drawing/2014/main" id="{A70D76AB-A6D9-404C-B107-8BC0CD8DB6C1}"/>
              </a:ext>
            </a:extLst>
          </p:cNvPr>
          <p:cNvGrpSpPr/>
          <p:nvPr/>
        </p:nvGrpSpPr>
        <p:grpSpPr>
          <a:xfrm>
            <a:off x="3100860" y="2353374"/>
            <a:ext cx="1859080" cy="760174"/>
            <a:chOff x="2206604" y="2745688"/>
            <a:chExt cx="1782904" cy="647367"/>
          </a:xfrm>
        </p:grpSpPr>
        <p:sp>
          <p:nvSpPr>
            <p:cNvPr id="448" name="Rounded Rectangle 330">
              <a:extLst>
                <a:ext uri="{FF2B5EF4-FFF2-40B4-BE49-F238E27FC236}">
                  <a16:creationId xmlns:a16="http://schemas.microsoft.com/office/drawing/2014/main" id="{6FD24DDA-D162-4F99-9F09-99A37B81F763}"/>
                </a:ext>
              </a:extLst>
            </p:cNvPr>
            <p:cNvSpPr/>
            <p:nvPr/>
          </p:nvSpPr>
          <p:spPr>
            <a:xfrm>
              <a:off x="2206604" y="2745688"/>
              <a:ext cx="1781692" cy="647367"/>
            </a:xfrm>
            <a:prstGeom prst="roundRect">
              <a:avLst>
                <a:gd name="adj" fmla="val 26731"/>
              </a:avLst>
            </a:prstGeom>
            <a:gradFill rotWithShape="1">
              <a:gsLst>
                <a:gs pos="100000">
                  <a:sysClr val="window" lastClr="FFFFFF"/>
                </a:gs>
                <a:gs pos="0">
                  <a:schemeClr val="accent1">
                    <a:lumMod val="20000"/>
                    <a:lumOff val="80000"/>
                  </a:schemeClr>
                </a:gs>
              </a:gsLst>
              <a:lin ang="10800000" scaled="0"/>
            </a:gradFill>
            <a:ln w="9525" cap="flat" cmpd="sng" algn="ctr">
              <a:solidFill>
                <a:schemeClr val="accent1"/>
              </a:solidFill>
              <a:prstDash val="sysDot"/>
            </a:ln>
            <a:effectLst/>
          </p:spPr>
          <p:txBody>
            <a:bodyPr rtlCol="0" anchor="ctr"/>
            <a:lstStyle/>
            <a:p>
              <a:pPr marL="0" marR="0" lvl="0" indent="0" algn="ctr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49" name="TextBox 221">
              <a:extLst>
                <a:ext uri="{FF2B5EF4-FFF2-40B4-BE49-F238E27FC236}">
                  <a16:creationId xmlns:a16="http://schemas.microsoft.com/office/drawing/2014/main" id="{F13AD509-1380-46D9-AF95-30C4AE9CD364}"/>
                </a:ext>
              </a:extLst>
            </p:cNvPr>
            <p:cNvSpPr txBox="1"/>
            <p:nvPr/>
          </p:nvSpPr>
          <p:spPr>
            <a:xfrm>
              <a:off x="2862437" y="2934754"/>
              <a:ext cx="1127071" cy="26210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Diuresis</a:t>
              </a:r>
            </a:p>
          </p:txBody>
        </p:sp>
        <p:pic>
          <p:nvPicPr>
            <p:cNvPr id="450" name="Picture 222">
              <a:extLst>
                <a:ext uri="{FF2B5EF4-FFF2-40B4-BE49-F238E27FC236}">
                  <a16:creationId xmlns:a16="http://schemas.microsoft.com/office/drawing/2014/main" id="{946ACA81-6E4F-4DD8-AB99-9909C20B6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16363" y="2807533"/>
              <a:ext cx="454316" cy="502444"/>
            </a:xfrm>
            <a:prstGeom prst="rect">
              <a:avLst/>
            </a:prstGeom>
          </p:spPr>
        </p:pic>
      </p:grpSp>
      <p:pic>
        <p:nvPicPr>
          <p:cNvPr id="417" name="Picture 111">
            <a:extLst>
              <a:ext uri="{FF2B5EF4-FFF2-40B4-BE49-F238E27FC236}">
                <a16:creationId xmlns:a16="http://schemas.microsoft.com/office/drawing/2014/main" id="{DC24D090-79F1-49BC-B967-8159ECE944D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1" t="44596" r="-6002" b="46377"/>
          <a:stretch/>
        </p:blipFill>
        <p:spPr>
          <a:xfrm>
            <a:off x="5369437" y="3618201"/>
            <a:ext cx="178776" cy="186414"/>
          </a:xfrm>
          <a:prstGeom prst="rect">
            <a:avLst/>
          </a:prstGeom>
        </p:spPr>
      </p:pic>
      <p:pic>
        <p:nvPicPr>
          <p:cNvPr id="418" name="Picture 128">
            <a:extLst>
              <a:ext uri="{FF2B5EF4-FFF2-40B4-BE49-F238E27FC236}">
                <a16:creationId xmlns:a16="http://schemas.microsoft.com/office/drawing/2014/main" id="{544D6250-65D6-42C7-AB19-B034B2BA30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1" t="44596" r="-6002" b="46377"/>
          <a:stretch/>
        </p:blipFill>
        <p:spPr>
          <a:xfrm>
            <a:off x="5537713" y="3618201"/>
            <a:ext cx="178776" cy="186414"/>
          </a:xfrm>
          <a:prstGeom prst="rect">
            <a:avLst/>
          </a:prstGeom>
        </p:spPr>
      </p:pic>
      <p:pic>
        <p:nvPicPr>
          <p:cNvPr id="422" name="Picture 136">
            <a:extLst>
              <a:ext uri="{FF2B5EF4-FFF2-40B4-BE49-F238E27FC236}">
                <a16:creationId xmlns:a16="http://schemas.microsoft.com/office/drawing/2014/main" id="{6855C273-1ADA-464A-B2E7-31F2F0AF172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76" r="-1088" b="94691"/>
          <a:stretch/>
        </p:blipFill>
        <p:spPr>
          <a:xfrm>
            <a:off x="3014946" y="2777262"/>
            <a:ext cx="73904" cy="103949"/>
          </a:xfrm>
          <a:prstGeom prst="rect">
            <a:avLst/>
          </a:prstGeom>
        </p:spPr>
      </p:pic>
      <p:pic>
        <p:nvPicPr>
          <p:cNvPr id="423" name="Picture 137">
            <a:extLst>
              <a:ext uri="{FF2B5EF4-FFF2-40B4-BE49-F238E27FC236}">
                <a16:creationId xmlns:a16="http://schemas.microsoft.com/office/drawing/2014/main" id="{6A9C6345-47B5-4627-BD9F-0C2F271284E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679183" y="2674502"/>
            <a:ext cx="207927" cy="71581"/>
          </a:xfrm>
          <a:prstGeom prst="rect">
            <a:avLst/>
          </a:prstGeom>
        </p:spPr>
      </p:pic>
      <p:pic>
        <p:nvPicPr>
          <p:cNvPr id="424" name="Picture 138">
            <a:extLst>
              <a:ext uri="{FF2B5EF4-FFF2-40B4-BE49-F238E27FC236}">
                <a16:creationId xmlns:a16="http://schemas.microsoft.com/office/drawing/2014/main" id="{59E0EF64-607D-4F17-87C3-024E3DBAF9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886929" y="2674502"/>
            <a:ext cx="207927" cy="71581"/>
          </a:xfrm>
          <a:prstGeom prst="rect">
            <a:avLst/>
          </a:prstGeom>
        </p:spPr>
      </p:pic>
      <p:pic>
        <p:nvPicPr>
          <p:cNvPr id="425" name="Picture 139">
            <a:extLst>
              <a:ext uri="{FF2B5EF4-FFF2-40B4-BE49-F238E27FC236}">
                <a16:creationId xmlns:a16="http://schemas.microsoft.com/office/drawing/2014/main" id="{3D29CC29-CF08-4F82-AE63-43BAFDD5450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556340" y="3687919"/>
            <a:ext cx="207927" cy="71581"/>
          </a:xfrm>
          <a:prstGeom prst="rect">
            <a:avLst/>
          </a:prstGeom>
        </p:spPr>
      </p:pic>
      <p:pic>
        <p:nvPicPr>
          <p:cNvPr id="426" name="Picture 140">
            <a:extLst>
              <a:ext uri="{FF2B5EF4-FFF2-40B4-BE49-F238E27FC236}">
                <a16:creationId xmlns:a16="http://schemas.microsoft.com/office/drawing/2014/main" id="{098BBC95-5BA7-447B-83AB-FA634D1BB69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773578" y="3687919"/>
            <a:ext cx="207927" cy="71581"/>
          </a:xfrm>
          <a:prstGeom prst="rect">
            <a:avLst/>
          </a:prstGeom>
        </p:spPr>
      </p:pic>
      <p:pic>
        <p:nvPicPr>
          <p:cNvPr id="427" name="Picture 141">
            <a:extLst>
              <a:ext uri="{FF2B5EF4-FFF2-40B4-BE49-F238E27FC236}">
                <a16:creationId xmlns:a16="http://schemas.microsoft.com/office/drawing/2014/main" id="{89BE348E-E23C-48FC-B6FF-CD60EE540DF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8" b="95294"/>
          <a:stretch/>
        </p:blipFill>
        <p:spPr>
          <a:xfrm>
            <a:off x="2990816" y="3687919"/>
            <a:ext cx="63686" cy="71581"/>
          </a:xfrm>
          <a:prstGeom prst="rect">
            <a:avLst/>
          </a:prstGeom>
        </p:spPr>
      </p:pic>
      <p:pic>
        <p:nvPicPr>
          <p:cNvPr id="428" name="Picture 144">
            <a:extLst>
              <a:ext uri="{FF2B5EF4-FFF2-40B4-BE49-F238E27FC236}">
                <a16:creationId xmlns:a16="http://schemas.microsoft.com/office/drawing/2014/main" id="{1A4B42CE-DAE8-4443-9B69-30AA9281B5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566271" y="4677656"/>
            <a:ext cx="207927" cy="71581"/>
          </a:xfrm>
          <a:prstGeom prst="rect">
            <a:avLst/>
          </a:prstGeom>
        </p:spPr>
      </p:pic>
      <p:pic>
        <p:nvPicPr>
          <p:cNvPr id="429" name="Picture 145">
            <a:extLst>
              <a:ext uri="{FF2B5EF4-FFF2-40B4-BE49-F238E27FC236}">
                <a16:creationId xmlns:a16="http://schemas.microsoft.com/office/drawing/2014/main" id="{1A1A072F-0E36-4612-B07D-855C3538268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55" b="95294"/>
          <a:stretch/>
        </p:blipFill>
        <p:spPr>
          <a:xfrm>
            <a:off x="2774771" y="4677656"/>
            <a:ext cx="207927" cy="71581"/>
          </a:xfrm>
          <a:prstGeom prst="rect">
            <a:avLst/>
          </a:prstGeom>
        </p:spPr>
      </p:pic>
      <p:pic>
        <p:nvPicPr>
          <p:cNvPr id="430" name="Picture 147">
            <a:extLst>
              <a:ext uri="{FF2B5EF4-FFF2-40B4-BE49-F238E27FC236}">
                <a16:creationId xmlns:a16="http://schemas.microsoft.com/office/drawing/2014/main" id="{FD561D73-73A0-4EA0-90EE-B43E6095252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8" b="95294"/>
          <a:stretch/>
        </p:blipFill>
        <p:spPr>
          <a:xfrm>
            <a:off x="2990816" y="4675636"/>
            <a:ext cx="63686" cy="71581"/>
          </a:xfrm>
          <a:prstGeom prst="rect">
            <a:avLst/>
          </a:prstGeom>
        </p:spPr>
      </p:pic>
      <p:sp>
        <p:nvSpPr>
          <p:cNvPr id="463" name="Rectangle 163">
            <a:extLst>
              <a:ext uri="{FF2B5EF4-FFF2-40B4-BE49-F238E27FC236}">
                <a16:creationId xmlns:a16="http://schemas.microsoft.com/office/drawing/2014/main" id="{A820E7C8-8A14-4271-816B-F8A2DEB39554}"/>
              </a:ext>
            </a:extLst>
          </p:cNvPr>
          <p:cNvSpPr/>
          <p:nvPr/>
        </p:nvSpPr>
        <p:spPr>
          <a:xfrm>
            <a:off x="6766120" y="2300934"/>
            <a:ext cx="1451276" cy="299503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l" defTabSz="3428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Cardiac function</a:t>
            </a:r>
          </a:p>
        </p:txBody>
      </p:sp>
      <p:cxnSp>
        <p:nvCxnSpPr>
          <p:cNvPr id="464" name="Straight Connector 164">
            <a:extLst>
              <a:ext uri="{FF2B5EF4-FFF2-40B4-BE49-F238E27FC236}">
                <a16:creationId xmlns:a16="http://schemas.microsoft.com/office/drawing/2014/main" id="{800E4DDD-1963-4A3B-9C9F-F44619269665}"/>
              </a:ext>
            </a:extLst>
          </p:cNvPr>
          <p:cNvCxnSpPr>
            <a:cxnSpLocks/>
          </p:cNvCxnSpPr>
          <p:nvPr/>
        </p:nvCxnSpPr>
        <p:spPr>
          <a:xfrm>
            <a:off x="6685129" y="2237148"/>
            <a:ext cx="0" cy="396925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headEnd type="triangle" w="med" len="med"/>
            <a:tailEnd type="none" w="med" len="med"/>
          </a:ln>
          <a:effectLst/>
        </p:spPr>
      </p:cxnSp>
      <p:pic>
        <p:nvPicPr>
          <p:cNvPr id="465" name="Picture 165">
            <a:extLst>
              <a:ext uri="{FF2B5EF4-FFF2-40B4-BE49-F238E27FC236}">
                <a16:creationId xmlns:a16="http://schemas.microsoft.com/office/drawing/2014/main" id="{28EFB6CE-7153-4906-90BA-86973BED4CB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976" y="2060848"/>
            <a:ext cx="720000" cy="72000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0CB5DAB-0312-492B-828F-1F02AD4E5FBA}"/>
              </a:ext>
            </a:extLst>
          </p:cNvPr>
          <p:cNvGrpSpPr/>
          <p:nvPr/>
        </p:nvGrpSpPr>
        <p:grpSpPr>
          <a:xfrm>
            <a:off x="6838475" y="2841147"/>
            <a:ext cx="3162798" cy="1091909"/>
            <a:chOff x="6725934" y="2531887"/>
            <a:chExt cx="3162798" cy="1091909"/>
          </a:xfrm>
        </p:grpSpPr>
        <p:sp>
          <p:nvSpPr>
            <p:cNvPr id="475" name="Rectangle 124">
              <a:extLst>
                <a:ext uri="{FF2B5EF4-FFF2-40B4-BE49-F238E27FC236}">
                  <a16:creationId xmlns:a16="http://schemas.microsoft.com/office/drawing/2014/main" id="{26634B98-63CC-42CD-8B3A-E764BF81B6C9}"/>
                </a:ext>
              </a:extLst>
            </p:cNvPr>
            <p:cNvSpPr/>
            <p:nvPr/>
          </p:nvSpPr>
          <p:spPr>
            <a:xfrm>
              <a:off x="7310789" y="2945307"/>
              <a:ext cx="1178207" cy="221320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Afterload</a:t>
              </a:r>
            </a:p>
          </p:txBody>
        </p:sp>
        <p:pic>
          <p:nvPicPr>
            <p:cNvPr id="477" name="Picture 126">
              <a:extLst>
                <a:ext uri="{FF2B5EF4-FFF2-40B4-BE49-F238E27FC236}">
                  <a16:creationId xmlns:a16="http://schemas.microsoft.com/office/drawing/2014/main" id="{2EF5263E-71C1-4FA8-894D-F59EEE70A8F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332" y="2910824"/>
              <a:ext cx="348391" cy="283554"/>
            </a:xfrm>
            <a:prstGeom prst="rect">
              <a:avLst/>
            </a:prstGeom>
          </p:spPr>
        </p:pic>
        <p:sp>
          <p:nvSpPr>
            <p:cNvPr id="472" name="Rectangle 142">
              <a:extLst>
                <a:ext uri="{FF2B5EF4-FFF2-40B4-BE49-F238E27FC236}">
                  <a16:creationId xmlns:a16="http://schemas.microsoft.com/office/drawing/2014/main" id="{558EBB0E-AAFD-445C-80C7-893729BBBC41}"/>
                </a:ext>
              </a:extLst>
            </p:cNvPr>
            <p:cNvSpPr/>
            <p:nvPr/>
          </p:nvSpPr>
          <p:spPr>
            <a:xfrm>
              <a:off x="7293616" y="2607929"/>
              <a:ext cx="911302" cy="188251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Preload</a:t>
              </a:r>
            </a:p>
          </p:txBody>
        </p:sp>
        <p:cxnSp>
          <p:nvCxnSpPr>
            <p:cNvPr id="473" name="Straight Connector 143">
              <a:extLst>
                <a:ext uri="{FF2B5EF4-FFF2-40B4-BE49-F238E27FC236}">
                  <a16:creationId xmlns:a16="http://schemas.microsoft.com/office/drawing/2014/main" id="{D296243E-9BCC-4144-B326-892C2E6D3A5B}"/>
                </a:ext>
              </a:extLst>
            </p:cNvPr>
            <p:cNvCxnSpPr>
              <a:cxnSpLocks/>
            </p:cNvCxnSpPr>
            <p:nvPr/>
          </p:nvCxnSpPr>
          <p:spPr>
            <a:xfrm>
              <a:off x="7293616" y="2607928"/>
              <a:ext cx="0" cy="2445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pic>
          <p:nvPicPr>
            <p:cNvPr id="474" name="Picture 149">
              <a:extLst>
                <a:ext uri="{FF2B5EF4-FFF2-40B4-BE49-F238E27FC236}">
                  <a16:creationId xmlns:a16="http://schemas.microsoft.com/office/drawing/2014/main" id="{D910F9E7-4D55-4C63-AF8F-C9B1A21B1A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85398" y="2531887"/>
              <a:ext cx="209979" cy="319273"/>
            </a:xfrm>
            <a:prstGeom prst="rect">
              <a:avLst/>
            </a:prstGeom>
          </p:spPr>
        </p:pic>
        <p:sp>
          <p:nvSpPr>
            <p:cNvPr id="469" name="Rectangle 155">
              <a:extLst>
                <a:ext uri="{FF2B5EF4-FFF2-40B4-BE49-F238E27FC236}">
                  <a16:creationId xmlns:a16="http://schemas.microsoft.com/office/drawing/2014/main" id="{2B3479FE-64B0-4376-A759-D06D22F585B5}"/>
                </a:ext>
              </a:extLst>
            </p:cNvPr>
            <p:cNvSpPr/>
            <p:nvPr/>
          </p:nvSpPr>
          <p:spPr>
            <a:xfrm>
              <a:off x="7333907" y="3364283"/>
              <a:ext cx="2554825" cy="20675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Cardiometabolic </a:t>
              </a:r>
              <a:b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efficiency</a:t>
              </a:r>
            </a:p>
          </p:txBody>
        </p:sp>
        <p:pic>
          <p:nvPicPr>
            <p:cNvPr id="471" name="Picture 157">
              <a:extLst>
                <a:ext uri="{FF2B5EF4-FFF2-40B4-BE49-F238E27FC236}">
                  <a16:creationId xmlns:a16="http://schemas.microsoft.com/office/drawing/2014/main" id="{290EDAA3-1A8B-4854-94C5-9C7537ADB8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1711" y="3302434"/>
              <a:ext cx="321365" cy="321362"/>
            </a:xfrm>
            <a:prstGeom prst="rect">
              <a:avLst/>
            </a:prstGeom>
          </p:spPr>
        </p:pic>
        <p:sp>
          <p:nvSpPr>
            <p:cNvPr id="380" name="Left Bracket 178">
              <a:extLst>
                <a:ext uri="{FF2B5EF4-FFF2-40B4-BE49-F238E27FC236}">
                  <a16:creationId xmlns:a16="http://schemas.microsoft.com/office/drawing/2014/main" id="{E3A25466-B40F-45A2-AA90-052F16D9803D}"/>
                </a:ext>
              </a:extLst>
            </p:cNvPr>
            <p:cNvSpPr/>
            <p:nvPr/>
          </p:nvSpPr>
          <p:spPr>
            <a:xfrm>
              <a:off x="6725934" y="2549669"/>
              <a:ext cx="70191" cy="1060268"/>
            </a:xfrm>
            <a:prstGeom prst="leftBracket">
              <a:avLst>
                <a:gd name="adj" fmla="val 82736"/>
              </a:avLst>
            </a:prstGeom>
            <a:noFill/>
            <a:ln w="12700" cap="flat" cmpd="sng" algn="ctr">
              <a:solidFill>
                <a:schemeClr val="accent1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cxnSp>
          <p:nvCxnSpPr>
            <p:cNvPr id="92" name="Straight Connector 143">
              <a:extLst>
                <a:ext uri="{FF2B5EF4-FFF2-40B4-BE49-F238E27FC236}">
                  <a16:creationId xmlns:a16="http://schemas.microsoft.com/office/drawing/2014/main" id="{9ED98A87-5114-46EC-9D14-398443D38765}"/>
                </a:ext>
              </a:extLst>
            </p:cNvPr>
            <p:cNvCxnSpPr>
              <a:cxnSpLocks/>
            </p:cNvCxnSpPr>
            <p:nvPr/>
          </p:nvCxnSpPr>
          <p:spPr>
            <a:xfrm>
              <a:off x="7298545" y="2925496"/>
              <a:ext cx="0" cy="2445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  <p:cxnSp>
          <p:nvCxnSpPr>
            <p:cNvPr id="93" name="Straight Connector 143">
              <a:extLst>
                <a:ext uri="{FF2B5EF4-FFF2-40B4-BE49-F238E27FC236}">
                  <a16:creationId xmlns:a16="http://schemas.microsoft.com/office/drawing/2014/main" id="{B0151BA4-3C98-4564-A896-147410C55B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98357" y="3326512"/>
              <a:ext cx="0" cy="2445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none" w="med" len="med"/>
              <a:tailEnd type="triangle" w="med" len="med"/>
            </a:ln>
            <a:effectLst/>
          </p:spPr>
        </p:cxn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1BEA80E-9470-443A-BB05-E3C50CED4B04}"/>
              </a:ext>
            </a:extLst>
          </p:cNvPr>
          <p:cNvGrpSpPr/>
          <p:nvPr/>
        </p:nvGrpSpPr>
        <p:grpSpPr>
          <a:xfrm>
            <a:off x="9158437" y="4394033"/>
            <a:ext cx="2277575" cy="725623"/>
            <a:chOff x="6039775" y="3024558"/>
            <a:chExt cx="2277575" cy="725623"/>
          </a:xfrm>
        </p:grpSpPr>
        <p:pic>
          <p:nvPicPr>
            <p:cNvPr id="460" name="Picture 170">
              <a:extLst>
                <a:ext uri="{FF2B5EF4-FFF2-40B4-BE49-F238E27FC236}">
                  <a16:creationId xmlns:a16="http://schemas.microsoft.com/office/drawing/2014/main" id="{5B448FC4-DD57-4FF0-8DD4-3CF26C046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9775" y="3024558"/>
              <a:ext cx="725625" cy="725623"/>
            </a:xfrm>
            <a:prstGeom prst="ellipse">
              <a:avLst/>
            </a:prstGeom>
          </p:spPr>
        </p:pic>
        <p:sp>
          <p:nvSpPr>
            <p:cNvPr id="461" name="Rectangle 171">
              <a:extLst>
                <a:ext uri="{FF2B5EF4-FFF2-40B4-BE49-F238E27FC236}">
                  <a16:creationId xmlns:a16="http://schemas.microsoft.com/office/drawing/2014/main" id="{5C046518-8991-4A90-A6A0-97932ED1170D}"/>
                </a:ext>
              </a:extLst>
            </p:cNvPr>
            <p:cNvSpPr/>
            <p:nvPr/>
          </p:nvSpPr>
          <p:spPr>
            <a:xfrm>
              <a:off x="6973355" y="3238838"/>
              <a:ext cx="1343995" cy="299503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Kidney function</a:t>
              </a:r>
            </a:p>
          </p:txBody>
        </p:sp>
        <p:cxnSp>
          <p:nvCxnSpPr>
            <p:cNvPr id="97" name="Straight Connector 164">
              <a:extLst>
                <a:ext uri="{FF2B5EF4-FFF2-40B4-BE49-F238E27FC236}">
                  <a16:creationId xmlns:a16="http://schemas.microsoft.com/office/drawing/2014/main" id="{5F968614-C11B-4595-95B2-9F4EBE169078}"/>
                </a:ext>
              </a:extLst>
            </p:cNvPr>
            <p:cNvCxnSpPr>
              <a:cxnSpLocks/>
            </p:cNvCxnSpPr>
            <p:nvPr/>
          </p:nvCxnSpPr>
          <p:spPr>
            <a:xfrm>
              <a:off x="6888088" y="3176091"/>
              <a:ext cx="0" cy="3969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FB32ED7-6E93-404A-B5D0-DECB58216542}"/>
              </a:ext>
            </a:extLst>
          </p:cNvPr>
          <p:cNvGrpSpPr/>
          <p:nvPr/>
        </p:nvGrpSpPr>
        <p:grpSpPr>
          <a:xfrm>
            <a:off x="9177764" y="3281657"/>
            <a:ext cx="2326878" cy="723407"/>
            <a:chOff x="9594828" y="2746083"/>
            <a:chExt cx="2326878" cy="723407"/>
          </a:xfrm>
        </p:grpSpPr>
        <p:sp>
          <p:nvSpPr>
            <p:cNvPr id="66" name="Rectangle 171">
              <a:extLst>
                <a:ext uri="{FF2B5EF4-FFF2-40B4-BE49-F238E27FC236}">
                  <a16:creationId xmlns:a16="http://schemas.microsoft.com/office/drawing/2014/main" id="{0595E4E4-E827-4E78-9E97-5BB553659EEF}"/>
                </a:ext>
              </a:extLst>
            </p:cNvPr>
            <p:cNvSpPr/>
            <p:nvPr/>
          </p:nvSpPr>
          <p:spPr>
            <a:xfrm>
              <a:off x="10577711" y="2975926"/>
              <a:ext cx="1343995" cy="299504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Weight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7434CC1-0FEC-4C73-AD3A-9A11E5180AA9}"/>
                </a:ext>
              </a:extLst>
            </p:cNvPr>
            <p:cNvGrpSpPr/>
            <p:nvPr/>
          </p:nvGrpSpPr>
          <p:grpSpPr>
            <a:xfrm>
              <a:off x="9594828" y="2746083"/>
              <a:ext cx="720000" cy="723407"/>
              <a:chOff x="10637754" y="2776097"/>
              <a:chExt cx="720000" cy="723407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id="{C0405CD1-BE6A-4D7F-92C9-DED2756882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847" t="4165" r="5662" b="4523"/>
              <a:stretch/>
            </p:blipFill>
            <p:spPr>
              <a:xfrm>
                <a:off x="10650073" y="2776097"/>
                <a:ext cx="707614" cy="714031"/>
              </a:xfrm>
              <a:prstGeom prst="ellipse">
                <a:avLst/>
              </a:prstGeom>
            </p:spPr>
          </p:pic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5F508C65-2327-459F-8DFA-252E2F5826F9}"/>
                  </a:ext>
                </a:extLst>
              </p:cNvPr>
              <p:cNvSpPr/>
              <p:nvPr/>
            </p:nvSpPr>
            <p:spPr bwMode="auto">
              <a:xfrm>
                <a:off x="10637754" y="2779504"/>
                <a:ext cx="720000" cy="720000"/>
              </a:xfrm>
              <a:prstGeom prst="ellipse">
                <a:avLst/>
              </a:prstGeom>
              <a:noFill/>
              <a:ln w="19050" algn="ctr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lIns="69949" tIns="34974" rIns="69949" bIns="34974" rtlCol="0" anchor="ctr"/>
              <a:lstStyle/>
              <a:p>
                <a:pPr marL="228600" marR="0" lvl="0" indent="-228600" algn="ctr" defTabSz="609585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0"/>
                  </a:spcAft>
                  <a:buClr>
                    <a:srgbClr val="F0414B"/>
                  </a:buClr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cxnSp>
          <p:nvCxnSpPr>
            <p:cNvPr id="99" name="Straight Connector 164">
              <a:extLst>
                <a:ext uri="{FF2B5EF4-FFF2-40B4-BE49-F238E27FC236}">
                  <a16:creationId xmlns:a16="http://schemas.microsoft.com/office/drawing/2014/main" id="{5F9543D5-BEF2-41E6-91ED-C3C626880F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451056" y="2924944"/>
              <a:ext cx="0" cy="3969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AC93472-BDEF-41BF-96EA-36F02073B0C1}"/>
              </a:ext>
            </a:extLst>
          </p:cNvPr>
          <p:cNvGrpSpPr/>
          <p:nvPr/>
        </p:nvGrpSpPr>
        <p:grpSpPr>
          <a:xfrm>
            <a:off x="9177764" y="2092083"/>
            <a:ext cx="2302494" cy="720000"/>
            <a:chOff x="6024072" y="1990292"/>
            <a:chExt cx="2302494" cy="720000"/>
          </a:xfrm>
        </p:grpSpPr>
        <p:sp>
          <p:nvSpPr>
            <p:cNvPr id="62" name="Rectangle 171">
              <a:extLst>
                <a:ext uri="{FF2B5EF4-FFF2-40B4-BE49-F238E27FC236}">
                  <a16:creationId xmlns:a16="http://schemas.microsoft.com/office/drawing/2014/main" id="{83206E0E-0C52-490D-9D57-56BFA7C903AB}"/>
                </a:ext>
              </a:extLst>
            </p:cNvPr>
            <p:cNvSpPr/>
            <p:nvPr/>
          </p:nvSpPr>
          <p:spPr>
            <a:xfrm>
              <a:off x="6982571" y="2174690"/>
              <a:ext cx="1343995" cy="299504"/>
            </a:xfrm>
            <a:prstGeom prst="rect">
              <a:avLst/>
            </a:prstGeom>
            <a:noFill/>
            <a:ln w="952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l" defTabSz="3428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Blood pressure</a:t>
              </a:r>
            </a:p>
          </p:txBody>
        </p:sp>
        <p:pic>
          <p:nvPicPr>
            <p:cNvPr id="76" name="Picture 161">
              <a:extLst>
                <a:ext uri="{FF2B5EF4-FFF2-40B4-BE49-F238E27FC236}">
                  <a16:creationId xmlns:a16="http://schemas.microsoft.com/office/drawing/2014/main" id="{A3FBF94A-67B1-4642-A6E3-7EF06674F0A8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24072" y="1990292"/>
              <a:ext cx="720000" cy="720000"/>
            </a:xfrm>
            <a:prstGeom prst="rect">
              <a:avLst/>
            </a:prstGeom>
          </p:spPr>
        </p:pic>
        <p:cxnSp>
          <p:nvCxnSpPr>
            <p:cNvPr id="100" name="Straight Connector 164">
              <a:extLst>
                <a:ext uri="{FF2B5EF4-FFF2-40B4-BE49-F238E27FC236}">
                  <a16:creationId xmlns:a16="http://schemas.microsoft.com/office/drawing/2014/main" id="{7F882CB7-A381-4976-9CF7-E6E3DE7B7E0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7384" y="2137467"/>
              <a:ext cx="0" cy="396925"/>
            </a:xfrm>
            <a:prstGeom prst="line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headEnd type="triangle" w="med" len="med"/>
              <a:tailEnd type="none" w="med" len="med"/>
            </a:ln>
            <a:effectLst/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6D55CC2-F88D-44BD-87AF-1FF4921C3027}"/>
              </a:ext>
            </a:extLst>
          </p:cNvPr>
          <p:cNvGrpSpPr/>
          <p:nvPr/>
        </p:nvGrpSpPr>
        <p:grpSpPr>
          <a:xfrm>
            <a:off x="5893044" y="4365104"/>
            <a:ext cx="2697526" cy="720000"/>
            <a:chOff x="7807281" y="3774920"/>
            <a:chExt cx="2697526" cy="720000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DF6D2098-C351-45DD-A26F-20F231B52CAB}"/>
                </a:ext>
              </a:extLst>
            </p:cNvPr>
            <p:cNvGrpSpPr/>
            <p:nvPr/>
          </p:nvGrpSpPr>
          <p:grpSpPr>
            <a:xfrm>
              <a:off x="8668606" y="3922008"/>
              <a:ext cx="1836201" cy="396925"/>
              <a:chOff x="6864803" y="4142075"/>
              <a:chExt cx="1836201" cy="396925"/>
            </a:xfrm>
          </p:grpSpPr>
          <p:sp>
            <p:nvSpPr>
              <p:cNvPr id="70" name="Rectangle 171">
                <a:extLst>
                  <a:ext uri="{FF2B5EF4-FFF2-40B4-BE49-F238E27FC236}">
                    <a16:creationId xmlns:a16="http://schemas.microsoft.com/office/drawing/2014/main" id="{A8E30458-EA54-439A-B5EF-A19BD33C89B1}"/>
                  </a:ext>
                </a:extLst>
              </p:cNvPr>
              <p:cNvSpPr/>
              <p:nvPr/>
            </p:nvSpPr>
            <p:spPr>
              <a:xfrm>
                <a:off x="6957571" y="4184799"/>
                <a:ext cx="1743433" cy="307314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l" defTabSz="34287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Left </a:t>
                </a:r>
                <a:b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ventricular mass</a:t>
                </a:r>
              </a:p>
            </p:txBody>
          </p:sp>
          <p:cxnSp>
            <p:nvCxnSpPr>
              <p:cNvPr id="101" name="Straight Connector 164">
                <a:extLst>
                  <a:ext uri="{FF2B5EF4-FFF2-40B4-BE49-F238E27FC236}">
                    <a16:creationId xmlns:a16="http://schemas.microsoft.com/office/drawing/2014/main" id="{1427EF75-7969-4D25-8AD4-E182BF0CE68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864803" y="4142075"/>
                <a:ext cx="0" cy="396925"/>
              </a:xfrm>
              <a:prstGeom prst="line">
                <a:avLst/>
              </a:prstGeom>
              <a:noFill/>
              <a:ln w="12700" cap="flat" cmpd="sng" algn="ctr">
                <a:solidFill>
                  <a:schemeClr val="accent1"/>
                </a:solidFill>
                <a:prstDash val="solid"/>
                <a:headEnd type="triangle" w="med" len="med"/>
                <a:tailEnd type="none" w="med" len="med"/>
              </a:ln>
              <a:effectLst/>
            </p:spPr>
          </p:cxnSp>
        </p:grpSp>
        <p:pic>
          <p:nvPicPr>
            <p:cNvPr id="105" name="Picture 165">
              <a:extLst>
                <a:ext uri="{FF2B5EF4-FFF2-40B4-BE49-F238E27FC236}">
                  <a16:creationId xmlns:a16="http://schemas.microsoft.com/office/drawing/2014/main" id="{D366F03F-DB4C-4A0E-A1AE-DDCE57FF7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7281" y="3774920"/>
              <a:ext cx="720000" cy="720000"/>
            </a:xfrm>
            <a:prstGeom prst="rect">
              <a:avLst/>
            </a:prstGeom>
          </p:spPr>
        </p:pic>
      </p:grpSp>
      <p:sp>
        <p:nvSpPr>
          <p:cNvPr id="71" name="Slide Number Placeholder 3">
            <a:extLst>
              <a:ext uri="{FF2B5EF4-FFF2-40B4-BE49-F238E27FC236}">
                <a16:creationId xmlns:a16="http://schemas.microsoft.com/office/drawing/2014/main" id="{21C4C09D-1013-4328-9E3C-517241A49F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0992544" y="6309320"/>
            <a:ext cx="589856" cy="365208"/>
          </a:xfrm>
        </p:spPr>
        <p:txBody>
          <a:bodyPr/>
          <a:lstStyle/>
          <a:p>
            <a:pPr marL="0" marR="0" lvl="0" indent="0" algn="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24</a:t>
            </a:r>
          </a:p>
        </p:txBody>
      </p:sp>
    </p:spTree>
    <p:extLst>
      <p:ext uri="{BB962C8B-B14F-4D97-AF65-F5344CB8AC3E}">
        <p14:creationId xmlns:p14="http://schemas.microsoft.com/office/powerpoint/2010/main" val="172469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" name="Table Placeholder 8">
            <a:extLst>
              <a:ext uri="{FF2B5EF4-FFF2-40B4-BE49-F238E27FC236}">
                <a16:creationId xmlns:a16="http://schemas.microsoft.com/office/drawing/2014/main" id="{EE6E2E4B-8E7C-4BD9-8F91-E0050F113F89}"/>
              </a:ext>
            </a:extLst>
          </p:cNvPr>
          <p:cNvGraphicFramePr>
            <a:graphicFrameLocks noGrp="1"/>
          </p:cNvGraphicFramePr>
          <p:nvPr>
            <p:ph type="tbl" sz="quarter" idx="11"/>
          </p:nvPr>
        </p:nvGraphicFramePr>
        <p:xfrm>
          <a:off x="609600" y="1379538"/>
          <a:ext cx="10972800" cy="39996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02124">
                  <a:extLst>
                    <a:ext uri="{9D8B030D-6E8A-4147-A177-3AD203B41FA5}">
                      <a16:colId xmlns:a16="http://schemas.microsoft.com/office/drawing/2014/main" val="3673131"/>
                    </a:ext>
                  </a:extLst>
                </a:gridCol>
                <a:gridCol w="2656892">
                  <a:extLst>
                    <a:ext uri="{9D8B030D-6E8A-4147-A177-3AD203B41FA5}">
                      <a16:colId xmlns:a16="http://schemas.microsoft.com/office/drawing/2014/main" val="1137200773"/>
                    </a:ext>
                  </a:extLst>
                </a:gridCol>
                <a:gridCol w="2656892">
                  <a:extLst>
                    <a:ext uri="{9D8B030D-6E8A-4147-A177-3AD203B41FA5}">
                      <a16:colId xmlns:a16="http://schemas.microsoft.com/office/drawing/2014/main" val="279172187"/>
                    </a:ext>
                  </a:extLst>
                </a:gridCol>
                <a:gridCol w="2656892">
                  <a:extLst>
                    <a:ext uri="{9D8B030D-6E8A-4147-A177-3AD203B41FA5}">
                      <a16:colId xmlns:a16="http://schemas.microsoft.com/office/drawing/2014/main" val="4233932611"/>
                    </a:ext>
                  </a:extLst>
                </a:gridCol>
              </a:tblGrid>
              <a:tr h="702000">
                <a:tc>
                  <a:txBody>
                    <a:bodyPr/>
                    <a:lstStyle/>
                    <a:p>
                      <a:r>
                        <a:rPr lang="en-GB" sz="1600" dirty="0">
                          <a:solidFill>
                            <a:schemeClr val="tx2"/>
                          </a:solidFill>
                        </a:rPr>
                        <a:t>SGLT2 inhibitor on top of metformin</a:t>
                      </a:r>
                    </a:p>
                  </a:txBody>
                  <a:tcPr marL="90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Empagliflozin 10 mg</a:t>
                      </a:r>
                      <a:r>
                        <a:rPr lang="en-GB" sz="1600" baseline="30000" dirty="0">
                          <a:latin typeface="+mn-lt"/>
                        </a:rPr>
                        <a:t>1</a:t>
                      </a:r>
                    </a:p>
                  </a:txBody>
                  <a:tcPr marL="36000" marR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Canagliflozin 100 mg</a:t>
                      </a:r>
                      <a:r>
                        <a:rPr lang="en-GB" sz="1600" baseline="30000" dirty="0">
                          <a:latin typeface="+mn-lt"/>
                        </a:rPr>
                        <a:t>2</a:t>
                      </a:r>
                    </a:p>
                  </a:txBody>
                  <a:tcPr marL="90000" marR="90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Dapagliflozin 10 mg</a:t>
                      </a:r>
                      <a:r>
                        <a:rPr lang="en-GB" sz="1600" baseline="30000" dirty="0">
                          <a:latin typeface="+mn-lt"/>
                        </a:rPr>
                        <a:t>3</a:t>
                      </a:r>
                    </a:p>
                  </a:txBody>
                  <a:tcPr marL="90000" marR="90000" anchor="ctr"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941786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l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HbA1c, %</a:t>
                      </a:r>
                    </a:p>
                  </a:txBody>
                  <a:tcPr marL="86400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2"/>
                          </a:solidFill>
                          <a:latin typeface="+mn-lt"/>
                          <a:cs typeface="Arial" panose="020B0604020202020204" pitchFamily="34" charset="0"/>
                        </a:rPr>
                        <a:t> -0.70*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-0.73</a:t>
                      </a:r>
                      <a:r>
                        <a:rPr lang="en-GB" sz="2000" baseline="30000" dirty="0">
                          <a:latin typeface="+mn-lt"/>
                        </a:rPr>
                        <a:t>†</a:t>
                      </a:r>
                      <a:endParaRPr lang="en-GB" sz="20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+mn-lt"/>
                        </a:rPr>
                        <a:t>-0.84</a:t>
                      </a:r>
                      <a:r>
                        <a:rPr lang="en-GB" sz="2000" b="0" baseline="30000" dirty="0">
                          <a:latin typeface="+mn-lt"/>
                        </a:rPr>
                        <a:t>‡</a:t>
                      </a: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67792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l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Weight, kg</a:t>
                      </a:r>
                    </a:p>
                  </a:txBody>
                  <a:tcPr marL="86400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2"/>
                          </a:solidFill>
                          <a:latin typeface="+mn-lt"/>
                          <a:cs typeface="Arial" panose="020B0604020202020204" pitchFamily="34" charset="0"/>
                        </a:rPr>
                        <a:t>-2.08*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-3.3</a:t>
                      </a:r>
                      <a:r>
                        <a:rPr lang="en-GB" sz="2000" baseline="30000" dirty="0">
                          <a:latin typeface="+mn-lt"/>
                        </a:rPr>
                        <a:t>†</a:t>
                      </a:r>
                      <a:endParaRPr lang="en-GB" sz="2000" b="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+mn-lt"/>
                        </a:rPr>
                        <a:t>-2.9</a:t>
                      </a:r>
                      <a:r>
                        <a:rPr lang="en-GB" sz="2000" b="0" baseline="30000" dirty="0">
                          <a:latin typeface="+mn-lt"/>
                        </a:rPr>
                        <a:t>‡</a:t>
                      </a:r>
                      <a:endParaRPr lang="en-GB" sz="2000" b="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85215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algn="l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Systolic blood pressure, mmHg</a:t>
                      </a:r>
                    </a:p>
                  </a:txBody>
                  <a:tcPr marL="86400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solidFill>
                            <a:schemeClr val="tx2"/>
                          </a:solidFill>
                          <a:latin typeface="+mn-lt"/>
                          <a:cs typeface="Arial" panose="020B0604020202020204" pitchFamily="34" charset="0"/>
                        </a:rPr>
                        <a:t>-4.5*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-3.5</a:t>
                      </a:r>
                      <a:r>
                        <a:rPr lang="en-GB" sz="2000" baseline="30000" dirty="0">
                          <a:latin typeface="+mn-lt"/>
                        </a:rPr>
                        <a:t>†</a:t>
                      </a:r>
                      <a:endParaRPr lang="en-GB" sz="2000" b="0" baseline="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</a:txBody>
                  <a:tcPr marL="72000" marR="72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>
                          <a:latin typeface="+mn-lt"/>
                        </a:rPr>
                        <a:t>-5.1</a:t>
                      </a:r>
                      <a:r>
                        <a:rPr lang="en-GB" sz="2400" b="0" i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</a:t>
                      </a:r>
                      <a:endParaRPr lang="en-GB" sz="2000" b="0" baseline="30000" dirty="0">
                        <a:latin typeface="+mn-lt"/>
                      </a:endParaRPr>
                    </a:p>
                  </a:txBody>
                  <a:tcPr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54231111"/>
                  </a:ext>
                </a:extLst>
              </a:tr>
              <a:tr h="824400">
                <a:tc>
                  <a:txBody>
                    <a:bodyPr/>
                    <a:lstStyle/>
                    <a:p>
                      <a:pPr marL="0" indent="0" algn="l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Diastolic blood pressure, mmHg</a:t>
                      </a:r>
                      <a:endParaRPr lang="en-GB" sz="1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64000" marR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baseline="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-2.0*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kern="1200" dirty="0">
                          <a:solidFill>
                            <a:schemeClr val="tx2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-1.8</a:t>
                      </a:r>
                      <a:r>
                        <a:rPr lang="en-GB" sz="2000" baseline="30000" dirty="0">
                          <a:latin typeface="+mn-lt"/>
                        </a:rPr>
                        <a:t>†</a:t>
                      </a:r>
                      <a:endParaRPr lang="en-GB" sz="2000" b="0" kern="1200" dirty="0">
                        <a:solidFill>
                          <a:schemeClr val="tx2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-1.8</a:t>
                      </a:r>
                      <a:r>
                        <a:rPr lang="en-GB" sz="2400" b="0" i="0" kern="1200" baseline="300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§</a:t>
                      </a:r>
                      <a:endParaRPr lang="en-GB" sz="2000" b="0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824196"/>
                  </a:ext>
                </a:extLst>
              </a:tr>
            </a:tbl>
          </a:graphicData>
        </a:graphic>
      </p:graphicFrame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E56FC9D-7020-4EC0-9952-0C8222C83C5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24000" y="5638800"/>
            <a:ext cx="9853500" cy="10476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Comparison of studies should be interpreted with caution due to differences in study design, populations and methodology</a:t>
            </a:r>
            <a:b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Adjusted mean change from baseline at Week 24;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†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Least squares mean change from baseline at Week 52;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‡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Adjusted mean change from baseline at Week 24;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§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Mean change from baseline at Week 24</a:t>
            </a:r>
            <a:endParaRPr kumimoji="0" lang="en-GB" sz="1100" b="1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HbA1c, glycated haemoglobin; SGLT2, sodium-glucose co-transporter-2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Häring H-U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Diabetes Care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2014;37:1650; 2. Lavelle-Gonzalez FJ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Diabetologia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2013;56:2582; 3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Bailey CJ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Lancet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2010;375:2223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highlight>
                <a:srgbClr val="FFFF00"/>
              </a:highlight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9F43612-853F-48ED-8F00-BAD2EA1F7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SGLT2 inhibitor</a:t>
            </a:r>
            <a:r>
              <a:rPr lang="cs-CZ" dirty="0"/>
              <a:t>y zlepšují KV</a:t>
            </a:r>
            <a:r>
              <a:rPr lang="en-GB" dirty="0"/>
              <a:t> r</a:t>
            </a:r>
            <a:r>
              <a:rPr lang="cs-CZ" dirty="0" err="1"/>
              <a:t>izikové</a:t>
            </a:r>
            <a:r>
              <a:rPr lang="en-GB" dirty="0"/>
              <a:t> fa</a:t>
            </a:r>
            <a:r>
              <a:rPr lang="cs-CZ" dirty="0" err="1"/>
              <a:t>ktory</a:t>
            </a:r>
            <a:r>
              <a:rPr lang="en-GB" dirty="0"/>
              <a:t> </a:t>
            </a:r>
            <a:r>
              <a:rPr lang="cs-CZ" dirty="0"/>
              <a:t>u</a:t>
            </a:r>
            <a:r>
              <a:rPr lang="en-GB" dirty="0"/>
              <a:t> pa</a:t>
            </a:r>
            <a:r>
              <a:rPr lang="cs-CZ" dirty="0" err="1"/>
              <a:t>cientů</a:t>
            </a:r>
            <a:r>
              <a:rPr lang="en-GB" dirty="0"/>
              <a:t> </a:t>
            </a:r>
            <a:r>
              <a:rPr lang="cs-CZ" dirty="0"/>
              <a:t>s diabetes </a:t>
            </a:r>
            <a:r>
              <a:rPr lang="cs-CZ" dirty="0" err="1"/>
              <a:t>mellitus</a:t>
            </a:r>
            <a:r>
              <a:rPr lang="cs-CZ" dirty="0"/>
              <a:t> 2. typu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B842AD-86FC-4E93-9B2C-A8D19662EBC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273C300-1131-4A46-813D-C73A20A54B8C}"/>
              </a:ext>
            </a:extLst>
          </p:cNvPr>
          <p:cNvSpPr/>
          <p:nvPr/>
        </p:nvSpPr>
        <p:spPr>
          <a:xfrm>
            <a:off x="659468" y="4673484"/>
            <a:ext cx="648000" cy="648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761624F-3EF0-43AA-81D4-D2771695CAB8}"/>
              </a:ext>
            </a:extLst>
          </p:cNvPr>
          <p:cNvSpPr/>
          <p:nvPr/>
        </p:nvSpPr>
        <p:spPr>
          <a:xfrm rot="10800000">
            <a:off x="659468" y="3849920"/>
            <a:ext cx="648000" cy="6480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C15EF9E-065A-47C0-A922-3F917B7C8F00}"/>
              </a:ext>
            </a:extLst>
          </p:cNvPr>
          <p:cNvGrpSpPr/>
          <p:nvPr/>
        </p:nvGrpSpPr>
        <p:grpSpPr>
          <a:xfrm>
            <a:off x="675151" y="3971925"/>
            <a:ext cx="584884" cy="433649"/>
            <a:chOff x="1511794" y="2038350"/>
            <a:chExt cx="1354138" cy="1052513"/>
          </a:xfrm>
        </p:grpSpPr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5CB295D1-E961-4070-914C-1E6CB246BD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1794" y="2038350"/>
              <a:ext cx="1354138" cy="1052513"/>
            </a:xfrm>
            <a:custGeom>
              <a:avLst/>
              <a:gdLst>
                <a:gd name="T0" fmla="*/ 127 w 415"/>
                <a:gd name="T1" fmla="*/ 8 h 322"/>
                <a:gd name="T2" fmla="*/ 206 w 415"/>
                <a:gd name="T3" fmla="*/ 45 h 322"/>
                <a:gd name="T4" fmla="*/ 215 w 415"/>
                <a:gd name="T5" fmla="*/ 48 h 322"/>
                <a:gd name="T6" fmla="*/ 223 w 415"/>
                <a:gd name="T7" fmla="*/ 45 h 322"/>
                <a:gd name="T8" fmla="*/ 299 w 415"/>
                <a:gd name="T9" fmla="*/ 9 h 322"/>
                <a:gd name="T10" fmla="*/ 361 w 415"/>
                <a:gd name="T11" fmla="*/ 36 h 322"/>
                <a:gd name="T12" fmla="*/ 392 w 415"/>
                <a:gd name="T13" fmla="*/ 101 h 322"/>
                <a:gd name="T14" fmla="*/ 374 w 415"/>
                <a:gd name="T15" fmla="*/ 155 h 322"/>
                <a:gd name="T16" fmla="*/ 299 w 415"/>
                <a:gd name="T17" fmla="*/ 114 h 322"/>
                <a:gd name="T18" fmla="*/ 210 w 415"/>
                <a:gd name="T19" fmla="*/ 203 h 322"/>
                <a:gd name="T20" fmla="*/ 255 w 415"/>
                <a:gd name="T21" fmla="*/ 280 h 322"/>
                <a:gd name="T22" fmla="*/ 221 w 415"/>
                <a:gd name="T23" fmla="*/ 311 h 322"/>
                <a:gd name="T24" fmla="*/ 221 w 415"/>
                <a:gd name="T25" fmla="*/ 311 h 322"/>
                <a:gd name="T26" fmla="*/ 221 w 415"/>
                <a:gd name="T27" fmla="*/ 311 h 322"/>
                <a:gd name="T28" fmla="*/ 214 w 415"/>
                <a:gd name="T29" fmla="*/ 314 h 322"/>
                <a:gd name="T30" fmla="*/ 208 w 415"/>
                <a:gd name="T31" fmla="*/ 311 h 322"/>
                <a:gd name="T32" fmla="*/ 208 w 415"/>
                <a:gd name="T33" fmla="*/ 311 h 322"/>
                <a:gd name="T34" fmla="*/ 208 w 415"/>
                <a:gd name="T35" fmla="*/ 311 h 322"/>
                <a:gd name="T36" fmla="*/ 109 w 415"/>
                <a:gd name="T37" fmla="*/ 218 h 322"/>
                <a:gd name="T38" fmla="*/ 69 w 415"/>
                <a:gd name="T39" fmla="*/ 36 h 322"/>
                <a:gd name="T40" fmla="*/ 127 w 415"/>
                <a:gd name="T41" fmla="*/ 8 h 322"/>
                <a:gd name="T42" fmla="*/ 127 w 415"/>
                <a:gd name="T43" fmla="*/ 0 h 322"/>
                <a:gd name="T44" fmla="*/ 63 w 415"/>
                <a:gd name="T45" fmla="*/ 30 h 322"/>
                <a:gd name="T46" fmla="*/ 104 w 415"/>
                <a:gd name="T47" fmla="*/ 224 h 322"/>
                <a:gd name="T48" fmla="*/ 202 w 415"/>
                <a:gd name="T49" fmla="*/ 317 h 322"/>
                <a:gd name="T50" fmla="*/ 214 w 415"/>
                <a:gd name="T51" fmla="*/ 322 h 322"/>
                <a:gd name="T52" fmla="*/ 227 w 415"/>
                <a:gd name="T53" fmla="*/ 317 h 322"/>
                <a:gd name="T54" fmla="*/ 269 w 415"/>
                <a:gd name="T55" fmla="*/ 278 h 322"/>
                <a:gd name="T56" fmla="*/ 218 w 415"/>
                <a:gd name="T57" fmla="*/ 203 h 322"/>
                <a:gd name="T58" fmla="*/ 299 w 415"/>
                <a:gd name="T59" fmla="*/ 122 h 322"/>
                <a:gd name="T60" fmla="*/ 299 w 415"/>
                <a:gd name="T61" fmla="*/ 122 h 322"/>
                <a:gd name="T62" fmla="*/ 373 w 415"/>
                <a:gd name="T63" fmla="*/ 171 h 322"/>
                <a:gd name="T64" fmla="*/ 366 w 415"/>
                <a:gd name="T65" fmla="*/ 30 h 322"/>
                <a:gd name="T66" fmla="*/ 299 w 415"/>
                <a:gd name="T67" fmla="*/ 1 h 322"/>
                <a:gd name="T68" fmla="*/ 218 w 415"/>
                <a:gd name="T69" fmla="*/ 39 h 322"/>
                <a:gd name="T70" fmla="*/ 215 w 415"/>
                <a:gd name="T71" fmla="*/ 40 h 322"/>
                <a:gd name="T72" fmla="*/ 212 w 415"/>
                <a:gd name="T73" fmla="*/ 39 h 322"/>
                <a:gd name="T74" fmla="*/ 127 w 415"/>
                <a:gd name="T7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5" h="322">
                  <a:moveTo>
                    <a:pt x="127" y="8"/>
                  </a:moveTo>
                  <a:cubicBezTo>
                    <a:pt x="153" y="8"/>
                    <a:pt x="180" y="21"/>
                    <a:pt x="206" y="45"/>
                  </a:cubicBezTo>
                  <a:cubicBezTo>
                    <a:pt x="208" y="47"/>
                    <a:pt x="211" y="48"/>
                    <a:pt x="215" y="48"/>
                  </a:cubicBezTo>
                  <a:cubicBezTo>
                    <a:pt x="218" y="48"/>
                    <a:pt x="221" y="47"/>
                    <a:pt x="223" y="45"/>
                  </a:cubicBezTo>
                  <a:cubicBezTo>
                    <a:pt x="246" y="22"/>
                    <a:pt x="272" y="9"/>
                    <a:pt x="299" y="9"/>
                  </a:cubicBezTo>
                  <a:cubicBezTo>
                    <a:pt x="322" y="9"/>
                    <a:pt x="343" y="18"/>
                    <a:pt x="361" y="36"/>
                  </a:cubicBezTo>
                  <a:cubicBezTo>
                    <a:pt x="382" y="57"/>
                    <a:pt x="393" y="79"/>
                    <a:pt x="392" y="101"/>
                  </a:cubicBezTo>
                  <a:cubicBezTo>
                    <a:pt x="392" y="118"/>
                    <a:pt x="386" y="135"/>
                    <a:pt x="374" y="155"/>
                  </a:cubicBezTo>
                  <a:cubicBezTo>
                    <a:pt x="357" y="130"/>
                    <a:pt x="329" y="114"/>
                    <a:pt x="299" y="114"/>
                  </a:cubicBezTo>
                  <a:cubicBezTo>
                    <a:pt x="250" y="114"/>
                    <a:pt x="210" y="154"/>
                    <a:pt x="210" y="203"/>
                  </a:cubicBezTo>
                  <a:cubicBezTo>
                    <a:pt x="210" y="235"/>
                    <a:pt x="227" y="264"/>
                    <a:pt x="255" y="280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19" y="313"/>
                    <a:pt x="217" y="314"/>
                    <a:pt x="214" y="314"/>
                  </a:cubicBezTo>
                  <a:cubicBezTo>
                    <a:pt x="212" y="314"/>
                    <a:pt x="210" y="313"/>
                    <a:pt x="208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109" y="218"/>
                    <a:pt x="109" y="218"/>
                    <a:pt x="109" y="218"/>
                  </a:cubicBezTo>
                  <a:cubicBezTo>
                    <a:pt x="41" y="150"/>
                    <a:pt x="12" y="98"/>
                    <a:pt x="69" y="36"/>
                  </a:cubicBezTo>
                  <a:cubicBezTo>
                    <a:pt x="86" y="17"/>
                    <a:pt x="106" y="8"/>
                    <a:pt x="127" y="8"/>
                  </a:cubicBezTo>
                  <a:moveTo>
                    <a:pt x="127" y="0"/>
                  </a:moveTo>
                  <a:cubicBezTo>
                    <a:pt x="104" y="0"/>
                    <a:pt x="82" y="10"/>
                    <a:pt x="63" y="30"/>
                  </a:cubicBezTo>
                  <a:cubicBezTo>
                    <a:pt x="0" y="100"/>
                    <a:pt x="38" y="158"/>
                    <a:pt x="104" y="224"/>
                  </a:cubicBezTo>
                  <a:cubicBezTo>
                    <a:pt x="202" y="317"/>
                    <a:pt x="202" y="317"/>
                    <a:pt x="202" y="317"/>
                  </a:cubicBezTo>
                  <a:cubicBezTo>
                    <a:pt x="206" y="320"/>
                    <a:pt x="210" y="322"/>
                    <a:pt x="214" y="322"/>
                  </a:cubicBezTo>
                  <a:cubicBezTo>
                    <a:pt x="219" y="322"/>
                    <a:pt x="223" y="320"/>
                    <a:pt x="227" y="317"/>
                  </a:cubicBezTo>
                  <a:cubicBezTo>
                    <a:pt x="269" y="278"/>
                    <a:pt x="269" y="278"/>
                    <a:pt x="269" y="278"/>
                  </a:cubicBezTo>
                  <a:cubicBezTo>
                    <a:pt x="239" y="266"/>
                    <a:pt x="218" y="237"/>
                    <a:pt x="218" y="203"/>
                  </a:cubicBezTo>
                  <a:cubicBezTo>
                    <a:pt x="218" y="158"/>
                    <a:pt x="254" y="122"/>
                    <a:pt x="299" y="122"/>
                  </a:cubicBezTo>
                  <a:cubicBezTo>
                    <a:pt x="299" y="122"/>
                    <a:pt x="299" y="122"/>
                    <a:pt x="299" y="122"/>
                  </a:cubicBezTo>
                  <a:cubicBezTo>
                    <a:pt x="332" y="122"/>
                    <a:pt x="360" y="142"/>
                    <a:pt x="373" y="171"/>
                  </a:cubicBezTo>
                  <a:cubicBezTo>
                    <a:pt x="406" y="124"/>
                    <a:pt x="415" y="78"/>
                    <a:pt x="366" y="30"/>
                  </a:cubicBezTo>
                  <a:cubicBezTo>
                    <a:pt x="347" y="11"/>
                    <a:pt x="323" y="1"/>
                    <a:pt x="299" y="1"/>
                  </a:cubicBezTo>
                  <a:cubicBezTo>
                    <a:pt x="271" y="1"/>
                    <a:pt x="242" y="14"/>
                    <a:pt x="218" y="39"/>
                  </a:cubicBezTo>
                  <a:cubicBezTo>
                    <a:pt x="217" y="40"/>
                    <a:pt x="216" y="40"/>
                    <a:pt x="215" y="40"/>
                  </a:cubicBezTo>
                  <a:cubicBezTo>
                    <a:pt x="214" y="40"/>
                    <a:pt x="212" y="40"/>
                    <a:pt x="212" y="39"/>
                  </a:cubicBezTo>
                  <a:cubicBezTo>
                    <a:pt x="184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26C0C814-9B3B-472B-B2E0-786CEDB46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718" y="2532062"/>
              <a:ext cx="120648" cy="222251"/>
            </a:xfrm>
            <a:custGeom>
              <a:avLst/>
              <a:gdLst>
                <a:gd name="T0" fmla="*/ 34 w 37"/>
                <a:gd name="T1" fmla="*/ 1 h 68"/>
                <a:gd name="T2" fmla="*/ 13 w 37"/>
                <a:gd name="T3" fmla="*/ 39 h 68"/>
                <a:gd name="T4" fmla="*/ 3 w 37"/>
                <a:gd name="T5" fmla="*/ 48 h 68"/>
                <a:gd name="T6" fmla="*/ 2 w 37"/>
                <a:gd name="T7" fmla="*/ 50 h 68"/>
                <a:gd name="T8" fmla="*/ 10 w 37"/>
                <a:gd name="T9" fmla="*/ 66 h 68"/>
                <a:gd name="T10" fmla="*/ 23 w 37"/>
                <a:gd name="T11" fmla="*/ 65 h 68"/>
                <a:gd name="T12" fmla="*/ 27 w 37"/>
                <a:gd name="T13" fmla="*/ 61 h 68"/>
                <a:gd name="T14" fmla="*/ 28 w 37"/>
                <a:gd name="T15" fmla="*/ 59 h 68"/>
                <a:gd name="T16" fmla="*/ 27 w 37"/>
                <a:gd name="T17" fmla="*/ 45 h 68"/>
                <a:gd name="T18" fmla="*/ 34 w 37"/>
                <a:gd name="T19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68">
                  <a:moveTo>
                    <a:pt x="34" y="1"/>
                  </a:moveTo>
                  <a:cubicBezTo>
                    <a:pt x="31" y="0"/>
                    <a:pt x="13" y="39"/>
                    <a:pt x="13" y="39"/>
                  </a:cubicBezTo>
                  <a:cubicBezTo>
                    <a:pt x="9" y="40"/>
                    <a:pt x="4" y="43"/>
                    <a:pt x="3" y="48"/>
                  </a:cubicBezTo>
                  <a:cubicBezTo>
                    <a:pt x="2" y="48"/>
                    <a:pt x="2" y="49"/>
                    <a:pt x="2" y="50"/>
                  </a:cubicBezTo>
                  <a:cubicBezTo>
                    <a:pt x="0" y="57"/>
                    <a:pt x="4" y="64"/>
                    <a:pt x="10" y="66"/>
                  </a:cubicBezTo>
                  <a:cubicBezTo>
                    <a:pt x="14" y="68"/>
                    <a:pt x="19" y="68"/>
                    <a:pt x="23" y="65"/>
                  </a:cubicBezTo>
                  <a:cubicBezTo>
                    <a:pt x="25" y="64"/>
                    <a:pt x="26" y="63"/>
                    <a:pt x="27" y="61"/>
                  </a:cubicBezTo>
                  <a:cubicBezTo>
                    <a:pt x="28" y="61"/>
                    <a:pt x="28" y="60"/>
                    <a:pt x="28" y="59"/>
                  </a:cubicBezTo>
                  <a:cubicBezTo>
                    <a:pt x="30" y="55"/>
                    <a:pt x="30" y="49"/>
                    <a:pt x="27" y="45"/>
                  </a:cubicBezTo>
                  <a:cubicBezTo>
                    <a:pt x="29" y="41"/>
                    <a:pt x="37" y="1"/>
                    <a:pt x="3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BD88EF-9C40-4C2B-B227-5F6585C91F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6804" y="2460624"/>
              <a:ext cx="479425" cy="479425"/>
            </a:xfrm>
            <a:custGeom>
              <a:avLst/>
              <a:gdLst>
                <a:gd name="T0" fmla="*/ 74 w 147"/>
                <a:gd name="T1" fmla="*/ 0 h 147"/>
                <a:gd name="T2" fmla="*/ 0 w 147"/>
                <a:gd name="T3" fmla="*/ 74 h 147"/>
                <a:gd name="T4" fmla="*/ 74 w 147"/>
                <a:gd name="T5" fmla="*/ 147 h 147"/>
                <a:gd name="T6" fmla="*/ 147 w 147"/>
                <a:gd name="T7" fmla="*/ 74 h 147"/>
                <a:gd name="T8" fmla="*/ 74 w 147"/>
                <a:gd name="T9" fmla="*/ 0 h 147"/>
                <a:gd name="T10" fmla="*/ 74 w 147"/>
                <a:gd name="T11" fmla="*/ 135 h 147"/>
                <a:gd name="T12" fmla="*/ 12 w 147"/>
                <a:gd name="T13" fmla="*/ 74 h 147"/>
                <a:gd name="T14" fmla="*/ 73 w 147"/>
                <a:gd name="T15" fmla="*/ 13 h 147"/>
                <a:gd name="T16" fmla="*/ 135 w 147"/>
                <a:gd name="T17" fmla="*/ 73 h 147"/>
                <a:gd name="T18" fmla="*/ 74 w 147"/>
                <a:gd name="T1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147">
                  <a:moveTo>
                    <a:pt x="74" y="0"/>
                  </a:moveTo>
                  <a:cubicBezTo>
                    <a:pt x="33" y="0"/>
                    <a:pt x="0" y="33"/>
                    <a:pt x="0" y="74"/>
                  </a:cubicBezTo>
                  <a:cubicBezTo>
                    <a:pt x="0" y="114"/>
                    <a:pt x="33" y="147"/>
                    <a:pt x="74" y="147"/>
                  </a:cubicBezTo>
                  <a:cubicBezTo>
                    <a:pt x="114" y="147"/>
                    <a:pt x="147" y="114"/>
                    <a:pt x="147" y="74"/>
                  </a:cubicBezTo>
                  <a:cubicBezTo>
                    <a:pt x="147" y="33"/>
                    <a:pt x="114" y="0"/>
                    <a:pt x="74" y="0"/>
                  </a:cubicBezTo>
                  <a:close/>
                  <a:moveTo>
                    <a:pt x="74" y="135"/>
                  </a:moveTo>
                  <a:cubicBezTo>
                    <a:pt x="40" y="135"/>
                    <a:pt x="12" y="108"/>
                    <a:pt x="12" y="74"/>
                  </a:cubicBezTo>
                  <a:cubicBezTo>
                    <a:pt x="12" y="40"/>
                    <a:pt x="39" y="13"/>
                    <a:pt x="73" y="13"/>
                  </a:cubicBezTo>
                  <a:cubicBezTo>
                    <a:pt x="107" y="12"/>
                    <a:pt x="135" y="39"/>
                    <a:pt x="135" y="73"/>
                  </a:cubicBezTo>
                  <a:cubicBezTo>
                    <a:pt x="135" y="107"/>
                    <a:pt x="108" y="135"/>
                    <a:pt x="74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C8F983B-D8E2-4E88-A410-38061FDAD142}"/>
              </a:ext>
            </a:extLst>
          </p:cNvPr>
          <p:cNvGrpSpPr/>
          <p:nvPr/>
        </p:nvGrpSpPr>
        <p:grpSpPr>
          <a:xfrm>
            <a:off x="661194" y="3003564"/>
            <a:ext cx="662686" cy="662686"/>
            <a:chOff x="8184232" y="3789040"/>
            <a:chExt cx="1200000" cy="120000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B4B2CF2C-8421-461C-A6A0-C9185E59861A}"/>
                </a:ext>
              </a:extLst>
            </p:cNvPr>
            <p:cNvSpPr/>
            <p:nvPr/>
          </p:nvSpPr>
          <p:spPr>
            <a:xfrm rot="10800000">
              <a:off x="8184232" y="3789040"/>
              <a:ext cx="1200000" cy="1200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74EC9AA-986F-4259-8BF5-32F72324AE08}"/>
                </a:ext>
              </a:extLst>
            </p:cNvPr>
            <p:cNvGrpSpPr/>
            <p:nvPr/>
          </p:nvGrpSpPr>
          <p:grpSpPr>
            <a:xfrm>
              <a:off x="8406917" y="3972760"/>
              <a:ext cx="769256" cy="769256"/>
              <a:chOff x="967870" y="1363712"/>
              <a:chExt cx="734506" cy="734506"/>
            </a:xfrm>
          </p:grpSpPr>
          <p:sp>
            <p:nvSpPr>
              <p:cNvPr id="42" name="Freeform 11">
                <a:extLst>
                  <a:ext uri="{FF2B5EF4-FFF2-40B4-BE49-F238E27FC236}">
                    <a16:creationId xmlns:a16="http://schemas.microsoft.com/office/drawing/2014/main" id="{22BA6BBE-2D21-47C3-A049-3863460E63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7870" y="1363712"/>
                <a:ext cx="734506" cy="734506"/>
              </a:xfrm>
              <a:custGeom>
                <a:avLst/>
                <a:gdLst>
                  <a:gd name="T0" fmla="*/ 324 w 360"/>
                  <a:gd name="T1" fmla="*/ 27 h 360"/>
                  <a:gd name="T2" fmla="*/ 244 w 360"/>
                  <a:gd name="T3" fmla="*/ 27 h 360"/>
                  <a:gd name="T4" fmla="*/ 180 w 360"/>
                  <a:gd name="T5" fmla="*/ 0 h 360"/>
                  <a:gd name="T6" fmla="*/ 117 w 360"/>
                  <a:gd name="T7" fmla="*/ 27 h 360"/>
                  <a:gd name="T8" fmla="*/ 36 w 360"/>
                  <a:gd name="T9" fmla="*/ 27 h 360"/>
                  <a:gd name="T10" fmla="*/ 0 w 360"/>
                  <a:gd name="T11" fmla="*/ 63 h 360"/>
                  <a:gd name="T12" fmla="*/ 0 w 360"/>
                  <a:gd name="T13" fmla="*/ 324 h 360"/>
                  <a:gd name="T14" fmla="*/ 36 w 360"/>
                  <a:gd name="T15" fmla="*/ 360 h 360"/>
                  <a:gd name="T16" fmla="*/ 324 w 360"/>
                  <a:gd name="T17" fmla="*/ 360 h 360"/>
                  <a:gd name="T18" fmla="*/ 360 w 360"/>
                  <a:gd name="T19" fmla="*/ 324 h 360"/>
                  <a:gd name="T20" fmla="*/ 360 w 360"/>
                  <a:gd name="T21" fmla="*/ 63 h 360"/>
                  <a:gd name="T22" fmla="*/ 324 w 360"/>
                  <a:gd name="T23" fmla="*/ 27 h 360"/>
                  <a:gd name="T24" fmla="*/ 180 w 360"/>
                  <a:gd name="T25" fmla="*/ 19 h 360"/>
                  <a:gd name="T26" fmla="*/ 212 w 360"/>
                  <a:gd name="T27" fmla="*/ 27 h 360"/>
                  <a:gd name="T28" fmla="*/ 235 w 360"/>
                  <a:gd name="T29" fmla="*/ 46 h 360"/>
                  <a:gd name="T30" fmla="*/ 248 w 360"/>
                  <a:gd name="T31" fmla="*/ 77 h 360"/>
                  <a:gd name="T32" fmla="*/ 188 w 360"/>
                  <a:gd name="T33" fmla="*/ 77 h 360"/>
                  <a:gd name="T34" fmla="*/ 170 w 360"/>
                  <a:gd name="T35" fmla="*/ 46 h 360"/>
                  <a:gd name="T36" fmla="*/ 166 w 360"/>
                  <a:gd name="T37" fmla="*/ 40 h 360"/>
                  <a:gd name="T38" fmla="*/ 152 w 360"/>
                  <a:gd name="T39" fmla="*/ 36 h 360"/>
                  <a:gd name="T40" fmla="*/ 148 w 360"/>
                  <a:gd name="T41" fmla="*/ 46 h 360"/>
                  <a:gd name="T42" fmla="*/ 149 w 360"/>
                  <a:gd name="T43" fmla="*/ 49 h 360"/>
                  <a:gd name="T44" fmla="*/ 166 w 360"/>
                  <a:gd name="T45" fmla="*/ 77 h 360"/>
                  <a:gd name="T46" fmla="*/ 113 w 360"/>
                  <a:gd name="T47" fmla="*/ 77 h 360"/>
                  <a:gd name="T48" fmla="*/ 126 w 360"/>
                  <a:gd name="T49" fmla="*/ 46 h 360"/>
                  <a:gd name="T50" fmla="*/ 149 w 360"/>
                  <a:gd name="T51" fmla="*/ 27 h 360"/>
                  <a:gd name="T52" fmla="*/ 180 w 360"/>
                  <a:gd name="T53" fmla="*/ 19 h 360"/>
                  <a:gd name="T54" fmla="*/ 340 w 360"/>
                  <a:gd name="T55" fmla="*/ 324 h 360"/>
                  <a:gd name="T56" fmla="*/ 324 w 360"/>
                  <a:gd name="T57" fmla="*/ 341 h 360"/>
                  <a:gd name="T58" fmla="*/ 36 w 360"/>
                  <a:gd name="T59" fmla="*/ 341 h 360"/>
                  <a:gd name="T60" fmla="*/ 20 w 360"/>
                  <a:gd name="T61" fmla="*/ 324 h 360"/>
                  <a:gd name="T62" fmla="*/ 20 w 360"/>
                  <a:gd name="T63" fmla="*/ 63 h 360"/>
                  <a:gd name="T64" fmla="*/ 36 w 360"/>
                  <a:gd name="T65" fmla="*/ 46 h 360"/>
                  <a:gd name="T66" fmla="*/ 103 w 360"/>
                  <a:gd name="T67" fmla="*/ 46 h 360"/>
                  <a:gd name="T68" fmla="*/ 93 w 360"/>
                  <a:gd name="T69" fmla="*/ 87 h 360"/>
                  <a:gd name="T70" fmla="*/ 103 w 360"/>
                  <a:gd name="T71" fmla="*/ 97 h 360"/>
                  <a:gd name="T72" fmla="*/ 258 w 360"/>
                  <a:gd name="T73" fmla="*/ 97 h 360"/>
                  <a:gd name="T74" fmla="*/ 268 w 360"/>
                  <a:gd name="T75" fmla="*/ 87 h 360"/>
                  <a:gd name="T76" fmla="*/ 257 w 360"/>
                  <a:gd name="T77" fmla="*/ 46 h 360"/>
                  <a:gd name="T78" fmla="*/ 324 w 360"/>
                  <a:gd name="T79" fmla="*/ 46 h 360"/>
                  <a:gd name="T80" fmla="*/ 340 w 360"/>
                  <a:gd name="T81" fmla="*/ 63 h 360"/>
                  <a:gd name="T82" fmla="*/ 340 w 360"/>
                  <a:gd name="T83" fmla="*/ 324 h 3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360" h="360">
                    <a:moveTo>
                      <a:pt x="324" y="27"/>
                    </a:moveTo>
                    <a:cubicBezTo>
                      <a:pt x="244" y="27"/>
                      <a:pt x="244" y="27"/>
                      <a:pt x="244" y="27"/>
                    </a:cubicBezTo>
                    <a:cubicBezTo>
                      <a:pt x="228" y="10"/>
                      <a:pt x="205" y="0"/>
                      <a:pt x="180" y="0"/>
                    </a:cubicBezTo>
                    <a:cubicBezTo>
                      <a:pt x="156" y="0"/>
                      <a:pt x="133" y="10"/>
                      <a:pt x="117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17" y="27"/>
                      <a:pt x="0" y="43"/>
                      <a:pt x="0" y="63"/>
                    </a:cubicBezTo>
                    <a:cubicBezTo>
                      <a:pt x="0" y="324"/>
                      <a:pt x="0" y="324"/>
                      <a:pt x="0" y="324"/>
                    </a:cubicBezTo>
                    <a:cubicBezTo>
                      <a:pt x="0" y="344"/>
                      <a:pt x="17" y="360"/>
                      <a:pt x="36" y="360"/>
                    </a:cubicBezTo>
                    <a:cubicBezTo>
                      <a:pt x="324" y="360"/>
                      <a:pt x="324" y="360"/>
                      <a:pt x="324" y="360"/>
                    </a:cubicBezTo>
                    <a:cubicBezTo>
                      <a:pt x="343" y="360"/>
                      <a:pt x="360" y="344"/>
                      <a:pt x="360" y="324"/>
                    </a:cubicBezTo>
                    <a:cubicBezTo>
                      <a:pt x="360" y="63"/>
                      <a:pt x="360" y="63"/>
                      <a:pt x="360" y="63"/>
                    </a:cubicBezTo>
                    <a:cubicBezTo>
                      <a:pt x="360" y="43"/>
                      <a:pt x="343" y="27"/>
                      <a:pt x="324" y="27"/>
                    </a:cubicBezTo>
                    <a:close/>
                    <a:moveTo>
                      <a:pt x="180" y="19"/>
                    </a:moveTo>
                    <a:cubicBezTo>
                      <a:pt x="192" y="19"/>
                      <a:pt x="202" y="22"/>
                      <a:pt x="212" y="27"/>
                    </a:cubicBezTo>
                    <a:cubicBezTo>
                      <a:pt x="221" y="32"/>
                      <a:pt x="229" y="38"/>
                      <a:pt x="235" y="46"/>
                    </a:cubicBezTo>
                    <a:cubicBezTo>
                      <a:pt x="241" y="55"/>
                      <a:pt x="246" y="66"/>
                      <a:pt x="248" y="77"/>
                    </a:cubicBezTo>
                    <a:cubicBezTo>
                      <a:pt x="188" y="77"/>
                      <a:pt x="188" y="77"/>
                      <a:pt x="188" y="77"/>
                    </a:cubicBezTo>
                    <a:cubicBezTo>
                      <a:pt x="170" y="46"/>
                      <a:pt x="170" y="46"/>
                      <a:pt x="170" y="46"/>
                    </a:cubicBezTo>
                    <a:cubicBezTo>
                      <a:pt x="166" y="40"/>
                      <a:pt x="166" y="40"/>
                      <a:pt x="166" y="40"/>
                    </a:cubicBezTo>
                    <a:cubicBezTo>
                      <a:pt x="163" y="35"/>
                      <a:pt x="157" y="33"/>
                      <a:pt x="152" y="36"/>
                    </a:cubicBezTo>
                    <a:cubicBezTo>
                      <a:pt x="149" y="38"/>
                      <a:pt x="147" y="43"/>
                      <a:pt x="148" y="46"/>
                    </a:cubicBezTo>
                    <a:cubicBezTo>
                      <a:pt x="148" y="47"/>
                      <a:pt x="148" y="49"/>
                      <a:pt x="149" y="49"/>
                    </a:cubicBezTo>
                    <a:cubicBezTo>
                      <a:pt x="166" y="77"/>
                      <a:pt x="166" y="77"/>
                      <a:pt x="166" y="77"/>
                    </a:cubicBezTo>
                    <a:cubicBezTo>
                      <a:pt x="113" y="77"/>
                      <a:pt x="113" y="77"/>
                      <a:pt x="113" y="77"/>
                    </a:cubicBezTo>
                    <a:cubicBezTo>
                      <a:pt x="115" y="66"/>
                      <a:pt x="120" y="55"/>
                      <a:pt x="126" y="46"/>
                    </a:cubicBezTo>
                    <a:cubicBezTo>
                      <a:pt x="132" y="38"/>
                      <a:pt x="140" y="32"/>
                      <a:pt x="149" y="27"/>
                    </a:cubicBezTo>
                    <a:cubicBezTo>
                      <a:pt x="159" y="22"/>
                      <a:pt x="169" y="19"/>
                      <a:pt x="180" y="19"/>
                    </a:cubicBezTo>
                    <a:close/>
                    <a:moveTo>
                      <a:pt x="340" y="324"/>
                    </a:moveTo>
                    <a:cubicBezTo>
                      <a:pt x="340" y="333"/>
                      <a:pt x="333" y="341"/>
                      <a:pt x="324" y="341"/>
                    </a:cubicBezTo>
                    <a:cubicBezTo>
                      <a:pt x="36" y="341"/>
                      <a:pt x="36" y="341"/>
                      <a:pt x="36" y="341"/>
                    </a:cubicBezTo>
                    <a:cubicBezTo>
                      <a:pt x="27" y="341"/>
                      <a:pt x="20" y="333"/>
                      <a:pt x="20" y="324"/>
                    </a:cubicBezTo>
                    <a:cubicBezTo>
                      <a:pt x="20" y="63"/>
                      <a:pt x="20" y="63"/>
                      <a:pt x="20" y="63"/>
                    </a:cubicBezTo>
                    <a:cubicBezTo>
                      <a:pt x="20" y="54"/>
                      <a:pt x="27" y="46"/>
                      <a:pt x="36" y="46"/>
                    </a:cubicBezTo>
                    <a:cubicBezTo>
                      <a:pt x="103" y="46"/>
                      <a:pt x="103" y="46"/>
                      <a:pt x="103" y="46"/>
                    </a:cubicBezTo>
                    <a:cubicBezTo>
                      <a:pt x="97" y="59"/>
                      <a:pt x="93" y="72"/>
                      <a:pt x="93" y="87"/>
                    </a:cubicBezTo>
                    <a:cubicBezTo>
                      <a:pt x="93" y="92"/>
                      <a:pt x="98" y="97"/>
                      <a:pt x="103" y="97"/>
                    </a:cubicBezTo>
                    <a:cubicBezTo>
                      <a:pt x="258" y="97"/>
                      <a:pt x="258" y="97"/>
                      <a:pt x="258" y="97"/>
                    </a:cubicBezTo>
                    <a:cubicBezTo>
                      <a:pt x="263" y="97"/>
                      <a:pt x="268" y="92"/>
                      <a:pt x="268" y="87"/>
                    </a:cubicBezTo>
                    <a:cubicBezTo>
                      <a:pt x="268" y="72"/>
                      <a:pt x="264" y="59"/>
                      <a:pt x="257" y="46"/>
                    </a:cubicBezTo>
                    <a:cubicBezTo>
                      <a:pt x="324" y="46"/>
                      <a:pt x="324" y="46"/>
                      <a:pt x="324" y="46"/>
                    </a:cubicBezTo>
                    <a:cubicBezTo>
                      <a:pt x="333" y="46"/>
                      <a:pt x="340" y="54"/>
                      <a:pt x="340" y="63"/>
                    </a:cubicBezTo>
                    <a:cubicBezTo>
                      <a:pt x="340" y="324"/>
                      <a:pt x="340" y="324"/>
                      <a:pt x="340" y="32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3" name="Freeform 12">
                <a:extLst>
                  <a:ext uri="{FF2B5EF4-FFF2-40B4-BE49-F238E27FC236}">
                    <a16:creationId xmlns:a16="http://schemas.microsoft.com/office/drawing/2014/main" id="{895CFADA-FAC3-4A48-88D0-BC2CC5BD79C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75416" y="1625733"/>
                <a:ext cx="216334" cy="396943"/>
              </a:xfrm>
              <a:custGeom>
                <a:avLst/>
                <a:gdLst>
                  <a:gd name="T0" fmla="*/ 77 w 119"/>
                  <a:gd name="T1" fmla="*/ 0 h 218"/>
                  <a:gd name="T2" fmla="*/ 35 w 119"/>
                  <a:gd name="T3" fmla="*/ 16 h 218"/>
                  <a:gd name="T4" fmla="*/ 4 w 119"/>
                  <a:gd name="T5" fmla="*/ 88 h 218"/>
                  <a:gd name="T6" fmla="*/ 64 w 119"/>
                  <a:gd name="T7" fmla="*/ 218 h 218"/>
                  <a:gd name="T8" fmla="*/ 92 w 119"/>
                  <a:gd name="T9" fmla="*/ 208 h 218"/>
                  <a:gd name="T10" fmla="*/ 102 w 119"/>
                  <a:gd name="T11" fmla="*/ 155 h 218"/>
                  <a:gd name="T12" fmla="*/ 101 w 119"/>
                  <a:gd name="T13" fmla="*/ 133 h 218"/>
                  <a:gd name="T14" fmla="*/ 108 w 119"/>
                  <a:gd name="T15" fmla="*/ 103 h 218"/>
                  <a:gd name="T16" fmla="*/ 117 w 119"/>
                  <a:gd name="T17" fmla="*/ 57 h 218"/>
                  <a:gd name="T18" fmla="*/ 77 w 119"/>
                  <a:gd name="T19" fmla="*/ 0 h 218"/>
                  <a:gd name="T20" fmla="*/ 82 w 119"/>
                  <a:gd name="T21" fmla="*/ 156 h 218"/>
                  <a:gd name="T22" fmla="*/ 78 w 119"/>
                  <a:gd name="T23" fmla="*/ 194 h 218"/>
                  <a:gd name="T24" fmla="*/ 64 w 119"/>
                  <a:gd name="T25" fmla="*/ 199 h 218"/>
                  <a:gd name="T26" fmla="*/ 23 w 119"/>
                  <a:gd name="T27" fmla="*/ 85 h 218"/>
                  <a:gd name="T28" fmla="*/ 46 w 119"/>
                  <a:gd name="T29" fmla="*/ 32 h 218"/>
                  <a:gd name="T30" fmla="*/ 77 w 119"/>
                  <a:gd name="T31" fmla="*/ 19 h 218"/>
                  <a:gd name="T32" fmla="*/ 98 w 119"/>
                  <a:gd name="T33" fmla="*/ 58 h 218"/>
                  <a:gd name="T34" fmla="*/ 90 w 119"/>
                  <a:gd name="T35" fmla="*/ 96 h 218"/>
                  <a:gd name="T36" fmla="*/ 81 w 119"/>
                  <a:gd name="T37" fmla="*/ 133 h 218"/>
                  <a:gd name="T38" fmla="*/ 82 w 119"/>
                  <a:gd name="T39" fmla="*/ 156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9" h="218">
                    <a:moveTo>
                      <a:pt x="77" y="0"/>
                    </a:moveTo>
                    <a:cubicBezTo>
                      <a:pt x="62" y="0"/>
                      <a:pt x="47" y="9"/>
                      <a:pt x="35" y="16"/>
                    </a:cubicBezTo>
                    <a:cubicBezTo>
                      <a:pt x="10" y="33"/>
                      <a:pt x="0" y="57"/>
                      <a:pt x="4" y="88"/>
                    </a:cubicBezTo>
                    <a:cubicBezTo>
                      <a:pt x="15" y="162"/>
                      <a:pt x="26" y="218"/>
                      <a:pt x="64" y="218"/>
                    </a:cubicBezTo>
                    <a:cubicBezTo>
                      <a:pt x="77" y="218"/>
                      <a:pt x="86" y="215"/>
                      <a:pt x="92" y="208"/>
                    </a:cubicBezTo>
                    <a:cubicBezTo>
                      <a:pt x="104" y="196"/>
                      <a:pt x="103" y="176"/>
                      <a:pt x="102" y="155"/>
                    </a:cubicBezTo>
                    <a:cubicBezTo>
                      <a:pt x="101" y="147"/>
                      <a:pt x="101" y="140"/>
                      <a:pt x="101" y="133"/>
                    </a:cubicBezTo>
                    <a:cubicBezTo>
                      <a:pt x="101" y="121"/>
                      <a:pt x="104" y="113"/>
                      <a:pt x="108" y="103"/>
                    </a:cubicBezTo>
                    <a:cubicBezTo>
                      <a:pt x="113" y="91"/>
                      <a:pt x="119" y="78"/>
                      <a:pt x="117" y="57"/>
                    </a:cubicBezTo>
                    <a:cubicBezTo>
                      <a:pt x="114" y="31"/>
                      <a:pt x="106" y="0"/>
                      <a:pt x="77" y="0"/>
                    </a:cubicBezTo>
                    <a:close/>
                    <a:moveTo>
                      <a:pt x="82" y="156"/>
                    </a:moveTo>
                    <a:cubicBezTo>
                      <a:pt x="83" y="172"/>
                      <a:pt x="84" y="188"/>
                      <a:pt x="78" y="194"/>
                    </a:cubicBezTo>
                    <a:cubicBezTo>
                      <a:pt x="76" y="197"/>
                      <a:pt x="71" y="199"/>
                      <a:pt x="64" y="199"/>
                    </a:cubicBezTo>
                    <a:cubicBezTo>
                      <a:pt x="44" y="199"/>
                      <a:pt x="33" y="153"/>
                      <a:pt x="23" y="85"/>
                    </a:cubicBezTo>
                    <a:cubicBezTo>
                      <a:pt x="21" y="70"/>
                      <a:pt x="21" y="49"/>
                      <a:pt x="46" y="32"/>
                    </a:cubicBezTo>
                    <a:cubicBezTo>
                      <a:pt x="55" y="27"/>
                      <a:pt x="67" y="19"/>
                      <a:pt x="77" y="19"/>
                    </a:cubicBezTo>
                    <a:cubicBezTo>
                      <a:pt x="88" y="19"/>
                      <a:pt x="95" y="32"/>
                      <a:pt x="98" y="58"/>
                    </a:cubicBezTo>
                    <a:cubicBezTo>
                      <a:pt x="99" y="75"/>
                      <a:pt x="95" y="85"/>
                      <a:pt x="90" y="96"/>
                    </a:cubicBezTo>
                    <a:cubicBezTo>
                      <a:pt x="86" y="105"/>
                      <a:pt x="81" y="117"/>
                      <a:pt x="81" y="133"/>
                    </a:cubicBezTo>
                    <a:cubicBezTo>
                      <a:pt x="81" y="141"/>
                      <a:pt x="82" y="148"/>
                      <a:pt x="82" y="156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4" name="Freeform 13">
                <a:extLst>
                  <a:ext uri="{FF2B5EF4-FFF2-40B4-BE49-F238E27FC236}">
                    <a16:creationId xmlns:a16="http://schemas.microsoft.com/office/drawing/2014/main" id="{41AD44FA-EBFC-4C0D-867A-51866EBE14B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369154" y="1625733"/>
                <a:ext cx="216334" cy="396943"/>
              </a:xfrm>
              <a:custGeom>
                <a:avLst/>
                <a:gdLst>
                  <a:gd name="T0" fmla="*/ 84 w 119"/>
                  <a:gd name="T1" fmla="*/ 16 h 218"/>
                  <a:gd name="T2" fmla="*/ 42 w 119"/>
                  <a:gd name="T3" fmla="*/ 0 h 218"/>
                  <a:gd name="T4" fmla="*/ 2 w 119"/>
                  <a:gd name="T5" fmla="*/ 57 h 218"/>
                  <a:gd name="T6" fmla="*/ 11 w 119"/>
                  <a:gd name="T7" fmla="*/ 103 h 218"/>
                  <a:gd name="T8" fmla="*/ 18 w 119"/>
                  <a:gd name="T9" fmla="*/ 133 h 218"/>
                  <a:gd name="T10" fmla="*/ 17 w 119"/>
                  <a:gd name="T11" fmla="*/ 155 h 218"/>
                  <a:gd name="T12" fmla="*/ 26 w 119"/>
                  <a:gd name="T13" fmla="*/ 208 h 218"/>
                  <a:gd name="T14" fmla="*/ 55 w 119"/>
                  <a:gd name="T15" fmla="*/ 218 h 218"/>
                  <a:gd name="T16" fmla="*/ 115 w 119"/>
                  <a:gd name="T17" fmla="*/ 88 h 218"/>
                  <a:gd name="T18" fmla="*/ 84 w 119"/>
                  <a:gd name="T19" fmla="*/ 16 h 218"/>
                  <a:gd name="T20" fmla="*/ 96 w 119"/>
                  <a:gd name="T21" fmla="*/ 85 h 218"/>
                  <a:gd name="T22" fmla="*/ 55 w 119"/>
                  <a:gd name="T23" fmla="*/ 199 h 218"/>
                  <a:gd name="T24" fmla="*/ 40 w 119"/>
                  <a:gd name="T25" fmla="*/ 194 h 218"/>
                  <a:gd name="T26" fmla="*/ 37 w 119"/>
                  <a:gd name="T27" fmla="*/ 156 h 218"/>
                  <a:gd name="T28" fmla="*/ 37 w 119"/>
                  <a:gd name="T29" fmla="*/ 133 h 218"/>
                  <a:gd name="T30" fmla="*/ 29 w 119"/>
                  <a:gd name="T31" fmla="*/ 96 h 218"/>
                  <a:gd name="T32" fmla="*/ 21 w 119"/>
                  <a:gd name="T33" fmla="*/ 58 h 218"/>
                  <a:gd name="T34" fmla="*/ 42 w 119"/>
                  <a:gd name="T35" fmla="*/ 19 h 218"/>
                  <a:gd name="T36" fmla="*/ 73 w 119"/>
                  <a:gd name="T37" fmla="*/ 32 h 218"/>
                  <a:gd name="T38" fmla="*/ 96 w 119"/>
                  <a:gd name="T39" fmla="*/ 85 h 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19" h="218">
                    <a:moveTo>
                      <a:pt x="84" y="16"/>
                    </a:moveTo>
                    <a:cubicBezTo>
                      <a:pt x="72" y="9"/>
                      <a:pt x="57" y="0"/>
                      <a:pt x="42" y="0"/>
                    </a:cubicBezTo>
                    <a:cubicBezTo>
                      <a:pt x="13" y="0"/>
                      <a:pt x="4" y="31"/>
                      <a:pt x="2" y="57"/>
                    </a:cubicBezTo>
                    <a:cubicBezTo>
                      <a:pt x="0" y="78"/>
                      <a:pt x="6" y="92"/>
                      <a:pt x="11" y="103"/>
                    </a:cubicBezTo>
                    <a:cubicBezTo>
                      <a:pt x="15" y="113"/>
                      <a:pt x="18" y="121"/>
                      <a:pt x="18" y="133"/>
                    </a:cubicBezTo>
                    <a:cubicBezTo>
                      <a:pt x="18" y="140"/>
                      <a:pt x="18" y="147"/>
                      <a:pt x="17" y="155"/>
                    </a:cubicBezTo>
                    <a:cubicBezTo>
                      <a:pt x="16" y="176"/>
                      <a:pt x="15" y="196"/>
                      <a:pt x="26" y="208"/>
                    </a:cubicBezTo>
                    <a:cubicBezTo>
                      <a:pt x="33" y="215"/>
                      <a:pt x="42" y="218"/>
                      <a:pt x="55" y="218"/>
                    </a:cubicBezTo>
                    <a:cubicBezTo>
                      <a:pt x="93" y="218"/>
                      <a:pt x="104" y="162"/>
                      <a:pt x="115" y="88"/>
                    </a:cubicBezTo>
                    <a:cubicBezTo>
                      <a:pt x="119" y="57"/>
                      <a:pt x="109" y="33"/>
                      <a:pt x="84" y="16"/>
                    </a:cubicBezTo>
                    <a:close/>
                    <a:moveTo>
                      <a:pt x="96" y="85"/>
                    </a:moveTo>
                    <a:cubicBezTo>
                      <a:pt x="86" y="153"/>
                      <a:pt x="75" y="199"/>
                      <a:pt x="55" y="199"/>
                    </a:cubicBezTo>
                    <a:cubicBezTo>
                      <a:pt x="48" y="199"/>
                      <a:pt x="43" y="197"/>
                      <a:pt x="40" y="194"/>
                    </a:cubicBezTo>
                    <a:cubicBezTo>
                      <a:pt x="35" y="188"/>
                      <a:pt x="36" y="172"/>
                      <a:pt x="37" y="156"/>
                    </a:cubicBezTo>
                    <a:cubicBezTo>
                      <a:pt x="37" y="148"/>
                      <a:pt x="37" y="141"/>
                      <a:pt x="37" y="133"/>
                    </a:cubicBezTo>
                    <a:cubicBezTo>
                      <a:pt x="37" y="117"/>
                      <a:pt x="33" y="105"/>
                      <a:pt x="29" y="96"/>
                    </a:cubicBezTo>
                    <a:cubicBezTo>
                      <a:pt x="24" y="85"/>
                      <a:pt x="20" y="75"/>
                      <a:pt x="21" y="58"/>
                    </a:cubicBezTo>
                    <a:cubicBezTo>
                      <a:pt x="24" y="32"/>
                      <a:pt x="31" y="19"/>
                      <a:pt x="42" y="19"/>
                    </a:cubicBezTo>
                    <a:cubicBezTo>
                      <a:pt x="52" y="19"/>
                      <a:pt x="64" y="27"/>
                      <a:pt x="73" y="32"/>
                    </a:cubicBezTo>
                    <a:cubicBezTo>
                      <a:pt x="98" y="49"/>
                      <a:pt x="98" y="70"/>
                      <a:pt x="96" y="8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DFD3A17A-552D-45E7-A8E8-40392974E606}"/>
              </a:ext>
            </a:extLst>
          </p:cNvPr>
          <p:cNvGrpSpPr/>
          <p:nvPr/>
        </p:nvGrpSpPr>
        <p:grpSpPr>
          <a:xfrm>
            <a:off x="661195" y="2179893"/>
            <a:ext cx="662688" cy="662688"/>
            <a:chOff x="5087888" y="3861048"/>
            <a:chExt cx="1200000" cy="120000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C76031A-BB12-4195-8EC7-C9AA046CA2D0}"/>
                </a:ext>
              </a:extLst>
            </p:cNvPr>
            <p:cNvSpPr/>
            <p:nvPr/>
          </p:nvSpPr>
          <p:spPr>
            <a:xfrm rot="10800000">
              <a:off x="5087888" y="3861048"/>
              <a:ext cx="1200000" cy="120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337D729D-B53A-4A82-AA92-75443D46C7F0}"/>
                </a:ext>
              </a:extLst>
            </p:cNvPr>
            <p:cNvGrpSpPr/>
            <p:nvPr/>
          </p:nvGrpSpPr>
          <p:grpSpPr>
            <a:xfrm>
              <a:off x="5267264" y="4143316"/>
              <a:ext cx="841248" cy="579779"/>
              <a:chOff x="3710909" y="2163763"/>
              <a:chExt cx="1174750" cy="809625"/>
            </a:xfrm>
            <a:solidFill>
              <a:schemeClr val="bg1"/>
            </a:solidFill>
          </p:grpSpPr>
          <p:sp>
            <p:nvSpPr>
              <p:cNvPr id="48" name="Freeform 5">
                <a:extLst>
                  <a:ext uri="{FF2B5EF4-FFF2-40B4-BE49-F238E27FC236}">
                    <a16:creationId xmlns:a16="http://schemas.microsoft.com/office/drawing/2014/main" id="{C709310E-333B-49B4-9CB2-9D1F7CD9A23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641184" y="2609850"/>
                <a:ext cx="222249" cy="317500"/>
              </a:xfrm>
              <a:custGeom>
                <a:avLst/>
                <a:gdLst>
                  <a:gd name="T0" fmla="*/ 34 w 68"/>
                  <a:gd name="T1" fmla="*/ 0 h 97"/>
                  <a:gd name="T2" fmla="*/ 25 w 68"/>
                  <a:gd name="T3" fmla="*/ 5 h 97"/>
                  <a:gd name="T4" fmla="*/ 0 w 68"/>
                  <a:gd name="T5" fmla="*/ 63 h 97"/>
                  <a:gd name="T6" fmla="*/ 34 w 68"/>
                  <a:gd name="T7" fmla="*/ 97 h 97"/>
                  <a:gd name="T8" fmla="*/ 68 w 68"/>
                  <a:gd name="T9" fmla="*/ 63 h 97"/>
                  <a:gd name="T10" fmla="*/ 43 w 68"/>
                  <a:gd name="T11" fmla="*/ 5 h 97"/>
                  <a:gd name="T12" fmla="*/ 34 w 68"/>
                  <a:gd name="T13" fmla="*/ 0 h 97"/>
                  <a:gd name="T14" fmla="*/ 34 w 68"/>
                  <a:gd name="T15" fmla="*/ 84 h 97"/>
                  <a:gd name="T16" fmla="*/ 13 w 68"/>
                  <a:gd name="T17" fmla="*/ 63 h 97"/>
                  <a:gd name="T18" fmla="*/ 34 w 68"/>
                  <a:gd name="T19" fmla="*/ 14 h 97"/>
                  <a:gd name="T20" fmla="*/ 56 w 68"/>
                  <a:gd name="T21" fmla="*/ 63 h 97"/>
                  <a:gd name="T22" fmla="*/ 34 w 68"/>
                  <a:gd name="T23" fmla="*/ 84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68" h="97">
                    <a:moveTo>
                      <a:pt x="34" y="0"/>
                    </a:moveTo>
                    <a:cubicBezTo>
                      <a:pt x="31" y="0"/>
                      <a:pt x="27" y="2"/>
                      <a:pt x="25" y="5"/>
                    </a:cubicBezTo>
                    <a:cubicBezTo>
                      <a:pt x="19" y="15"/>
                      <a:pt x="0" y="48"/>
                      <a:pt x="0" y="63"/>
                    </a:cubicBezTo>
                    <a:cubicBezTo>
                      <a:pt x="0" y="82"/>
                      <a:pt x="15" y="97"/>
                      <a:pt x="34" y="97"/>
                    </a:cubicBezTo>
                    <a:cubicBezTo>
                      <a:pt x="53" y="97"/>
                      <a:pt x="68" y="82"/>
                      <a:pt x="68" y="63"/>
                    </a:cubicBezTo>
                    <a:cubicBezTo>
                      <a:pt x="68" y="48"/>
                      <a:pt x="49" y="15"/>
                      <a:pt x="43" y="5"/>
                    </a:cubicBezTo>
                    <a:cubicBezTo>
                      <a:pt x="41" y="2"/>
                      <a:pt x="38" y="0"/>
                      <a:pt x="34" y="0"/>
                    </a:cubicBezTo>
                    <a:close/>
                    <a:moveTo>
                      <a:pt x="34" y="84"/>
                    </a:moveTo>
                    <a:cubicBezTo>
                      <a:pt x="22" y="84"/>
                      <a:pt x="13" y="75"/>
                      <a:pt x="13" y="63"/>
                    </a:cubicBezTo>
                    <a:cubicBezTo>
                      <a:pt x="13" y="52"/>
                      <a:pt x="29" y="23"/>
                      <a:pt x="34" y="14"/>
                    </a:cubicBezTo>
                    <a:cubicBezTo>
                      <a:pt x="39" y="23"/>
                      <a:pt x="56" y="52"/>
                      <a:pt x="56" y="63"/>
                    </a:cubicBezTo>
                    <a:cubicBezTo>
                      <a:pt x="56" y="74"/>
                      <a:pt x="46" y="84"/>
                      <a:pt x="34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Freeform 6">
                <a:extLst>
                  <a:ext uri="{FF2B5EF4-FFF2-40B4-BE49-F238E27FC236}">
                    <a16:creationId xmlns:a16="http://schemas.microsoft.com/office/drawing/2014/main" id="{C6897BC7-A849-48F6-B6B6-5F6CB4EBCF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90398" y="2747964"/>
                <a:ext cx="58738" cy="111125"/>
              </a:xfrm>
              <a:custGeom>
                <a:avLst/>
                <a:gdLst>
                  <a:gd name="T0" fmla="*/ 16 w 18"/>
                  <a:gd name="T1" fmla="*/ 1 h 34"/>
                  <a:gd name="T2" fmla="*/ 10 w 18"/>
                  <a:gd name="T3" fmla="*/ 2 h 34"/>
                  <a:gd name="T4" fmla="*/ 8 w 18"/>
                  <a:gd name="T5" fmla="*/ 32 h 34"/>
                  <a:gd name="T6" fmla="*/ 12 w 18"/>
                  <a:gd name="T7" fmla="*/ 34 h 34"/>
                  <a:gd name="T8" fmla="*/ 14 w 18"/>
                  <a:gd name="T9" fmla="*/ 33 h 34"/>
                  <a:gd name="T10" fmla="*/ 15 w 18"/>
                  <a:gd name="T11" fmla="*/ 27 h 34"/>
                  <a:gd name="T12" fmla="*/ 17 w 18"/>
                  <a:gd name="T13" fmla="*/ 6 h 34"/>
                  <a:gd name="T14" fmla="*/ 16 w 18"/>
                  <a:gd name="T15" fmla="*/ 1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8" h="34">
                    <a:moveTo>
                      <a:pt x="16" y="1"/>
                    </a:moveTo>
                    <a:cubicBezTo>
                      <a:pt x="14" y="0"/>
                      <a:pt x="11" y="0"/>
                      <a:pt x="10" y="2"/>
                    </a:cubicBezTo>
                    <a:cubicBezTo>
                      <a:pt x="10" y="3"/>
                      <a:pt x="0" y="19"/>
                      <a:pt x="8" y="32"/>
                    </a:cubicBezTo>
                    <a:cubicBezTo>
                      <a:pt x="9" y="33"/>
                      <a:pt x="10" y="34"/>
                      <a:pt x="12" y="34"/>
                    </a:cubicBezTo>
                    <a:cubicBezTo>
                      <a:pt x="12" y="34"/>
                      <a:pt x="13" y="33"/>
                      <a:pt x="14" y="33"/>
                    </a:cubicBezTo>
                    <a:cubicBezTo>
                      <a:pt x="15" y="32"/>
                      <a:pt x="16" y="29"/>
                      <a:pt x="15" y="27"/>
                    </a:cubicBezTo>
                    <a:cubicBezTo>
                      <a:pt x="9" y="19"/>
                      <a:pt x="17" y="6"/>
                      <a:pt x="17" y="6"/>
                    </a:cubicBezTo>
                    <a:cubicBezTo>
                      <a:pt x="18" y="4"/>
                      <a:pt x="18" y="2"/>
                      <a:pt x="16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0" name="Freeform 7">
                <a:extLst>
                  <a:ext uri="{FF2B5EF4-FFF2-40B4-BE49-F238E27FC236}">
                    <a16:creationId xmlns:a16="http://schemas.microsoft.com/office/drawing/2014/main" id="{B223275B-B9ED-4542-B6AB-52FD098C48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710909" y="2163763"/>
                <a:ext cx="1174750" cy="809625"/>
              </a:xfrm>
              <a:custGeom>
                <a:avLst/>
                <a:gdLst>
                  <a:gd name="T0" fmla="*/ 351 w 360"/>
                  <a:gd name="T1" fmla="*/ 116 h 247"/>
                  <a:gd name="T2" fmla="*/ 330 w 360"/>
                  <a:gd name="T3" fmla="*/ 66 h 247"/>
                  <a:gd name="T4" fmla="*/ 204 w 360"/>
                  <a:gd name="T5" fmla="*/ 58 h 247"/>
                  <a:gd name="T6" fmla="*/ 217 w 360"/>
                  <a:gd name="T7" fmla="*/ 20 h 247"/>
                  <a:gd name="T8" fmla="*/ 108 w 360"/>
                  <a:gd name="T9" fmla="*/ 46 h 247"/>
                  <a:gd name="T10" fmla="*/ 20 w 360"/>
                  <a:gd name="T11" fmla="*/ 78 h 247"/>
                  <a:gd name="T12" fmla="*/ 0 w 360"/>
                  <a:gd name="T13" fmla="*/ 191 h 247"/>
                  <a:gd name="T14" fmla="*/ 62 w 360"/>
                  <a:gd name="T15" fmla="*/ 210 h 247"/>
                  <a:gd name="T16" fmla="*/ 121 w 360"/>
                  <a:gd name="T17" fmla="*/ 240 h 247"/>
                  <a:gd name="T18" fmla="*/ 213 w 360"/>
                  <a:gd name="T19" fmla="*/ 247 h 247"/>
                  <a:gd name="T20" fmla="*/ 244 w 360"/>
                  <a:gd name="T21" fmla="*/ 218 h 247"/>
                  <a:gd name="T22" fmla="*/ 246 w 360"/>
                  <a:gd name="T23" fmla="*/ 198 h 247"/>
                  <a:gd name="T24" fmla="*/ 250 w 360"/>
                  <a:gd name="T25" fmla="*/ 162 h 247"/>
                  <a:gd name="T26" fmla="*/ 266 w 360"/>
                  <a:gd name="T27" fmla="*/ 136 h 247"/>
                  <a:gd name="T28" fmla="*/ 330 w 360"/>
                  <a:gd name="T29" fmla="*/ 125 h 247"/>
                  <a:gd name="T30" fmla="*/ 175 w 360"/>
                  <a:gd name="T31" fmla="*/ 116 h 247"/>
                  <a:gd name="T32" fmla="*/ 236 w 360"/>
                  <a:gd name="T33" fmla="*/ 125 h 247"/>
                  <a:gd name="T34" fmla="*/ 246 w 360"/>
                  <a:gd name="T35" fmla="*/ 145 h 247"/>
                  <a:gd name="T36" fmla="*/ 184 w 360"/>
                  <a:gd name="T37" fmla="*/ 148 h 247"/>
                  <a:gd name="T38" fmla="*/ 184 w 360"/>
                  <a:gd name="T39" fmla="*/ 166 h 247"/>
                  <a:gd name="T40" fmla="*/ 238 w 360"/>
                  <a:gd name="T41" fmla="*/ 178 h 247"/>
                  <a:gd name="T42" fmla="*/ 224 w 360"/>
                  <a:gd name="T43" fmla="*/ 189 h 247"/>
                  <a:gd name="T44" fmla="*/ 175 w 360"/>
                  <a:gd name="T45" fmla="*/ 198 h 247"/>
                  <a:gd name="T46" fmla="*/ 213 w 360"/>
                  <a:gd name="T47" fmla="*/ 207 h 247"/>
                  <a:gd name="T48" fmla="*/ 223 w 360"/>
                  <a:gd name="T49" fmla="*/ 226 h 247"/>
                  <a:gd name="T50" fmla="*/ 174 w 360"/>
                  <a:gd name="T51" fmla="*/ 230 h 247"/>
                  <a:gd name="T52" fmla="*/ 83 w 360"/>
                  <a:gd name="T53" fmla="*/ 204 h 247"/>
                  <a:gd name="T54" fmla="*/ 78 w 360"/>
                  <a:gd name="T55" fmla="*/ 98 h 247"/>
                  <a:gd name="T56" fmla="*/ 186 w 360"/>
                  <a:gd name="T57" fmla="*/ 23 h 247"/>
                  <a:gd name="T58" fmla="*/ 203 w 360"/>
                  <a:gd name="T59" fmla="*/ 35 h 247"/>
                  <a:gd name="T60" fmla="*/ 178 w 360"/>
                  <a:gd name="T61" fmla="*/ 52 h 247"/>
                  <a:gd name="T62" fmla="*/ 155 w 360"/>
                  <a:gd name="T63" fmla="*/ 75 h 247"/>
                  <a:gd name="T64" fmla="*/ 330 w 360"/>
                  <a:gd name="T65" fmla="*/ 84 h 247"/>
                  <a:gd name="T66" fmla="*/ 339 w 360"/>
                  <a:gd name="T67" fmla="*/ 103 h 247"/>
                  <a:gd name="T68" fmla="*/ 184 w 360"/>
                  <a:gd name="T69" fmla="*/ 107 h 2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360" h="247">
                    <a:moveTo>
                      <a:pt x="330" y="125"/>
                    </a:moveTo>
                    <a:cubicBezTo>
                      <a:pt x="338" y="125"/>
                      <a:pt x="345" y="122"/>
                      <a:pt x="351" y="116"/>
                    </a:cubicBezTo>
                    <a:cubicBezTo>
                      <a:pt x="357" y="111"/>
                      <a:pt x="360" y="104"/>
                      <a:pt x="360" y="96"/>
                    </a:cubicBezTo>
                    <a:cubicBezTo>
                      <a:pt x="360" y="80"/>
                      <a:pt x="346" y="66"/>
                      <a:pt x="330" y="66"/>
                    </a:cubicBezTo>
                    <a:cubicBezTo>
                      <a:pt x="188" y="66"/>
                      <a:pt x="188" y="66"/>
                      <a:pt x="188" y="66"/>
                    </a:cubicBezTo>
                    <a:cubicBezTo>
                      <a:pt x="195" y="63"/>
                      <a:pt x="202" y="59"/>
                      <a:pt x="204" y="58"/>
                    </a:cubicBezTo>
                    <a:cubicBezTo>
                      <a:pt x="212" y="54"/>
                      <a:pt x="217" y="48"/>
                      <a:pt x="219" y="40"/>
                    </a:cubicBezTo>
                    <a:cubicBezTo>
                      <a:pt x="221" y="33"/>
                      <a:pt x="220" y="26"/>
                      <a:pt x="217" y="20"/>
                    </a:cubicBezTo>
                    <a:cubicBezTo>
                      <a:pt x="210" y="6"/>
                      <a:pt x="192" y="0"/>
                      <a:pt x="178" y="7"/>
                    </a:cubicBezTo>
                    <a:cubicBezTo>
                      <a:pt x="177" y="7"/>
                      <a:pt x="134" y="29"/>
                      <a:pt x="108" y="46"/>
                    </a:cubicBezTo>
                    <a:cubicBezTo>
                      <a:pt x="94" y="56"/>
                      <a:pt x="82" y="68"/>
                      <a:pt x="72" y="78"/>
                    </a:cubicBezTo>
                    <a:cubicBezTo>
                      <a:pt x="20" y="78"/>
                      <a:pt x="20" y="78"/>
                      <a:pt x="20" y="78"/>
                    </a:cubicBezTo>
                    <a:cubicBezTo>
                      <a:pt x="9" y="78"/>
                      <a:pt x="0" y="87"/>
                      <a:pt x="0" y="98"/>
                    </a:cubicBezTo>
                    <a:cubicBezTo>
                      <a:pt x="0" y="191"/>
                      <a:pt x="0" y="191"/>
                      <a:pt x="0" y="191"/>
                    </a:cubicBezTo>
                    <a:cubicBezTo>
                      <a:pt x="0" y="202"/>
                      <a:pt x="9" y="210"/>
                      <a:pt x="20" y="210"/>
                    </a:cubicBezTo>
                    <a:cubicBezTo>
                      <a:pt x="62" y="210"/>
                      <a:pt x="62" y="210"/>
                      <a:pt x="62" y="210"/>
                    </a:cubicBezTo>
                    <a:cubicBezTo>
                      <a:pt x="73" y="218"/>
                      <a:pt x="73" y="218"/>
                      <a:pt x="73" y="218"/>
                    </a:cubicBezTo>
                    <a:cubicBezTo>
                      <a:pt x="88" y="227"/>
                      <a:pt x="104" y="234"/>
                      <a:pt x="121" y="240"/>
                    </a:cubicBezTo>
                    <a:cubicBezTo>
                      <a:pt x="138" y="245"/>
                      <a:pt x="156" y="247"/>
                      <a:pt x="174" y="247"/>
                    </a:cubicBezTo>
                    <a:cubicBezTo>
                      <a:pt x="213" y="247"/>
                      <a:pt x="213" y="247"/>
                      <a:pt x="213" y="247"/>
                    </a:cubicBezTo>
                    <a:cubicBezTo>
                      <a:pt x="221" y="247"/>
                      <a:pt x="229" y="244"/>
                      <a:pt x="234" y="239"/>
                    </a:cubicBezTo>
                    <a:cubicBezTo>
                      <a:pt x="240" y="233"/>
                      <a:pt x="244" y="226"/>
                      <a:pt x="244" y="218"/>
                    </a:cubicBezTo>
                    <a:cubicBezTo>
                      <a:pt x="244" y="212"/>
                      <a:pt x="242" y="207"/>
                      <a:pt x="239" y="203"/>
                    </a:cubicBezTo>
                    <a:cubicBezTo>
                      <a:pt x="241" y="202"/>
                      <a:pt x="244" y="200"/>
                      <a:pt x="246" y="198"/>
                    </a:cubicBezTo>
                    <a:cubicBezTo>
                      <a:pt x="252" y="192"/>
                      <a:pt x="255" y="185"/>
                      <a:pt x="255" y="177"/>
                    </a:cubicBezTo>
                    <a:cubicBezTo>
                      <a:pt x="255" y="172"/>
                      <a:pt x="253" y="166"/>
                      <a:pt x="250" y="162"/>
                    </a:cubicBezTo>
                    <a:cubicBezTo>
                      <a:pt x="252" y="161"/>
                      <a:pt x="255" y="159"/>
                      <a:pt x="257" y="157"/>
                    </a:cubicBezTo>
                    <a:cubicBezTo>
                      <a:pt x="263" y="152"/>
                      <a:pt x="266" y="144"/>
                      <a:pt x="266" y="136"/>
                    </a:cubicBezTo>
                    <a:cubicBezTo>
                      <a:pt x="266" y="132"/>
                      <a:pt x="265" y="128"/>
                      <a:pt x="263" y="125"/>
                    </a:cubicBezTo>
                    <a:lnTo>
                      <a:pt x="330" y="125"/>
                    </a:lnTo>
                    <a:close/>
                    <a:moveTo>
                      <a:pt x="184" y="108"/>
                    </a:moveTo>
                    <a:cubicBezTo>
                      <a:pt x="179" y="108"/>
                      <a:pt x="175" y="112"/>
                      <a:pt x="175" y="116"/>
                    </a:cubicBezTo>
                    <a:cubicBezTo>
                      <a:pt x="175" y="121"/>
                      <a:pt x="179" y="125"/>
                      <a:pt x="184" y="125"/>
                    </a:cubicBezTo>
                    <a:cubicBezTo>
                      <a:pt x="236" y="125"/>
                      <a:pt x="236" y="125"/>
                      <a:pt x="236" y="125"/>
                    </a:cubicBezTo>
                    <a:cubicBezTo>
                      <a:pt x="243" y="125"/>
                      <a:pt x="249" y="130"/>
                      <a:pt x="249" y="137"/>
                    </a:cubicBezTo>
                    <a:cubicBezTo>
                      <a:pt x="249" y="140"/>
                      <a:pt x="248" y="143"/>
                      <a:pt x="246" y="145"/>
                    </a:cubicBezTo>
                    <a:cubicBezTo>
                      <a:pt x="243" y="147"/>
                      <a:pt x="240" y="148"/>
                      <a:pt x="236" y="148"/>
                    </a:cubicBezTo>
                    <a:cubicBezTo>
                      <a:pt x="184" y="148"/>
                      <a:pt x="184" y="148"/>
                      <a:pt x="184" y="148"/>
                    </a:cubicBezTo>
                    <a:cubicBezTo>
                      <a:pt x="179" y="148"/>
                      <a:pt x="175" y="152"/>
                      <a:pt x="175" y="157"/>
                    </a:cubicBezTo>
                    <a:cubicBezTo>
                      <a:pt x="175" y="162"/>
                      <a:pt x="179" y="166"/>
                      <a:pt x="184" y="166"/>
                    </a:cubicBezTo>
                    <a:cubicBezTo>
                      <a:pt x="224" y="166"/>
                      <a:pt x="224" y="166"/>
                      <a:pt x="224" y="166"/>
                    </a:cubicBezTo>
                    <a:cubicBezTo>
                      <a:pt x="232" y="166"/>
                      <a:pt x="238" y="171"/>
                      <a:pt x="238" y="178"/>
                    </a:cubicBezTo>
                    <a:cubicBezTo>
                      <a:pt x="238" y="181"/>
                      <a:pt x="236" y="184"/>
                      <a:pt x="234" y="186"/>
                    </a:cubicBezTo>
                    <a:cubicBezTo>
                      <a:pt x="232" y="188"/>
                      <a:pt x="228" y="189"/>
                      <a:pt x="224" y="189"/>
                    </a:cubicBezTo>
                    <a:cubicBezTo>
                      <a:pt x="184" y="189"/>
                      <a:pt x="184" y="189"/>
                      <a:pt x="184" y="189"/>
                    </a:cubicBezTo>
                    <a:cubicBezTo>
                      <a:pt x="179" y="189"/>
                      <a:pt x="175" y="193"/>
                      <a:pt x="175" y="198"/>
                    </a:cubicBezTo>
                    <a:cubicBezTo>
                      <a:pt x="175" y="203"/>
                      <a:pt x="179" y="207"/>
                      <a:pt x="184" y="207"/>
                    </a:cubicBezTo>
                    <a:cubicBezTo>
                      <a:pt x="213" y="207"/>
                      <a:pt x="213" y="207"/>
                      <a:pt x="213" y="207"/>
                    </a:cubicBezTo>
                    <a:cubicBezTo>
                      <a:pt x="220" y="207"/>
                      <a:pt x="226" y="212"/>
                      <a:pt x="226" y="218"/>
                    </a:cubicBezTo>
                    <a:cubicBezTo>
                      <a:pt x="226" y="222"/>
                      <a:pt x="225" y="224"/>
                      <a:pt x="223" y="226"/>
                    </a:cubicBezTo>
                    <a:cubicBezTo>
                      <a:pt x="220" y="229"/>
                      <a:pt x="217" y="230"/>
                      <a:pt x="213" y="230"/>
                    </a:cubicBezTo>
                    <a:cubicBezTo>
                      <a:pt x="174" y="230"/>
                      <a:pt x="174" y="230"/>
                      <a:pt x="174" y="230"/>
                    </a:cubicBezTo>
                    <a:cubicBezTo>
                      <a:pt x="157" y="230"/>
                      <a:pt x="141" y="228"/>
                      <a:pt x="126" y="223"/>
                    </a:cubicBezTo>
                    <a:cubicBezTo>
                      <a:pt x="110" y="219"/>
                      <a:pt x="96" y="212"/>
                      <a:pt x="83" y="204"/>
                    </a:cubicBezTo>
                    <a:cubicBezTo>
                      <a:pt x="78" y="200"/>
                      <a:pt x="78" y="200"/>
                      <a:pt x="78" y="200"/>
                    </a:cubicBezTo>
                    <a:cubicBezTo>
                      <a:pt x="78" y="98"/>
                      <a:pt x="78" y="98"/>
                      <a:pt x="78" y="98"/>
                    </a:cubicBezTo>
                    <a:cubicBezTo>
                      <a:pt x="88" y="87"/>
                      <a:pt x="102" y="72"/>
                      <a:pt x="118" y="61"/>
                    </a:cubicBezTo>
                    <a:cubicBezTo>
                      <a:pt x="142" y="45"/>
                      <a:pt x="185" y="24"/>
                      <a:pt x="186" y="23"/>
                    </a:cubicBezTo>
                    <a:cubicBezTo>
                      <a:pt x="192" y="20"/>
                      <a:pt x="199" y="22"/>
                      <a:pt x="202" y="28"/>
                    </a:cubicBezTo>
                    <a:cubicBezTo>
                      <a:pt x="203" y="30"/>
                      <a:pt x="204" y="33"/>
                      <a:pt x="203" y="35"/>
                    </a:cubicBezTo>
                    <a:cubicBezTo>
                      <a:pt x="202" y="38"/>
                      <a:pt x="200" y="41"/>
                      <a:pt x="196" y="42"/>
                    </a:cubicBezTo>
                    <a:cubicBezTo>
                      <a:pt x="193" y="44"/>
                      <a:pt x="186" y="48"/>
                      <a:pt x="178" y="52"/>
                    </a:cubicBezTo>
                    <a:cubicBezTo>
                      <a:pt x="171" y="56"/>
                      <a:pt x="164" y="60"/>
                      <a:pt x="161" y="62"/>
                    </a:cubicBezTo>
                    <a:cubicBezTo>
                      <a:pt x="156" y="64"/>
                      <a:pt x="154" y="70"/>
                      <a:pt x="155" y="75"/>
                    </a:cubicBezTo>
                    <a:cubicBezTo>
                      <a:pt x="156" y="80"/>
                      <a:pt x="161" y="84"/>
                      <a:pt x="166" y="84"/>
                    </a:cubicBezTo>
                    <a:cubicBezTo>
                      <a:pt x="330" y="84"/>
                      <a:pt x="330" y="84"/>
                      <a:pt x="330" y="84"/>
                    </a:cubicBezTo>
                    <a:cubicBezTo>
                      <a:pt x="337" y="84"/>
                      <a:pt x="343" y="89"/>
                      <a:pt x="343" y="95"/>
                    </a:cubicBezTo>
                    <a:cubicBezTo>
                      <a:pt x="343" y="98"/>
                      <a:pt x="342" y="101"/>
                      <a:pt x="339" y="103"/>
                    </a:cubicBezTo>
                    <a:cubicBezTo>
                      <a:pt x="337" y="106"/>
                      <a:pt x="334" y="107"/>
                      <a:pt x="330" y="107"/>
                    </a:cubicBezTo>
                    <a:cubicBezTo>
                      <a:pt x="184" y="107"/>
                      <a:pt x="184" y="107"/>
                      <a:pt x="184" y="107"/>
                    </a:cubicBezTo>
                    <a:lnTo>
                      <a:pt x="184" y="1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5AA3D01-8614-4206-A4CF-F21833EF2447}"/>
              </a:ext>
            </a:extLst>
          </p:cNvPr>
          <p:cNvGrpSpPr/>
          <p:nvPr/>
        </p:nvGrpSpPr>
        <p:grpSpPr>
          <a:xfrm>
            <a:off x="675151" y="4796684"/>
            <a:ext cx="584884" cy="433649"/>
            <a:chOff x="1511794" y="2038350"/>
            <a:chExt cx="1354138" cy="1052513"/>
          </a:xfrm>
        </p:grpSpPr>
        <p:sp>
          <p:nvSpPr>
            <p:cNvPr id="54" name="Freeform 11">
              <a:extLst>
                <a:ext uri="{FF2B5EF4-FFF2-40B4-BE49-F238E27FC236}">
                  <a16:creationId xmlns:a16="http://schemas.microsoft.com/office/drawing/2014/main" id="{42CCA0DA-802B-467A-A35E-4427C4725C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1794" y="2038350"/>
              <a:ext cx="1354138" cy="1052513"/>
            </a:xfrm>
            <a:custGeom>
              <a:avLst/>
              <a:gdLst>
                <a:gd name="T0" fmla="*/ 127 w 415"/>
                <a:gd name="T1" fmla="*/ 8 h 322"/>
                <a:gd name="T2" fmla="*/ 206 w 415"/>
                <a:gd name="T3" fmla="*/ 45 h 322"/>
                <a:gd name="T4" fmla="*/ 215 w 415"/>
                <a:gd name="T5" fmla="*/ 48 h 322"/>
                <a:gd name="T6" fmla="*/ 223 w 415"/>
                <a:gd name="T7" fmla="*/ 45 h 322"/>
                <a:gd name="T8" fmla="*/ 299 w 415"/>
                <a:gd name="T9" fmla="*/ 9 h 322"/>
                <a:gd name="T10" fmla="*/ 361 w 415"/>
                <a:gd name="T11" fmla="*/ 36 h 322"/>
                <a:gd name="T12" fmla="*/ 392 w 415"/>
                <a:gd name="T13" fmla="*/ 101 h 322"/>
                <a:gd name="T14" fmla="*/ 374 w 415"/>
                <a:gd name="T15" fmla="*/ 155 h 322"/>
                <a:gd name="T16" fmla="*/ 299 w 415"/>
                <a:gd name="T17" fmla="*/ 114 h 322"/>
                <a:gd name="T18" fmla="*/ 210 w 415"/>
                <a:gd name="T19" fmla="*/ 203 h 322"/>
                <a:gd name="T20" fmla="*/ 255 w 415"/>
                <a:gd name="T21" fmla="*/ 280 h 322"/>
                <a:gd name="T22" fmla="*/ 221 w 415"/>
                <a:gd name="T23" fmla="*/ 311 h 322"/>
                <a:gd name="T24" fmla="*/ 221 w 415"/>
                <a:gd name="T25" fmla="*/ 311 h 322"/>
                <a:gd name="T26" fmla="*/ 221 w 415"/>
                <a:gd name="T27" fmla="*/ 311 h 322"/>
                <a:gd name="T28" fmla="*/ 214 w 415"/>
                <a:gd name="T29" fmla="*/ 314 h 322"/>
                <a:gd name="T30" fmla="*/ 208 w 415"/>
                <a:gd name="T31" fmla="*/ 311 h 322"/>
                <a:gd name="T32" fmla="*/ 208 w 415"/>
                <a:gd name="T33" fmla="*/ 311 h 322"/>
                <a:gd name="T34" fmla="*/ 208 w 415"/>
                <a:gd name="T35" fmla="*/ 311 h 322"/>
                <a:gd name="T36" fmla="*/ 109 w 415"/>
                <a:gd name="T37" fmla="*/ 218 h 322"/>
                <a:gd name="T38" fmla="*/ 69 w 415"/>
                <a:gd name="T39" fmla="*/ 36 h 322"/>
                <a:gd name="T40" fmla="*/ 127 w 415"/>
                <a:gd name="T41" fmla="*/ 8 h 322"/>
                <a:gd name="T42" fmla="*/ 127 w 415"/>
                <a:gd name="T43" fmla="*/ 0 h 322"/>
                <a:gd name="T44" fmla="*/ 63 w 415"/>
                <a:gd name="T45" fmla="*/ 30 h 322"/>
                <a:gd name="T46" fmla="*/ 104 w 415"/>
                <a:gd name="T47" fmla="*/ 224 h 322"/>
                <a:gd name="T48" fmla="*/ 202 w 415"/>
                <a:gd name="T49" fmla="*/ 317 h 322"/>
                <a:gd name="T50" fmla="*/ 214 w 415"/>
                <a:gd name="T51" fmla="*/ 322 h 322"/>
                <a:gd name="T52" fmla="*/ 227 w 415"/>
                <a:gd name="T53" fmla="*/ 317 h 322"/>
                <a:gd name="T54" fmla="*/ 269 w 415"/>
                <a:gd name="T55" fmla="*/ 278 h 322"/>
                <a:gd name="T56" fmla="*/ 218 w 415"/>
                <a:gd name="T57" fmla="*/ 203 h 322"/>
                <a:gd name="T58" fmla="*/ 299 w 415"/>
                <a:gd name="T59" fmla="*/ 122 h 322"/>
                <a:gd name="T60" fmla="*/ 299 w 415"/>
                <a:gd name="T61" fmla="*/ 122 h 322"/>
                <a:gd name="T62" fmla="*/ 373 w 415"/>
                <a:gd name="T63" fmla="*/ 171 h 322"/>
                <a:gd name="T64" fmla="*/ 366 w 415"/>
                <a:gd name="T65" fmla="*/ 30 h 322"/>
                <a:gd name="T66" fmla="*/ 299 w 415"/>
                <a:gd name="T67" fmla="*/ 1 h 322"/>
                <a:gd name="T68" fmla="*/ 218 w 415"/>
                <a:gd name="T69" fmla="*/ 39 h 322"/>
                <a:gd name="T70" fmla="*/ 215 w 415"/>
                <a:gd name="T71" fmla="*/ 40 h 322"/>
                <a:gd name="T72" fmla="*/ 212 w 415"/>
                <a:gd name="T73" fmla="*/ 39 h 322"/>
                <a:gd name="T74" fmla="*/ 127 w 415"/>
                <a:gd name="T75" fmla="*/ 0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15" h="322">
                  <a:moveTo>
                    <a:pt x="127" y="8"/>
                  </a:moveTo>
                  <a:cubicBezTo>
                    <a:pt x="153" y="8"/>
                    <a:pt x="180" y="21"/>
                    <a:pt x="206" y="45"/>
                  </a:cubicBezTo>
                  <a:cubicBezTo>
                    <a:pt x="208" y="47"/>
                    <a:pt x="211" y="48"/>
                    <a:pt x="215" y="48"/>
                  </a:cubicBezTo>
                  <a:cubicBezTo>
                    <a:pt x="218" y="48"/>
                    <a:pt x="221" y="47"/>
                    <a:pt x="223" y="45"/>
                  </a:cubicBezTo>
                  <a:cubicBezTo>
                    <a:pt x="246" y="22"/>
                    <a:pt x="272" y="9"/>
                    <a:pt x="299" y="9"/>
                  </a:cubicBezTo>
                  <a:cubicBezTo>
                    <a:pt x="322" y="9"/>
                    <a:pt x="343" y="18"/>
                    <a:pt x="361" y="36"/>
                  </a:cubicBezTo>
                  <a:cubicBezTo>
                    <a:pt x="382" y="57"/>
                    <a:pt x="393" y="79"/>
                    <a:pt x="392" y="101"/>
                  </a:cubicBezTo>
                  <a:cubicBezTo>
                    <a:pt x="392" y="118"/>
                    <a:pt x="386" y="135"/>
                    <a:pt x="374" y="155"/>
                  </a:cubicBezTo>
                  <a:cubicBezTo>
                    <a:pt x="357" y="130"/>
                    <a:pt x="329" y="114"/>
                    <a:pt x="299" y="114"/>
                  </a:cubicBezTo>
                  <a:cubicBezTo>
                    <a:pt x="250" y="114"/>
                    <a:pt x="210" y="154"/>
                    <a:pt x="210" y="203"/>
                  </a:cubicBezTo>
                  <a:cubicBezTo>
                    <a:pt x="210" y="235"/>
                    <a:pt x="227" y="264"/>
                    <a:pt x="255" y="280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21" y="311"/>
                    <a:pt x="221" y="311"/>
                    <a:pt x="221" y="311"/>
                  </a:cubicBezTo>
                  <a:cubicBezTo>
                    <a:pt x="219" y="313"/>
                    <a:pt x="217" y="314"/>
                    <a:pt x="214" y="314"/>
                  </a:cubicBezTo>
                  <a:cubicBezTo>
                    <a:pt x="212" y="314"/>
                    <a:pt x="210" y="313"/>
                    <a:pt x="208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208" y="311"/>
                    <a:pt x="208" y="311"/>
                    <a:pt x="208" y="311"/>
                  </a:cubicBezTo>
                  <a:cubicBezTo>
                    <a:pt x="109" y="218"/>
                    <a:pt x="109" y="218"/>
                    <a:pt x="109" y="218"/>
                  </a:cubicBezTo>
                  <a:cubicBezTo>
                    <a:pt x="41" y="150"/>
                    <a:pt x="12" y="98"/>
                    <a:pt x="69" y="36"/>
                  </a:cubicBezTo>
                  <a:cubicBezTo>
                    <a:pt x="86" y="17"/>
                    <a:pt x="106" y="8"/>
                    <a:pt x="127" y="8"/>
                  </a:cubicBezTo>
                  <a:moveTo>
                    <a:pt x="127" y="0"/>
                  </a:moveTo>
                  <a:cubicBezTo>
                    <a:pt x="104" y="0"/>
                    <a:pt x="82" y="10"/>
                    <a:pt x="63" y="30"/>
                  </a:cubicBezTo>
                  <a:cubicBezTo>
                    <a:pt x="0" y="100"/>
                    <a:pt x="38" y="158"/>
                    <a:pt x="104" y="224"/>
                  </a:cubicBezTo>
                  <a:cubicBezTo>
                    <a:pt x="202" y="317"/>
                    <a:pt x="202" y="317"/>
                    <a:pt x="202" y="317"/>
                  </a:cubicBezTo>
                  <a:cubicBezTo>
                    <a:pt x="206" y="320"/>
                    <a:pt x="210" y="322"/>
                    <a:pt x="214" y="322"/>
                  </a:cubicBezTo>
                  <a:cubicBezTo>
                    <a:pt x="219" y="322"/>
                    <a:pt x="223" y="320"/>
                    <a:pt x="227" y="317"/>
                  </a:cubicBezTo>
                  <a:cubicBezTo>
                    <a:pt x="269" y="278"/>
                    <a:pt x="269" y="278"/>
                    <a:pt x="269" y="278"/>
                  </a:cubicBezTo>
                  <a:cubicBezTo>
                    <a:pt x="239" y="266"/>
                    <a:pt x="218" y="237"/>
                    <a:pt x="218" y="203"/>
                  </a:cubicBezTo>
                  <a:cubicBezTo>
                    <a:pt x="218" y="158"/>
                    <a:pt x="254" y="122"/>
                    <a:pt x="299" y="122"/>
                  </a:cubicBezTo>
                  <a:cubicBezTo>
                    <a:pt x="299" y="122"/>
                    <a:pt x="299" y="122"/>
                    <a:pt x="299" y="122"/>
                  </a:cubicBezTo>
                  <a:cubicBezTo>
                    <a:pt x="332" y="122"/>
                    <a:pt x="360" y="142"/>
                    <a:pt x="373" y="171"/>
                  </a:cubicBezTo>
                  <a:cubicBezTo>
                    <a:pt x="406" y="124"/>
                    <a:pt x="415" y="78"/>
                    <a:pt x="366" y="30"/>
                  </a:cubicBezTo>
                  <a:cubicBezTo>
                    <a:pt x="347" y="11"/>
                    <a:pt x="323" y="1"/>
                    <a:pt x="299" y="1"/>
                  </a:cubicBezTo>
                  <a:cubicBezTo>
                    <a:pt x="271" y="1"/>
                    <a:pt x="242" y="14"/>
                    <a:pt x="218" y="39"/>
                  </a:cubicBezTo>
                  <a:cubicBezTo>
                    <a:pt x="217" y="40"/>
                    <a:pt x="216" y="40"/>
                    <a:pt x="215" y="40"/>
                  </a:cubicBezTo>
                  <a:cubicBezTo>
                    <a:pt x="214" y="40"/>
                    <a:pt x="212" y="40"/>
                    <a:pt x="212" y="39"/>
                  </a:cubicBezTo>
                  <a:cubicBezTo>
                    <a:pt x="184" y="13"/>
                    <a:pt x="155" y="0"/>
                    <a:pt x="127" y="0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5" name="Freeform 12">
              <a:extLst>
                <a:ext uri="{FF2B5EF4-FFF2-40B4-BE49-F238E27FC236}">
                  <a16:creationId xmlns:a16="http://schemas.microsoft.com/office/drawing/2014/main" id="{4CA825F6-FFA7-4332-B7CD-3A3377DAF0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35718" y="2532062"/>
              <a:ext cx="120648" cy="222251"/>
            </a:xfrm>
            <a:custGeom>
              <a:avLst/>
              <a:gdLst>
                <a:gd name="T0" fmla="*/ 34 w 37"/>
                <a:gd name="T1" fmla="*/ 1 h 68"/>
                <a:gd name="T2" fmla="*/ 13 w 37"/>
                <a:gd name="T3" fmla="*/ 39 h 68"/>
                <a:gd name="T4" fmla="*/ 3 w 37"/>
                <a:gd name="T5" fmla="*/ 48 h 68"/>
                <a:gd name="T6" fmla="*/ 2 w 37"/>
                <a:gd name="T7" fmla="*/ 50 h 68"/>
                <a:gd name="T8" fmla="*/ 10 w 37"/>
                <a:gd name="T9" fmla="*/ 66 h 68"/>
                <a:gd name="T10" fmla="*/ 23 w 37"/>
                <a:gd name="T11" fmla="*/ 65 h 68"/>
                <a:gd name="T12" fmla="*/ 27 w 37"/>
                <a:gd name="T13" fmla="*/ 61 h 68"/>
                <a:gd name="T14" fmla="*/ 28 w 37"/>
                <a:gd name="T15" fmla="*/ 59 h 68"/>
                <a:gd name="T16" fmla="*/ 27 w 37"/>
                <a:gd name="T17" fmla="*/ 45 h 68"/>
                <a:gd name="T18" fmla="*/ 34 w 37"/>
                <a:gd name="T19" fmla="*/ 1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68">
                  <a:moveTo>
                    <a:pt x="34" y="1"/>
                  </a:moveTo>
                  <a:cubicBezTo>
                    <a:pt x="31" y="0"/>
                    <a:pt x="13" y="39"/>
                    <a:pt x="13" y="39"/>
                  </a:cubicBezTo>
                  <a:cubicBezTo>
                    <a:pt x="9" y="40"/>
                    <a:pt x="4" y="43"/>
                    <a:pt x="3" y="48"/>
                  </a:cubicBezTo>
                  <a:cubicBezTo>
                    <a:pt x="2" y="48"/>
                    <a:pt x="2" y="49"/>
                    <a:pt x="2" y="50"/>
                  </a:cubicBezTo>
                  <a:cubicBezTo>
                    <a:pt x="0" y="57"/>
                    <a:pt x="4" y="64"/>
                    <a:pt x="10" y="66"/>
                  </a:cubicBezTo>
                  <a:cubicBezTo>
                    <a:pt x="14" y="68"/>
                    <a:pt x="19" y="68"/>
                    <a:pt x="23" y="65"/>
                  </a:cubicBezTo>
                  <a:cubicBezTo>
                    <a:pt x="25" y="64"/>
                    <a:pt x="26" y="63"/>
                    <a:pt x="27" y="61"/>
                  </a:cubicBezTo>
                  <a:cubicBezTo>
                    <a:pt x="28" y="61"/>
                    <a:pt x="28" y="60"/>
                    <a:pt x="28" y="59"/>
                  </a:cubicBezTo>
                  <a:cubicBezTo>
                    <a:pt x="30" y="55"/>
                    <a:pt x="30" y="49"/>
                    <a:pt x="27" y="45"/>
                  </a:cubicBezTo>
                  <a:cubicBezTo>
                    <a:pt x="29" y="41"/>
                    <a:pt x="37" y="1"/>
                    <a:pt x="34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6" name="Freeform 13">
              <a:extLst>
                <a:ext uri="{FF2B5EF4-FFF2-40B4-BE49-F238E27FC236}">
                  <a16:creationId xmlns:a16="http://schemas.microsoft.com/office/drawing/2014/main" id="{513921C4-C025-4C6D-A8C5-9E743DBC44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46804" y="2460624"/>
              <a:ext cx="479425" cy="479425"/>
            </a:xfrm>
            <a:custGeom>
              <a:avLst/>
              <a:gdLst>
                <a:gd name="T0" fmla="*/ 74 w 147"/>
                <a:gd name="T1" fmla="*/ 0 h 147"/>
                <a:gd name="T2" fmla="*/ 0 w 147"/>
                <a:gd name="T3" fmla="*/ 74 h 147"/>
                <a:gd name="T4" fmla="*/ 74 w 147"/>
                <a:gd name="T5" fmla="*/ 147 h 147"/>
                <a:gd name="T6" fmla="*/ 147 w 147"/>
                <a:gd name="T7" fmla="*/ 74 h 147"/>
                <a:gd name="T8" fmla="*/ 74 w 147"/>
                <a:gd name="T9" fmla="*/ 0 h 147"/>
                <a:gd name="T10" fmla="*/ 74 w 147"/>
                <a:gd name="T11" fmla="*/ 135 h 147"/>
                <a:gd name="T12" fmla="*/ 12 w 147"/>
                <a:gd name="T13" fmla="*/ 74 h 147"/>
                <a:gd name="T14" fmla="*/ 73 w 147"/>
                <a:gd name="T15" fmla="*/ 13 h 147"/>
                <a:gd name="T16" fmla="*/ 135 w 147"/>
                <a:gd name="T17" fmla="*/ 73 h 147"/>
                <a:gd name="T18" fmla="*/ 74 w 147"/>
                <a:gd name="T19" fmla="*/ 135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" h="147">
                  <a:moveTo>
                    <a:pt x="74" y="0"/>
                  </a:moveTo>
                  <a:cubicBezTo>
                    <a:pt x="33" y="0"/>
                    <a:pt x="0" y="33"/>
                    <a:pt x="0" y="74"/>
                  </a:cubicBezTo>
                  <a:cubicBezTo>
                    <a:pt x="0" y="114"/>
                    <a:pt x="33" y="147"/>
                    <a:pt x="74" y="147"/>
                  </a:cubicBezTo>
                  <a:cubicBezTo>
                    <a:pt x="114" y="147"/>
                    <a:pt x="147" y="114"/>
                    <a:pt x="147" y="74"/>
                  </a:cubicBezTo>
                  <a:cubicBezTo>
                    <a:pt x="147" y="33"/>
                    <a:pt x="114" y="0"/>
                    <a:pt x="74" y="0"/>
                  </a:cubicBezTo>
                  <a:close/>
                  <a:moveTo>
                    <a:pt x="74" y="135"/>
                  </a:moveTo>
                  <a:cubicBezTo>
                    <a:pt x="40" y="135"/>
                    <a:pt x="12" y="108"/>
                    <a:pt x="12" y="74"/>
                  </a:cubicBezTo>
                  <a:cubicBezTo>
                    <a:pt x="12" y="40"/>
                    <a:pt x="39" y="13"/>
                    <a:pt x="73" y="13"/>
                  </a:cubicBezTo>
                  <a:cubicBezTo>
                    <a:pt x="107" y="12"/>
                    <a:pt x="135" y="39"/>
                    <a:pt x="135" y="73"/>
                  </a:cubicBezTo>
                  <a:cubicBezTo>
                    <a:pt x="135" y="107"/>
                    <a:pt x="108" y="135"/>
                    <a:pt x="74" y="13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64249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Placeholder 8">
            <a:extLst>
              <a:ext uri="{FF2B5EF4-FFF2-40B4-BE49-F238E27FC236}">
                <a16:creationId xmlns:a16="http://schemas.microsoft.com/office/drawing/2014/main" id="{60D1C032-8AA5-4904-B6BD-8403D55383D4}"/>
              </a:ext>
            </a:extLst>
          </p:cNvPr>
          <p:cNvGraphicFramePr>
            <a:graphicFrameLocks noGrp="1"/>
          </p:cNvGraphicFramePr>
          <p:nvPr>
            <p:ph type="tbl" sz="quarter" idx="11"/>
          </p:nvPr>
        </p:nvGraphicFramePr>
        <p:xfrm>
          <a:off x="609600" y="1378800"/>
          <a:ext cx="10972800" cy="399526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3002400">
                  <a:extLst>
                    <a:ext uri="{9D8B030D-6E8A-4147-A177-3AD203B41FA5}">
                      <a16:colId xmlns:a16="http://schemas.microsoft.com/office/drawing/2014/main" val="3673131"/>
                    </a:ext>
                  </a:extLst>
                </a:gridCol>
                <a:gridCol w="2656800">
                  <a:extLst>
                    <a:ext uri="{9D8B030D-6E8A-4147-A177-3AD203B41FA5}">
                      <a16:colId xmlns:a16="http://schemas.microsoft.com/office/drawing/2014/main" val="1137200773"/>
                    </a:ext>
                  </a:extLst>
                </a:gridCol>
                <a:gridCol w="2656800">
                  <a:extLst>
                    <a:ext uri="{9D8B030D-6E8A-4147-A177-3AD203B41FA5}">
                      <a16:colId xmlns:a16="http://schemas.microsoft.com/office/drawing/2014/main" val="279172187"/>
                    </a:ext>
                  </a:extLst>
                </a:gridCol>
                <a:gridCol w="2656800">
                  <a:extLst>
                    <a:ext uri="{9D8B030D-6E8A-4147-A177-3AD203B41FA5}">
                      <a16:colId xmlns:a16="http://schemas.microsoft.com/office/drawing/2014/main" val="4233932611"/>
                    </a:ext>
                  </a:extLst>
                </a:gridCol>
              </a:tblGrid>
              <a:tr h="702867">
                <a:tc>
                  <a:txBody>
                    <a:bodyPr/>
                    <a:lstStyle/>
                    <a:p>
                      <a:endParaRPr lang="en-GB" sz="18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EMPA-REG OUTCOME</a:t>
                      </a:r>
                      <a:r>
                        <a:rPr lang="en-GB" sz="1600" baseline="30000" dirty="0">
                          <a:latin typeface="+mn-lt"/>
                        </a:rPr>
                        <a:t>1,2</a:t>
                      </a:r>
                    </a:p>
                    <a:p>
                      <a:pPr algn="ctr"/>
                      <a:r>
                        <a:rPr lang="en-GB" sz="1600" baseline="0" dirty="0">
                          <a:latin typeface="+mn-lt"/>
                        </a:rPr>
                        <a:t>(empagliflozin)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CANVAS Program</a:t>
                      </a:r>
                      <a:r>
                        <a:rPr lang="en-GB" sz="1600" baseline="30000" dirty="0">
                          <a:latin typeface="+mn-lt"/>
                        </a:rPr>
                        <a:t>3</a:t>
                      </a:r>
                    </a:p>
                    <a:p>
                      <a:pPr algn="ctr"/>
                      <a:r>
                        <a:rPr lang="en-GB" sz="1600" baseline="0" dirty="0">
                          <a:latin typeface="+mn-lt"/>
                        </a:rPr>
                        <a:t>(canagliflozin)</a:t>
                      </a:r>
                    </a:p>
                  </a:txBody>
                  <a:tcPr marL="90000" marR="90000" anchor="ctr"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latin typeface="+mn-lt"/>
                        </a:rPr>
                        <a:t>DECLARE-TIMI 58</a:t>
                      </a:r>
                      <a:r>
                        <a:rPr lang="en-GB" sz="1600" baseline="30000" dirty="0">
                          <a:latin typeface="+mn-lt"/>
                        </a:rPr>
                        <a:t>4</a:t>
                      </a:r>
                      <a:br>
                        <a:rPr lang="en-GB" sz="1600" baseline="30000" dirty="0">
                          <a:latin typeface="+mn-lt"/>
                        </a:rPr>
                      </a:br>
                      <a:r>
                        <a:rPr lang="en-GB" sz="1600" baseline="0" dirty="0">
                          <a:latin typeface="+mn-lt"/>
                        </a:rPr>
                        <a:t>(dapagliflozin)</a:t>
                      </a:r>
                      <a:endParaRPr lang="en-GB" sz="1600" dirty="0">
                        <a:latin typeface="+mn-lt"/>
                      </a:endParaRP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1941786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indent="0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3P-MACE</a:t>
                      </a:r>
                    </a:p>
                  </a:txBody>
                  <a:tcPr marL="864000" marR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14%*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GB" sz="20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14%*</a:t>
                      </a:r>
                      <a:endParaRPr lang="en-GB" sz="2000" b="0" i="0" kern="1200" baseline="300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90000" marR="90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NS</a:t>
                      </a: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7593467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indent="0">
                        <a:tabLst>
                          <a:tab pos="1341438" algn="l"/>
                        </a:tabLst>
                      </a:pPr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CV death</a:t>
                      </a:r>
                    </a:p>
                  </a:txBody>
                  <a:tcPr marL="864000" marR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21911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38%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NS</a:t>
                      </a:r>
                    </a:p>
                  </a:txBody>
                  <a:tcPr marL="90000" marR="90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</a:rPr>
                        <a:t>NS</a:t>
                      </a: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726517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indent="0"/>
                      <a:r>
                        <a:rPr lang="en-GB" sz="1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HHF</a:t>
                      </a:r>
                    </a:p>
                  </a:txBody>
                  <a:tcPr marL="864000" marR="90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en-GB" sz="2000" b="0" dirty="0">
                          <a:solidFill>
                            <a:schemeClr val="tx1"/>
                          </a:solidFill>
                        </a:rPr>
                        <a:t>35%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baseline="0" dirty="0">
                          <a:solidFill>
                            <a:schemeClr val="tx1"/>
                          </a:solidFill>
                          <a:latin typeface="+mn-lt"/>
                          <a:cs typeface="Arial" panose="020B0604020202020204" pitchFamily="34" charset="0"/>
                        </a:rPr>
                        <a:t>33%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b="0" baseline="30000" dirty="0">
                        <a:solidFill>
                          <a:schemeClr val="tx1"/>
                        </a:solidFill>
                        <a:latin typeface="+mn-lt"/>
                        <a:cs typeface="Arial" charset="0"/>
                      </a:endParaRPr>
                    </a:p>
                  </a:txBody>
                  <a:tcPr marL="90000" marR="90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i="0" baseline="0" dirty="0">
                          <a:solidFill>
                            <a:schemeClr val="tx1"/>
                          </a:solidFill>
                          <a:latin typeface="+mn-lt"/>
                          <a:cs typeface="Arial" charset="0"/>
                        </a:rPr>
                        <a:t>27%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b="0" i="0" baseline="300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8067792"/>
                  </a:ext>
                </a:extLst>
              </a:tr>
              <a:tr h="823099">
                <a:tc>
                  <a:txBody>
                    <a:bodyPr/>
                    <a:lstStyle/>
                    <a:p>
                      <a:pPr marL="0" indent="0"/>
                      <a:r>
                        <a:rPr lang="en-GB" sz="1600" b="1" dirty="0"/>
                        <a:t>Kidney outcomes</a:t>
                      </a:r>
                      <a:r>
                        <a:rPr lang="en-GB" sz="1600" b="0" baseline="30000" dirty="0"/>
                        <a:t>‡</a:t>
                      </a:r>
                    </a:p>
                  </a:txBody>
                  <a:tcPr marL="864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latin typeface="+mn-lt"/>
                        </a:rPr>
                        <a:t>39%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baseline="30000" dirty="0">
                        <a:latin typeface="+mn-lt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aseline="0" dirty="0">
                          <a:latin typeface="+mn-lt"/>
                        </a:rPr>
                        <a:t>40%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baseline="0" dirty="0">
                        <a:latin typeface="+mn-lt"/>
                      </a:endParaRPr>
                    </a:p>
                  </a:txBody>
                  <a:tcPr marL="90000" marR="90000" anchor="ctr"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dirty="0">
                          <a:latin typeface="+mn-lt"/>
                        </a:rPr>
                        <a:t>24%</a:t>
                      </a:r>
                      <a:r>
                        <a:rPr lang="en-GB" sz="2000" b="0" i="0" kern="1200" baseline="300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†</a:t>
                      </a:r>
                      <a:endParaRPr lang="en-GB" sz="2000" dirty="0">
                        <a:latin typeface="+mn-lt"/>
                      </a:endParaRPr>
                    </a:p>
                  </a:txBody>
                  <a:tcPr marL="90000" marR="90000" anchor="ctr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5824196"/>
                  </a:ext>
                </a:extLst>
              </a:tr>
            </a:tbl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D5318208-D303-4BB2-8E6A-32166A418D31}"/>
              </a:ext>
            </a:extLst>
          </p:cNvPr>
          <p:cNvSpPr/>
          <p:nvPr/>
        </p:nvSpPr>
        <p:spPr>
          <a:xfrm rot="10800000">
            <a:off x="662400" y="3810428"/>
            <a:ext cx="662688" cy="662688"/>
          </a:xfrm>
          <a:prstGeom prst="ellipse">
            <a:avLst/>
          </a:prstGeom>
          <a:noFill/>
          <a:ln w="28575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0ECD11-6279-4B8C-BAAF-EF5D03B6190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24000" y="5438073"/>
            <a:ext cx="10175805" cy="1248328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Comparison of studies should be interpreted with caution due to differences in study design, populations and methodology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*Testing for superiority for 3P-MACE was the primary endpoint (co-primary for dapagliflozin); </a:t>
            </a:r>
            <a:r>
              <a:rPr kumimoji="0" lang="en-GB" sz="10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†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Secondary endpoints as defined in the study protocols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</a:t>
            </a:r>
            <a:r>
              <a:rPr kumimoji="0" lang="en-GB" sz="10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‡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EMPA‑REG OUTCOME: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progression to macroalbuminuria (UACR &gt;300 mg/g), doubling of serum creatinine (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accompanied by eGFR [MDRD] ≤45 ml/min/1.73 m</a:t>
            </a:r>
            <a:r>
              <a:rPr kumimoji="0" lang="en-GB" sz="10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)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initiation of RRT or death from kidney disease; CANVAS Program: 40% reduction in eGFR, RRT or renal death; DECLARE-TIMI 58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: 40% decrease in eGFR to &lt;60 ml/min/1.73 m</a:t>
            </a:r>
            <a:r>
              <a:rPr kumimoji="0" lang="en-GB" sz="10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ESRD, or death from renal or CV cause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See slide notes for abbreviations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Zinman B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2015;373:2117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; 2.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Wanner C </a:t>
            </a:r>
            <a:r>
              <a:rPr kumimoji="0" lang="en-GB" sz="10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2016;375:323; 3.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Neal B </a:t>
            </a:r>
            <a:r>
              <a:rPr kumimoji="0" lang="en-US" sz="10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2017;377:644; </a:t>
            </a:r>
            <a:b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Wiviott S </a:t>
            </a:r>
            <a:r>
              <a:rPr kumimoji="0" lang="da-DK" sz="10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da-DK" sz="10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2019;380:347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F47FA0-8398-448C-831C-FC6483E26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SGLT2 inhibitor</a:t>
            </a:r>
            <a:r>
              <a:rPr lang="cs-CZ" sz="2800" dirty="0"/>
              <a:t>y zlepšují KV</a:t>
            </a:r>
            <a:r>
              <a:rPr lang="en-GB" sz="2800" dirty="0"/>
              <a:t> </a:t>
            </a:r>
            <a:r>
              <a:rPr lang="cs-CZ" sz="2800" dirty="0"/>
              <a:t>a renální prognózu</a:t>
            </a:r>
            <a:r>
              <a:rPr lang="en-GB" sz="2800" dirty="0"/>
              <a:t> </a:t>
            </a:r>
            <a:r>
              <a:rPr lang="cs-CZ" sz="2800" dirty="0"/>
              <a:t>u</a:t>
            </a:r>
            <a:r>
              <a:rPr lang="en-GB" sz="2800" dirty="0"/>
              <a:t> pa</a:t>
            </a:r>
            <a:r>
              <a:rPr lang="cs-CZ" sz="2800" dirty="0" err="1"/>
              <a:t>cientů</a:t>
            </a:r>
            <a:r>
              <a:rPr lang="en-GB" sz="2800" dirty="0"/>
              <a:t> </a:t>
            </a:r>
            <a:br>
              <a:rPr lang="cs-CZ" sz="2800" dirty="0"/>
            </a:br>
            <a:r>
              <a:rPr lang="cs-CZ" sz="2800" dirty="0"/>
              <a:t>s diabetes </a:t>
            </a:r>
            <a:r>
              <a:rPr lang="cs-CZ" sz="2800" dirty="0" err="1"/>
              <a:t>mellitus</a:t>
            </a:r>
            <a:r>
              <a:rPr lang="cs-CZ" sz="2800" dirty="0"/>
              <a:t> 2. typu</a:t>
            </a:r>
            <a:endParaRPr lang="en-GB" sz="2800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6DD2AC-1B0E-4B90-8AF1-C31057E6CF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721" y="3899266"/>
            <a:ext cx="516380" cy="51638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07A8DCB-A9F7-4234-8658-7503C70A47C0}"/>
              </a:ext>
            </a:extLst>
          </p:cNvPr>
          <p:cNvSpPr/>
          <p:nvPr/>
        </p:nvSpPr>
        <p:spPr>
          <a:xfrm rot="10800000">
            <a:off x="662400" y="2986904"/>
            <a:ext cx="662688" cy="662688"/>
          </a:xfrm>
          <a:prstGeom prst="ellipse">
            <a:avLst/>
          </a:prstGeom>
          <a:noFill/>
          <a:ln w="28575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10" descr="EMPA_Icons-02.png">
            <a:extLst>
              <a:ext uri="{FF2B5EF4-FFF2-40B4-BE49-F238E27FC236}">
                <a16:creationId xmlns:a16="http://schemas.microsoft.com/office/drawing/2014/main" id="{00F28922-C824-4D43-BD50-9A028CAC0F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79" t="13156" r="19407" b="10148"/>
          <a:stretch/>
        </p:blipFill>
        <p:spPr>
          <a:xfrm>
            <a:off x="712903" y="3119269"/>
            <a:ext cx="563447" cy="500710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8DE30C5D-B277-4B79-AF89-89335234D966}"/>
              </a:ext>
            </a:extLst>
          </p:cNvPr>
          <p:cNvSpPr/>
          <p:nvPr/>
        </p:nvSpPr>
        <p:spPr>
          <a:xfrm rot="10800000">
            <a:off x="662400" y="2175249"/>
            <a:ext cx="662688" cy="662688"/>
          </a:xfrm>
          <a:prstGeom prst="ellipse">
            <a:avLst/>
          </a:prstGeom>
          <a:noFill/>
          <a:ln w="285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" name="Picture 2" descr="C:\Users\natalie.torrielli\AppData\Local\Microsoft\Windows\Temporary Internet Files\Content.Outlook\UXL6UZ29\3P_MACE UPDATED MI ICON.png">
            <a:extLst>
              <a:ext uri="{FF2B5EF4-FFF2-40B4-BE49-F238E27FC236}">
                <a16:creationId xmlns:a16="http://schemas.microsoft.com/office/drawing/2014/main" id="{1EBF6DCF-19EE-4458-96A9-556D53D46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16" y="2292097"/>
            <a:ext cx="551234" cy="492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74954496-0B9C-47AF-8AE0-0D4E87F30F18}"/>
              </a:ext>
            </a:extLst>
          </p:cNvPr>
          <p:cNvSpPr/>
          <p:nvPr/>
        </p:nvSpPr>
        <p:spPr>
          <a:xfrm rot="10800000">
            <a:off x="662400" y="4627180"/>
            <a:ext cx="662688" cy="662688"/>
          </a:xfrm>
          <a:prstGeom prst="ellipse">
            <a:avLst/>
          </a:prstGeom>
          <a:noFill/>
          <a:ln w="28575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8077FDA8-180E-4B13-8DE7-81988E31743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2029" y="4730021"/>
            <a:ext cx="519783" cy="51978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0AB0617-A985-4A79-A08A-D9023E2AD2A6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</a:t>
            </a:r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58E748B-4E85-47D3-BDC0-0438C99EB593}"/>
              </a:ext>
            </a:extLst>
          </p:cNvPr>
          <p:cNvSpPr/>
          <p:nvPr/>
        </p:nvSpPr>
        <p:spPr>
          <a:xfrm rot="10800000">
            <a:off x="4115780" y="3991547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7DF9F0DF-88CA-4FFF-ACFE-8E5D357E706B}"/>
              </a:ext>
            </a:extLst>
          </p:cNvPr>
          <p:cNvSpPr/>
          <p:nvPr/>
        </p:nvSpPr>
        <p:spPr>
          <a:xfrm rot="10800000">
            <a:off x="4115780" y="3199426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8260822F-5BA9-4421-9130-B4550FEE4267}"/>
              </a:ext>
            </a:extLst>
          </p:cNvPr>
          <p:cNvSpPr/>
          <p:nvPr/>
        </p:nvSpPr>
        <p:spPr>
          <a:xfrm rot="10800000">
            <a:off x="4115780" y="4824003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10FA6815-35E8-4DB9-B101-3960299F234D}"/>
              </a:ext>
            </a:extLst>
          </p:cNvPr>
          <p:cNvSpPr/>
          <p:nvPr/>
        </p:nvSpPr>
        <p:spPr>
          <a:xfrm rot="10800000">
            <a:off x="4115780" y="2372408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734B4664-F4D8-4142-BC64-F6AD0E656C2A}"/>
              </a:ext>
            </a:extLst>
          </p:cNvPr>
          <p:cNvSpPr/>
          <p:nvPr/>
        </p:nvSpPr>
        <p:spPr>
          <a:xfrm rot="10800000">
            <a:off x="6780076" y="2372409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0677CAE1-9FD3-4E2A-91C4-85AA8A3BB235}"/>
              </a:ext>
            </a:extLst>
          </p:cNvPr>
          <p:cNvSpPr/>
          <p:nvPr/>
        </p:nvSpPr>
        <p:spPr>
          <a:xfrm rot="10800000">
            <a:off x="6780076" y="3991547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4809C752-8155-483C-883B-E10C22199E32}"/>
              </a:ext>
            </a:extLst>
          </p:cNvPr>
          <p:cNvSpPr/>
          <p:nvPr/>
        </p:nvSpPr>
        <p:spPr>
          <a:xfrm rot="10800000">
            <a:off x="6780075" y="4824004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4CE67C4C-2F5A-4BB1-8F8C-499B0151964E}"/>
              </a:ext>
            </a:extLst>
          </p:cNvPr>
          <p:cNvSpPr/>
          <p:nvPr/>
        </p:nvSpPr>
        <p:spPr>
          <a:xfrm rot="10800000">
            <a:off x="9429782" y="4827722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142AE131-FA5D-4CE9-B175-6740D64DAD8E}"/>
              </a:ext>
            </a:extLst>
          </p:cNvPr>
          <p:cNvSpPr/>
          <p:nvPr/>
        </p:nvSpPr>
        <p:spPr>
          <a:xfrm rot="10800000">
            <a:off x="9429782" y="3991547"/>
            <a:ext cx="432048" cy="331817"/>
          </a:xfrm>
          <a:prstGeom prst="triangle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73833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3749A6-1164-4E4B-84F6-736F3AC1E43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4000" y="5700371"/>
            <a:ext cx="10223912" cy="986029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Comparison of studies should be interpreted with caution due to differences in study design, populations and methodology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*42%, 53% and 5% of total exposure time from patients receiving dapagliflozin, canagliflozin and empagliflozin, respectively; 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†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the basis of the prespecified hypothesis testing sequence, these findings are not considered statistically significant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HHF, hospitalisation for heart failure; RCT, randomised controlled trial; SGLT2, sodium-glucose co-transporter-2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Kosiborod M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Circulation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2017;136:249; 2.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Wiviott S </a:t>
            </a: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2019;380:347; 3. Neal B </a:t>
            </a:r>
            <a:r>
              <a:rPr kumimoji="0" lang="da-DK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2017;377:644; </a:t>
            </a:r>
            <a:b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da-DK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Patorno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Circulation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2019;139:2822; 5. Zinman B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N Engl J Med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2015;373:2117</a:t>
            </a:r>
            <a:endParaRPr kumimoji="0" lang="da-DK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CA636E-A0EC-4FA9-9D6D-01FA276FEE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400" y="1378800"/>
            <a:ext cx="11006400" cy="604800"/>
          </a:xfrm>
        </p:spPr>
        <p:txBody>
          <a:bodyPr/>
          <a:lstStyle/>
          <a:p>
            <a:pPr defTabSz="457189">
              <a:spcBef>
                <a:spcPts val="0"/>
              </a:spcBef>
              <a:defRPr/>
            </a:pPr>
            <a:r>
              <a:rPr lang="en-GB" dirty="0"/>
              <a:t>HHF relative risk reduction in observational studies and RCTs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6F9FDCB-8DAE-44FE-8840-256AB7221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Významná </a:t>
            </a:r>
            <a:r>
              <a:rPr lang="cs-CZ" sz="2800"/>
              <a:t>je zejména redukce </a:t>
            </a:r>
            <a:r>
              <a:rPr lang="cs-CZ" sz="2800" dirty="0"/>
              <a:t>počtu hospitalizací pro srdeční selhání </a:t>
            </a:r>
            <a:r>
              <a:rPr lang="en-GB" sz="2800" baseline="30000" dirty="0"/>
              <a:t>1–4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4110A-E2EB-494A-86C3-CFA071293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63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86786627-C78A-4B06-832C-7F2A808387F9}"/>
              </a:ext>
            </a:extLst>
          </p:cNvPr>
          <p:cNvSpPr txBox="1">
            <a:spLocks/>
          </p:cNvSpPr>
          <p:nvPr/>
        </p:nvSpPr>
        <p:spPr>
          <a:xfrm>
            <a:off x="3122344" y="4071823"/>
            <a:ext cx="1482147" cy="3240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marL="252000" indent="-25200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1pPr>
            <a:lvl2pPr marL="719121" indent="-261932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2pPr>
            <a:lvl3pPr marL="1076298" indent="-161921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6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4pPr>
            <a:lvl5pPr marL="1971625" indent="-17620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733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27%</a:t>
            </a:r>
            <a:endParaRPr kumimoji="0" lang="en-GB" sz="3733" b="0" i="0" u="none" strike="noStrike" kern="1200" cap="none" spc="0" normalizeH="0" baseline="30000" noProof="0" dirty="0">
              <a:ln>
                <a:noFill/>
              </a:ln>
              <a:solidFill>
                <a:srgbClr val="6482C3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A1629D5D-AB34-485F-B6A2-175550A5E7A9}"/>
              </a:ext>
            </a:extLst>
          </p:cNvPr>
          <p:cNvSpPr txBox="1">
            <a:spLocks/>
          </p:cNvSpPr>
          <p:nvPr/>
        </p:nvSpPr>
        <p:spPr>
          <a:xfrm>
            <a:off x="1052096" y="4081113"/>
            <a:ext cx="1224136" cy="3240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marL="252000" indent="-25200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1pPr>
            <a:lvl2pPr marL="719121" indent="-261932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2pPr>
            <a:lvl3pPr marL="1076298" indent="-161921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6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4pPr>
            <a:lvl5pPr marL="1971625" indent="-17620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733" b="1" i="0" u="none" strike="noStrike" kern="1200" cap="none" spc="0" normalizeH="0" baseline="0" noProof="0" dirty="0">
                <a:ln>
                  <a:noFill/>
                </a:ln>
                <a:solidFill>
                  <a:srgbClr val="6482C3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39%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854FEA0-5D61-416E-9784-6CF13F61514B}"/>
              </a:ext>
            </a:extLst>
          </p:cNvPr>
          <p:cNvGrpSpPr/>
          <p:nvPr/>
        </p:nvGrpSpPr>
        <p:grpSpPr>
          <a:xfrm>
            <a:off x="620540" y="2228645"/>
            <a:ext cx="2030472" cy="1590389"/>
            <a:chOff x="3741198" y="1972967"/>
            <a:chExt cx="2914093" cy="1259944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2C78B54-9EAC-44B4-A36E-3C87B2741D6F}"/>
                </a:ext>
              </a:extLst>
            </p:cNvPr>
            <p:cNvGrpSpPr/>
            <p:nvPr/>
          </p:nvGrpSpPr>
          <p:grpSpPr>
            <a:xfrm>
              <a:off x="3741199" y="2355575"/>
              <a:ext cx="2914090" cy="877336"/>
              <a:chOff x="1689651" y="3429002"/>
              <a:chExt cx="2914090" cy="877336"/>
            </a:xfrm>
            <a:grpFill/>
          </p:grpSpPr>
          <p:sp>
            <p:nvSpPr>
              <p:cNvPr id="22" name="Arrow: Pentagon 10">
                <a:extLst>
                  <a:ext uri="{FF2B5EF4-FFF2-40B4-BE49-F238E27FC236}">
                    <a16:creationId xmlns:a16="http://schemas.microsoft.com/office/drawing/2014/main" id="{93B729BF-2C5F-4765-A16C-140B7F94F856}"/>
                  </a:ext>
                </a:extLst>
              </p:cNvPr>
              <p:cNvSpPr/>
              <p:nvPr/>
            </p:nvSpPr>
            <p:spPr>
              <a:xfrm rot="5400000">
                <a:off x="2708028" y="2410625"/>
                <a:ext cx="877336" cy="2914090"/>
              </a:xfrm>
              <a:prstGeom prst="homePlate">
                <a:avLst/>
              </a:prstGeom>
              <a:grpFill/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F41AFBB-4D8D-4048-A4A4-E2921E8FF905}"/>
                  </a:ext>
                </a:extLst>
              </p:cNvPr>
              <p:cNvSpPr txBox="1"/>
              <p:nvPr/>
            </p:nvSpPr>
            <p:spPr>
              <a:xfrm>
                <a:off x="1915667" y="3532527"/>
                <a:ext cx="2462058" cy="44670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CVD-REAL</a:t>
                </a:r>
                <a:r>
                  <a:rPr kumimoji="0" lang="en-GB" sz="1600" b="1" i="0" u="none" strike="noStrike" kern="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1</a:t>
                </a: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endParaRPr kumimoji="0" lang="en-GB" sz="1600" b="1" i="0" u="none" strike="noStrike" kern="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E07E7D6-5235-4077-A37B-1CF013254368}"/>
                </a:ext>
              </a:extLst>
            </p:cNvPr>
            <p:cNvSpPr txBox="1"/>
            <p:nvPr/>
          </p:nvSpPr>
          <p:spPr>
            <a:xfrm>
              <a:off x="3741198" y="1972967"/>
              <a:ext cx="2914093" cy="324000"/>
            </a:xfrm>
            <a:prstGeom prst="rect">
              <a:avLst/>
            </a:prstGeom>
            <a:grpFill/>
            <a:ln w="28575">
              <a:noFill/>
            </a:ln>
          </p:spPr>
          <p:txBody>
            <a:bodyPr wrap="square" lIns="96000" tIns="48000" rIns="96000" bIns="4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Observational study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B429D1B-7BF0-4DD7-AED3-B62CD4613138}"/>
              </a:ext>
            </a:extLst>
          </p:cNvPr>
          <p:cNvGrpSpPr/>
          <p:nvPr/>
        </p:nvGrpSpPr>
        <p:grpSpPr>
          <a:xfrm>
            <a:off x="2780999" y="2228655"/>
            <a:ext cx="2030470" cy="1597311"/>
            <a:chOff x="7749137" y="1968106"/>
            <a:chExt cx="2914091" cy="1265427"/>
          </a:xfrm>
          <a:solidFill>
            <a:schemeClr val="accent3">
              <a:lumMod val="75000"/>
            </a:schemeClr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3050453-8F15-4E56-A8CE-49AD3FBE4AB9}"/>
                </a:ext>
              </a:extLst>
            </p:cNvPr>
            <p:cNvGrpSpPr/>
            <p:nvPr/>
          </p:nvGrpSpPr>
          <p:grpSpPr>
            <a:xfrm>
              <a:off x="7749137" y="2350707"/>
              <a:ext cx="2914091" cy="882826"/>
              <a:chOff x="1689654" y="3420821"/>
              <a:chExt cx="2914091" cy="882826"/>
            </a:xfrm>
            <a:grpFill/>
          </p:grpSpPr>
          <p:sp>
            <p:nvSpPr>
              <p:cNvPr id="27" name="Arrow: Pentagon 13">
                <a:extLst>
                  <a:ext uri="{FF2B5EF4-FFF2-40B4-BE49-F238E27FC236}">
                    <a16:creationId xmlns:a16="http://schemas.microsoft.com/office/drawing/2014/main" id="{8DAD43DF-E8E1-4021-B533-E4166AAC1FAD}"/>
                  </a:ext>
                </a:extLst>
              </p:cNvPr>
              <p:cNvSpPr/>
              <p:nvPr/>
            </p:nvSpPr>
            <p:spPr>
              <a:xfrm rot="5400000">
                <a:off x="2705287" y="2405188"/>
                <a:ext cx="882826" cy="2914091"/>
              </a:xfrm>
              <a:prstGeom prst="homePlate">
                <a:avLst/>
              </a:prstGeom>
              <a:solidFill>
                <a:schemeClr val="accent1"/>
              </a:solidFill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03977D57-9062-4AB7-9735-29C9E5D63A74}"/>
                  </a:ext>
                </a:extLst>
              </p:cNvPr>
              <p:cNvSpPr txBox="1"/>
              <p:nvPr/>
            </p:nvSpPr>
            <p:spPr>
              <a:xfrm>
                <a:off x="2004687" y="3529107"/>
                <a:ext cx="2272688" cy="37880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DECLARE</a:t>
                </a:r>
                <a:r>
                  <a:rPr kumimoji="0" lang="en-GB" sz="1600" b="1" i="0" u="none" strike="noStrike" kern="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2</a:t>
                </a:r>
              </a:p>
            </p:txBody>
          </p: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4436023-731E-4790-9986-AD37F6CEEF67}"/>
                </a:ext>
              </a:extLst>
            </p:cNvPr>
            <p:cNvSpPr txBox="1"/>
            <p:nvPr/>
          </p:nvSpPr>
          <p:spPr>
            <a:xfrm>
              <a:off x="7750837" y="1968106"/>
              <a:ext cx="2911185" cy="323993"/>
            </a:xfrm>
            <a:prstGeom prst="rect">
              <a:avLst/>
            </a:prstGeom>
            <a:solidFill>
              <a:schemeClr val="accent1"/>
            </a:solidFill>
            <a:ln w="28575">
              <a:noFill/>
            </a:ln>
          </p:spPr>
          <p:txBody>
            <a:bodyPr wrap="square" lIns="96000" tIns="48000" rIns="96000" bIns="4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RCT</a:t>
              </a:r>
            </a:p>
          </p:txBody>
        </p:sp>
      </p:grp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E88663E7-6D90-4E28-B205-919CA24FB8A2}"/>
              </a:ext>
            </a:extLst>
          </p:cNvPr>
          <p:cNvSpPr txBox="1">
            <a:spLocks/>
          </p:cNvSpPr>
          <p:nvPr/>
        </p:nvSpPr>
        <p:spPr>
          <a:xfrm>
            <a:off x="9610490" y="4077072"/>
            <a:ext cx="2043819" cy="307777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marL="252000" indent="-25200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1pPr>
            <a:lvl2pPr marL="719121" indent="-261932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2pPr>
            <a:lvl3pPr marL="1076298" indent="-161921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6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4pPr>
            <a:lvl5pPr marL="1971625" indent="-17620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733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35%</a:t>
            </a:r>
            <a:endParaRPr kumimoji="0" lang="en-GB" sz="3733" b="0" i="0" u="none" strike="noStrike" kern="1200" cap="none" spc="0" normalizeH="0" baseline="30000" noProof="0" dirty="0">
              <a:ln>
                <a:noFill/>
              </a:ln>
              <a:solidFill>
                <a:srgbClr val="6482C3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sp>
        <p:nvSpPr>
          <p:cNvPr id="30" name="Content Placeholder 6">
            <a:extLst>
              <a:ext uri="{FF2B5EF4-FFF2-40B4-BE49-F238E27FC236}">
                <a16:creationId xmlns:a16="http://schemas.microsoft.com/office/drawing/2014/main" id="{D81141A8-432A-45DB-8EFE-1334ACDC528A}"/>
              </a:ext>
            </a:extLst>
          </p:cNvPr>
          <p:cNvSpPr txBox="1">
            <a:spLocks/>
          </p:cNvSpPr>
          <p:nvPr/>
        </p:nvSpPr>
        <p:spPr>
          <a:xfrm>
            <a:off x="7680177" y="4075011"/>
            <a:ext cx="1368151" cy="408974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marL="252000" indent="-25200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1pPr>
            <a:lvl2pPr marL="719121" indent="-261932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2pPr>
            <a:lvl3pPr marL="1076298" indent="-161921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6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4pPr>
            <a:lvl5pPr marL="1971625" indent="-17620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733" b="1" i="0" u="none" strike="noStrike" kern="1200" cap="none" spc="0" normalizeH="0" baseline="0" noProof="0" dirty="0">
                <a:ln>
                  <a:noFill/>
                </a:ln>
                <a:solidFill>
                  <a:srgbClr val="6482C3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49%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4192ABF-CD94-497B-8D63-5D736C99D6A8}"/>
              </a:ext>
            </a:extLst>
          </p:cNvPr>
          <p:cNvGrpSpPr/>
          <p:nvPr/>
        </p:nvGrpSpPr>
        <p:grpSpPr>
          <a:xfrm>
            <a:off x="7320136" y="2228644"/>
            <a:ext cx="2030472" cy="1590390"/>
            <a:chOff x="3741198" y="1972967"/>
            <a:chExt cx="2914093" cy="1259945"/>
          </a:xfrm>
          <a:solidFill>
            <a:schemeClr val="accent1">
              <a:lumMod val="60000"/>
              <a:lumOff val="40000"/>
            </a:schemeClr>
          </a:solidFill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AE7F948-4FD4-49EE-A29E-ADAA3D2A249D}"/>
                </a:ext>
              </a:extLst>
            </p:cNvPr>
            <p:cNvGrpSpPr/>
            <p:nvPr/>
          </p:nvGrpSpPr>
          <p:grpSpPr>
            <a:xfrm>
              <a:off x="3741200" y="2355576"/>
              <a:ext cx="2914090" cy="877336"/>
              <a:chOff x="1689652" y="3429003"/>
              <a:chExt cx="2914090" cy="877336"/>
            </a:xfrm>
            <a:grpFill/>
          </p:grpSpPr>
          <p:sp>
            <p:nvSpPr>
              <p:cNvPr id="35" name="Arrow: Pentagon 10">
                <a:extLst>
                  <a:ext uri="{FF2B5EF4-FFF2-40B4-BE49-F238E27FC236}">
                    <a16:creationId xmlns:a16="http://schemas.microsoft.com/office/drawing/2014/main" id="{5D0629D8-90B0-4A77-9190-E77CCC75BA62}"/>
                  </a:ext>
                </a:extLst>
              </p:cNvPr>
              <p:cNvSpPr/>
              <p:nvPr/>
            </p:nvSpPr>
            <p:spPr>
              <a:xfrm rot="5400000">
                <a:off x="2708029" y="2410626"/>
                <a:ext cx="877336" cy="2914090"/>
              </a:xfrm>
              <a:prstGeom prst="homePlate">
                <a:avLst/>
              </a:prstGeom>
              <a:grpFill/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31818E81-E0B9-4F94-B9AC-6FB266F69862}"/>
                  </a:ext>
                </a:extLst>
              </p:cNvPr>
              <p:cNvSpPr txBox="1"/>
              <p:nvPr/>
            </p:nvSpPr>
            <p:spPr>
              <a:xfrm>
                <a:off x="1968784" y="3540973"/>
                <a:ext cx="2462059" cy="53401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EMPRISE</a:t>
                </a:r>
                <a:r>
                  <a:rPr kumimoji="0" lang="en-GB" sz="1600" b="1" i="0" u="none" strike="noStrike" kern="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4</a:t>
                </a: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endParaRPr kumimoji="0" lang="en-GB" sz="1600" b="1" i="0" u="none" strike="noStrike" kern="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70737EA-6087-413E-B2BF-51ADC17A8C04}"/>
                </a:ext>
              </a:extLst>
            </p:cNvPr>
            <p:cNvSpPr txBox="1"/>
            <p:nvPr/>
          </p:nvSpPr>
          <p:spPr>
            <a:xfrm>
              <a:off x="3741198" y="1972967"/>
              <a:ext cx="2914093" cy="324000"/>
            </a:xfrm>
            <a:prstGeom prst="rect">
              <a:avLst/>
            </a:prstGeom>
            <a:grpFill/>
            <a:ln w="28575">
              <a:noFill/>
            </a:ln>
          </p:spPr>
          <p:txBody>
            <a:bodyPr wrap="square" lIns="96000" tIns="48000" rIns="96000" bIns="4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Observational study</a:t>
              </a: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5C098DA-00BF-4217-9BD9-AC287230B8D1}"/>
              </a:ext>
            </a:extLst>
          </p:cNvPr>
          <p:cNvGrpSpPr/>
          <p:nvPr/>
        </p:nvGrpSpPr>
        <p:grpSpPr>
          <a:xfrm>
            <a:off x="9538650" y="2228655"/>
            <a:ext cx="2030470" cy="1597311"/>
            <a:chOff x="7749137" y="1968106"/>
            <a:chExt cx="2914091" cy="1265427"/>
          </a:xfrm>
          <a:solidFill>
            <a:schemeClr val="accent1"/>
          </a:solidFill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EB064A4C-6B93-422B-B3D9-FF03F91A99D0}"/>
                </a:ext>
              </a:extLst>
            </p:cNvPr>
            <p:cNvGrpSpPr/>
            <p:nvPr/>
          </p:nvGrpSpPr>
          <p:grpSpPr>
            <a:xfrm>
              <a:off x="7749137" y="2350707"/>
              <a:ext cx="2914091" cy="882826"/>
              <a:chOff x="1689654" y="3420821"/>
              <a:chExt cx="2914091" cy="882826"/>
            </a:xfrm>
            <a:grpFill/>
          </p:grpSpPr>
          <p:sp>
            <p:nvSpPr>
              <p:cNvPr id="40" name="Arrow: Pentagon 13">
                <a:extLst>
                  <a:ext uri="{FF2B5EF4-FFF2-40B4-BE49-F238E27FC236}">
                    <a16:creationId xmlns:a16="http://schemas.microsoft.com/office/drawing/2014/main" id="{251F6D0A-4344-4701-9B4C-273FC17C409D}"/>
                  </a:ext>
                </a:extLst>
              </p:cNvPr>
              <p:cNvSpPr/>
              <p:nvPr/>
            </p:nvSpPr>
            <p:spPr>
              <a:xfrm rot="5400000">
                <a:off x="2705287" y="2405188"/>
                <a:ext cx="882826" cy="2914091"/>
              </a:xfrm>
              <a:prstGeom prst="homePlate">
                <a:avLst/>
              </a:prstGeom>
              <a:grpFill/>
              <a:ln w="158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DE080A06-8052-49AC-98ED-DEE97D2C0286}"/>
                  </a:ext>
                </a:extLst>
              </p:cNvPr>
              <p:cNvSpPr txBox="1"/>
              <p:nvPr/>
            </p:nvSpPr>
            <p:spPr>
              <a:xfrm>
                <a:off x="2143527" y="3489837"/>
                <a:ext cx="2106267" cy="5367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norm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EMPA-REG OUTCOME</a:t>
                </a:r>
                <a:r>
                  <a:rPr kumimoji="0" lang="en-GB" sz="1600" b="1" i="0" u="none" strike="noStrike" kern="0" cap="none" spc="0" normalizeH="0" baseline="3000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5</a:t>
                </a: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B96F4395-68E6-49AE-B3C6-470271D5AF14}"/>
                </a:ext>
              </a:extLst>
            </p:cNvPr>
            <p:cNvSpPr txBox="1"/>
            <p:nvPr/>
          </p:nvSpPr>
          <p:spPr>
            <a:xfrm>
              <a:off x="7750837" y="1968106"/>
              <a:ext cx="2911185" cy="323993"/>
            </a:xfrm>
            <a:prstGeom prst="rect">
              <a:avLst/>
            </a:prstGeom>
            <a:grpFill/>
            <a:ln w="28575">
              <a:noFill/>
            </a:ln>
          </p:spPr>
          <p:txBody>
            <a:bodyPr wrap="square" lIns="96000" tIns="48000" rIns="96000" bIns="4800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RCT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713AE95-9D46-480D-B79B-E55CF11DA1C2}"/>
              </a:ext>
            </a:extLst>
          </p:cNvPr>
          <p:cNvCxnSpPr>
            <a:cxnSpLocks/>
          </p:cNvCxnSpPr>
          <p:nvPr/>
        </p:nvCxnSpPr>
        <p:spPr>
          <a:xfrm>
            <a:off x="7104112" y="2315592"/>
            <a:ext cx="0" cy="3057624"/>
          </a:xfrm>
          <a:prstGeom prst="line">
            <a:avLst/>
          </a:prstGeom>
          <a:ln w="19050">
            <a:solidFill>
              <a:schemeClr val="tx1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5AFE8440-E963-4CAF-BC9B-54EC00CDCA6F}"/>
              </a:ext>
            </a:extLst>
          </p:cNvPr>
          <p:cNvSpPr txBox="1"/>
          <p:nvPr/>
        </p:nvSpPr>
        <p:spPr>
          <a:xfrm>
            <a:off x="263352" y="4605140"/>
            <a:ext cx="25622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 inhibitors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vs 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glucose-lowering drugs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B87C97E-5FDA-4282-973E-8CD988B3C688}"/>
              </a:ext>
            </a:extLst>
          </p:cNvPr>
          <p:cNvSpPr txBox="1"/>
          <p:nvPr/>
        </p:nvSpPr>
        <p:spPr>
          <a:xfrm>
            <a:off x="3162143" y="4605979"/>
            <a:ext cx="12602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Dapagliflozin </a:t>
            </a:r>
            <a:b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vs placebo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23CB395-B374-492A-88D5-83751FA2C445}"/>
              </a:ext>
            </a:extLst>
          </p:cNvPr>
          <p:cNvSpPr txBox="1"/>
          <p:nvPr/>
        </p:nvSpPr>
        <p:spPr>
          <a:xfrm>
            <a:off x="9948297" y="4605140"/>
            <a:ext cx="1260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Empagliflozin vs placebo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6D98291-2FA6-4E67-81BD-F8DDCDA5D2D5}"/>
              </a:ext>
            </a:extLst>
          </p:cNvPr>
          <p:cNvSpPr txBox="1"/>
          <p:nvPr/>
        </p:nvSpPr>
        <p:spPr>
          <a:xfrm>
            <a:off x="7651900" y="4605140"/>
            <a:ext cx="1441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Empagliflozin vs sitagliptin</a:t>
            </a: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62E3FA4-D6A8-4D09-BDB3-B5AFC1D37B83}"/>
              </a:ext>
            </a:extLst>
          </p:cNvPr>
          <p:cNvSpPr txBox="1">
            <a:spLocks/>
          </p:cNvSpPr>
          <p:nvPr/>
        </p:nvSpPr>
        <p:spPr>
          <a:xfrm>
            <a:off x="5230214" y="4079257"/>
            <a:ext cx="1353643" cy="32400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>
            <a:lvl1pPr marL="252000" indent="-252000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  <a:defRPr sz="20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1pPr>
            <a:lvl2pPr marL="719121" indent="-261932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8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2pPr>
            <a:lvl3pPr marL="1076298" indent="-161921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6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3pPr>
            <a:lvl4pPr marL="1600160" indent="-228594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–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4pPr>
            <a:lvl5pPr marL="1971625" indent="-176209" algn="l" defTabSz="914377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Char char="•"/>
              <a:defRPr sz="1400" b="0" i="0" kern="1200" baseline="0">
                <a:solidFill>
                  <a:schemeClr val="tx2"/>
                </a:solidFill>
                <a:latin typeface="+mn-lt"/>
                <a:ea typeface="+mn-ea"/>
                <a:cs typeface="Arial" pitchFamily="34" charset="0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33%</a:t>
            </a:r>
            <a:r>
              <a:rPr kumimoji="0" lang="en-GB" sz="36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itchFamily="34" charset="0"/>
              </a:rPr>
              <a:t>†</a:t>
            </a:r>
            <a:endParaRPr kumimoji="0" lang="en-GB" sz="3600" b="0" i="0" u="none" strike="noStrike" kern="1200" cap="none" spc="0" normalizeH="0" baseline="30000" noProof="0" dirty="0">
              <a:ln>
                <a:noFill/>
              </a:ln>
              <a:solidFill>
                <a:srgbClr val="6482C3"/>
              </a:solidFill>
              <a:effectLst/>
              <a:uLnTx/>
              <a:uFillTx/>
              <a:latin typeface="Arial"/>
              <a:ea typeface="+mn-ea"/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D3035C9-C69C-4277-9AF3-E8D3A508FA4A}"/>
              </a:ext>
            </a:extLst>
          </p:cNvPr>
          <p:cNvGrpSpPr/>
          <p:nvPr/>
        </p:nvGrpSpPr>
        <p:grpSpPr>
          <a:xfrm>
            <a:off x="4925985" y="2238747"/>
            <a:ext cx="1962103" cy="1597312"/>
            <a:chOff x="4836613" y="95146"/>
            <a:chExt cx="1962103" cy="1597312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84316A27-13E3-4FB2-9AF6-95469E069384}"/>
                </a:ext>
              </a:extLst>
            </p:cNvPr>
            <p:cNvGrpSpPr/>
            <p:nvPr/>
          </p:nvGrpSpPr>
          <p:grpSpPr>
            <a:xfrm>
              <a:off x="4836613" y="95146"/>
              <a:ext cx="1962103" cy="1597312"/>
              <a:chOff x="7749137" y="1968106"/>
              <a:chExt cx="3411403" cy="1265428"/>
            </a:xfrm>
            <a:solidFill>
              <a:schemeClr val="accent3"/>
            </a:solidFill>
          </p:grpSpPr>
          <p:sp>
            <p:nvSpPr>
              <p:cNvPr id="48" name="Arrow: Pentagon 13">
                <a:extLst>
                  <a:ext uri="{FF2B5EF4-FFF2-40B4-BE49-F238E27FC236}">
                    <a16:creationId xmlns:a16="http://schemas.microsoft.com/office/drawing/2014/main" id="{56580EA7-ED03-4FB3-B351-C48FCBF8F187}"/>
                  </a:ext>
                </a:extLst>
              </p:cNvPr>
              <p:cNvSpPr/>
              <p:nvPr/>
            </p:nvSpPr>
            <p:spPr>
              <a:xfrm rot="5400000">
                <a:off x="9013426" y="1086419"/>
                <a:ext cx="882826" cy="3411403"/>
              </a:xfrm>
              <a:prstGeom prst="homePlate">
                <a:avLst/>
              </a:prstGeom>
              <a:solidFill>
                <a:schemeClr val="accent1"/>
              </a:solidFill>
              <a:ln w="15875" cap="flat" cmpd="sng" algn="ctr">
                <a:solidFill>
                  <a:schemeClr val="accent1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68029B37-6BAA-43F2-848A-9DCF29AA36E8}"/>
                  </a:ext>
                </a:extLst>
              </p:cNvPr>
              <p:cNvSpPr txBox="1"/>
              <p:nvPr/>
            </p:nvSpPr>
            <p:spPr>
              <a:xfrm>
                <a:off x="7750837" y="1968106"/>
                <a:ext cx="3408002" cy="323993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chemeClr val="accent1"/>
                </a:solidFill>
              </a:ln>
            </p:spPr>
            <p:txBody>
              <a:bodyPr wrap="square" lIns="96000" tIns="48000" rIns="96000" bIns="4800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600"/>
                  </a:spcBef>
                  <a:spcAft>
                    <a:spcPts val="6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6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RCT</a:t>
                </a: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F6216F5-CC38-4464-9698-4EB700241B31}"/>
                </a:ext>
              </a:extLst>
            </p:cNvPr>
            <p:cNvSpPr txBox="1"/>
            <p:nvPr/>
          </p:nvSpPr>
          <p:spPr>
            <a:xfrm>
              <a:off x="4984357" y="626614"/>
              <a:ext cx="1694198" cy="4762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CANVAS Program</a:t>
              </a:r>
              <a:r>
                <a:rPr kumimoji="0" lang="en-GB" sz="1600" b="1" i="0" u="none" strike="noStrike" kern="0" cap="none" spc="0" normalizeH="0" baseline="3000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7DB9D43C-F7A6-4151-AD83-7F7F7BEFD15E}"/>
              </a:ext>
            </a:extLst>
          </p:cNvPr>
          <p:cNvSpPr txBox="1"/>
          <p:nvPr/>
        </p:nvSpPr>
        <p:spPr>
          <a:xfrm>
            <a:off x="5230214" y="4605140"/>
            <a:ext cx="1260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Canagliflozin vs placebo</a:t>
            </a:r>
          </a:p>
        </p:txBody>
      </p:sp>
    </p:spTree>
    <p:extLst>
      <p:ext uri="{BB962C8B-B14F-4D97-AF65-F5344CB8AC3E}">
        <p14:creationId xmlns:p14="http://schemas.microsoft.com/office/powerpoint/2010/main" val="2105368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D15AA41-8B55-437A-A25B-A1AD7FDEB8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4000" y="6201600"/>
            <a:ext cx="9688400" cy="4848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ASCVD, atherosclerotic cardiovascular disease; CKD, chronic kidney disease; DPP-4i, dipeptidyl peptidase-4 inhibitor; GLP‑1 RA, glucagon-like peptide-1 receptor agonist; HF, heart failure; MACE, major adverse cardiovascular events; SGLT2i, sodium-glucose co‑transporter‑2 inhibitor; SU, sulphonylurea; TZD, thiazolidinedione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Lupsa BC &amp; Inzucchi S.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Diabetologia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2018;61:2118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C1F889-EB66-41C9-8C61-3A73B4BE6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Stanovisko odborných společností k léčbě diabetu v závislosti na přítomnosti aterosklerotického kardiovaskulárního onemocnění ASCVD</a:t>
            </a:r>
            <a:r>
              <a:rPr lang="en-GB" sz="2000" dirty="0"/>
              <a:t> (1/2)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869CB9-3358-449A-8445-CB17F484DF2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26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36F8B5A-28F8-4D74-8865-0727FC309338}"/>
              </a:ext>
            </a:extLst>
          </p:cNvPr>
          <p:cNvSpPr/>
          <p:nvPr/>
        </p:nvSpPr>
        <p:spPr>
          <a:xfrm>
            <a:off x="2738467" y="1340768"/>
            <a:ext cx="6552000" cy="4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Diet, exercise, weight control and diabetes education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761EDFE-ACC6-4185-B008-D59B98687177}"/>
              </a:ext>
            </a:extLst>
          </p:cNvPr>
          <p:cNvSpPr/>
          <p:nvPr/>
        </p:nvSpPr>
        <p:spPr>
          <a:xfrm>
            <a:off x="4664467" y="2024844"/>
            <a:ext cx="2700000" cy="43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Metformin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332801-9BEB-48DF-AC40-05B8D6F34188}"/>
              </a:ext>
            </a:extLst>
          </p:cNvPr>
          <p:cNvSpPr txBox="1"/>
          <p:nvPr/>
        </p:nvSpPr>
        <p:spPr>
          <a:xfrm>
            <a:off x="5690431" y="1716844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+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96248E6A-7429-474F-81BB-CC5D748E8E82}"/>
              </a:ext>
            </a:extLst>
          </p:cNvPr>
          <p:cNvCxnSpPr>
            <a:cxnSpLocks/>
          </p:cNvCxnSpPr>
          <p:nvPr/>
        </p:nvCxnSpPr>
        <p:spPr>
          <a:xfrm flipH="1">
            <a:off x="6012991" y="2456912"/>
            <a:ext cx="2953" cy="180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C10F2504-3982-4E75-B0F3-8E306C76E345}"/>
              </a:ext>
            </a:extLst>
          </p:cNvPr>
          <p:cNvCxnSpPr>
            <a:cxnSpLocks/>
          </p:cNvCxnSpPr>
          <p:nvPr/>
        </p:nvCxnSpPr>
        <p:spPr>
          <a:xfrm rot="5400000">
            <a:off x="4248991" y="1700960"/>
            <a:ext cx="396000" cy="3132000"/>
          </a:xfrm>
          <a:prstGeom prst="bentConnector3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: Elbow 13">
            <a:extLst>
              <a:ext uri="{FF2B5EF4-FFF2-40B4-BE49-F238E27FC236}">
                <a16:creationId xmlns:a16="http://schemas.microsoft.com/office/drawing/2014/main" id="{F8EAD40D-784F-4338-B2E6-711E62467F03}"/>
              </a:ext>
            </a:extLst>
          </p:cNvPr>
          <p:cNvCxnSpPr>
            <a:cxnSpLocks/>
          </p:cNvCxnSpPr>
          <p:nvPr/>
        </p:nvCxnSpPr>
        <p:spPr>
          <a:xfrm rot="16200000" flipH="1">
            <a:off x="7380991" y="1700961"/>
            <a:ext cx="396000" cy="3132000"/>
          </a:xfrm>
          <a:prstGeom prst="bentConnector3">
            <a:avLst>
              <a:gd name="adj1" fmla="val 50000"/>
            </a:avLst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64C590A-0DE2-4F19-8157-62FB158BAE97}"/>
              </a:ext>
            </a:extLst>
          </p:cNvPr>
          <p:cNvSpPr/>
          <p:nvPr/>
        </p:nvSpPr>
        <p:spPr>
          <a:xfrm>
            <a:off x="721879" y="4077072"/>
            <a:ext cx="4320000" cy="6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second agent proven to reduce MACE and/or CV mortality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B958DEC-7FC4-4EE7-A9FC-2A2F6309C570}"/>
              </a:ext>
            </a:extLst>
          </p:cNvPr>
          <p:cNvSpPr/>
          <p:nvPr/>
        </p:nvSpPr>
        <p:spPr>
          <a:xfrm>
            <a:off x="6899165" y="4077072"/>
            <a:ext cx="4500000" cy="64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Add second agent based on patient factors and drug-specific effects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D82E6C-57A6-4527-89F5-F45EF2452910}"/>
              </a:ext>
            </a:extLst>
          </p:cNvPr>
          <p:cNvSpPr/>
          <p:nvPr/>
        </p:nvSpPr>
        <p:spPr>
          <a:xfrm>
            <a:off x="4664467" y="2651662"/>
            <a:ext cx="2700000" cy="43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ASCVD?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B4914D0-B179-45F4-B12D-BD5F44DD0205}"/>
              </a:ext>
            </a:extLst>
          </p:cNvPr>
          <p:cNvCxnSpPr>
            <a:cxnSpLocks/>
          </p:cNvCxnSpPr>
          <p:nvPr/>
        </p:nvCxnSpPr>
        <p:spPr>
          <a:xfrm flipH="1">
            <a:off x="2873092" y="3897052"/>
            <a:ext cx="2953" cy="180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FFEE23B-B130-41E3-9444-49322003096A}"/>
              </a:ext>
            </a:extLst>
          </p:cNvPr>
          <p:cNvCxnSpPr>
            <a:cxnSpLocks/>
          </p:cNvCxnSpPr>
          <p:nvPr/>
        </p:nvCxnSpPr>
        <p:spPr>
          <a:xfrm flipH="1">
            <a:off x="9140380" y="3897052"/>
            <a:ext cx="2953" cy="180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F24E1702-7EF1-4416-BE48-42A3F6C2203B}"/>
              </a:ext>
            </a:extLst>
          </p:cNvPr>
          <p:cNvSpPr/>
          <p:nvPr/>
        </p:nvSpPr>
        <p:spPr>
          <a:xfrm>
            <a:off x="1066017" y="4977172"/>
            <a:ext cx="1440000" cy="432000"/>
          </a:xfrm>
          <a:prstGeom prst="rect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DE0158A-1CC5-47F9-94E2-D1F6B4754278}"/>
              </a:ext>
            </a:extLst>
          </p:cNvPr>
          <p:cNvSpPr/>
          <p:nvPr/>
        </p:nvSpPr>
        <p:spPr>
          <a:xfrm>
            <a:off x="3298265" y="4977172"/>
            <a:ext cx="1440000" cy="432000"/>
          </a:xfrm>
          <a:prstGeom prst="rect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GLP1-RA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33C954B-D54D-4AEB-8E8A-7DAFE22337FA}"/>
              </a:ext>
            </a:extLst>
          </p:cNvPr>
          <p:cNvCxnSpPr>
            <a:cxnSpLocks/>
          </p:cNvCxnSpPr>
          <p:nvPr/>
        </p:nvCxnSpPr>
        <p:spPr>
          <a:xfrm flipH="1">
            <a:off x="1780783" y="4725144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F4F6FC4-F587-46BB-A038-873033218832}"/>
              </a:ext>
            </a:extLst>
          </p:cNvPr>
          <p:cNvSpPr/>
          <p:nvPr/>
        </p:nvSpPr>
        <p:spPr>
          <a:xfrm>
            <a:off x="2074129" y="3465004"/>
            <a:ext cx="162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42F6CD3-A3AD-478B-8F88-A36CB3BBE735}"/>
              </a:ext>
            </a:extLst>
          </p:cNvPr>
          <p:cNvSpPr/>
          <p:nvPr/>
        </p:nvSpPr>
        <p:spPr>
          <a:xfrm>
            <a:off x="8341417" y="3465004"/>
            <a:ext cx="1620000" cy="432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FFA1D41-94BC-4A0A-BC92-7EC2AEEFBCCF}"/>
              </a:ext>
            </a:extLst>
          </p:cNvPr>
          <p:cNvCxnSpPr>
            <a:cxnSpLocks/>
          </p:cNvCxnSpPr>
          <p:nvPr/>
        </p:nvCxnSpPr>
        <p:spPr>
          <a:xfrm flipH="1">
            <a:off x="4021283" y="4725144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491E1015-E944-4FE4-9DC8-714DDDC6C2B1}"/>
              </a:ext>
            </a:extLst>
          </p:cNvPr>
          <p:cNvSpPr/>
          <p:nvPr/>
        </p:nvSpPr>
        <p:spPr>
          <a:xfrm>
            <a:off x="6770551" y="4977172"/>
            <a:ext cx="936000" cy="39600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A61F38F-705C-4480-8498-657F9DBF669D}"/>
              </a:ext>
            </a:extLst>
          </p:cNvPr>
          <p:cNvSpPr/>
          <p:nvPr/>
        </p:nvSpPr>
        <p:spPr>
          <a:xfrm>
            <a:off x="7526739" y="5488988"/>
            <a:ext cx="936000" cy="396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TZD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E84BABE-B14F-43CF-AF55-CC139B4E10E7}"/>
              </a:ext>
            </a:extLst>
          </p:cNvPr>
          <p:cNvSpPr/>
          <p:nvPr/>
        </p:nvSpPr>
        <p:spPr>
          <a:xfrm>
            <a:off x="8282823" y="4977172"/>
            <a:ext cx="936000" cy="396000"/>
          </a:xfrm>
          <a:prstGeom prst="rect">
            <a:avLst/>
          </a:prstGeom>
          <a:solidFill>
            <a:schemeClr val="accent5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DPP-4i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5011B1B-6224-430A-855F-D979ECA07840}"/>
              </a:ext>
            </a:extLst>
          </p:cNvPr>
          <p:cNvSpPr/>
          <p:nvPr/>
        </p:nvSpPr>
        <p:spPr>
          <a:xfrm>
            <a:off x="8894907" y="5488988"/>
            <a:ext cx="1080000" cy="396000"/>
          </a:xfrm>
          <a:prstGeom prst="rect">
            <a:avLst/>
          </a:prstGeom>
          <a:solidFill>
            <a:schemeClr val="accent1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SGLT2i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D7376D7-4629-4A04-AA9F-38A57A17161B}"/>
              </a:ext>
            </a:extLst>
          </p:cNvPr>
          <p:cNvSpPr/>
          <p:nvPr/>
        </p:nvSpPr>
        <p:spPr>
          <a:xfrm>
            <a:off x="9722999" y="4977172"/>
            <a:ext cx="1080000" cy="396000"/>
          </a:xfrm>
          <a:prstGeom prst="rect">
            <a:avLst/>
          </a:prstGeom>
          <a:solidFill>
            <a:schemeClr val="accent6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GLP1-RA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76839F8-AF4C-4F8D-893E-07C181C6E3EB}"/>
              </a:ext>
            </a:extLst>
          </p:cNvPr>
          <p:cNvCxnSpPr>
            <a:cxnSpLocks/>
          </p:cNvCxnSpPr>
          <p:nvPr/>
        </p:nvCxnSpPr>
        <p:spPr>
          <a:xfrm flipH="1">
            <a:off x="7241464" y="4725144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96C9C5B5-085D-4D5F-9ECF-AE6AB4605FC5}"/>
              </a:ext>
            </a:extLst>
          </p:cNvPr>
          <p:cNvCxnSpPr>
            <a:cxnSpLocks/>
          </p:cNvCxnSpPr>
          <p:nvPr/>
        </p:nvCxnSpPr>
        <p:spPr>
          <a:xfrm flipH="1">
            <a:off x="7987860" y="4726800"/>
            <a:ext cx="0" cy="756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5159D939-16A4-4AAD-8955-32BBEE78EDD9}"/>
              </a:ext>
            </a:extLst>
          </p:cNvPr>
          <p:cNvCxnSpPr>
            <a:cxnSpLocks/>
          </p:cNvCxnSpPr>
          <p:nvPr/>
        </p:nvCxnSpPr>
        <p:spPr>
          <a:xfrm flipH="1">
            <a:off x="8750875" y="4725144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5BF309E-D35D-4147-9450-E3D5828A46B6}"/>
              </a:ext>
            </a:extLst>
          </p:cNvPr>
          <p:cNvCxnSpPr>
            <a:cxnSpLocks/>
          </p:cNvCxnSpPr>
          <p:nvPr/>
        </p:nvCxnSpPr>
        <p:spPr>
          <a:xfrm flipH="1">
            <a:off x="9441200" y="4725144"/>
            <a:ext cx="0" cy="756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D9E05BDD-51BE-4FD4-B377-1C3D62E3F800}"/>
              </a:ext>
            </a:extLst>
          </p:cNvPr>
          <p:cNvCxnSpPr>
            <a:cxnSpLocks/>
          </p:cNvCxnSpPr>
          <p:nvPr/>
        </p:nvCxnSpPr>
        <p:spPr>
          <a:xfrm flipH="1">
            <a:off x="10262999" y="4725144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7D44DCF6-F65C-4828-8053-DDE1EFE95690}"/>
              </a:ext>
            </a:extLst>
          </p:cNvPr>
          <p:cNvCxnSpPr>
            <a:cxnSpLocks/>
          </p:cNvCxnSpPr>
          <p:nvPr/>
        </p:nvCxnSpPr>
        <p:spPr>
          <a:xfrm flipH="1">
            <a:off x="11109944" y="4725144"/>
            <a:ext cx="0" cy="75600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ectangle 36">
            <a:extLst>
              <a:ext uri="{FF2B5EF4-FFF2-40B4-BE49-F238E27FC236}">
                <a16:creationId xmlns:a16="http://schemas.microsoft.com/office/drawing/2014/main" id="{A0FD71ED-1CA5-4B0E-84D3-2CEF9C7BF019}"/>
              </a:ext>
            </a:extLst>
          </p:cNvPr>
          <p:cNvSpPr/>
          <p:nvPr/>
        </p:nvSpPr>
        <p:spPr>
          <a:xfrm>
            <a:off x="10587095" y="5488988"/>
            <a:ext cx="1080000" cy="396000"/>
          </a:xfrm>
          <a:prstGeom prst="rect">
            <a:avLst/>
          </a:prstGeom>
          <a:solidFill>
            <a:schemeClr val="accent3"/>
          </a:solid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Insulin</a:t>
            </a:r>
          </a:p>
        </p:txBody>
      </p:sp>
    </p:spTree>
    <p:extLst>
      <p:ext uri="{BB962C8B-B14F-4D97-AF65-F5344CB8AC3E}">
        <p14:creationId xmlns:p14="http://schemas.microsoft.com/office/powerpoint/2010/main" val="3282177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FC54C0ED-F602-42DC-8914-2670E49C9768}"/>
              </a:ext>
            </a:extLst>
          </p:cNvPr>
          <p:cNvSpPr/>
          <p:nvPr/>
        </p:nvSpPr>
        <p:spPr>
          <a:xfrm>
            <a:off x="683696" y="4950648"/>
            <a:ext cx="5082608" cy="733364"/>
          </a:xfrm>
          <a:prstGeom prst="rect">
            <a:avLst/>
          </a:prstGeom>
          <a:pattFill prst="dkUpDiag">
            <a:fgClr>
              <a:schemeClr val="accent2"/>
            </a:fgClr>
            <a:bgClr>
              <a:schemeClr val="bg1"/>
            </a:bgClr>
          </a:patt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40BE5A2-7A57-459B-9DA8-A7A2F4B96079}"/>
              </a:ext>
            </a:extLst>
          </p:cNvPr>
          <p:cNvSpPr/>
          <p:nvPr/>
        </p:nvSpPr>
        <p:spPr>
          <a:xfrm>
            <a:off x="6413992" y="4942318"/>
            <a:ext cx="5082608" cy="741694"/>
          </a:xfrm>
          <a:prstGeom prst="rect">
            <a:avLst/>
          </a:prstGeom>
          <a:pattFill prst="dkUpDiag">
            <a:fgClr>
              <a:schemeClr val="accent1"/>
            </a:fgClr>
            <a:bgClr>
              <a:schemeClr val="bg1"/>
            </a:bgClr>
          </a:pattFill>
          <a:ln w="1905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Footer Placeholder 2">
            <a:extLst>
              <a:ext uri="{FF2B5EF4-FFF2-40B4-BE49-F238E27FC236}">
                <a16:creationId xmlns:a16="http://schemas.microsoft.com/office/drawing/2014/main" id="{A23196FE-CB90-4E02-AA54-8D840850C8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Figure has been modified from the original source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ASCVD, atherosclerotic cardiovascular disease; CKD, chronic kidney disease; GLP-1 RA, glucagon-like peptide-1 receptor agonist; HbA1c, glycated haemoglobin; HF, heart failure; SGLT2, sodium-glucose co-transporter-2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Davies MJ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 Care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2018;41:2669; 2. American Diabetes Association.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 Care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2019;42:S1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5B1E23-F871-4B6A-8B30-EE782275994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1800" dirty="0"/>
              <a:t>ADA-EASD 2018 Consensus Report and ADA 2019 Standards of Medical Care in Diabetes</a:t>
            </a:r>
            <a:r>
              <a:rPr lang="en-GB" sz="1800" baseline="30000" dirty="0"/>
              <a:t>1,2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80BFE7B-446D-4910-8A7D-30F74F026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000" dirty="0"/>
              <a:t>Stanovisko odborných společností k léčbě diabetu v závislosti na přítomnosti aterosklerotického kardiovaskulárního onemocnění ASCVD </a:t>
            </a:r>
            <a:r>
              <a:rPr lang="en-GB" sz="2000" dirty="0"/>
              <a:t>(2/2)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E00FFE5-0F79-45B2-8881-B59CEF03E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27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E94DC0-2DBC-4423-96CE-B1F41505A01A}"/>
              </a:ext>
            </a:extLst>
          </p:cNvPr>
          <p:cNvSpPr/>
          <p:nvPr/>
        </p:nvSpPr>
        <p:spPr>
          <a:xfrm>
            <a:off x="1975285" y="1980085"/>
            <a:ext cx="8331046" cy="84812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First-line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therapy is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metformin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and comprehensive lifestyle change; </a:t>
            </a:r>
            <a:b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HbA1c is above target, proceed as below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29FFDE-3276-4918-ABED-AB0AC2D4DA23}"/>
              </a:ext>
            </a:extLst>
          </p:cNvPr>
          <p:cNvSpPr/>
          <p:nvPr/>
        </p:nvSpPr>
        <p:spPr>
          <a:xfrm>
            <a:off x="3299390" y="3091868"/>
            <a:ext cx="5676929" cy="4269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19050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Established ASCVD, HF or CKD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1BAE1E-4981-46C0-8A89-445E3452AADC}"/>
              </a:ext>
            </a:extLst>
          </p:cNvPr>
          <p:cNvSpPr/>
          <p:nvPr/>
        </p:nvSpPr>
        <p:spPr>
          <a:xfrm>
            <a:off x="585000" y="4294135"/>
            <a:ext cx="5280000" cy="13318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F0414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ASCVD predominates</a:t>
            </a:r>
          </a:p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Treat with a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GLP-1 RA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or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 inhibitor </a:t>
            </a:r>
            <a:b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proven CV benefit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2DD6D7F-1299-4A67-8A08-2EDA668F2031}"/>
              </a:ext>
            </a:extLst>
          </p:cNvPr>
          <p:cNvSpPr/>
          <p:nvPr/>
        </p:nvSpPr>
        <p:spPr>
          <a:xfrm>
            <a:off x="6327003" y="4293096"/>
            <a:ext cx="5279999" cy="13318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If HF or CKD predominates</a:t>
            </a:r>
          </a:p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ctr" defTabSz="121911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Treat with an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 inhibitor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evidence of reducing HF and/or CKD progression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CBC25E1C-D099-4BD2-8125-F5C7159CD17A}"/>
              </a:ext>
            </a:extLst>
          </p:cNvPr>
          <p:cNvCxnSpPr>
            <a:cxnSpLocks/>
            <a:stCxn id="7" idx="2"/>
            <a:endCxn id="8" idx="0"/>
          </p:cNvCxnSpPr>
          <p:nvPr/>
        </p:nvCxnSpPr>
        <p:spPr>
          <a:xfrm flipH="1">
            <a:off x="6137855" y="2828208"/>
            <a:ext cx="2953" cy="263660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4EFDD1F5-D54D-49D8-90F8-E44C02F92318}"/>
              </a:ext>
            </a:extLst>
          </p:cNvPr>
          <p:cNvCxnSpPr>
            <a:cxnSpLocks/>
            <a:stCxn id="8" idx="2"/>
            <a:endCxn id="22" idx="0"/>
          </p:cNvCxnSpPr>
          <p:nvPr/>
        </p:nvCxnSpPr>
        <p:spPr>
          <a:xfrm rot="5400000">
            <a:off x="4293763" y="2450042"/>
            <a:ext cx="775331" cy="2912855"/>
          </a:xfrm>
          <a:prstGeom prst="bentConnector3">
            <a:avLst/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: Elbow 48">
            <a:extLst>
              <a:ext uri="{FF2B5EF4-FFF2-40B4-BE49-F238E27FC236}">
                <a16:creationId xmlns:a16="http://schemas.microsoft.com/office/drawing/2014/main" id="{A814652B-D599-400F-96A8-A69C0E2598A8}"/>
              </a:ext>
            </a:extLst>
          </p:cNvPr>
          <p:cNvCxnSpPr>
            <a:cxnSpLocks/>
            <a:stCxn id="8" idx="2"/>
            <a:endCxn id="29" idx="0"/>
          </p:cNvCxnSpPr>
          <p:nvPr/>
        </p:nvCxnSpPr>
        <p:spPr>
          <a:xfrm rot="16200000" flipH="1">
            <a:off x="7165283" y="2491376"/>
            <a:ext cx="774292" cy="2829148"/>
          </a:xfrm>
          <a:prstGeom prst="bentConnector3">
            <a:avLst>
              <a:gd name="adj1" fmla="val 50000"/>
            </a:avLst>
          </a:prstGeom>
          <a:ln w="19050">
            <a:solidFill>
              <a:schemeClr val="tx2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2379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3999" y="6201600"/>
            <a:ext cx="9684455" cy="4848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SGLT2, sodium-glucose co-transporter-2; SU, </a:t>
            </a:r>
            <a:r>
              <a:rPr kumimoji="0" lang="en-GB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sulphonylurea</a:t>
            </a:r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Boehringer Ingelheim Pharmaceuticals, Inc. Jardiance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(empagliflozin) summary of product characteristics. Feb 2019; 2. Janssen International. Invokana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(canagliflozin) summary of product characteristics. Mar 2019; 3. AstraZeneca. Forxiga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(dapagliflozin) summary of product characteristics. Apr 2019</a:t>
            </a:r>
            <a:endParaRPr kumimoji="0" lang="en-GB" sz="1100" b="0" i="0" u="none" strike="noStrike" kern="1200" cap="none" spc="0" normalizeH="0" baseline="3000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Bezpečnostní profil</a:t>
            </a:r>
            <a:r>
              <a:rPr lang="en-GB" dirty="0"/>
              <a:t> SGLT2 </a:t>
            </a:r>
            <a:r>
              <a:rPr lang="cs-CZ" dirty="0"/>
              <a:t>inhibitorů je příznivý, ale výjimečně…</a:t>
            </a:r>
            <a:endParaRPr lang="en-GB" baseline="30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30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FD13BA9-7B70-441E-ACC3-95268D6CE48C}"/>
              </a:ext>
            </a:extLst>
          </p:cNvPr>
          <p:cNvGrpSpPr/>
          <p:nvPr/>
        </p:nvGrpSpPr>
        <p:grpSpPr>
          <a:xfrm>
            <a:off x="371364" y="1340768"/>
            <a:ext cx="11197677" cy="4423754"/>
            <a:chOff x="371364" y="1340768"/>
            <a:chExt cx="11197677" cy="4423754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582ADAE4-FF41-4B64-8694-1BD64FB87E72}"/>
                </a:ext>
              </a:extLst>
            </p:cNvPr>
            <p:cNvGrpSpPr/>
            <p:nvPr/>
          </p:nvGrpSpPr>
          <p:grpSpPr>
            <a:xfrm>
              <a:off x="622960" y="1581777"/>
              <a:ext cx="5476898" cy="4172913"/>
              <a:chOff x="1025121" y="1592796"/>
              <a:chExt cx="4260795" cy="4172913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69C3EA2A-96D1-423D-B961-5EB94121568E}"/>
                  </a:ext>
                </a:extLst>
              </p:cNvPr>
              <p:cNvSpPr/>
              <p:nvPr/>
            </p:nvSpPr>
            <p:spPr>
              <a:xfrm>
                <a:off x="1025121" y="1592796"/>
                <a:ext cx="4260795" cy="417291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Ins="36000" rtlCol="0" anchor="ctr"/>
              <a:lstStyle/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Most </a:t>
                </a: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AC99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genital infections are mild 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and manageable</a:t>
                </a: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Patients should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drink plenty of water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and other liquids,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urinate often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and </a:t>
                </a:r>
                <a:b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wipe themselves carefully </a:t>
                </a:r>
                <a:r>
                  <a:rPr kumimoji="0" lang="en-US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after a bowel movement, particularly if they have previously had genital mycotic infections</a:t>
                </a: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F2713546-4583-4270-917A-473AAFCF05FF}"/>
                  </a:ext>
                </a:extLst>
              </p:cNvPr>
              <p:cNvSpPr/>
              <p:nvPr/>
            </p:nvSpPr>
            <p:spPr>
              <a:xfrm>
                <a:off x="1025121" y="1601638"/>
                <a:ext cx="4260795" cy="294145"/>
              </a:xfrm>
              <a:prstGeom prst="rect">
                <a:avLst/>
              </a:prstGeom>
              <a:solidFill>
                <a:schemeClr val="accent3"/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0D9E54D2-95C1-4813-9082-53014F48BA4B}"/>
                </a:ext>
              </a:extLst>
            </p:cNvPr>
            <p:cNvGrpSpPr/>
            <p:nvPr/>
          </p:nvGrpSpPr>
          <p:grpSpPr>
            <a:xfrm>
              <a:off x="371364" y="1340768"/>
              <a:ext cx="829887" cy="829887"/>
              <a:chOff x="539061" y="1569182"/>
              <a:chExt cx="744834" cy="744834"/>
            </a:xfrm>
          </p:grpSpPr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0EA2CD3C-D2C1-4F45-A9AC-4A4B79E6A09C}"/>
                  </a:ext>
                </a:extLst>
              </p:cNvPr>
              <p:cNvSpPr/>
              <p:nvPr/>
            </p:nvSpPr>
            <p:spPr>
              <a:xfrm>
                <a:off x="539061" y="1569182"/>
                <a:ext cx="744834" cy="744834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3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79F7FE20-4BF9-4B48-A4B8-BC26E46D74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51731" y="1663363"/>
                <a:ext cx="546673" cy="546673"/>
              </a:xfrm>
              <a:prstGeom prst="rect">
                <a:avLst/>
              </a:prstGeom>
            </p:spPr>
          </p:pic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7D630D-2C6A-4D0D-AF87-A4D93D95B27F}"/>
                </a:ext>
              </a:extLst>
            </p:cNvPr>
            <p:cNvGrpSpPr/>
            <p:nvPr/>
          </p:nvGrpSpPr>
          <p:grpSpPr>
            <a:xfrm>
              <a:off x="6099859" y="1581777"/>
              <a:ext cx="5469182" cy="4172913"/>
              <a:chOff x="1025121" y="1592796"/>
              <a:chExt cx="4260795" cy="4172913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FBD99D5-7D28-4A4D-B6C3-AA6F4367A505}"/>
                  </a:ext>
                </a:extLst>
              </p:cNvPr>
              <p:cNvSpPr/>
              <p:nvPr/>
            </p:nvSpPr>
            <p:spPr>
              <a:xfrm>
                <a:off x="1025121" y="1592796"/>
                <a:ext cx="4260795" cy="417291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Ins="36000" rtlCol="0" anchor="ctr"/>
              <a:lstStyle/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There is an increased risk of hypoglycaemia </a:t>
                </a: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when used in combination with an SU or insulin</a:t>
                </a: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When an SGLT2 inhibitor is used in combination with </a:t>
                </a: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 SU or insulin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, a </a:t>
                </a:r>
                <a:r>
                  <a:rPr kumimoji="0" lang="en-GB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lower dose</a:t>
                </a:r>
                <a:r>
                  <a:rPr kumimoji="0" lang="en-GB" sz="2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of SU or insulin may be considered to reduce the risk of hypoglycaemia</a:t>
                </a: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AAE6820-3719-428A-872A-B61EB94F4655}"/>
                  </a:ext>
                </a:extLst>
              </p:cNvPr>
              <p:cNvSpPr/>
              <p:nvPr/>
            </p:nvSpPr>
            <p:spPr>
              <a:xfrm>
                <a:off x="1025121" y="1601638"/>
                <a:ext cx="4260795" cy="294145"/>
              </a:xfrm>
              <a:prstGeom prst="rect">
                <a:avLst/>
              </a:prstGeom>
              <a:solidFill>
                <a:schemeClr val="accent1"/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04B5DB0-20B8-4D85-B46D-474A5D69FF3B}"/>
                </a:ext>
              </a:extLst>
            </p:cNvPr>
            <p:cNvGrpSpPr/>
            <p:nvPr/>
          </p:nvGrpSpPr>
          <p:grpSpPr>
            <a:xfrm>
              <a:off x="5672360" y="1340768"/>
              <a:ext cx="831374" cy="831374"/>
              <a:chOff x="787374" y="2435673"/>
              <a:chExt cx="736489" cy="745200"/>
            </a:xfrm>
          </p:grpSpPr>
          <p:sp>
            <p:nvSpPr>
              <p:cNvPr id="24" name="Oval 23">
                <a:extLst>
                  <a:ext uri="{FF2B5EF4-FFF2-40B4-BE49-F238E27FC236}">
                    <a16:creationId xmlns:a16="http://schemas.microsoft.com/office/drawing/2014/main" id="{7DB1681E-BC4C-4E40-9DBD-C771713D95C7}"/>
                  </a:ext>
                </a:extLst>
              </p:cNvPr>
              <p:cNvSpPr/>
              <p:nvPr/>
            </p:nvSpPr>
            <p:spPr>
              <a:xfrm>
                <a:off x="787374" y="2435673"/>
                <a:ext cx="736489" cy="745200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1BFBBE4-4586-4CDD-BDD0-BEA3327CD5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81487" y="2544262"/>
                <a:ext cx="547902" cy="547902"/>
              </a:xfrm>
              <a:prstGeom prst="rect">
                <a:avLst/>
              </a:prstGeom>
            </p:spPr>
          </p:pic>
        </p:grp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FAA9524-A055-44CD-AA0F-3F4E7020238E}"/>
                </a:ext>
              </a:extLst>
            </p:cNvPr>
            <p:cNvCxnSpPr>
              <a:cxnSpLocks/>
            </p:cNvCxnSpPr>
            <p:nvPr/>
          </p:nvCxnSpPr>
          <p:spPr>
            <a:xfrm>
              <a:off x="6091874" y="2192020"/>
              <a:ext cx="0" cy="3572502"/>
            </a:xfrm>
            <a:prstGeom prst="lin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57632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665484"/>
              </p:ext>
            </p:extLst>
          </p:nvPr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baseline="0" dirty="0"/>
                        <a:t> </a:t>
                      </a:r>
                      <a:r>
                        <a:rPr lang="cs-CZ" sz="1400" b="1" baseline="0" dirty="0" err="1"/>
                        <a:t>AstraZeneca</a:t>
                      </a:r>
                      <a:r>
                        <a:rPr lang="cs-CZ" sz="1400" b="1" baseline="0" dirty="0"/>
                        <a:t>, </a:t>
                      </a:r>
                      <a:r>
                        <a:rPr lang="cs-CZ" sz="1400" b="1" baseline="0" dirty="0" err="1"/>
                        <a:t>Boehringer-Ingelheim</a:t>
                      </a:r>
                      <a:endParaRPr lang="cs-CZ" sz="1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✔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5943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623999" y="6021288"/>
            <a:ext cx="9720467" cy="66511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SGLT2, sodium-glucose co-transporter-2; LADA, latent autoimmune diabetes in adults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Boehringer Ingelheim Pharmaceuticals, Inc. Jardiance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(empagliflozin) summary of product characteristics. Feb 2019; 2. Janssen International. Invokana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(canagliflozin) summary of product characteristics. Mar 2019; 3. AstraZeneca. Forxiga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(dapagliflozin) summary of product characteristics. Apr 2019; 4. American Diabetes Association.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 Care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2019;42:S1</a:t>
            </a:r>
            <a:endParaRPr kumimoji="0" lang="en-GB" sz="1100" b="0" i="0" u="none" strike="noStrike" kern="1200" cap="none" spc="0" normalizeH="0" baseline="3000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Bezpečnostní profil</a:t>
            </a:r>
            <a:r>
              <a:rPr lang="en-GB" dirty="0"/>
              <a:t> SGLT2 </a:t>
            </a:r>
            <a:r>
              <a:rPr lang="cs-CZ" dirty="0"/>
              <a:t>inhibitorů je příznivý, ale zcela výjimečně…</a:t>
            </a:r>
            <a:r>
              <a:rPr lang="en-GB" baseline="30000" dirty="0"/>
              <a:t>1–4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A3FB7F1-58A0-4ECB-9B68-61CC9ABC64DC}"/>
              </a:ext>
            </a:extLst>
          </p:cNvPr>
          <p:cNvGrpSpPr/>
          <p:nvPr/>
        </p:nvGrpSpPr>
        <p:grpSpPr>
          <a:xfrm>
            <a:off x="339552" y="1347072"/>
            <a:ext cx="11347989" cy="4314176"/>
            <a:chOff x="304890" y="1236223"/>
            <a:chExt cx="11347989" cy="4314176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10E2B00-BAA1-4B50-A539-CE34CDD87F0F}"/>
                </a:ext>
              </a:extLst>
            </p:cNvPr>
            <p:cNvSpPr/>
            <p:nvPr/>
          </p:nvSpPr>
          <p:spPr>
            <a:xfrm>
              <a:off x="7973679" y="1334566"/>
              <a:ext cx="3679200" cy="41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08000" tIns="612000" rIns="108000" rtlCol="0" anchor="t"/>
            <a:lstStyle/>
            <a:p>
              <a:pPr marL="25200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Rare cases of </a:t>
              </a: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3AC9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Fournier’s gangrene </a:t>
              </a: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have been reported in postmarketing experience with SGLT2 inhibitors</a:t>
              </a:r>
              <a:b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  <a:p>
              <a:pPr marL="25200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If suspected, SGLT2 inhibitors should be </a:t>
              </a: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discontinued and prompt treatment instituted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AB6EE9B-4DA9-4EB3-B644-47DCE842783F}"/>
                </a:ext>
              </a:extLst>
            </p:cNvPr>
            <p:cNvGrpSpPr/>
            <p:nvPr/>
          </p:nvGrpSpPr>
          <p:grpSpPr>
            <a:xfrm>
              <a:off x="304890" y="1245399"/>
              <a:ext cx="4026803" cy="4247167"/>
              <a:chOff x="597878" y="1216927"/>
              <a:chExt cx="4026803" cy="4247167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7E7FDD90-B044-4EE0-A057-BCDD0EC274C5}"/>
                  </a:ext>
                </a:extLst>
              </p:cNvPr>
              <p:cNvSpPr/>
              <p:nvPr/>
            </p:nvSpPr>
            <p:spPr>
              <a:xfrm>
                <a:off x="947429" y="1312335"/>
                <a:ext cx="3677252" cy="4151759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08000" tIns="612000" rtlCol="0" anchor="t"/>
              <a:lstStyle/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AC99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Diabetic ketoacidosis is rare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and can be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AC99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mitigated </a:t>
                </a:r>
                <a:b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AC99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endPara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Employ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sick day rules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and consider monitoring for ketoacidosis and temporarily discontinuing SGLT2 inhibitor </a:t>
                </a:r>
                <a:b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in clinical situations known to predispose to ketoacidosis (e.g. patients with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T1D, T2D and low C-peptide, LADA or pancreatic cancer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)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AFA5BA10-9C28-4C4E-9ED5-EEDDFF3BE8CE}"/>
                  </a:ext>
                </a:extLst>
              </p:cNvPr>
              <p:cNvSpPr/>
              <p:nvPr/>
            </p:nvSpPr>
            <p:spPr>
              <a:xfrm>
                <a:off x="937774" y="1279129"/>
                <a:ext cx="3677252" cy="294145"/>
              </a:xfrm>
              <a:prstGeom prst="rect">
                <a:avLst/>
              </a:prstGeom>
              <a:solidFill>
                <a:schemeClr val="accent3"/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B6E7D7CA-F549-426C-9618-4E4E1FFD378D}"/>
                  </a:ext>
                </a:extLst>
              </p:cNvPr>
              <p:cNvGrpSpPr/>
              <p:nvPr/>
            </p:nvGrpSpPr>
            <p:grpSpPr>
              <a:xfrm>
                <a:off x="597878" y="1216927"/>
                <a:ext cx="751735" cy="751735"/>
                <a:chOff x="540765" y="1220993"/>
                <a:chExt cx="591852" cy="591852"/>
              </a:xfrm>
            </p:grpSpPr>
            <p:sp>
              <p:nvSpPr>
                <p:cNvPr id="17" name="Oval 16">
                  <a:extLst>
                    <a:ext uri="{FF2B5EF4-FFF2-40B4-BE49-F238E27FC236}">
                      <a16:creationId xmlns:a16="http://schemas.microsoft.com/office/drawing/2014/main" id="{BD3F15DA-BD99-4FA6-AA5F-B000DC3D3659}"/>
                    </a:ext>
                  </a:extLst>
                </p:cNvPr>
                <p:cNvSpPr/>
                <p:nvPr/>
              </p:nvSpPr>
              <p:spPr>
                <a:xfrm>
                  <a:off x="540765" y="1220993"/>
                  <a:ext cx="591852" cy="591852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accent3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DA2490CC-1964-4B05-B17E-578F2E1116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32055" y="1306725"/>
                  <a:ext cx="385306" cy="380801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4C71092-41F2-403A-9FF7-C8A88CEDCB5C}"/>
                </a:ext>
              </a:extLst>
            </p:cNvPr>
            <p:cNvGrpSpPr/>
            <p:nvPr/>
          </p:nvGrpSpPr>
          <p:grpSpPr>
            <a:xfrm>
              <a:off x="3941136" y="1236886"/>
              <a:ext cx="4069757" cy="4249183"/>
              <a:chOff x="4876800" y="1236885"/>
              <a:chExt cx="4069757" cy="4249183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75427D5D-67B8-4DCF-852F-5F7D854DC949}"/>
                  </a:ext>
                </a:extLst>
              </p:cNvPr>
              <p:cNvSpPr/>
              <p:nvPr/>
            </p:nvSpPr>
            <p:spPr>
              <a:xfrm>
                <a:off x="5267357" y="1326883"/>
                <a:ext cx="3679200" cy="41591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9050">
                <a:solidFill>
                  <a:schemeClr val="bg1">
                    <a:lumMod val="95000"/>
                  </a:schemeClr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108000" tIns="612000" rIns="72000" rtlCol="0" anchor="t"/>
              <a:lstStyle/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 increased risk of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43AC99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lower limb amputations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6482C3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has been observed with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canagliflozin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– </a:t>
                </a:r>
                <a:b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appropriate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monitoring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and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counselling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should be provided to patients at </a:t>
                </a:r>
                <a:b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higher risk</a:t>
                </a:r>
                <a:endParaRPr kumimoji="0" lang="en-GB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  <a:p>
                <a:pPr marL="265113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All patients should have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annual foot testing</a:t>
                </a: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 to </a:t>
                </a:r>
                <a: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assess the risk </a:t>
                </a:r>
                <a:br>
                  <a:rPr kumimoji="0" lang="en-GB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of amputation</a:t>
                </a:r>
                <a:endParaRPr kumimoji="0" lang="en-GB" sz="1800" b="0" i="0" u="none" strike="noStrike" kern="1200" cap="none" spc="0" normalizeH="0" baseline="3000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6FE4657-981C-465B-997D-4633306EA40D}"/>
                  </a:ext>
                </a:extLst>
              </p:cNvPr>
              <p:cNvSpPr/>
              <p:nvPr/>
            </p:nvSpPr>
            <p:spPr>
              <a:xfrm>
                <a:off x="5254620" y="1308887"/>
                <a:ext cx="3677252" cy="294145"/>
              </a:xfrm>
              <a:prstGeom prst="rect">
                <a:avLst/>
              </a:prstGeom>
              <a:solidFill>
                <a:schemeClr val="accent1"/>
              </a:solidFill>
              <a:ln w="19050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CC8A525-CDED-4069-A8A5-CCC3644F869D}"/>
                  </a:ext>
                </a:extLst>
              </p:cNvPr>
              <p:cNvGrpSpPr/>
              <p:nvPr/>
            </p:nvGrpSpPr>
            <p:grpSpPr>
              <a:xfrm>
                <a:off x="4876800" y="1236885"/>
                <a:ext cx="751737" cy="751737"/>
                <a:chOff x="5062248" y="1435511"/>
                <a:chExt cx="591671" cy="591671"/>
              </a:xfrm>
            </p:grpSpPr>
            <p:sp>
              <p:nvSpPr>
                <p:cNvPr id="37" name="Oval 36">
                  <a:extLst>
                    <a:ext uri="{FF2B5EF4-FFF2-40B4-BE49-F238E27FC236}">
                      <a16:creationId xmlns:a16="http://schemas.microsoft.com/office/drawing/2014/main" id="{D4BA4C24-78A7-401E-8332-694E1D51F76A}"/>
                    </a:ext>
                  </a:extLst>
                </p:cNvPr>
                <p:cNvSpPr/>
                <p:nvPr/>
              </p:nvSpPr>
              <p:spPr>
                <a:xfrm>
                  <a:off x="5062248" y="1435511"/>
                  <a:ext cx="591671" cy="591671"/>
                </a:xfrm>
                <a:prstGeom prst="ellipse">
                  <a:avLst/>
                </a:prstGeom>
                <a:solidFill>
                  <a:schemeClr val="bg1"/>
                </a:solidFill>
                <a:ln w="28575">
                  <a:solidFill>
                    <a:schemeClr val="accent1"/>
                  </a:solidFill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pic>
              <p:nvPicPr>
                <p:cNvPr id="38" name="Graphic 37">
                  <a:extLst>
                    <a:ext uri="{FF2B5EF4-FFF2-40B4-BE49-F238E27FC236}">
                      <a16:creationId xmlns:a16="http://schemas.microsoft.com/office/drawing/2014/main" id="{13BF114F-8645-4556-A2E0-1D5A0BDD30C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156480" y="1495720"/>
                  <a:ext cx="403210" cy="403210"/>
                </a:xfrm>
                <a:prstGeom prst="rect">
                  <a:avLst/>
                </a:prstGeom>
              </p:spPr>
            </p:pic>
          </p:grpSp>
        </p:grp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7676FBE-4207-4783-9FA5-DD783C3D294A}"/>
                </a:ext>
              </a:extLst>
            </p:cNvPr>
            <p:cNvSpPr/>
            <p:nvPr/>
          </p:nvSpPr>
          <p:spPr>
            <a:xfrm>
              <a:off x="7975627" y="1304568"/>
              <a:ext cx="3677252" cy="294145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5CD774F-193E-47D8-BD1D-EB3D8ABDB881}"/>
                </a:ext>
              </a:extLst>
            </p:cNvPr>
            <p:cNvGrpSpPr/>
            <p:nvPr/>
          </p:nvGrpSpPr>
          <p:grpSpPr>
            <a:xfrm>
              <a:off x="7629695" y="1236223"/>
              <a:ext cx="752400" cy="752400"/>
              <a:chOff x="855267" y="5239703"/>
              <a:chExt cx="962492" cy="962492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7809678E-5A84-425B-9CFF-284121E2D67E}"/>
                  </a:ext>
                </a:extLst>
              </p:cNvPr>
              <p:cNvSpPr/>
              <p:nvPr/>
            </p:nvSpPr>
            <p:spPr>
              <a:xfrm>
                <a:off x="856559" y="5239703"/>
                <a:ext cx="961200" cy="961200"/>
              </a:xfrm>
              <a:prstGeom prst="ellipse">
                <a:avLst/>
              </a:prstGeom>
              <a:solidFill>
                <a:schemeClr val="bg1"/>
              </a:solidFill>
              <a:ln w="28575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31" name="Picture 30" descr="A black sign with white text&#10;&#10;Description generated with high confidence">
                <a:extLst>
                  <a:ext uri="{FF2B5EF4-FFF2-40B4-BE49-F238E27FC236}">
                    <a16:creationId xmlns:a16="http://schemas.microsoft.com/office/drawing/2014/main" id="{83A62614-0EC8-4DB2-8CFE-12712A58D7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flipH="1">
                <a:off x="855267" y="5239703"/>
                <a:ext cx="962492" cy="962492"/>
              </a:xfrm>
              <a:prstGeom prst="rect">
                <a:avLst/>
              </a:prstGeom>
            </p:spPr>
          </p:pic>
        </p:grp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A146661C-35C5-440F-8969-F115BF24124B}"/>
                </a:ext>
              </a:extLst>
            </p:cNvPr>
            <p:cNvCxnSpPr>
              <a:cxnSpLocks/>
            </p:cNvCxnSpPr>
            <p:nvPr/>
          </p:nvCxnSpPr>
          <p:spPr>
            <a:xfrm>
              <a:off x="4318450" y="2005965"/>
              <a:ext cx="1" cy="3544434"/>
            </a:xfrm>
            <a:prstGeom prst="lin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DBFFFE14-D91E-4EC8-8C28-F9E826AE1280}"/>
                </a:ext>
              </a:extLst>
            </p:cNvPr>
            <p:cNvCxnSpPr>
              <a:cxnSpLocks/>
            </p:cNvCxnSpPr>
            <p:nvPr/>
          </p:nvCxnSpPr>
          <p:spPr>
            <a:xfrm>
              <a:off x="8005895" y="1990725"/>
              <a:ext cx="1" cy="3552882"/>
            </a:xfrm>
            <a:prstGeom prst="lin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474624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11467A7-070D-4036-91DB-A122265C94B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3999" y="6201600"/>
            <a:ext cx="9684459" cy="4848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*Dapagliflozin is not recommended for patients aged ≥75 years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SGLT2, sodium-glucose co-transporter-2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Boehringer Ingelheim Pharmaceuticals, Inc. Jardiance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(empagliflozin) summary of product characteristics. Feb 2019; 2. Janssen International. Invokana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(canagliflozin) summary of product characteristics. Mar 2019; 3. AstraZeneca. Forxiga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(dapagliflozin) summary of product characteristics. Apr 2019; 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4. Wilding J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Diabetes Ther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2018;9:1757</a:t>
            </a:r>
            <a:endParaRPr kumimoji="0" lang="en-GB" sz="1100" b="0" i="0" u="none" strike="noStrike" kern="1200" cap="none" spc="0" normalizeH="0" baseline="3000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72E4907-F27D-44FE-AD32-1E9B0FC6B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Dávkování, kontraindikace a doporučení k užívání </a:t>
            </a:r>
            <a:r>
              <a:rPr lang="en-GB" baseline="30000" dirty="0"/>
              <a:t>1–4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9647CE-3608-490A-8568-B3AD598C192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32</a:t>
            </a: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DD04D75-C432-47A6-BD38-2D89417101C6}"/>
              </a:ext>
            </a:extLst>
          </p:cNvPr>
          <p:cNvGrpSpPr/>
          <p:nvPr/>
        </p:nvGrpSpPr>
        <p:grpSpPr>
          <a:xfrm>
            <a:off x="356459" y="1268760"/>
            <a:ext cx="11233631" cy="4571914"/>
            <a:chOff x="333612" y="1305357"/>
            <a:chExt cx="11233631" cy="4571914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4668D43D-62BC-44A0-9066-7A07667C2FE9}"/>
                </a:ext>
              </a:extLst>
            </p:cNvPr>
            <p:cNvSpPr/>
            <p:nvPr/>
          </p:nvSpPr>
          <p:spPr>
            <a:xfrm rot="5400000">
              <a:off x="-412798" y="2472451"/>
              <a:ext cx="2329386" cy="188339"/>
            </a:xfrm>
            <a:prstGeom prst="rect">
              <a:avLst/>
            </a:prstGeom>
            <a:solidFill>
              <a:schemeClr val="accent1"/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Content Placeholder 2">
              <a:extLst>
                <a:ext uri="{FF2B5EF4-FFF2-40B4-BE49-F238E27FC236}">
                  <a16:creationId xmlns:a16="http://schemas.microsoft.com/office/drawing/2014/main" id="{EC226424-D60F-4697-8F4E-3433A85DCD31}"/>
                </a:ext>
              </a:extLst>
            </p:cNvPr>
            <p:cNvSpPr txBox="1">
              <a:spLocks/>
            </p:cNvSpPr>
            <p:nvPr/>
          </p:nvSpPr>
          <p:spPr>
            <a:xfrm>
              <a:off x="839416" y="1407527"/>
              <a:ext cx="5637177" cy="232378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lIns="0" tIns="108000" rIns="0" bIns="0" rtlCol="0" anchor="t" anchorCtr="0">
              <a:noAutofit/>
            </a:bodyPr>
            <a:lstStyle>
              <a:lvl1pPr marL="177800" indent="-177800" algn="l" defTabSz="457200" rtl="0" eaLnBrk="1" latinLnBrk="0" hangingPunct="1">
                <a:spcBef>
                  <a:spcPts val="600"/>
                </a:spcBef>
                <a:buClr>
                  <a:schemeClr val="accent1"/>
                </a:buClr>
                <a:buFont typeface="Arial"/>
                <a:buChar char="•"/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1pPr>
              <a:lvl2pPr marL="450850" indent="-273050" algn="l" defTabSz="36195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Arial"/>
                <a:buChar char="–"/>
                <a:tabLst>
                  <a:tab pos="450850" algn="l"/>
                </a:tabLst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2pPr>
              <a:lvl3pPr marL="628650" indent="-1778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•"/>
                <a:tabLst>
                  <a:tab pos="628650" algn="l"/>
                </a:tabLst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3pPr>
              <a:lvl4pPr marL="895350" indent="-2667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–"/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4pPr>
              <a:lvl5pPr marL="1079500" indent="-18415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»"/>
                <a:tabLst>
                  <a:tab pos="1346200" algn="l"/>
                </a:tabLst>
                <a:defRPr sz="14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>
                  <a:tab pos="538163" algn="l"/>
                </a:tabLst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6482C3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Recommended starting doses:</a:t>
              </a:r>
            </a:p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>
                  <a:tab pos="538163" algn="l"/>
                </a:tabLst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Empagliflozin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 10 mg qd</a:t>
              </a:r>
            </a:p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>
                  <a:tab pos="538163" algn="l"/>
                </a:tabLst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Dapagliflozin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 10 mg qd</a:t>
              </a:r>
            </a:p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>
                  <a:tab pos="538163" algn="l"/>
                </a:tabLst>
                <a:defRPr/>
              </a:pPr>
              <a:r>
                <a:rPr kumimoji="0" lang="en-GB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Canagliflozin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 100 mg qd</a:t>
              </a:r>
            </a:p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>
                  <a:tab pos="538163" algn="l"/>
                </a:tabLst>
                <a:defRPr/>
              </a:pP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Uptitration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is recommended if patients require additional glycaemic control, except for dapagliflozin</a:t>
              </a:r>
            </a:p>
          </p:txBody>
        </p:sp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1B931BF1-E9EF-453C-97EE-A99E05A3B3D9}"/>
                </a:ext>
              </a:extLst>
            </p:cNvPr>
            <p:cNvSpPr txBox="1">
              <a:spLocks/>
            </p:cNvSpPr>
            <p:nvPr/>
          </p:nvSpPr>
          <p:spPr>
            <a:xfrm>
              <a:off x="6476593" y="1407528"/>
              <a:ext cx="5090650" cy="430545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lIns="72000" tIns="108000" rIns="72000" bIns="0" rtlCol="0" anchor="t" anchorCtr="0">
              <a:noAutofit/>
            </a:bodyPr>
            <a:lstStyle>
              <a:lvl1pPr marL="177800" indent="-177800" algn="l" defTabSz="457200" rtl="0" eaLnBrk="1" latinLnBrk="0" hangingPunct="1">
                <a:spcBef>
                  <a:spcPts val="600"/>
                </a:spcBef>
                <a:buClr>
                  <a:schemeClr val="accent1"/>
                </a:buClr>
                <a:buFont typeface="Arial"/>
                <a:buChar char="•"/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1pPr>
              <a:lvl2pPr marL="450850" indent="-273050" algn="l" defTabSz="36195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Arial"/>
                <a:buChar char="–"/>
                <a:tabLst>
                  <a:tab pos="450850" algn="l"/>
                </a:tabLst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2pPr>
              <a:lvl3pPr marL="628650" indent="-1778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•"/>
                <a:tabLst>
                  <a:tab pos="628650" algn="l"/>
                </a:tabLst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3pPr>
              <a:lvl4pPr marL="895350" indent="-2667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–"/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4pPr>
              <a:lvl5pPr marL="1079500" indent="-18415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»"/>
                <a:tabLst>
                  <a:tab pos="1346200" algn="l"/>
                </a:tabLst>
                <a:defRPr sz="14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445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43AC99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Patient reminders:</a:t>
              </a:r>
            </a:p>
            <a:p>
              <a:pPr marL="71755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43AC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The tablets can be taken with or without food, swallowed whole with water</a:t>
              </a:r>
            </a:p>
            <a:p>
              <a:pPr marL="71755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43AC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If a dose is missed, it should be taken as soon as the patient remembers (if 12 hours or more until next dose)</a:t>
              </a:r>
            </a:p>
            <a:p>
              <a:pPr marL="71755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43AC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 double dose should not be taken on the same day</a:t>
              </a:r>
            </a:p>
            <a:p>
              <a:pPr marL="71755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43AC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Pay special attention to hygiene to minimise genital infections</a:t>
              </a:r>
            </a:p>
            <a:p>
              <a:pPr marL="717550" marR="0" lvl="0" indent="-17780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43AC99"/>
                </a:buClr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Check extremities for problems with circulation, wounds or sores</a:t>
              </a: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B5D2C30-6FF8-4404-AD18-D34FA91F13BE}"/>
                </a:ext>
              </a:extLst>
            </p:cNvPr>
            <p:cNvGrpSpPr/>
            <p:nvPr/>
          </p:nvGrpSpPr>
          <p:grpSpPr>
            <a:xfrm>
              <a:off x="333612" y="1310676"/>
              <a:ext cx="720000" cy="720000"/>
              <a:chOff x="453534" y="1247298"/>
              <a:chExt cx="810953" cy="810953"/>
            </a:xfrm>
          </p:grpSpPr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C8BCFA24-C8B2-449C-8DF1-63CFDAB48A03}"/>
                  </a:ext>
                </a:extLst>
              </p:cNvPr>
              <p:cNvSpPr/>
              <p:nvPr/>
            </p:nvSpPr>
            <p:spPr>
              <a:xfrm>
                <a:off x="453534" y="1247298"/>
                <a:ext cx="810953" cy="810953"/>
              </a:xfrm>
              <a:prstGeom prst="ellipse">
                <a:avLst/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0FFCBC3A-38BA-4B31-BAE8-8A6AEFE616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51361" y="1332540"/>
                <a:ext cx="639090" cy="639090"/>
              </a:xfrm>
              <a:prstGeom prst="rect">
                <a:avLst/>
              </a:prstGeom>
            </p:spPr>
          </p:pic>
        </p:grpSp>
        <p:sp>
          <p:nvSpPr>
            <p:cNvPr id="15" name="Content Placeholder 2">
              <a:extLst>
                <a:ext uri="{FF2B5EF4-FFF2-40B4-BE49-F238E27FC236}">
                  <a16:creationId xmlns:a16="http://schemas.microsoft.com/office/drawing/2014/main" id="{BFAFCD7A-C908-44AD-BF85-1792909D2036}"/>
                </a:ext>
              </a:extLst>
            </p:cNvPr>
            <p:cNvSpPr txBox="1">
              <a:spLocks/>
            </p:cNvSpPr>
            <p:nvPr/>
          </p:nvSpPr>
          <p:spPr>
            <a:xfrm>
              <a:off x="839416" y="3767181"/>
              <a:ext cx="5637176" cy="195037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noFill/>
            </a:ln>
            <a:effectLst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vert="horz" lIns="0" tIns="108000" rIns="0" bIns="36000" rtlCol="0" anchor="t" anchorCtr="0">
              <a:noAutofit/>
            </a:bodyPr>
            <a:lstStyle>
              <a:lvl1pPr marL="177800" indent="-177800" algn="l" defTabSz="457200" rtl="0" eaLnBrk="1" latinLnBrk="0" hangingPunct="1">
                <a:spcBef>
                  <a:spcPts val="600"/>
                </a:spcBef>
                <a:buClr>
                  <a:schemeClr val="accent1"/>
                </a:buClr>
                <a:buFont typeface="Arial"/>
                <a:buChar char="•"/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1pPr>
              <a:lvl2pPr marL="450850" indent="-273050" algn="l" defTabSz="361950" rtl="0" eaLnBrk="1" latinLnBrk="0" hangingPunct="1">
                <a:spcBef>
                  <a:spcPts val="400"/>
                </a:spcBef>
                <a:buClr>
                  <a:schemeClr val="accent1"/>
                </a:buClr>
                <a:buFont typeface="Arial"/>
                <a:buChar char="–"/>
                <a:tabLst>
                  <a:tab pos="450850" algn="l"/>
                </a:tabLst>
                <a:defRPr sz="18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2pPr>
              <a:lvl3pPr marL="628650" indent="-1778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•"/>
                <a:tabLst>
                  <a:tab pos="628650" algn="l"/>
                </a:tabLst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3pPr>
              <a:lvl4pPr marL="895350" indent="-26670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–"/>
                <a:defRPr sz="16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4pPr>
              <a:lvl5pPr marL="1079500" indent="-184150" algn="l" defTabSz="457200" rtl="0" eaLnBrk="1" latinLnBrk="0" hangingPunct="1">
                <a:spcBef>
                  <a:spcPts val="300"/>
                </a:spcBef>
                <a:buClr>
                  <a:schemeClr val="accent1"/>
                </a:buClr>
                <a:buFont typeface="Arial"/>
                <a:buChar char="»"/>
                <a:tabLst>
                  <a:tab pos="1346200" algn="l"/>
                </a:tabLst>
                <a:defRPr sz="1400" kern="1200">
                  <a:solidFill>
                    <a:srgbClr val="5A5A5A"/>
                  </a:solidFill>
                  <a:latin typeface="Arial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5560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1200"/>
                </a:spcBef>
                <a:spcAft>
                  <a:spcPts val="0"/>
                </a:spcAft>
                <a:buClr>
                  <a:srgbClr val="6482C3"/>
                </a:buClr>
                <a:buSzTx/>
                <a:buFont typeface="Arial"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0414B">
                      <a:lumMod val="60000"/>
                      <a:lumOff val="40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SGLT2 inhibitors are not recommended for: 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7DB8AF1-61B9-4FA3-9AF2-714E8316ADB9}"/>
                </a:ext>
              </a:extLst>
            </p:cNvPr>
            <p:cNvCxnSpPr/>
            <p:nvPr/>
          </p:nvCxnSpPr>
          <p:spPr>
            <a:xfrm>
              <a:off x="6476592" y="1407527"/>
              <a:ext cx="0" cy="4469744"/>
            </a:xfrm>
            <a:prstGeom prst="lin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1EA980F8-0EB8-48D9-B80C-5DD22C9C4E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2953" y="3751347"/>
              <a:ext cx="5813639" cy="2282"/>
            </a:xfrm>
            <a:prstGeom prst="line">
              <a:avLst/>
            </a:prstGeom>
            <a:ln w="38100"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093673E-DFBB-4147-981C-6943066D2B67}"/>
                </a:ext>
              </a:extLst>
            </p:cNvPr>
            <p:cNvSpPr txBox="1"/>
            <p:nvPr/>
          </p:nvSpPr>
          <p:spPr>
            <a:xfrm>
              <a:off x="1152194" y="4971055"/>
              <a:ext cx="96051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Pregnant 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patients</a:t>
              </a: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00864A0-75FD-44FC-8BF2-DB62F6BDD0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335205" y="4375174"/>
              <a:ext cx="594496" cy="594496"/>
            </a:xfrm>
            <a:prstGeom prst="rect">
              <a:avLst/>
            </a:prstGeom>
          </p:spPr>
        </p:pic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1EE317B0-FA28-48A7-A7DE-675C4F75F80A}"/>
                </a:ext>
              </a:extLst>
            </p:cNvPr>
            <p:cNvGrpSpPr/>
            <p:nvPr/>
          </p:nvGrpSpPr>
          <p:grpSpPr>
            <a:xfrm>
              <a:off x="2484347" y="4366852"/>
              <a:ext cx="960514" cy="1127423"/>
              <a:chOff x="4058177" y="3755247"/>
              <a:chExt cx="960514" cy="1127423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09B0788B-D2CF-4121-8D46-A2D28726FBB3}"/>
                  </a:ext>
                </a:extLst>
              </p:cNvPr>
              <p:cNvSpPr txBox="1"/>
              <p:nvPr/>
            </p:nvSpPr>
            <p:spPr>
              <a:xfrm>
                <a:off x="4058177" y="4359450"/>
                <a:ext cx="96051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Nursing </a:t>
                </a:r>
                <a:b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</a:br>
                <a:r>
                  <a:rPr kumimoji="0" lang="en-GB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A5A5A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patients</a:t>
                </a:r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A4731F3C-2251-454F-B80A-1D9D25F152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-4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4340357" y="3755247"/>
                <a:ext cx="396154" cy="406050"/>
              </a:xfrm>
              <a:prstGeom prst="rect">
                <a:avLst/>
              </a:prstGeom>
            </p:spPr>
          </p:pic>
        </p:grp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00092A59-F24B-414B-AA2B-0C0A5854E8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rcRect t="68299"/>
            <a:stretch/>
          </p:blipFill>
          <p:spPr>
            <a:xfrm>
              <a:off x="2653076" y="4772312"/>
              <a:ext cx="623057" cy="188464"/>
            </a:xfrm>
            <a:prstGeom prst="rect">
              <a:avLst/>
            </a:prstGeom>
          </p:spPr>
        </p:pic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D302A6B-CB84-4E29-A6ED-DC59AC67DB8C}"/>
                </a:ext>
              </a:extLst>
            </p:cNvPr>
            <p:cNvSpPr txBox="1"/>
            <p:nvPr/>
          </p:nvSpPr>
          <p:spPr>
            <a:xfrm>
              <a:off x="3804901" y="4971055"/>
              <a:ext cx="9749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Aged 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&lt;18 years</a:t>
              </a:r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10FE59C1-4D31-48FD-BC03-50A47FCE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089350" y="4501503"/>
              <a:ext cx="406049" cy="406049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3B700D2-892A-46C9-B6AA-3E696535486F}"/>
                </a:ext>
              </a:extLst>
            </p:cNvPr>
            <p:cNvSpPr txBox="1"/>
            <p:nvPr/>
          </p:nvSpPr>
          <p:spPr>
            <a:xfrm>
              <a:off x="5173791" y="4971055"/>
              <a:ext cx="10390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Aged </a:t>
              </a:r>
              <a:br>
                <a:rPr kumimoji="0" lang="en-GB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≥85 years*</a:t>
              </a:r>
              <a:endPara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75A413AB-3F61-4179-80BA-4C958FED9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423250" y="4358178"/>
              <a:ext cx="540148" cy="549374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B4B4BD0F-72D8-4A70-9DC5-0354E04B34B3}"/>
                </a:ext>
              </a:extLst>
            </p:cNvPr>
            <p:cNvSpPr/>
            <p:nvPr/>
          </p:nvSpPr>
          <p:spPr>
            <a:xfrm rot="5400000">
              <a:off x="-226617" y="4651510"/>
              <a:ext cx="1950373" cy="181691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071D64A2-DFBA-4A6E-A084-8F839B967C02}"/>
                </a:ext>
              </a:extLst>
            </p:cNvPr>
            <p:cNvSpPr/>
            <p:nvPr/>
          </p:nvSpPr>
          <p:spPr>
            <a:xfrm rot="5400000">
              <a:off x="4447283" y="3466073"/>
              <a:ext cx="4305454" cy="188339"/>
            </a:xfrm>
            <a:prstGeom prst="rect">
              <a:avLst/>
            </a:prstGeom>
            <a:solidFill>
              <a:schemeClr val="accent3"/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1070E9D-D905-4767-99F7-3AA704C636F7}"/>
                </a:ext>
              </a:extLst>
            </p:cNvPr>
            <p:cNvSpPr/>
            <p:nvPr/>
          </p:nvSpPr>
          <p:spPr>
            <a:xfrm>
              <a:off x="6127443" y="1305357"/>
              <a:ext cx="720000" cy="720000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accent3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5D957BA-68F1-4EB7-9A1B-9226CFC10225}"/>
              </a:ext>
            </a:extLst>
          </p:cNvPr>
          <p:cNvGrpSpPr/>
          <p:nvPr/>
        </p:nvGrpSpPr>
        <p:grpSpPr>
          <a:xfrm>
            <a:off x="356459" y="3354750"/>
            <a:ext cx="720000" cy="720000"/>
            <a:chOff x="356459" y="3354750"/>
            <a:chExt cx="720000" cy="720000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F5DB446-FFAE-4DEF-BD36-7106A455A77F}"/>
                </a:ext>
              </a:extLst>
            </p:cNvPr>
            <p:cNvSpPr/>
            <p:nvPr/>
          </p:nvSpPr>
          <p:spPr>
            <a:xfrm>
              <a:off x="356459" y="3354750"/>
              <a:ext cx="720000" cy="720000"/>
            </a:xfrm>
            <a:prstGeom prst="ellipse">
              <a:avLst/>
            </a:prstGeom>
            <a:solidFill>
              <a:schemeClr val="bg1"/>
            </a:solidFill>
            <a:ln w="76200">
              <a:solidFill>
                <a:schemeClr val="accent2">
                  <a:lumMod val="40000"/>
                  <a:lumOff val="6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29A6DF56-3B70-41F9-B80D-5C38E0A246DE}"/>
                </a:ext>
              </a:extLst>
            </p:cNvPr>
            <p:cNvSpPr/>
            <p:nvPr/>
          </p:nvSpPr>
          <p:spPr>
            <a:xfrm rot="1800000">
              <a:off x="610756" y="3396158"/>
              <a:ext cx="232525" cy="664031"/>
            </a:xfrm>
            <a:prstGeom prst="parallelogram">
              <a:avLst>
                <a:gd name="adj" fmla="val 4378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19050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35" name="Graphic 34" descr="Man">
            <a:extLst>
              <a:ext uri="{FF2B5EF4-FFF2-40B4-BE49-F238E27FC236}">
                <a16:creationId xmlns:a16="http://schemas.microsoft.com/office/drawing/2014/main" id="{5C481356-7B60-4695-A53E-1AB74A892D9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174474" y="1297242"/>
            <a:ext cx="658274" cy="65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4748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9">
            <a:extLst>
              <a:ext uri="{FF2B5EF4-FFF2-40B4-BE49-F238E27FC236}">
                <a16:creationId xmlns:a16="http://schemas.microsoft.com/office/drawing/2014/main" id="{830BCDD1-87F6-4B08-A64E-339A3629EF1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962150"/>
          <a:ext cx="10972800" cy="2806193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167095138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17938052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60195118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605158155"/>
                    </a:ext>
                  </a:extLst>
                </a:gridCol>
              </a:tblGrid>
              <a:tr h="502193">
                <a:tc>
                  <a:txBody>
                    <a:bodyPr/>
                    <a:lstStyle/>
                    <a:p>
                      <a:pPr algn="ctr"/>
                      <a:endParaRPr lang="en-GB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Empagliflozin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Canagliflozin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Dapagliflozin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5333577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3"/>
                          </a:solidFill>
                        </a:rPr>
                        <a:t>No dose adjustment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&gt;60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&gt;60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&gt;60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073064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6"/>
                          </a:solidFill>
                        </a:rPr>
                        <a:t>Dose adjustment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Persistently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&lt;60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Persistently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&lt;60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NA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7995073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2"/>
                          </a:solidFill>
                        </a:rPr>
                        <a:t>Discontinue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Persistently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&lt;45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Persistently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&lt;45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/>
                        <a:t>Persistently </a:t>
                      </a:r>
                      <a:br>
                        <a:rPr lang="en-GB" sz="1400" dirty="0"/>
                      </a:br>
                      <a:r>
                        <a:rPr lang="en-GB" sz="1400" dirty="0"/>
                        <a:t>&lt;45 ml/min/1.73 m</a:t>
                      </a:r>
                      <a:r>
                        <a:rPr lang="en-GB" sz="1400" baseline="30000" dirty="0"/>
                        <a:t>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3794681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accent2"/>
                          </a:solidFill>
                        </a:rPr>
                        <a:t>Do not initiate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&lt;60 ml/min/1.73 m</a:t>
                      </a:r>
                      <a:r>
                        <a:rPr lang="en-GB" sz="1400" baseline="30000" dirty="0"/>
                        <a:t>2 </a:t>
                      </a:r>
                      <a:r>
                        <a:rPr lang="en-GB" sz="1400" baseline="0" dirty="0"/>
                        <a:t>or ESKD</a:t>
                      </a:r>
                      <a:endParaRPr lang="en-GB" sz="1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&lt;60 ml/min/1.73 m</a:t>
                      </a:r>
                      <a:r>
                        <a:rPr lang="en-GB" sz="1400" baseline="30000" dirty="0"/>
                        <a:t>2 </a:t>
                      </a:r>
                      <a:r>
                        <a:rPr lang="en-GB" sz="1400" baseline="0" dirty="0"/>
                        <a:t>or ESKD</a:t>
                      </a:r>
                      <a:endParaRPr lang="en-GB" sz="1400" baseline="30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/>
                        <a:t>&lt;60 ml/min/1.73 m</a:t>
                      </a:r>
                      <a:r>
                        <a:rPr lang="en-GB" sz="1400" baseline="30000" dirty="0"/>
                        <a:t>2 </a:t>
                      </a:r>
                      <a:endParaRPr lang="en-GB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7498675"/>
                  </a:ext>
                </a:extLst>
              </a:tr>
            </a:tbl>
          </a:graphicData>
        </a:graphic>
      </p:graphicFrame>
      <p:sp>
        <p:nvSpPr>
          <p:cNvPr id="18" name="Footer Placeholder 17"/>
          <p:cNvSpPr>
            <a:spLocks noGrp="1"/>
          </p:cNvSpPr>
          <p:nvPr>
            <p:ph type="ftr" sz="quarter" idx="10"/>
          </p:nvPr>
        </p:nvSpPr>
        <p:spPr>
          <a:xfrm>
            <a:off x="624000" y="6201600"/>
            <a:ext cx="9684468" cy="484800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1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Please refer to local prescribing information for each compound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*Defined as eGFR &lt;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 ml/min/1.73 m</a:t>
            </a:r>
            <a: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b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eGFR, estimated glomerular filtration rate; ESKD, end-stage kidney disease; NA, not applicable; SGLT2, sodium-glucose co-transporter-2</a:t>
            </a:r>
            <a:br>
              <a:rPr kumimoji="0" lang="en-US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Boehringer Ingelheim Pharmaceuticals, Inc. Jardiance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(empagliflozin) summary of product characteristics. Feb 2019; 2. Janssen International. Invokana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(canagliflozin) summary of product characteristics. Mar 2019; 3. AstraZeneca. Forxiga</a:t>
            </a:r>
            <a:r>
              <a:rPr kumimoji="0" lang="en-GB" sz="1100" b="0" i="0" u="none" strike="noStrike" kern="1200" cap="none" spc="0" normalizeH="0" baseline="3000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®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(dapagliflozin) summary of product characteristics. Apr 2019</a:t>
            </a:r>
            <a:endParaRPr kumimoji="0" lang="en-GB" sz="1100" b="0" i="0" u="none" strike="noStrike" kern="1200" cap="none" spc="0" normalizeH="0" baseline="3000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Glifloziny</a:t>
            </a:r>
            <a:r>
              <a:rPr lang="cs-CZ" dirty="0"/>
              <a:t> u pacientů s renální insuficiencí</a:t>
            </a:r>
            <a:endParaRPr lang="en-GB" baseline="30000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3377AF-8160-4CDC-A081-20BCE64F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33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890D872-F12C-40E1-82E9-3D4D4D6A0B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eGFR considerations for initiation of an SGLT2 inhibitor</a:t>
            </a:r>
            <a:r>
              <a:rPr lang="en-GB" baseline="30000" dirty="0"/>
              <a:t>1–3</a:t>
            </a:r>
            <a:endParaRPr lang="en-GB" b="0" baseline="30000" dirty="0"/>
          </a:p>
          <a:p>
            <a:endParaRPr lang="en-GB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C39E74-52FF-49AD-8272-9881D89EFDA5}"/>
              </a:ext>
            </a:extLst>
          </p:cNvPr>
          <p:cNvSpPr/>
          <p:nvPr/>
        </p:nvSpPr>
        <p:spPr>
          <a:xfrm>
            <a:off x="1348740" y="4948299"/>
            <a:ext cx="9494522" cy="707886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Guidance for initiation of SGLT2 inhibitors varies between regions and countries, </a:t>
            </a:r>
            <a:b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please check your local label information</a:t>
            </a:r>
          </a:p>
        </p:txBody>
      </p:sp>
    </p:spTree>
    <p:extLst>
      <p:ext uri="{BB962C8B-B14F-4D97-AF65-F5344CB8AC3E}">
        <p14:creationId xmlns:p14="http://schemas.microsoft.com/office/powerpoint/2010/main" val="7613496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772547"/>
              </p:ext>
            </p:extLst>
          </p:nvPr>
        </p:nvGraphicFramePr>
        <p:xfrm>
          <a:off x="609600" y="1962150"/>
          <a:ext cx="109728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>
                  <a:extLst>
                    <a:ext uri="{9D8B030D-6E8A-4147-A177-3AD203B41FA5}">
                      <a16:colId xmlns:a16="http://schemas.microsoft.com/office/drawing/2014/main" val="638091096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817560285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32609694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Účinná</a:t>
                      </a:r>
                      <a:r>
                        <a:rPr lang="cs-CZ" baseline="0" dirty="0"/>
                        <a:t> látka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Obchodní název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Fixní kombinace s </a:t>
                      </a:r>
                      <a:r>
                        <a:rPr lang="cs-CZ" dirty="0" err="1"/>
                        <a:t>metf</a:t>
                      </a:r>
                      <a:r>
                        <a:rPr lang="cs-CZ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65220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Canagliflozin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Invokana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Vokanamet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9518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Dapagliflozin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Forxiga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Xigduo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0119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err="1"/>
                        <a:t>Empagliflozin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Jardiance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err="1"/>
                        <a:t>Synjardy</a:t>
                      </a:r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4108979"/>
                  </a:ext>
                </a:extLst>
              </a:tr>
            </a:tbl>
          </a:graphicData>
        </a:graphic>
      </p:graphicFrame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Bussiness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bussiness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23</a:t>
            </a:fld>
            <a:endParaRPr lang="en-GB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Aneb Kdo je kdo?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914400" y="4702629"/>
            <a:ext cx="70262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Budoucnost: </a:t>
            </a:r>
            <a:r>
              <a:rPr lang="cs-CZ" dirty="0" err="1"/>
              <a:t>Qtern</a:t>
            </a:r>
            <a:r>
              <a:rPr lang="cs-CZ" dirty="0"/>
              <a:t> </a:t>
            </a:r>
            <a:r>
              <a:rPr lang="cs-CZ" dirty="0" err="1"/>
              <a:t>dapagliflozin</a:t>
            </a:r>
            <a:r>
              <a:rPr lang="cs-CZ" dirty="0"/>
              <a:t> + </a:t>
            </a:r>
            <a:r>
              <a:rPr lang="cs-CZ" dirty="0" err="1"/>
              <a:t>saxagliptin</a:t>
            </a:r>
            <a:r>
              <a:rPr lang="cs-CZ" dirty="0"/>
              <a:t>….fixní trojkombinace</a:t>
            </a:r>
          </a:p>
        </p:txBody>
      </p:sp>
    </p:spTree>
    <p:extLst>
      <p:ext uri="{BB962C8B-B14F-4D97-AF65-F5344CB8AC3E}">
        <p14:creationId xmlns:p14="http://schemas.microsoft.com/office/powerpoint/2010/main" val="8093085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200" dirty="0"/>
              <a:t>1) v dvojkombinaci s </a:t>
            </a:r>
            <a:r>
              <a:rPr lang="cs-CZ" sz="2200" dirty="0" err="1"/>
              <a:t>metforminem</a:t>
            </a:r>
            <a:r>
              <a:rPr lang="cs-CZ" sz="2200" dirty="0"/>
              <a:t> u pacientů, u nichž použití maximálních tolerovaných dávek </a:t>
            </a:r>
            <a:r>
              <a:rPr lang="cs-CZ" sz="2200" dirty="0" err="1"/>
              <a:t>metforminu</a:t>
            </a:r>
            <a:r>
              <a:rPr lang="cs-CZ" sz="2200" dirty="0"/>
              <a:t> po dobu alespoň 3 měsíců společně s režimovými opatřeními nevedlo k uspokojivé kompenzaci diabetu definované hladinou HbA1C nižší než 60mmol/mol. </a:t>
            </a:r>
          </a:p>
          <a:p>
            <a:r>
              <a:rPr lang="cs-CZ" sz="2200" dirty="0"/>
              <a:t>2) v kombinaci s </a:t>
            </a:r>
            <a:r>
              <a:rPr lang="cs-CZ" sz="2200" dirty="0" err="1"/>
              <a:t>metforminem</a:t>
            </a:r>
            <a:r>
              <a:rPr lang="cs-CZ" sz="2200" dirty="0"/>
              <a:t> a inzulinem nebo inzulinem samotným u pacientů, u nichž terapie </a:t>
            </a:r>
            <a:r>
              <a:rPr lang="cs-CZ" sz="2200" dirty="0" err="1"/>
              <a:t>metforminem</a:t>
            </a:r>
            <a:r>
              <a:rPr lang="cs-CZ" sz="2200" dirty="0"/>
              <a:t> a inzulinem nebo inzulinem samotným po dobu alespoň 3 měsíců společně s režimovými opatřeními nevedla k uspokojivé kompenzaci diabetu definované hladinou HbA1C nižší než 60 </a:t>
            </a:r>
            <a:r>
              <a:rPr lang="cs-CZ" sz="2200" dirty="0" err="1"/>
              <a:t>mmol</a:t>
            </a:r>
            <a:r>
              <a:rPr lang="cs-CZ" sz="2200" dirty="0"/>
              <a:t>/mol. </a:t>
            </a:r>
          </a:p>
          <a:p>
            <a:r>
              <a:rPr lang="cs-CZ" sz="2200" dirty="0"/>
              <a:t>Nedojde-li k prokazatelnému zlepšení kompenzace diabetu o 7% či vyšší pokles hladiny HbA1C a současnému poklesu tělesné hmotnosti nejméně o 2% při kontrole po 6 měsících léčby, přípravek není dále indikován.</a:t>
            </a:r>
          </a:p>
          <a:p>
            <a:br>
              <a:rPr lang="cs-CZ" dirty="0"/>
            </a:b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Pohled zdravotních pojišťoven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24</a:t>
            </a:fld>
            <a:endParaRPr lang="en-GB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/>
              <a:t>Předepisování omezeno na DIA, END, INT a to pro diabetiky 2. typu:</a:t>
            </a:r>
          </a:p>
        </p:txBody>
      </p:sp>
    </p:spTree>
    <p:extLst>
      <p:ext uri="{BB962C8B-B14F-4D97-AF65-F5344CB8AC3E}">
        <p14:creationId xmlns:p14="http://schemas.microsoft.com/office/powerpoint/2010/main" val="15493804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34FEDED-D522-464E-9CCD-FEE52DF77F53}"/>
              </a:ext>
            </a:extLst>
          </p:cNvPr>
          <p:cNvCxnSpPr>
            <a:cxnSpLocks/>
          </p:cNvCxnSpPr>
          <p:nvPr/>
        </p:nvCxnSpPr>
        <p:spPr>
          <a:xfrm>
            <a:off x="979613" y="2547559"/>
            <a:ext cx="10247993" cy="0"/>
          </a:xfrm>
          <a:prstGeom prst="straightConnector1">
            <a:avLst/>
          </a:prstGeom>
          <a:noFill/>
          <a:ln w="57150" cap="flat" cmpd="sng" algn="ctr">
            <a:solidFill>
              <a:schemeClr val="accent2"/>
            </a:solidFill>
            <a:prstDash val="solid"/>
            <a:tailEnd type="triangle"/>
          </a:ln>
          <a:effectLst/>
        </p:spPr>
      </p:cxn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01C16C7C-BCE8-4FC6-903B-8FD9457F8138}"/>
              </a:ext>
            </a:extLst>
          </p:cNvPr>
          <p:cNvGraphicFramePr>
            <a:graphicFrameLocks noGrp="1"/>
          </p:cNvGraphicFramePr>
          <p:nvPr/>
        </p:nvGraphicFramePr>
        <p:xfrm>
          <a:off x="991307" y="1843356"/>
          <a:ext cx="9993240" cy="720000"/>
        </p:xfrm>
        <a:graphic>
          <a:graphicData uri="http://schemas.openxmlformats.org/drawingml/2006/table">
            <a:tbl>
              <a:tblPr firstRow="1" bandRow="1">
                <a:effectLst/>
              </a:tblPr>
              <a:tblGrid>
                <a:gridCol w="8327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1772969591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2040391378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102529323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3044540537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3301541217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1688814418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2419810577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3167711796"/>
                    </a:ext>
                  </a:extLst>
                </a:gridCol>
                <a:gridCol w="832770">
                  <a:extLst>
                    <a:ext uri="{9D8B030D-6E8A-4147-A177-3AD203B41FA5}">
                      <a16:colId xmlns:a16="http://schemas.microsoft.com/office/drawing/2014/main" val="553086752"/>
                    </a:ext>
                  </a:extLst>
                </a:gridCol>
              </a:tblGrid>
              <a:tr h="36000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2019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2020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/>
                        </a:defRPr>
                      </a:lvl9pPr>
                    </a:lstStyle>
                    <a:p>
                      <a:pPr algn="ctr"/>
                      <a:r>
                        <a:rPr lang="en-US" sz="2000" b="1" dirty="0">
                          <a:solidFill>
                            <a:schemeClr val="tx2"/>
                          </a:solidFill>
                        </a:rPr>
                        <a:t>2021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Q1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Q2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Q3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Q4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Q1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Q2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Q3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Q4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Q1</a:t>
                      </a:r>
                    </a:p>
                  </a:txBody>
                  <a:tcPr marT="0" marB="0" anchor="ctr">
                    <a:lnL w="12700" cap="flat" cmpd="sng" algn="ctr">
                      <a:solidFill>
                        <a:schemeClr val="accent2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Q2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Q3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0" dirty="0">
                          <a:solidFill>
                            <a:schemeClr val="tx2"/>
                          </a:solidFill>
                        </a:rPr>
                        <a:t>Q4</a:t>
                      </a:r>
                    </a:p>
                  </a:txBody>
                  <a:tcPr marT="0" marB="0" anchor="ctr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3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748332"/>
                  </a:ext>
                </a:extLst>
              </a:tr>
            </a:tbl>
          </a:graphicData>
        </a:graphic>
      </p:graphicFrame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38251ED4-FFA0-445C-B10D-EA81BE484778}"/>
              </a:ext>
            </a:extLst>
          </p:cNvPr>
          <p:cNvCxnSpPr>
            <a:cxnSpLocks/>
          </p:cNvCxnSpPr>
          <p:nvPr/>
        </p:nvCxnSpPr>
        <p:spPr>
          <a:xfrm flipV="1">
            <a:off x="3080012" y="2556592"/>
            <a:ext cx="0" cy="1464559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982470-49CA-4824-86DC-3F17BF0D49B6}"/>
              </a:ext>
            </a:extLst>
          </p:cNvPr>
          <p:cNvCxnSpPr>
            <a:cxnSpLocks/>
          </p:cNvCxnSpPr>
          <p:nvPr/>
        </p:nvCxnSpPr>
        <p:spPr>
          <a:xfrm flipV="1">
            <a:off x="4727848" y="2558318"/>
            <a:ext cx="0" cy="1610886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93A18C-34B4-4E20-98E0-EEE20BBCBCAD}"/>
              </a:ext>
            </a:extLst>
          </p:cNvPr>
          <p:cNvCxnSpPr>
            <a:cxnSpLocks/>
          </p:cNvCxnSpPr>
          <p:nvPr/>
        </p:nvCxnSpPr>
        <p:spPr>
          <a:xfrm flipV="1">
            <a:off x="5591944" y="2566612"/>
            <a:ext cx="0" cy="501128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317ECBA4-C147-4019-8D42-58DA9FA845A9}"/>
              </a:ext>
            </a:extLst>
          </p:cNvPr>
          <p:cNvCxnSpPr>
            <a:cxnSpLocks/>
          </p:cNvCxnSpPr>
          <p:nvPr/>
        </p:nvCxnSpPr>
        <p:spPr>
          <a:xfrm flipV="1">
            <a:off x="3912301" y="2556592"/>
            <a:ext cx="0" cy="403622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F4D84C-8A7A-4B93-8668-0243FA22F0C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624000" y="6015978"/>
            <a:ext cx="9216416" cy="670422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Outcomes listed are key primary endpoints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6MWT, 6-minute walk test; CV, cardiovascular; HF, heart failure; HHF, hospitalisation for heart failure; SGLT2, sodium-glucose co-transporter-2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NCT03448406; 2. NCT03448419;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3.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Abraham WT 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Eur J Heart Fail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doi:10.1002/ejhf.1486; 4. NCT03036124; 5.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NCT03877224; </a:t>
            </a:r>
            <a:b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6. NCT03877237; 7.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NCT03057977; 8. NCT03521934; 9. NCT03619213; 10. NCT03057951 (ClinicalTrials.gov references all accessed Apr 2019)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E6A4B14-7001-49F1-A5ED-6BD331F1A8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noProof="0" dirty="0"/>
              <a:t>Timeline for trial completion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295450-DD72-4544-8EC4-DB2034B0E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Příběh nekončí…</a:t>
            </a:r>
            <a:endParaRPr lang="en-GB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EFD95-D5D3-4FAE-97A4-BB64AD46D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33C140F3-F5FF-4FAF-8957-98371D661BB9}"/>
              </a:ext>
            </a:extLst>
          </p:cNvPr>
          <p:cNvCxnSpPr>
            <a:cxnSpLocks/>
          </p:cNvCxnSpPr>
          <p:nvPr/>
        </p:nvCxnSpPr>
        <p:spPr>
          <a:xfrm flipV="1">
            <a:off x="8040216" y="2566610"/>
            <a:ext cx="0" cy="2603055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894CA92-4FAA-418A-9F05-15DC88FF94F2}"/>
              </a:ext>
            </a:extLst>
          </p:cNvPr>
          <p:cNvCxnSpPr>
            <a:cxnSpLocks/>
          </p:cNvCxnSpPr>
          <p:nvPr/>
        </p:nvCxnSpPr>
        <p:spPr>
          <a:xfrm flipV="1">
            <a:off x="8904312" y="2566610"/>
            <a:ext cx="0" cy="1602594"/>
          </a:xfrm>
          <a:prstGeom prst="straightConnector1">
            <a:avLst/>
          </a:prstGeom>
          <a:noFill/>
          <a:ln w="28575" cap="flat" cmpd="sng" algn="ctr">
            <a:solidFill>
              <a:schemeClr val="accent1"/>
            </a:solidFill>
            <a:prstDash val="solid"/>
            <a:headEnd type="none"/>
            <a:tailEnd type="oval"/>
          </a:ln>
          <a:effectLst/>
        </p:spPr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4C41D5A-02BF-4802-AE60-8C371E01E77F}"/>
              </a:ext>
            </a:extLst>
          </p:cNvPr>
          <p:cNvSpPr txBox="1"/>
          <p:nvPr/>
        </p:nvSpPr>
        <p:spPr>
          <a:xfrm>
            <a:off x="1052758" y="4021151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DAPA-HF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4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(dapagliflozin)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 to first occurrence of CV death,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HHF, or urgent HF visit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BAB1975-D0F9-45C8-BDCC-65CFB08D0451}"/>
              </a:ext>
            </a:extLst>
          </p:cNvPr>
          <p:cNvSpPr txBox="1"/>
          <p:nvPr/>
        </p:nvSpPr>
        <p:spPr>
          <a:xfrm>
            <a:off x="4938180" y="2934031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EMPEROR-Reduced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7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(empagliflozin)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 to first event of adjudicated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 death or adjudicated HHF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D24D859-C8B8-4393-903A-6B8D9468F5B5}"/>
              </a:ext>
            </a:extLst>
          </p:cNvPr>
          <p:cNvSpPr txBox="1"/>
          <p:nvPr/>
        </p:nvSpPr>
        <p:spPr>
          <a:xfrm>
            <a:off x="8364416" y="2923476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DELIVER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9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(dapagliflozin)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 to first occurrence of CV death, 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HHF or urgent HF visit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99DF030-D25A-47F8-B317-4E667A654232}"/>
              </a:ext>
            </a:extLst>
          </p:cNvPr>
          <p:cNvSpPr txBox="1"/>
          <p:nvPr/>
        </p:nvSpPr>
        <p:spPr>
          <a:xfrm>
            <a:off x="6564216" y="5083716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SOLOIST-WHF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(sotagliflozin)</a:t>
            </a:r>
          </a:p>
          <a:p>
            <a:pPr marL="4762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5A5A5A"/>
              </a:buClr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Total number of CV death, HHF or urgent HF visits; kidney composite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7DC673-D467-4539-8695-DCB2E75D73C9}"/>
              </a:ext>
            </a:extLst>
          </p:cNvPr>
          <p:cNvSpPr txBox="1"/>
          <p:nvPr/>
        </p:nvSpPr>
        <p:spPr>
          <a:xfrm>
            <a:off x="1052758" y="2960214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EMPERIAL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1–3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(empagliflozin)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Change from baseline to Week 12 in exercise capacity (6MWT)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63E59C8-4F02-4F1B-A21E-D8D546A6B0D2}"/>
              </a:ext>
            </a:extLst>
          </p:cNvPr>
          <p:cNvSpPr txBox="1"/>
          <p:nvPr/>
        </p:nvSpPr>
        <p:spPr>
          <a:xfrm>
            <a:off x="4151784" y="4026688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DETERMINE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5,6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(dapagliflozin)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 pitchFamily="34" charset="0"/>
              </a:rPr>
              <a:t>Change from baseline to Week 16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 pitchFamily="34" charset="0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ＭＳ Ｐゴシック" pitchFamily="34" charset="-128"/>
                <a:cs typeface="Arial" pitchFamily="34" charset="0"/>
              </a:rPr>
              <a:t>in exercise capacity (6MWT)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743AE13-1A7F-46DF-81F8-3AE525D7D561}"/>
              </a:ext>
            </a:extLst>
          </p:cNvPr>
          <p:cNvSpPr txBox="1"/>
          <p:nvPr/>
        </p:nvSpPr>
        <p:spPr>
          <a:xfrm>
            <a:off x="8370140" y="4042743"/>
            <a:ext cx="2952000" cy="9375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5400">
            <a:solidFill>
              <a:schemeClr val="accent1"/>
            </a:solidFill>
          </a:ln>
          <a:effectLst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36000" tIns="45711" rIns="36000" bIns="45711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EMPEROR-Preserved</a:t>
            </a:r>
            <a:r>
              <a:rPr kumimoji="0" lang="en-GB" sz="1400" b="1" i="0" u="none" strike="noStrike" kern="1200" cap="none" spc="0" normalizeH="0" baseline="3000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10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6482C3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(empagliflozin)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Time to first event of adjudicated </a:t>
            </a:r>
            <a:b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2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 death or adjudicated HHF</a:t>
            </a:r>
          </a:p>
        </p:txBody>
      </p:sp>
    </p:spTree>
    <p:extLst>
      <p:ext uri="{BB962C8B-B14F-4D97-AF65-F5344CB8AC3E}">
        <p14:creationId xmlns:p14="http://schemas.microsoft.com/office/powerpoint/2010/main" val="32690648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Významně rozšiřují možnosti léčby DM 2</a:t>
            </a:r>
          </a:p>
          <a:p>
            <a:r>
              <a:rPr lang="cs-CZ" dirty="0"/>
              <a:t>Mají příznivý kardiovaskulární profil</a:t>
            </a:r>
          </a:p>
          <a:p>
            <a:r>
              <a:rPr lang="cs-CZ" dirty="0"/>
              <a:t>Jsou zvláště vhodné pro pacienty se srdečním selháním</a:t>
            </a:r>
          </a:p>
          <a:p>
            <a:r>
              <a:rPr lang="cs-CZ" dirty="0"/>
              <a:t>Budoucnost mají velmi pravděpodobně i pro nemocné bez přítomnosti diabetes </a:t>
            </a:r>
            <a:r>
              <a:rPr lang="cs-CZ" dirty="0" err="1"/>
              <a:t>mellitus</a:t>
            </a:r>
            <a:r>
              <a:rPr lang="cs-CZ" dirty="0"/>
              <a:t> i u HF-PEF</a:t>
            </a:r>
          </a:p>
          <a:p>
            <a:r>
              <a:rPr lang="cs-CZ" dirty="0"/>
              <a:t>V současnosti je jejich preskripce limitována symbolem „P“</a:t>
            </a:r>
          </a:p>
          <a:p>
            <a:r>
              <a:rPr lang="cs-CZ" dirty="0"/>
              <a:t>Je i omezena na DIA, END, INT</a:t>
            </a:r>
          </a:p>
          <a:p>
            <a:r>
              <a:rPr lang="cs-CZ" dirty="0"/>
              <a:t>Je třeba být s nimi seznámen a snažit se najít cesty, jak by z nich mohli profitovat naši nemocní (a pojišťovny se na nás nezlobily)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800" dirty="0"/>
              <a:t>Závěrem: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sz="3200" dirty="0"/>
              <a:t>SGLT 2 inhibitory (</a:t>
            </a:r>
            <a:r>
              <a:rPr lang="cs-CZ" sz="3200" dirty="0" err="1"/>
              <a:t>glifloziny</a:t>
            </a:r>
            <a:r>
              <a:rPr lang="cs-CZ" sz="3200" dirty="0"/>
              <a:t>):</a:t>
            </a:r>
          </a:p>
        </p:txBody>
      </p:sp>
    </p:spTree>
    <p:extLst>
      <p:ext uri="{BB962C8B-B14F-4D97-AF65-F5344CB8AC3E}">
        <p14:creationId xmlns:p14="http://schemas.microsoft.com/office/powerpoint/2010/main" val="37522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849086" y="-457200"/>
            <a:ext cx="10038020" cy="10776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978CD-8200-452B-A882-54D258D61118}" type="slidenum">
              <a:rPr lang="en-GB" smtClean="0"/>
              <a:pPr/>
              <a:t>27</a:t>
            </a:fld>
            <a:endParaRPr lang="en-GB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470263" y="622778"/>
            <a:ext cx="51988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20658124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Výsledek obrázku pro zeman a perout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808" y="279632"/>
            <a:ext cx="9601200" cy="5078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500808" y="6052930"/>
            <a:ext cx="6624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/>
              <a:t>Programový výbor (i já) se omlouvá… </a:t>
            </a:r>
          </a:p>
        </p:txBody>
      </p:sp>
    </p:spTree>
    <p:extLst>
      <p:ext uri="{BB962C8B-B14F-4D97-AF65-F5344CB8AC3E}">
        <p14:creationId xmlns:p14="http://schemas.microsoft.com/office/powerpoint/2010/main" val="23272259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Diabetes </a:t>
            </a:r>
            <a:r>
              <a:rPr lang="cs-CZ" dirty="0"/>
              <a:t>je vedoucí příčinou onemocnění srdce a ledvin, amputací dolních končetin a slepoty</a:t>
            </a:r>
            <a:r>
              <a:rPr lang="en-GB" baseline="30000" dirty="0"/>
              <a:t>1</a:t>
            </a:r>
            <a:endParaRPr lang="en-GB" dirty="0"/>
          </a:p>
        </p:txBody>
      </p:sp>
      <p:sp>
        <p:nvSpPr>
          <p:cNvPr id="25" name="Textplatzhalter 2"/>
          <p:cNvSpPr>
            <a:spLocks/>
          </p:cNvSpPr>
          <p:nvPr>
            <p:custDataLst>
              <p:tags r:id="rId1"/>
            </p:custDataLst>
          </p:nvPr>
        </p:nvSpPr>
        <p:spPr bwMode="gray">
          <a:xfrm>
            <a:off x="8593284" y="3420084"/>
            <a:ext cx="1698016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95350">
              <a:buClr>
                <a:srgbClr val="5A5A5A"/>
              </a:buClr>
            </a:pPr>
            <a:r>
              <a:rPr lang="en-GB" sz="1300" b="1" dirty="0">
                <a:solidFill>
                  <a:srgbClr val="F0414B"/>
                </a:solidFill>
                <a:latin typeface="Arial"/>
              </a:rPr>
              <a:t>29%</a:t>
            </a:r>
            <a:r>
              <a:rPr lang="en-GB" sz="1300" dirty="0">
                <a:solidFill>
                  <a:srgbClr val="6482C3"/>
                </a:solidFill>
                <a:latin typeface="Arial"/>
              </a:rPr>
              <a:t> </a:t>
            </a:r>
            <a:r>
              <a:rPr lang="en-GB" sz="1300" dirty="0">
                <a:solidFill>
                  <a:srgbClr val="5A5A5A"/>
                </a:solidFill>
                <a:latin typeface="Arial"/>
              </a:rPr>
              <a:t>of people with diabetes aged </a:t>
            </a:r>
            <a:br>
              <a:rPr lang="en-GB" sz="1300" dirty="0">
                <a:solidFill>
                  <a:srgbClr val="5A5A5A"/>
                </a:solidFill>
                <a:latin typeface="Arial"/>
              </a:rPr>
            </a:br>
            <a:r>
              <a:rPr lang="en-GB" sz="1300" dirty="0">
                <a:solidFill>
                  <a:srgbClr val="5A5A5A"/>
                </a:solidFill>
                <a:latin typeface="Arial"/>
              </a:rPr>
              <a:t>≥40 years have diabetic </a:t>
            </a:r>
            <a:r>
              <a:rPr lang="en-GB" sz="1300" dirty="0">
                <a:solidFill>
                  <a:srgbClr val="F0414B"/>
                </a:solidFill>
                <a:latin typeface="Arial"/>
              </a:rPr>
              <a:t>retinopathy</a:t>
            </a:r>
            <a:r>
              <a:rPr lang="en-GB" sz="1300" baseline="30000" dirty="0">
                <a:solidFill>
                  <a:srgbClr val="5A5A5A"/>
                </a:solidFill>
                <a:latin typeface="Arial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463784" y="1564684"/>
            <a:ext cx="155749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300" b="1" dirty="0">
                <a:solidFill>
                  <a:srgbClr val="F0414B"/>
                </a:solidFill>
                <a:latin typeface="Arial"/>
              </a:rPr>
              <a:t>16%</a:t>
            </a:r>
            <a:r>
              <a:rPr lang="en-GB" sz="1300" b="1" dirty="0">
                <a:solidFill>
                  <a:srgbClr val="6482C3"/>
                </a:solidFill>
                <a:latin typeface="Arial"/>
              </a:rPr>
              <a:t> </a:t>
            </a:r>
            <a:r>
              <a:rPr lang="en-GB" sz="1300" dirty="0">
                <a:solidFill>
                  <a:srgbClr val="5A5A5A"/>
                </a:solidFill>
                <a:latin typeface="Arial"/>
              </a:rPr>
              <a:t>of people aged &gt;65 years with diabetes </a:t>
            </a:r>
            <a:br>
              <a:rPr lang="en-GB" sz="1300" dirty="0">
                <a:solidFill>
                  <a:srgbClr val="5A5A5A"/>
                </a:solidFill>
                <a:latin typeface="Arial"/>
              </a:rPr>
            </a:br>
            <a:r>
              <a:rPr lang="en-GB" sz="1300" dirty="0">
                <a:solidFill>
                  <a:srgbClr val="F0414B"/>
                </a:solidFill>
                <a:latin typeface="Arial"/>
              </a:rPr>
              <a:t>die of stroke</a:t>
            </a:r>
            <a:r>
              <a:rPr lang="en-GB" sz="1300" baseline="30000" dirty="0">
                <a:solidFill>
                  <a:srgbClr val="5A5A5A"/>
                </a:solidFill>
                <a:latin typeface="Arial"/>
              </a:rPr>
              <a:t>4</a:t>
            </a:r>
            <a:endParaRPr lang="en-GB" sz="1300" dirty="0">
              <a:solidFill>
                <a:srgbClr val="5A5A5A"/>
              </a:solidFill>
              <a:latin typeface="Arial"/>
            </a:endParaRPr>
          </a:p>
        </p:txBody>
      </p:sp>
      <p:sp>
        <p:nvSpPr>
          <p:cNvPr id="31" name="Textplatzhalter 2"/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1847528" y="4534156"/>
            <a:ext cx="2016224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95350">
              <a:buClr>
                <a:srgbClr val="5A5A5A"/>
              </a:buClr>
            </a:pPr>
            <a:r>
              <a:rPr lang="en-GB" sz="1300" b="1" dirty="0">
                <a:solidFill>
                  <a:srgbClr val="F0414B"/>
                </a:solidFill>
                <a:latin typeface="Arial"/>
              </a:rPr>
              <a:t>60%</a:t>
            </a:r>
            <a:r>
              <a:rPr lang="en-GB" sz="1300" b="1" dirty="0">
                <a:solidFill>
                  <a:srgbClr val="6482C3"/>
                </a:solidFill>
                <a:latin typeface="Arial"/>
              </a:rPr>
              <a:t> </a:t>
            </a:r>
            <a:r>
              <a:rPr lang="en-GB" sz="1300" dirty="0">
                <a:solidFill>
                  <a:srgbClr val="5A5A5A"/>
                </a:solidFill>
                <a:latin typeface="Arial"/>
              </a:rPr>
              <a:t>of non-traumatic lower-limb </a:t>
            </a:r>
            <a:r>
              <a:rPr lang="en-GB" sz="1300" dirty="0">
                <a:solidFill>
                  <a:srgbClr val="F0414B"/>
                </a:solidFill>
                <a:latin typeface="Arial"/>
              </a:rPr>
              <a:t>amputations</a:t>
            </a:r>
            <a:r>
              <a:rPr lang="en-GB" sz="1300" dirty="0">
                <a:solidFill>
                  <a:srgbClr val="6482C3"/>
                </a:solidFill>
                <a:latin typeface="Arial"/>
              </a:rPr>
              <a:t> </a:t>
            </a:r>
            <a:r>
              <a:rPr lang="en-GB" sz="1300" dirty="0">
                <a:solidFill>
                  <a:srgbClr val="5A5A5A"/>
                </a:solidFill>
                <a:latin typeface="Arial"/>
              </a:rPr>
              <a:t>occur in diabetes patients ≥20 years old</a:t>
            </a:r>
            <a:r>
              <a:rPr lang="en-GB" sz="1300" baseline="30000" dirty="0">
                <a:solidFill>
                  <a:srgbClr val="5A5A5A"/>
                </a:solidFill>
                <a:latin typeface="Arial"/>
              </a:rPr>
              <a:t>3</a:t>
            </a:r>
          </a:p>
        </p:txBody>
      </p:sp>
      <p:sp>
        <p:nvSpPr>
          <p:cNvPr id="32" name="Textplatzhalter 2"/>
          <p:cNvSpPr>
            <a:spLocks/>
          </p:cNvSpPr>
          <p:nvPr>
            <p:custDataLst>
              <p:tags r:id="rId3"/>
            </p:custDataLst>
          </p:nvPr>
        </p:nvSpPr>
        <p:spPr bwMode="gray">
          <a:xfrm>
            <a:off x="2415216" y="1570660"/>
            <a:ext cx="1485854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95350">
              <a:buClr>
                <a:srgbClr val="5A5A5A"/>
              </a:buClr>
            </a:pPr>
            <a:r>
              <a:rPr lang="en-GB" sz="1300" b="1" dirty="0">
                <a:solidFill>
                  <a:srgbClr val="F0414B"/>
                </a:solidFill>
                <a:latin typeface="Arial"/>
              </a:rPr>
              <a:t>50–80%</a:t>
            </a:r>
            <a:r>
              <a:rPr lang="en-GB" sz="1300" b="1" dirty="0">
                <a:solidFill>
                  <a:srgbClr val="6482C3"/>
                </a:solidFill>
                <a:latin typeface="Arial"/>
              </a:rPr>
              <a:t> </a:t>
            </a:r>
            <a:r>
              <a:rPr lang="en-GB" sz="1300" dirty="0">
                <a:solidFill>
                  <a:srgbClr val="5A5A5A"/>
                </a:solidFill>
                <a:latin typeface="Arial"/>
              </a:rPr>
              <a:t>of people with diabetes </a:t>
            </a:r>
            <a:r>
              <a:rPr lang="en-GB" sz="1300" dirty="0">
                <a:solidFill>
                  <a:srgbClr val="F0414B"/>
                </a:solidFill>
                <a:latin typeface="Arial"/>
              </a:rPr>
              <a:t>die </a:t>
            </a:r>
            <a:br>
              <a:rPr lang="en-GB" sz="1300" dirty="0">
                <a:solidFill>
                  <a:srgbClr val="F0414B"/>
                </a:solidFill>
                <a:latin typeface="Arial"/>
              </a:rPr>
            </a:br>
            <a:r>
              <a:rPr lang="en-GB" sz="1300" dirty="0">
                <a:solidFill>
                  <a:srgbClr val="F0414B"/>
                </a:solidFill>
                <a:latin typeface="Arial"/>
              </a:rPr>
              <a:t>of cardiovascular disease</a:t>
            </a:r>
            <a:r>
              <a:rPr lang="en-GB" sz="1300" baseline="30000" dirty="0">
                <a:solidFill>
                  <a:srgbClr val="5A5A5A"/>
                </a:solidFill>
                <a:latin typeface="Arial"/>
              </a:rPr>
              <a:t>2</a:t>
            </a:r>
          </a:p>
        </p:txBody>
      </p:sp>
      <p:sp>
        <p:nvSpPr>
          <p:cNvPr id="33" name="Textplatzhalter 2"/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1986266" y="3022169"/>
            <a:ext cx="1489321" cy="8002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95350">
              <a:buClr>
                <a:srgbClr val="5A5A5A"/>
              </a:buClr>
            </a:pPr>
            <a:r>
              <a:rPr lang="en-US" sz="1300" b="1" dirty="0">
                <a:solidFill>
                  <a:srgbClr val="F0414B"/>
                </a:solidFill>
                <a:latin typeface="Arial"/>
              </a:rPr>
              <a:t>44%</a:t>
            </a:r>
            <a:r>
              <a:rPr lang="en-US" sz="1300" b="1" dirty="0">
                <a:solidFill>
                  <a:srgbClr val="6482C3"/>
                </a:solidFill>
                <a:latin typeface="Arial"/>
              </a:rPr>
              <a:t> </a:t>
            </a:r>
            <a:r>
              <a:rPr lang="en-US" sz="1300" dirty="0">
                <a:solidFill>
                  <a:srgbClr val="5A5A5A"/>
                </a:solidFill>
                <a:latin typeface="Arial"/>
              </a:rPr>
              <a:t>of new </a:t>
            </a:r>
            <a:r>
              <a:rPr lang="en-US" sz="1300" dirty="0">
                <a:solidFill>
                  <a:srgbClr val="F0414B"/>
                </a:solidFill>
                <a:latin typeface="Arial"/>
              </a:rPr>
              <a:t>kidney failure </a:t>
            </a:r>
            <a:r>
              <a:rPr lang="en-US" sz="1300" dirty="0">
                <a:solidFill>
                  <a:srgbClr val="5A5A5A"/>
                </a:solidFill>
                <a:latin typeface="Arial"/>
              </a:rPr>
              <a:t>cases are observed in patients with diabetes</a:t>
            </a:r>
            <a:r>
              <a:rPr lang="en-US" sz="1300" baseline="30000" dirty="0">
                <a:solidFill>
                  <a:srgbClr val="5A5A5A"/>
                </a:solidFill>
                <a:latin typeface="Arial"/>
              </a:rPr>
              <a:t>3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790603" y="5373216"/>
            <a:ext cx="3493583" cy="523220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 defTabSz="457200"/>
            <a:r>
              <a:rPr lang="en-US" sz="1400" b="1" dirty="0">
                <a:solidFill>
                  <a:srgbClr val="FFFFFF"/>
                </a:solidFill>
                <a:latin typeface="Arial"/>
              </a:rPr>
              <a:t>A significant unmet need exists to reduce complications of diabetes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>
          <a:xfrm>
            <a:off x="1981200" y="6201600"/>
            <a:ext cx="7461092" cy="484800"/>
          </a:xfrm>
        </p:spPr>
        <p:txBody>
          <a:bodyPr/>
          <a:lstStyle/>
          <a:p>
            <a:pPr defTabSz="457200"/>
            <a:r>
              <a:rPr lang="en-GB" dirty="0">
                <a:solidFill>
                  <a:srgbClr val="5A5A5A"/>
                </a:solidFill>
                <a:latin typeface="Arial"/>
              </a:rPr>
              <a:t>1. International Diabetes Federation. </a:t>
            </a:r>
            <a:r>
              <a:rPr lang="en-GB" i="1" dirty="0">
                <a:solidFill>
                  <a:srgbClr val="5A5A5A"/>
                </a:solidFill>
                <a:latin typeface="Arial"/>
              </a:rPr>
              <a:t>IDF Diabetes Atlas</a:t>
            </a:r>
            <a:r>
              <a:rPr lang="en-GB" dirty="0">
                <a:solidFill>
                  <a:srgbClr val="5A5A5A"/>
                </a:solidFill>
                <a:latin typeface="Arial"/>
              </a:rPr>
              <a:t>. 7th edn. 2015. www.idf.org/diabetesatlas (accessed 22 Feb 2016); </a:t>
            </a:r>
            <a:br>
              <a:rPr lang="en-GB" dirty="0">
                <a:solidFill>
                  <a:srgbClr val="5A5A5A"/>
                </a:solidFill>
                <a:latin typeface="Arial"/>
              </a:rPr>
            </a:br>
            <a:r>
              <a:rPr lang="en-GB" dirty="0">
                <a:solidFill>
                  <a:srgbClr val="5A5A5A"/>
                </a:solidFill>
                <a:latin typeface="Arial"/>
              </a:rPr>
              <a:t>2. WHO. 10 Facts about Diabetes: www.who.int/features/factfiles/diabetes/facts/en/index5.html (accessed 22 Feb 2016); </a:t>
            </a:r>
            <a:br>
              <a:rPr lang="en-GB" dirty="0">
                <a:solidFill>
                  <a:srgbClr val="5A5A5A"/>
                </a:solidFill>
                <a:latin typeface="Arial"/>
              </a:rPr>
            </a:br>
            <a:r>
              <a:rPr lang="en-GB" dirty="0">
                <a:solidFill>
                  <a:srgbClr val="5A5A5A"/>
                </a:solidFill>
                <a:latin typeface="Arial"/>
              </a:rPr>
              <a:t>3. Adapted from: CDC 2014 National Diabetes Fact Sheet: www.cdc.gov/diabetes/pubs/statsreport14/national-diabetes-report-web.pdf (accessed 22 Feb 2016); </a:t>
            </a:r>
            <a:br>
              <a:rPr lang="en-GB" dirty="0">
                <a:solidFill>
                  <a:srgbClr val="5A5A5A"/>
                </a:solidFill>
                <a:latin typeface="Arial"/>
              </a:rPr>
            </a:br>
            <a:r>
              <a:rPr lang="en-GB" dirty="0">
                <a:solidFill>
                  <a:srgbClr val="5A5A5A"/>
                </a:solidFill>
                <a:latin typeface="Arial"/>
              </a:rPr>
              <a:t>4. American Heart Association. Statistical Fact Sheet. 2014 www.heart.org/idc/groups/heart-public/@wcm/@sop/@smd/documents/downloadable/ucm_462019.pdf (accessed 22 Feb 2016)</a:t>
            </a:r>
            <a:endParaRPr lang="en-GB" i="1" dirty="0">
              <a:solidFill>
                <a:srgbClr val="5A5A5A"/>
              </a:solidFill>
              <a:latin typeface="Arial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3738" y="1626376"/>
            <a:ext cx="1384428" cy="3569336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034388" y="1380960"/>
            <a:ext cx="1260000" cy="1260000"/>
            <a:chOff x="1278878" y="1156898"/>
            <a:chExt cx="1807528" cy="1807528"/>
          </a:xfrm>
        </p:grpSpPr>
        <p:sp>
          <p:nvSpPr>
            <p:cNvPr id="35" name="Oval 34"/>
            <p:cNvSpPr/>
            <p:nvPr/>
          </p:nvSpPr>
          <p:spPr>
            <a:xfrm>
              <a:off x="1278878" y="1156898"/>
              <a:ext cx="1807528" cy="180752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36" name="Picture 2" descr="C:\Users\fulkese\AppData\Local\Temp\wzba98\new gifs\Module-A-slide-8-brain-f0115871.gif"/>
            <p:cNvPicPr>
              <a:picLocks noChangeAspect="1" noChangeArrowheads="1"/>
            </p:cNvPicPr>
            <p:nvPr/>
          </p:nvPicPr>
          <p:blipFill rotWithShape="1"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8219"/>
            <a:stretch/>
          </p:blipFill>
          <p:spPr bwMode="auto">
            <a:xfrm>
              <a:off x="1352117" y="1328782"/>
              <a:ext cx="1633899" cy="1347614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Group 36"/>
          <p:cNvGrpSpPr/>
          <p:nvPr/>
        </p:nvGrpSpPr>
        <p:grpSpPr>
          <a:xfrm>
            <a:off x="4060912" y="1340768"/>
            <a:ext cx="1260000" cy="1260000"/>
            <a:chOff x="1751058" y="3746988"/>
            <a:chExt cx="1807528" cy="1807528"/>
          </a:xfrm>
          <a:effectLst/>
        </p:grpSpPr>
        <p:sp>
          <p:nvSpPr>
            <p:cNvPr id="38" name="Oval 37"/>
            <p:cNvSpPr/>
            <p:nvPr/>
          </p:nvSpPr>
          <p:spPr>
            <a:xfrm>
              <a:off x="1751058" y="3746988"/>
              <a:ext cx="1807528" cy="180752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39" name="Picture 38">
              <a:hlinkClick r:id="rId11"/>
            </p:cNvPr>
            <p:cNvPicPr/>
            <p:nvPr/>
          </p:nvPicPr>
          <p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2166528" y="4006744"/>
              <a:ext cx="944361" cy="1283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" name="Group 39"/>
          <p:cNvGrpSpPr/>
          <p:nvPr/>
        </p:nvGrpSpPr>
        <p:grpSpPr>
          <a:xfrm>
            <a:off x="3640336" y="2792277"/>
            <a:ext cx="1260000" cy="1260000"/>
            <a:chOff x="6463412" y="2799977"/>
            <a:chExt cx="1807528" cy="1807528"/>
          </a:xfrm>
        </p:grpSpPr>
        <p:sp>
          <p:nvSpPr>
            <p:cNvPr id="41" name="Oval 40"/>
            <p:cNvSpPr/>
            <p:nvPr/>
          </p:nvSpPr>
          <p:spPr>
            <a:xfrm>
              <a:off x="6463412" y="2799977"/>
              <a:ext cx="1807528" cy="180752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42" name="Picture 4" descr="C:\Users\fulkese\AppData\Local\Temp\wzdb71\new gifs\Module-A-slide-9-Cross-section-kidney-f0086954.gif"/>
            <p:cNvPicPr>
              <a:picLocks noChangeAspect="1" noChangeArrowheads="1"/>
            </p:cNvPicPr>
            <p:nvPr/>
          </p:nvPicPr>
          <p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50289" y="2905850"/>
              <a:ext cx="1266002" cy="15825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3" name="Group 42"/>
          <p:cNvGrpSpPr/>
          <p:nvPr/>
        </p:nvGrpSpPr>
        <p:grpSpPr>
          <a:xfrm>
            <a:off x="7248128" y="3212976"/>
            <a:ext cx="1332000" cy="1260000"/>
            <a:chOff x="5305449" y="1104962"/>
            <a:chExt cx="1945082" cy="1807528"/>
          </a:xfrm>
        </p:grpSpPr>
        <p:sp>
          <p:nvSpPr>
            <p:cNvPr id="44" name="Oval 43"/>
            <p:cNvSpPr/>
            <p:nvPr/>
          </p:nvSpPr>
          <p:spPr>
            <a:xfrm>
              <a:off x="5374226" y="1104962"/>
              <a:ext cx="1807528" cy="180752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45" name="Picture 8" descr="C:\Users\fulkese\AppData\Local\Temp\wz5c63\new gifs\Module-A-slide-8-eye_f0022637.gif"/>
            <p:cNvPicPr>
              <a:picLocks noChangeAspect="1" noChangeArrowheads="1"/>
            </p:cNvPicPr>
            <p:nvPr/>
          </p:nvPicPr>
          <p:blipFill>
            <a:blip r:embed="rId1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05449" y="1379236"/>
              <a:ext cx="1945082" cy="12587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6" name="Group 45"/>
          <p:cNvGrpSpPr/>
          <p:nvPr/>
        </p:nvGrpSpPr>
        <p:grpSpPr>
          <a:xfrm>
            <a:off x="3998698" y="4304264"/>
            <a:ext cx="1260000" cy="1260000"/>
            <a:chOff x="5462186" y="4304462"/>
            <a:chExt cx="1393998" cy="1393998"/>
          </a:xfrm>
        </p:grpSpPr>
        <p:sp>
          <p:nvSpPr>
            <p:cNvPr id="47" name="Oval 46"/>
            <p:cNvSpPr/>
            <p:nvPr/>
          </p:nvSpPr>
          <p:spPr>
            <a:xfrm>
              <a:off x="5462186" y="4304462"/>
              <a:ext cx="1393998" cy="1393998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48" name="Picture 86" descr="feet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687839" y="4526520"/>
              <a:ext cx="914399" cy="97535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Ovál 1"/>
          <p:cNvSpPr/>
          <p:nvPr/>
        </p:nvSpPr>
        <p:spPr>
          <a:xfrm>
            <a:off x="1832581" y="1427572"/>
            <a:ext cx="3827715" cy="1076276"/>
          </a:xfrm>
          <a:prstGeom prst="ellipse">
            <a:avLst/>
          </a:prstGeom>
          <a:noFill/>
          <a:ln w="28575">
            <a:solidFill>
              <a:srgbClr val="008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46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GB" dirty="0"/>
              <a:t>Renal and cardiac systems are inextricably linked; acute or chronic </a:t>
            </a:r>
            <a:br>
              <a:rPr lang="en-GB" dirty="0"/>
            </a:br>
            <a:r>
              <a:rPr lang="en-GB" dirty="0"/>
              <a:t>disorder of one can induce dysfunction in the other</a:t>
            </a:r>
            <a:r>
              <a:rPr lang="en-GB" baseline="30000" dirty="0"/>
              <a:t>1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Elderly patients with CKD are more likely to die of heart disease than advance to ESRD and dialysis</a:t>
            </a:r>
            <a:r>
              <a:rPr lang="en-GB" baseline="30000" dirty="0"/>
              <a:t>2</a:t>
            </a:r>
            <a:endParaRPr lang="en-US" baseline="300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Onemocnění ledvin vede k postižení KV systému (a naopak)</a:t>
            </a:r>
            <a:endParaRPr lang="en-GB" dirty="0"/>
          </a:p>
        </p:txBody>
      </p:sp>
      <p:sp>
        <p:nvSpPr>
          <p:cNvPr id="10" name="Left-Right Arrow 9" descr="yurxyu"/>
          <p:cNvSpPr/>
          <p:nvPr/>
        </p:nvSpPr>
        <p:spPr>
          <a:xfrm>
            <a:off x="3762870" y="2546016"/>
            <a:ext cx="4239491" cy="1002281"/>
          </a:xfrm>
          <a:prstGeom prst="leftRight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 defTabSz="457200"/>
            <a:r>
              <a:rPr lang="en-GB" sz="1600" dirty="0">
                <a:solidFill>
                  <a:srgbClr val="FFFFFF"/>
                </a:solidFill>
                <a:latin typeface="Arial"/>
              </a:rPr>
              <a:t>Organ damage/dysfunction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529840" y="5160963"/>
            <a:ext cx="7132320" cy="491416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GB" dirty="0">
                <a:solidFill>
                  <a:srgbClr val="FFFFFF"/>
                </a:solidFill>
                <a:latin typeface="Arial"/>
              </a:rPr>
              <a:t>Renal and cardiac systems should be considered together</a:t>
            </a:r>
          </a:p>
        </p:txBody>
      </p:sp>
      <p:pic>
        <p:nvPicPr>
          <p:cNvPr id="16" name="Picture 15">
            <a:hlinkClick r:id="rId3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2639617" y="2311781"/>
            <a:ext cx="932459" cy="14670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2" descr="C:\Users\fulkese\AppData\Local\Temp\wz8a17\new gifs\Module-A-slide-9A-shutterstock_78688360-Left-ventricular-hypertrophy.gif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6" r="35535" b="9680"/>
          <a:stretch/>
        </p:blipFill>
        <p:spPr bwMode="auto">
          <a:xfrm>
            <a:off x="8127084" y="2182913"/>
            <a:ext cx="1425300" cy="172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/>
            <a:r>
              <a:rPr lang="en-GB">
                <a:solidFill>
                  <a:srgbClr val="5A5A5A"/>
                </a:solidFill>
                <a:latin typeface="Arial"/>
              </a:rPr>
              <a:t>CKD, chronic kidney disease; CV, cardiovascular; ESRD, end-stage renal disease</a:t>
            </a:r>
            <a:br>
              <a:rPr lang="en-GB">
                <a:solidFill>
                  <a:srgbClr val="5A5A5A"/>
                </a:solidFill>
                <a:latin typeface="Arial"/>
              </a:rPr>
            </a:br>
            <a:r>
              <a:rPr lang="en-GB">
                <a:solidFill>
                  <a:srgbClr val="5A5A5A"/>
                </a:solidFill>
                <a:latin typeface="Arial"/>
              </a:rPr>
              <a:t>1. Ronco C </a:t>
            </a:r>
            <a:r>
              <a:rPr lang="en-GB" i="1">
                <a:solidFill>
                  <a:srgbClr val="5A5A5A"/>
                </a:solidFill>
                <a:latin typeface="Arial"/>
              </a:rPr>
              <a:t>et al</a:t>
            </a:r>
            <a:r>
              <a:rPr lang="en-GB">
                <a:solidFill>
                  <a:srgbClr val="5A5A5A"/>
                </a:solidFill>
                <a:latin typeface="Arial"/>
              </a:rPr>
              <a:t>. </a:t>
            </a:r>
            <a:r>
              <a:rPr lang="en-US" i="1">
                <a:solidFill>
                  <a:srgbClr val="5A5A5A"/>
                </a:solidFill>
                <a:latin typeface="Arial"/>
              </a:rPr>
              <a:t>J Am Coll Cardiol </a:t>
            </a:r>
            <a:r>
              <a:rPr lang="en-US">
                <a:solidFill>
                  <a:srgbClr val="5A5A5A"/>
                </a:solidFill>
                <a:latin typeface="Arial"/>
              </a:rPr>
              <a:t>2008;52:1527; 2. Dalrymple L </a:t>
            </a:r>
            <a:r>
              <a:rPr lang="en-US" i="1">
                <a:solidFill>
                  <a:srgbClr val="5A5A5A"/>
                </a:solidFill>
                <a:latin typeface="Arial"/>
              </a:rPr>
              <a:t>et al.</a:t>
            </a:r>
            <a:r>
              <a:rPr lang="en-US">
                <a:solidFill>
                  <a:srgbClr val="5A5A5A"/>
                </a:solidFill>
                <a:latin typeface="Arial"/>
              </a:rPr>
              <a:t> </a:t>
            </a:r>
            <a:r>
              <a:rPr lang="sv-SE" i="1">
                <a:solidFill>
                  <a:srgbClr val="5A5A5A"/>
                </a:solidFill>
                <a:latin typeface="Arial"/>
              </a:rPr>
              <a:t>J Gen Intern Med </a:t>
            </a:r>
            <a:r>
              <a:rPr lang="sv-SE">
                <a:solidFill>
                  <a:srgbClr val="5A5A5A"/>
                </a:solidFill>
                <a:latin typeface="Arial"/>
              </a:rPr>
              <a:t>2011;26:379</a:t>
            </a:r>
            <a:endParaRPr lang="en-GB" dirty="0">
              <a:solidFill>
                <a:srgbClr val="5A5A5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1412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4" name="Straight Connector 63"/>
          <p:cNvCxnSpPr/>
          <p:nvPr/>
        </p:nvCxnSpPr>
        <p:spPr>
          <a:xfrm flipV="1">
            <a:off x="9718904" y="1841367"/>
            <a:ext cx="0" cy="2182533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V="1">
            <a:off x="2412475" y="1820843"/>
            <a:ext cx="0" cy="2559087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>
            <a:off x="6012876" y="5611957"/>
            <a:ext cx="3" cy="384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H="1">
            <a:off x="8142668" y="4138373"/>
            <a:ext cx="468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>
            <a:off x="3420589" y="4138373"/>
            <a:ext cx="468659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568188" y="5753345"/>
            <a:ext cx="6984000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3881409" y="3970923"/>
            <a:ext cx="4262930" cy="1464231"/>
          </a:xfrm>
          <a:prstGeom prst="roundRect">
            <a:avLst/>
          </a:prstGeom>
          <a:solidFill>
            <a:schemeClr val="accent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solidFill>
                  <a:srgbClr val="FFFFFF"/>
                </a:solidFill>
                <a:latin typeface="Arial"/>
              </a:rPr>
              <a:t>Cardiorenal connection:</a:t>
            </a: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81410" y="1211428"/>
            <a:ext cx="4284000" cy="1957983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tIns="0" rtlCol="0">
            <a:spAutoFit/>
          </a:bodyPr>
          <a:lstStyle/>
          <a:p>
            <a:pPr algn="ctr"/>
            <a:r>
              <a:rPr lang="en-GB" sz="1600" dirty="0">
                <a:solidFill>
                  <a:srgbClr val="FFFFFF"/>
                </a:solidFill>
                <a:latin typeface="Arial"/>
              </a:rPr>
              <a:t>Haemodynamic control:</a:t>
            </a: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  <a:p>
            <a:endParaRPr lang="en-GB" sz="1600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2" name="Title 7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Kardiorenální</a:t>
            </a:r>
            <a:r>
              <a:rPr lang="cs-CZ" dirty="0"/>
              <a:t> </a:t>
            </a:r>
            <a:r>
              <a:rPr lang="cs-CZ" i="1" dirty="0"/>
              <a:t>circulus vitiosus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4069545" y="4459274"/>
            <a:ext cx="3914370" cy="9197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en-GB" sz="1200" dirty="0">
                <a:solidFill>
                  <a:srgbClr val="5A5A5A"/>
                </a:solidFill>
                <a:latin typeface="Arial"/>
              </a:rPr>
              <a:t>Nitric oxide/reactive oxygen species imbalance</a:t>
            </a:r>
          </a:p>
          <a:p>
            <a:pPr algn="ctr">
              <a:lnSpc>
                <a:spcPct val="112000"/>
              </a:lnSpc>
            </a:pPr>
            <a:r>
              <a:rPr lang="en-GB" sz="1200" dirty="0">
                <a:solidFill>
                  <a:srgbClr val="5A5A5A"/>
                </a:solidFill>
                <a:latin typeface="Arial"/>
              </a:rPr>
              <a:t>Sympathetic nervous system activation</a:t>
            </a:r>
          </a:p>
          <a:p>
            <a:pPr algn="ctr">
              <a:lnSpc>
                <a:spcPct val="112000"/>
              </a:lnSpc>
            </a:pPr>
            <a:r>
              <a:rPr lang="en-GB" sz="1200" dirty="0">
                <a:solidFill>
                  <a:srgbClr val="5A5A5A"/>
                </a:solidFill>
                <a:latin typeface="Arial"/>
              </a:rPr>
              <a:t>Renin-angiotensin system activation </a:t>
            </a:r>
          </a:p>
          <a:p>
            <a:pPr algn="ctr">
              <a:lnSpc>
                <a:spcPct val="112000"/>
              </a:lnSpc>
            </a:pPr>
            <a:r>
              <a:rPr lang="en-GB" sz="1200" dirty="0">
                <a:solidFill>
                  <a:srgbClr val="5A5A5A"/>
                </a:solidFill>
                <a:latin typeface="Arial"/>
              </a:rPr>
              <a:t>Inflammation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375467" y="4018044"/>
            <a:ext cx="1152128" cy="901098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</a:rPr>
              <a:t>Kidney</a:t>
            </a:r>
            <a:br>
              <a:rPr lang="en-GB" dirty="0">
                <a:solidFill>
                  <a:srgbClr val="FFFFFF"/>
                </a:solidFill>
                <a:latin typeface="Arial"/>
              </a:rPr>
            </a:br>
            <a:r>
              <a:rPr lang="en-GB" dirty="0">
                <a:solidFill>
                  <a:srgbClr val="FFFFFF"/>
                </a:solidFill>
                <a:latin typeface="Arial"/>
              </a:rPr>
              <a:t>failure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04406" y="4018043"/>
            <a:ext cx="1236010" cy="900000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</a:rPr>
              <a:t>Heart failure </a:t>
            </a:r>
          </a:p>
        </p:txBody>
      </p:sp>
      <p:graphicFrame>
        <p:nvGraphicFramePr>
          <p:cNvPr id="5" name="Diagram 4"/>
          <p:cNvGraphicFramePr/>
          <p:nvPr/>
        </p:nvGraphicFramePr>
        <p:xfrm>
          <a:off x="4181162" y="1639337"/>
          <a:ext cx="3663431" cy="1972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8" name="Straight Arrow Connector 47"/>
          <p:cNvCxnSpPr/>
          <p:nvPr/>
        </p:nvCxnSpPr>
        <p:spPr>
          <a:xfrm flipV="1">
            <a:off x="9714200" y="4901713"/>
            <a:ext cx="0" cy="1358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V="1">
            <a:off x="2572393" y="4949815"/>
            <a:ext cx="0" cy="816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flipV="1">
            <a:off x="9549292" y="4901713"/>
            <a:ext cx="0" cy="864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/>
          <p:cNvCxnSpPr/>
          <p:nvPr/>
        </p:nvCxnSpPr>
        <p:spPr>
          <a:xfrm>
            <a:off x="2404523" y="1826290"/>
            <a:ext cx="1440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/>
          <p:cNvCxnSpPr/>
          <p:nvPr/>
        </p:nvCxnSpPr>
        <p:spPr>
          <a:xfrm flipH="1">
            <a:off x="8184096" y="1826290"/>
            <a:ext cx="1548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H="1" flipV="1">
            <a:off x="2412476" y="4949816"/>
            <a:ext cx="1" cy="131099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2404524" y="6247215"/>
            <a:ext cx="2196246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417034" y="6247215"/>
            <a:ext cx="2297169" cy="0"/>
          </a:xfrm>
          <a:prstGeom prst="line">
            <a:avLst/>
          </a:prstGeom>
          <a:ln w="2857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608723" y="5990771"/>
            <a:ext cx="2808311" cy="408623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</a:rPr>
              <a:t>Cardiovascular damage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6122626" y="3707277"/>
            <a:ext cx="0" cy="336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5951984" y="3707277"/>
            <a:ext cx="0" cy="3360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hlinkClick r:id="rId8"/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847528" y="3928760"/>
            <a:ext cx="639934" cy="101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2" descr="C:\Users\fulkese\AppData\Local\Temp\wz8a17\new gifs\Module-A-slide-9A-shutterstock_78688360-Left-ventricular-hypertrophy.gif"/>
          <p:cNvPicPr>
            <a:picLocks noChangeAspect="1" noChangeArrowheads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514" r="46763" b="19019"/>
          <a:stretch/>
        </p:blipFill>
        <p:spPr bwMode="auto">
          <a:xfrm>
            <a:off x="9601544" y="3850148"/>
            <a:ext cx="887702" cy="1080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/>
            <a:r>
              <a:rPr lang="en-GB">
                <a:solidFill>
                  <a:srgbClr val="5A5A5A"/>
                </a:solidFill>
                <a:latin typeface="Arial"/>
              </a:rPr>
              <a:t>Bongartz L </a:t>
            </a:r>
            <a:r>
              <a:rPr lang="en-GB" i="1">
                <a:solidFill>
                  <a:srgbClr val="5A5A5A"/>
                </a:solidFill>
                <a:latin typeface="Arial"/>
              </a:rPr>
              <a:t>et al. Eur Heart J </a:t>
            </a:r>
            <a:r>
              <a:rPr lang="en-GB">
                <a:solidFill>
                  <a:srgbClr val="5A5A5A"/>
                </a:solidFill>
                <a:latin typeface="Arial"/>
              </a:rPr>
              <a:t>2005;26:11</a:t>
            </a:r>
            <a:endParaRPr lang="en-GB" dirty="0">
              <a:solidFill>
                <a:srgbClr val="5A5A5A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03439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9" name="Straight Connector 38"/>
          <p:cNvCxnSpPr/>
          <p:nvPr/>
        </p:nvCxnSpPr>
        <p:spPr>
          <a:xfrm>
            <a:off x="9153844" y="3189411"/>
            <a:ext cx="0" cy="743658"/>
          </a:xfrm>
          <a:prstGeom prst="line">
            <a:avLst/>
          </a:prstGeom>
          <a:ln>
            <a:solidFill>
              <a:schemeClr val="accent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itle 2"/>
          <p:cNvSpPr>
            <a:spLocks noGrp="1"/>
          </p:cNvSpPr>
          <p:nvPr>
            <p:ph type="title"/>
          </p:nvPr>
        </p:nvSpPr>
        <p:spPr>
          <a:xfrm>
            <a:off x="2227006" y="192697"/>
            <a:ext cx="7678738" cy="914400"/>
          </a:xfrm>
        </p:spPr>
        <p:txBody>
          <a:bodyPr/>
          <a:lstStyle/>
          <a:p>
            <a:r>
              <a:rPr lang="cs-CZ" dirty="0"/>
              <a:t>Cílem léčby diabetu je především prevence jeho komplikací, makro i </a:t>
            </a:r>
            <a:r>
              <a:rPr lang="cs-CZ" dirty="0" err="1"/>
              <a:t>mikrovaskulárních</a:t>
            </a:r>
            <a:endParaRPr lang="en-GB" dirty="0"/>
          </a:p>
        </p:txBody>
      </p:sp>
      <p:sp>
        <p:nvSpPr>
          <p:cNvPr id="15" name="Freeform 14"/>
          <p:cNvSpPr/>
          <p:nvPr/>
        </p:nvSpPr>
        <p:spPr>
          <a:xfrm>
            <a:off x="4843094" y="3189412"/>
            <a:ext cx="2156482" cy="3742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132"/>
                </a:lnTo>
                <a:lnTo>
                  <a:pt x="2156482" y="187132"/>
                </a:lnTo>
                <a:lnTo>
                  <a:pt x="2156482" y="374265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Freeform 15"/>
          <p:cNvSpPr/>
          <p:nvPr/>
        </p:nvSpPr>
        <p:spPr>
          <a:xfrm>
            <a:off x="4797374" y="3189412"/>
            <a:ext cx="91440" cy="3742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45720" y="0"/>
                </a:moveTo>
                <a:lnTo>
                  <a:pt x="45720" y="374265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Freeform 16"/>
          <p:cNvSpPr/>
          <p:nvPr/>
        </p:nvSpPr>
        <p:spPr>
          <a:xfrm>
            <a:off x="2686611" y="3189412"/>
            <a:ext cx="2156482" cy="3742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156482" y="0"/>
                </a:moveTo>
                <a:lnTo>
                  <a:pt x="2156482" y="187132"/>
                </a:lnTo>
                <a:lnTo>
                  <a:pt x="0" y="187132"/>
                </a:lnTo>
                <a:lnTo>
                  <a:pt x="0" y="374265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Freeform 17"/>
          <p:cNvSpPr/>
          <p:nvPr/>
        </p:nvSpPr>
        <p:spPr>
          <a:xfrm>
            <a:off x="3951985" y="2298302"/>
            <a:ext cx="1782216" cy="89110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dirty="0">
                <a:solidFill>
                  <a:srgbClr val="FFFFFF"/>
                </a:solidFill>
                <a:latin typeface="Arial"/>
              </a:rPr>
              <a:t>Microvascular complications</a:t>
            </a:r>
          </a:p>
        </p:txBody>
      </p:sp>
      <p:sp>
        <p:nvSpPr>
          <p:cNvPr id="19" name="Freeform 18"/>
          <p:cNvSpPr/>
          <p:nvPr/>
        </p:nvSpPr>
        <p:spPr>
          <a:xfrm>
            <a:off x="1795503" y="3563675"/>
            <a:ext cx="1274490" cy="936000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5A5A5A"/>
                </a:solidFill>
                <a:latin typeface="Arial"/>
              </a:rPr>
              <a:t>Diabetic retinopathy</a:t>
            </a:r>
          </a:p>
        </p:txBody>
      </p:sp>
      <p:sp>
        <p:nvSpPr>
          <p:cNvPr id="20" name="Freeform 19"/>
          <p:cNvSpPr/>
          <p:nvPr/>
        </p:nvSpPr>
        <p:spPr>
          <a:xfrm>
            <a:off x="3266665" y="3563675"/>
            <a:ext cx="1274490" cy="936000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/>
              </a:rPr>
              <a:t>Diabetic kidney disease </a:t>
            </a:r>
          </a:p>
        </p:txBody>
      </p:sp>
      <p:sp>
        <p:nvSpPr>
          <p:cNvPr id="21" name="Freeform 20"/>
          <p:cNvSpPr/>
          <p:nvPr/>
        </p:nvSpPr>
        <p:spPr>
          <a:xfrm>
            <a:off x="4715368" y="3563675"/>
            <a:ext cx="1274490" cy="936000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5A5A5A"/>
                </a:solidFill>
                <a:latin typeface="Arial"/>
              </a:rPr>
              <a:t>Diabetic neuropathy</a:t>
            </a:r>
          </a:p>
        </p:txBody>
      </p:sp>
      <p:sp>
        <p:nvSpPr>
          <p:cNvPr id="68" name="Freeform 67"/>
          <p:cNvSpPr/>
          <p:nvPr/>
        </p:nvSpPr>
        <p:spPr>
          <a:xfrm>
            <a:off x="6109351" y="1332668"/>
            <a:ext cx="1782216" cy="554305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2400" dirty="0">
                <a:solidFill>
                  <a:srgbClr val="5A5A5A"/>
                </a:solidFill>
                <a:latin typeface="Arial"/>
              </a:rPr>
              <a:t>Diabetes</a:t>
            </a:r>
          </a:p>
        </p:txBody>
      </p:sp>
      <p:sp>
        <p:nvSpPr>
          <p:cNvPr id="69" name="Freeform 68"/>
          <p:cNvSpPr/>
          <p:nvPr/>
        </p:nvSpPr>
        <p:spPr>
          <a:xfrm>
            <a:off x="8264599" y="2298303"/>
            <a:ext cx="1782216" cy="891108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dirty="0">
                <a:solidFill>
                  <a:srgbClr val="FFFFFF"/>
                </a:solidFill>
                <a:latin typeface="Arial"/>
              </a:rPr>
              <a:t>Macrovascular complications</a:t>
            </a:r>
          </a:p>
        </p:txBody>
      </p:sp>
      <p:sp>
        <p:nvSpPr>
          <p:cNvPr id="75" name="Freeform 74"/>
          <p:cNvSpPr/>
          <p:nvPr/>
        </p:nvSpPr>
        <p:spPr>
          <a:xfrm>
            <a:off x="6177114" y="3563675"/>
            <a:ext cx="1274490" cy="936000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5A5A5A"/>
                </a:solidFill>
                <a:latin typeface="Arial"/>
              </a:rPr>
              <a:t>Limb amputation</a:t>
            </a:r>
          </a:p>
        </p:txBody>
      </p:sp>
      <p:sp>
        <p:nvSpPr>
          <p:cNvPr id="76" name="Freeform 75"/>
          <p:cNvSpPr/>
          <p:nvPr/>
        </p:nvSpPr>
        <p:spPr>
          <a:xfrm>
            <a:off x="8274227" y="3909804"/>
            <a:ext cx="1782215" cy="1860357"/>
          </a:xfrm>
          <a:custGeom>
            <a:avLst/>
            <a:gdLst>
              <a:gd name="connsiteX0" fmla="*/ 0 w 1782216"/>
              <a:gd name="connsiteY0" fmla="*/ 0 h 891108"/>
              <a:gd name="connsiteX1" fmla="*/ 1782216 w 1782216"/>
              <a:gd name="connsiteY1" fmla="*/ 0 h 891108"/>
              <a:gd name="connsiteX2" fmla="*/ 1782216 w 1782216"/>
              <a:gd name="connsiteY2" fmla="*/ 891108 h 891108"/>
              <a:gd name="connsiteX3" fmla="*/ 0 w 1782216"/>
              <a:gd name="connsiteY3" fmla="*/ 891108 h 891108"/>
              <a:gd name="connsiteX4" fmla="*/ 0 w 1782216"/>
              <a:gd name="connsiteY4" fmla="*/ 0 h 891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82216" h="891108">
                <a:moveTo>
                  <a:pt x="0" y="0"/>
                </a:moveTo>
                <a:lnTo>
                  <a:pt x="1782216" y="0"/>
                </a:lnTo>
                <a:lnTo>
                  <a:pt x="1782216" y="891108"/>
                </a:lnTo>
                <a:lnTo>
                  <a:pt x="0" y="891108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60000"/>
              <a:lumOff val="40000"/>
            </a:schemeClr>
          </a:solidFill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590" tIns="21590" rIns="21590" bIns="21590" numCol="1" spcCol="1270" anchor="ctr" anchorCtr="0">
            <a:noAutofit/>
          </a:bodyPr>
          <a:lstStyle/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/>
              </a:rPr>
              <a:t>Coronary heart disease</a:t>
            </a:r>
          </a:p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/>
              </a:rPr>
              <a:t>Stroke</a:t>
            </a:r>
          </a:p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/>
              </a:rPr>
              <a:t>Myocardial infarction</a:t>
            </a:r>
          </a:p>
          <a:p>
            <a:pPr algn="ctr" defTabSz="1511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n-GB" sz="1400" dirty="0">
                <a:solidFill>
                  <a:srgbClr val="FFFFFF"/>
                </a:solidFill>
                <a:latin typeface="Arial"/>
              </a:rPr>
              <a:t>Peripheral artery disease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465759" y="2973069"/>
            <a:ext cx="961200" cy="960000"/>
            <a:chOff x="8151191" y="2176420"/>
            <a:chExt cx="749116" cy="652496"/>
          </a:xfrm>
        </p:grpSpPr>
        <p:sp>
          <p:nvSpPr>
            <p:cNvPr id="79" name="Oval 78"/>
            <p:cNvSpPr/>
            <p:nvPr/>
          </p:nvSpPr>
          <p:spPr>
            <a:xfrm>
              <a:off x="8151191" y="2176420"/>
              <a:ext cx="749116" cy="652496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80" name="Picture 79">
              <a:hlinkClick r:id="rId4"/>
            </p:cNvPr>
            <p:cNvPicPr/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 bwMode="auto">
            <a:xfrm>
              <a:off x="8330058" y="2282336"/>
              <a:ext cx="391383" cy="41693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Group 3"/>
          <p:cNvGrpSpPr/>
          <p:nvPr/>
        </p:nvGrpSpPr>
        <p:grpSpPr>
          <a:xfrm>
            <a:off x="9408368" y="5412062"/>
            <a:ext cx="961200" cy="960000"/>
            <a:chOff x="8151191" y="4005193"/>
            <a:chExt cx="749116" cy="647535"/>
          </a:xfrm>
        </p:grpSpPr>
        <p:sp>
          <p:nvSpPr>
            <p:cNvPr id="82" name="Oval 81"/>
            <p:cNvSpPr/>
            <p:nvPr/>
          </p:nvSpPr>
          <p:spPr>
            <a:xfrm>
              <a:off x="8151191" y="4005193"/>
              <a:ext cx="749116" cy="647535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83" name="Picture 2" descr="C:\Users\fulkese\AppData\Local\Temp\wzba98\new gifs\Module-A-slide-8-brain-f0115871.gif"/>
            <p:cNvPicPr>
              <a:picLocks noChangeAspect="1" noChangeArrowheads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38219"/>
            <a:stretch/>
          </p:blipFill>
          <p:spPr bwMode="auto">
            <a:xfrm>
              <a:off x="8174866" y="4077997"/>
              <a:ext cx="677157" cy="4344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2318752" y="4348532"/>
            <a:ext cx="961200" cy="960000"/>
            <a:chOff x="921706" y="3267758"/>
            <a:chExt cx="745541" cy="609600"/>
          </a:xfrm>
        </p:grpSpPr>
        <p:sp>
          <p:nvSpPr>
            <p:cNvPr id="85" name="Oval 84"/>
            <p:cNvSpPr/>
            <p:nvPr/>
          </p:nvSpPr>
          <p:spPr>
            <a:xfrm>
              <a:off x="922938" y="3267758"/>
              <a:ext cx="744309" cy="609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86" name="Picture 8" descr="C:\Users\fulkese\AppData\Local\Temp\wz5c63\new gifs\Module-A-slide-8-eye_f0022637.gif"/>
            <p:cNvPicPr>
              <a:picLocks noChangeAspect="1" noChangeArrowheads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1706" y="3380385"/>
              <a:ext cx="731520" cy="3820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/>
          <p:cNvGrpSpPr/>
          <p:nvPr/>
        </p:nvGrpSpPr>
        <p:grpSpPr>
          <a:xfrm>
            <a:off x="3816505" y="4348532"/>
            <a:ext cx="961200" cy="960000"/>
            <a:chOff x="2438308" y="3267758"/>
            <a:chExt cx="731520" cy="609600"/>
          </a:xfrm>
        </p:grpSpPr>
        <p:sp>
          <p:nvSpPr>
            <p:cNvPr id="88" name="Oval 87"/>
            <p:cNvSpPr/>
            <p:nvPr/>
          </p:nvSpPr>
          <p:spPr>
            <a:xfrm>
              <a:off x="2438308" y="3267758"/>
              <a:ext cx="731520" cy="609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89" name="Picture 4" descr="C:\Users\fulkese\AppData\Local\Temp\wzdb71\new gifs\Module-A-slide-9-Cross-section-kidney-f0086954.gif"/>
            <p:cNvPicPr>
              <a:picLocks noChangeAspect="1" noChangeArrowheads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59953" y="3311962"/>
              <a:ext cx="512360" cy="4803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8" name="Group 7"/>
          <p:cNvGrpSpPr/>
          <p:nvPr/>
        </p:nvGrpSpPr>
        <p:grpSpPr>
          <a:xfrm>
            <a:off x="5260188" y="4348532"/>
            <a:ext cx="961200" cy="960000"/>
            <a:chOff x="3862741" y="3267758"/>
            <a:chExt cx="731520" cy="609600"/>
          </a:xfrm>
        </p:grpSpPr>
        <p:sp>
          <p:nvSpPr>
            <p:cNvPr id="91" name="Oval 90"/>
            <p:cNvSpPr/>
            <p:nvPr/>
          </p:nvSpPr>
          <p:spPr>
            <a:xfrm>
              <a:off x="3862741" y="3267758"/>
              <a:ext cx="731520" cy="609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92" name="Picture 6" descr="C:\Users\fulkese\AppData\Local\Temp\wz70ad\new gifs\Module-A-slide-8-nervous-system-f0115834.gif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14715" y="3321052"/>
              <a:ext cx="451703" cy="4522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5"/>
          <p:cNvGrpSpPr/>
          <p:nvPr/>
        </p:nvGrpSpPr>
        <p:grpSpPr>
          <a:xfrm>
            <a:off x="6771375" y="4348532"/>
            <a:ext cx="961200" cy="960000"/>
            <a:chOff x="5373928" y="3267758"/>
            <a:chExt cx="731520" cy="609600"/>
          </a:xfrm>
        </p:grpSpPr>
        <p:sp>
          <p:nvSpPr>
            <p:cNvPr id="94" name="Oval 93"/>
            <p:cNvSpPr/>
            <p:nvPr/>
          </p:nvSpPr>
          <p:spPr>
            <a:xfrm>
              <a:off x="5373928" y="3267758"/>
              <a:ext cx="731520" cy="609600"/>
            </a:xfrm>
            <a:prstGeom prst="ellipse">
              <a:avLst/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GB" dirty="0">
                <a:solidFill>
                  <a:srgbClr val="FFFFFF"/>
                </a:solidFill>
                <a:latin typeface="Arial"/>
              </a:endParaRPr>
            </a:p>
          </p:txBody>
        </p:sp>
        <p:pic>
          <p:nvPicPr>
            <p:cNvPr id="95" name="Picture 86" descr="feet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538062" y="3412596"/>
              <a:ext cx="404980" cy="323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defTabSz="457200"/>
            <a:r>
              <a:rPr lang="it-IT">
                <a:solidFill>
                  <a:srgbClr val="5A5A5A"/>
                </a:solidFill>
                <a:latin typeface="Arial"/>
              </a:rPr>
              <a:t>Adapted from Grobbee DE. </a:t>
            </a:r>
            <a:r>
              <a:rPr lang="it-IT" i="1">
                <a:solidFill>
                  <a:srgbClr val="5A5A5A"/>
                </a:solidFill>
                <a:latin typeface="Arial"/>
              </a:rPr>
              <a:t>Metabolism</a:t>
            </a:r>
            <a:r>
              <a:rPr lang="it-IT">
                <a:solidFill>
                  <a:srgbClr val="5A5A5A"/>
                </a:solidFill>
                <a:latin typeface="Arial"/>
              </a:rPr>
              <a:t> 2003;52:24</a:t>
            </a:r>
            <a:endParaRPr lang="it-IT" dirty="0">
              <a:solidFill>
                <a:srgbClr val="5A5A5A"/>
              </a:solidFill>
              <a:latin typeface="Arial"/>
            </a:endParaRPr>
          </a:p>
        </p:txBody>
      </p:sp>
      <p:sp>
        <p:nvSpPr>
          <p:cNvPr id="57" name="Freeform 56"/>
          <p:cNvSpPr/>
          <p:nvPr/>
        </p:nvSpPr>
        <p:spPr>
          <a:xfrm>
            <a:off x="4833938" y="1909668"/>
            <a:ext cx="2051566" cy="465634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2156482" y="0"/>
                </a:moveTo>
                <a:lnTo>
                  <a:pt x="2156482" y="187132"/>
                </a:lnTo>
                <a:lnTo>
                  <a:pt x="0" y="187132"/>
                </a:lnTo>
                <a:lnTo>
                  <a:pt x="0" y="374265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8" name="Freeform 57"/>
          <p:cNvSpPr/>
          <p:nvPr/>
        </p:nvSpPr>
        <p:spPr>
          <a:xfrm>
            <a:off x="6994945" y="1909669"/>
            <a:ext cx="2156482" cy="3742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0" y="187132"/>
                </a:lnTo>
                <a:lnTo>
                  <a:pt x="2156482" y="187132"/>
                </a:lnTo>
                <a:lnTo>
                  <a:pt x="2156482" y="374265"/>
                </a:ln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3374713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B7F5DB-0513-4968-8A10-F1BBF5B12C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4551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 this case, CV disease is represented by myocardial infarction or stroke</a:t>
            </a:r>
          </a:p>
          <a:p>
            <a:pPr marL="0" marR="0" lvl="0" indent="0" algn="l" defTabSz="4551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*Average for men and women </a:t>
            </a:r>
          </a:p>
          <a:p>
            <a:pPr marL="0" marR="0" lvl="0" indent="0" algn="l" defTabSz="4551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Emerging Risk Factors Collaboration.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JAMA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2015;314:52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8761849-97EC-4E8A-99EC-F1DA73D96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 60-year-old patient with diabetes and CV disease dies, on average, 12 years earlier than a person without diabetes and CV disease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E55D00C-0627-4A57-AD71-F312D127A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Diabetes zkracuje život až o</a:t>
            </a:r>
            <a:r>
              <a:rPr lang="en-GB" dirty="0"/>
              <a:t> ~12 </a:t>
            </a:r>
            <a:r>
              <a:rPr lang="cs-CZ" dirty="0"/>
              <a:t>let </a:t>
            </a:r>
            <a:r>
              <a:rPr lang="en-GB" dirty="0"/>
              <a:t> </a:t>
            </a:r>
            <a:r>
              <a:rPr lang="cs-CZ" dirty="0"/>
              <a:t>u pacientů s již přítomným KV onemocněním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CE2DF3-5A5B-49FB-B6F1-D434F3F2C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8376372-2557-474C-B9B0-A85FE88C4F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872" y="5144466"/>
            <a:ext cx="3023053" cy="77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6FC3452-E8F6-445C-8739-04EDE5228F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4873" y="4218237"/>
            <a:ext cx="4073105" cy="777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93FABC7-D7EE-45F3-B124-491BF15D3D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00366" y="3363382"/>
            <a:ext cx="9072285" cy="777600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768919-AB73-4D1E-ABAC-FF6D4978F9E1}"/>
              </a:ext>
            </a:extLst>
          </p:cNvPr>
          <p:cNvCxnSpPr/>
          <p:nvPr/>
        </p:nvCxnSpPr>
        <p:spPr>
          <a:xfrm>
            <a:off x="7117981" y="4250556"/>
            <a:ext cx="0" cy="69249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34FF7F-9AE5-41BB-B297-ADC4C290095B}"/>
              </a:ext>
            </a:extLst>
          </p:cNvPr>
          <p:cNvCxnSpPr>
            <a:cxnSpLocks/>
          </p:cNvCxnSpPr>
          <p:nvPr/>
        </p:nvCxnSpPr>
        <p:spPr>
          <a:xfrm>
            <a:off x="668609" y="3177279"/>
            <a:ext cx="10323935" cy="0"/>
          </a:xfrm>
          <a:prstGeom prst="line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5FBA4B0-3AD3-458E-A165-FE8755EA9528}"/>
              </a:ext>
            </a:extLst>
          </p:cNvPr>
          <p:cNvCxnSpPr/>
          <p:nvPr/>
        </p:nvCxnSpPr>
        <p:spPr>
          <a:xfrm>
            <a:off x="3782955" y="3177279"/>
            <a:ext cx="3844602" cy="0"/>
          </a:xfrm>
          <a:prstGeom prst="line">
            <a:avLst/>
          </a:prstGeom>
          <a:ln w="57150">
            <a:solidFill>
              <a:schemeClr val="tx1"/>
            </a:solidFill>
            <a:headEnd type="oval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A3FBCEB6-0D0C-4A06-AB16-C3402B094F2F}"/>
              </a:ext>
            </a:extLst>
          </p:cNvPr>
          <p:cNvSpPr/>
          <p:nvPr/>
        </p:nvSpPr>
        <p:spPr>
          <a:xfrm>
            <a:off x="3446220" y="2441272"/>
            <a:ext cx="709168" cy="684803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60</a:t>
            </a:r>
            <a:endParaRPr kumimoji="0" lang="en-US" sz="2000" b="1" i="0" u="none" strike="noStrike" kern="1200" cap="none" spc="0" normalizeH="0" baseline="0" noProof="0" dirty="0">
              <a:ln w="10541" cmpd="sng">
                <a:noFill/>
                <a:prstDash val="solid"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462737-1681-43D8-B81A-DE1BC1A55D1A}"/>
              </a:ext>
            </a:extLst>
          </p:cNvPr>
          <p:cNvSpPr/>
          <p:nvPr/>
        </p:nvSpPr>
        <p:spPr>
          <a:xfrm>
            <a:off x="9587805" y="2773086"/>
            <a:ext cx="1254189" cy="34624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End of life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67F341-342A-4F8B-A9E3-C22F321A37DA}"/>
              </a:ext>
            </a:extLst>
          </p:cNvPr>
          <p:cNvSpPr/>
          <p:nvPr/>
        </p:nvSpPr>
        <p:spPr>
          <a:xfrm>
            <a:off x="4038735" y="2594228"/>
            <a:ext cx="7200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82B22B0-B0E0-4F1F-9A33-C569A3B23854}"/>
              </a:ext>
            </a:extLst>
          </p:cNvPr>
          <p:cNvSpPr/>
          <p:nvPr/>
        </p:nvSpPr>
        <p:spPr>
          <a:xfrm>
            <a:off x="7166472" y="4308266"/>
            <a:ext cx="515206" cy="5770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-6</a:t>
            </a:r>
            <a:endParaRPr kumimoji="0" lang="en-US" sz="2100" b="1" i="0" u="none" strike="noStrike" kern="1200" cap="none" spc="0" normalizeH="0" baseline="0" noProof="0" dirty="0">
              <a:ln w="10541" cmpd="sng">
                <a:noFill/>
                <a:prstDash val="solid"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0FCA5B8-9426-4C06-92B8-D86EB2D71A22}"/>
              </a:ext>
            </a:extLst>
          </p:cNvPr>
          <p:cNvSpPr/>
          <p:nvPr/>
        </p:nvSpPr>
        <p:spPr>
          <a:xfrm>
            <a:off x="7577556" y="4334480"/>
            <a:ext cx="72327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years*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CA2B32-1E14-4F88-8F32-9DA0C01C0CDA}"/>
              </a:ext>
            </a:extLst>
          </p:cNvPr>
          <p:cNvSpPr/>
          <p:nvPr/>
        </p:nvSpPr>
        <p:spPr>
          <a:xfrm>
            <a:off x="6067929" y="5237927"/>
            <a:ext cx="750848" cy="577081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-12</a:t>
            </a:r>
            <a:endParaRPr kumimoji="0" lang="en-US" sz="2100" b="1" i="0" u="none" strike="noStrike" kern="1200" cap="none" spc="0" normalizeH="0" baseline="0" noProof="0" dirty="0">
              <a:ln w="10541" cmpd="sng">
                <a:noFill/>
                <a:prstDash val="solid"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F996FB-9E35-410F-9456-902AF9BEA618}"/>
              </a:ext>
            </a:extLst>
          </p:cNvPr>
          <p:cNvSpPr/>
          <p:nvPr/>
        </p:nvSpPr>
        <p:spPr>
          <a:xfrm>
            <a:off x="6690800" y="5310096"/>
            <a:ext cx="723275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 w="10541" cmpd="sng">
                  <a:noFill/>
                  <a:prstDash val="solid"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years*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343229A-23BC-4030-9A13-854B5E76EBA4}"/>
              </a:ext>
            </a:extLst>
          </p:cNvPr>
          <p:cNvCxnSpPr/>
          <p:nvPr/>
        </p:nvCxnSpPr>
        <p:spPr>
          <a:xfrm>
            <a:off x="6067929" y="5180217"/>
            <a:ext cx="0" cy="692498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51221463-0B4B-4D43-9C47-98F46E9F04F2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5006" y="2419391"/>
            <a:ext cx="1257636" cy="69673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8FC07149-73DD-407E-9D5A-D3D965F91159}"/>
              </a:ext>
            </a:extLst>
          </p:cNvPr>
          <p:cNvSpPr/>
          <p:nvPr/>
        </p:nvSpPr>
        <p:spPr>
          <a:xfrm>
            <a:off x="777130" y="3456014"/>
            <a:ext cx="2315514" cy="5529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pPr marL="0" marR="0" lvl="0" indent="0" algn="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diabetes +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disease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D1168B3-37B2-4D0A-8997-1743D859FABA}"/>
              </a:ext>
            </a:extLst>
          </p:cNvPr>
          <p:cNvSpPr/>
          <p:nvPr/>
        </p:nvSpPr>
        <p:spPr>
          <a:xfrm>
            <a:off x="777129" y="4327282"/>
            <a:ext cx="2315513" cy="5544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A7398D2-DE7C-4D6F-8C94-88CAAEACFB4F}"/>
              </a:ext>
            </a:extLst>
          </p:cNvPr>
          <p:cNvSpPr/>
          <p:nvPr/>
        </p:nvSpPr>
        <p:spPr>
          <a:xfrm>
            <a:off x="777130" y="5254733"/>
            <a:ext cx="2315512" cy="554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05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 + 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disease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1DB987F-0510-4524-9507-DA7E1BAB176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198" y="3408472"/>
            <a:ext cx="284460" cy="6480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D432F2-750E-4369-9582-CE537412AD9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3198" y="4277823"/>
            <a:ext cx="284460" cy="648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7D94FEB-00A1-491A-B67F-3676DE243AD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159" y="5202465"/>
            <a:ext cx="284460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0147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6FAF6601-AAE7-472E-AFAD-2EEC97AE11DB}"/>
              </a:ext>
            </a:extLst>
          </p:cNvPr>
          <p:cNvGrpSpPr/>
          <p:nvPr/>
        </p:nvGrpSpPr>
        <p:grpSpPr>
          <a:xfrm>
            <a:off x="724135" y="2286552"/>
            <a:ext cx="5232000" cy="1046469"/>
            <a:chOff x="467430" y="2578605"/>
            <a:chExt cx="3924000" cy="7848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E1D2C16-1ABE-4E01-B7D1-C1FCC33755DA}"/>
                </a:ext>
              </a:extLst>
            </p:cNvPr>
            <p:cNvSpPr/>
            <p:nvPr/>
          </p:nvSpPr>
          <p:spPr>
            <a:xfrm>
              <a:off x="467430" y="2578607"/>
              <a:ext cx="3924000" cy="784850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FI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Target blood pressure of &lt;140/90 mmHg</a:t>
              </a:r>
              <a:endParaRPr kumimoji="0" lang="sv-FI" sz="1600" b="1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8A1CA1C-5D8C-4EBB-9FDF-7EB98DA17B99}"/>
                </a:ext>
              </a:extLst>
            </p:cNvPr>
            <p:cNvSpPr/>
            <p:nvPr/>
          </p:nvSpPr>
          <p:spPr>
            <a:xfrm>
              <a:off x="467430" y="2578605"/>
              <a:ext cx="1476000" cy="7848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Blood </a:t>
              </a:r>
              <a:b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pressure-</a:t>
              </a:r>
              <a:b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lowering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409EF96-331D-416A-B8DF-F46453FC1A27}"/>
              </a:ext>
            </a:extLst>
          </p:cNvPr>
          <p:cNvGrpSpPr/>
          <p:nvPr/>
        </p:nvGrpSpPr>
        <p:grpSpPr>
          <a:xfrm>
            <a:off x="724135" y="4966786"/>
            <a:ext cx="5232000" cy="1046467"/>
            <a:chOff x="4427980" y="1356239"/>
            <a:chExt cx="3926257" cy="78485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8176089-7D1E-44DB-BA18-4BB6E23B5134}"/>
                </a:ext>
              </a:extLst>
            </p:cNvPr>
            <p:cNvSpPr/>
            <p:nvPr/>
          </p:nvSpPr>
          <p:spPr>
            <a:xfrm>
              <a:off x="4427980" y="1356239"/>
              <a:ext cx="3926257" cy="784850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FI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Discourage smoking in all patients and encourage smoking cessation in those who do smoke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5A5A5A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F3571F9-9AC7-4FC5-8B52-E2BAC30A929D}"/>
                </a:ext>
              </a:extLst>
            </p:cNvPr>
            <p:cNvSpPr/>
            <p:nvPr/>
          </p:nvSpPr>
          <p:spPr>
            <a:xfrm>
              <a:off x="4427980" y="1356239"/>
              <a:ext cx="1476849" cy="78484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Smoking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cessation</a:t>
              </a:r>
            </a:p>
          </p:txBody>
        </p:sp>
      </p:grp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1EE8EEF-82C7-434B-84D3-1F426DF379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HbA1c, glycated haemoglobin; LDL, low-density lipoprotein</a:t>
            </a:r>
            <a:b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1. American Diabetes Association.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Diabetes Care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2019;42:S1; 2. Rydén L </a:t>
            </a: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et al. Eur Heart J </a:t>
            </a:r>
            <a:r>
              <a:rPr kumimoji="0" lang="en-GB" sz="1100" b="0" i="0" u="none" strike="noStrike" kern="1200" cap="none" spc="0" normalizeH="0" baseline="0" noProof="0" dirty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2013;34:3035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9245628-F2BA-4CFB-9BA7-CA967ED3BC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400" y="1378800"/>
            <a:ext cx="10238317" cy="604800"/>
          </a:xfrm>
        </p:spPr>
        <p:txBody>
          <a:bodyPr/>
          <a:lstStyle/>
          <a:p>
            <a:r>
              <a:rPr lang="en-GB" dirty="0"/>
              <a:t>Management approaches to reduce the risk of CV death in patients with T2D</a:t>
            </a:r>
            <a:r>
              <a:rPr lang="en-GB" baseline="30000" dirty="0"/>
              <a:t>1,2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3DFA22-383D-44FE-BFF6-4E47545A2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Kontrola kardiovaskulárních rizikových faktorů pacientů </a:t>
            </a:r>
            <a:br>
              <a:rPr lang="cs-CZ" dirty="0"/>
            </a:br>
            <a:r>
              <a:rPr lang="cs-CZ" dirty="0"/>
              <a:t>s diabetes mellitus 2. typu má být komplexní </a:t>
            </a:r>
            <a:r>
              <a:rPr lang="en-US" baseline="30000" dirty="0"/>
              <a:t>1,2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5B58A-DC78-402C-B374-3E1A11096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CE978CD-8200-452B-A882-54D258D61118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5A5A5A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5A5A5A">
                  <a:lumMod val="60000"/>
                  <a:lumOff val="40000"/>
                </a:srgb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7B8DE5-CA5B-47F4-A636-941FED41B570}"/>
              </a:ext>
            </a:extLst>
          </p:cNvPr>
          <p:cNvGrpSpPr/>
          <p:nvPr/>
        </p:nvGrpSpPr>
        <p:grpSpPr>
          <a:xfrm>
            <a:off x="6299200" y="4966787"/>
            <a:ext cx="5232000" cy="1048004"/>
            <a:chOff x="467430" y="1356239"/>
            <a:chExt cx="3924000" cy="78600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29B1AD5-790F-44BD-A830-C3B09774B530}"/>
                </a:ext>
              </a:extLst>
            </p:cNvPr>
            <p:cNvSpPr/>
            <p:nvPr/>
          </p:nvSpPr>
          <p:spPr>
            <a:xfrm>
              <a:off x="467430" y="1356239"/>
              <a:ext cx="1476000" cy="78484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Glucose</a:t>
              </a:r>
              <a:b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control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A5562C0-DE62-4E62-A916-C972AE0D11AF}"/>
                </a:ext>
              </a:extLst>
            </p:cNvPr>
            <p:cNvSpPr/>
            <p:nvPr/>
          </p:nvSpPr>
          <p:spPr>
            <a:xfrm>
              <a:off x="467430" y="1357392"/>
              <a:ext cx="3924000" cy="784850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FI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HbA1c targets are individualised, but are generally ~7%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027DB7E-FA6D-489E-A8C7-96558A17FCBA}"/>
              </a:ext>
            </a:extLst>
          </p:cNvPr>
          <p:cNvGrpSpPr/>
          <p:nvPr/>
        </p:nvGrpSpPr>
        <p:grpSpPr>
          <a:xfrm>
            <a:off x="724135" y="3621603"/>
            <a:ext cx="5232000" cy="1046468"/>
            <a:chOff x="467430" y="3798667"/>
            <a:chExt cx="3924000" cy="78485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FEE77CC-0A60-4636-9CF5-367F07F7F92A}"/>
                </a:ext>
              </a:extLst>
            </p:cNvPr>
            <p:cNvSpPr/>
            <p:nvPr/>
          </p:nvSpPr>
          <p:spPr>
            <a:xfrm>
              <a:off x="467430" y="3798667"/>
              <a:ext cx="3924000" cy="784850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Reduce the risk of atherosclerotic events, preferentially with </a:t>
              </a:r>
              <a:b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statin use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2B24C62-DA50-432A-AFE5-D215ABF4BCCF}"/>
                </a:ext>
              </a:extLst>
            </p:cNvPr>
            <p:cNvSpPr/>
            <p:nvPr/>
          </p:nvSpPr>
          <p:spPr>
            <a:xfrm>
              <a:off x="467430" y="3805118"/>
              <a:ext cx="1476000" cy="7784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LDL cholesterol-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lowering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33875EF-D9A6-4885-BA93-1ECDDAC53751}"/>
              </a:ext>
            </a:extLst>
          </p:cNvPr>
          <p:cNvGrpSpPr/>
          <p:nvPr/>
        </p:nvGrpSpPr>
        <p:grpSpPr>
          <a:xfrm>
            <a:off x="6299200" y="2286552"/>
            <a:ext cx="5232000" cy="1056599"/>
            <a:chOff x="4427980" y="2571005"/>
            <a:chExt cx="3924000" cy="79244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5FE4405-D807-4EAE-94B2-D0B7821DCDAF}"/>
                </a:ext>
              </a:extLst>
            </p:cNvPr>
            <p:cNvSpPr/>
            <p:nvPr/>
          </p:nvSpPr>
          <p:spPr>
            <a:xfrm>
              <a:off x="4427980" y="2578604"/>
              <a:ext cx="3924000" cy="784850"/>
            </a:xfrm>
            <a:prstGeom prst="rect">
              <a:avLst/>
            </a:prstGeom>
            <a:noFill/>
            <a:ln w="19050">
              <a:solidFill>
                <a:schemeClr val="accent5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Diet, physical activity and behavioural therapy designed to achieve weight loss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1CDE4406-DB2F-421D-8B94-765EAE052237}"/>
                </a:ext>
              </a:extLst>
            </p:cNvPr>
            <p:cNvSpPr/>
            <p:nvPr/>
          </p:nvSpPr>
          <p:spPr>
            <a:xfrm>
              <a:off x="4427980" y="2571005"/>
              <a:ext cx="1476000" cy="79244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Individualised diet and lifestyle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A48882-F679-4A3B-B0B8-3C9B8E97AA6B}"/>
              </a:ext>
            </a:extLst>
          </p:cNvPr>
          <p:cNvGrpSpPr/>
          <p:nvPr/>
        </p:nvGrpSpPr>
        <p:grpSpPr>
          <a:xfrm>
            <a:off x="6299200" y="3621602"/>
            <a:ext cx="5232001" cy="1046467"/>
            <a:chOff x="4427979" y="3798670"/>
            <a:chExt cx="3924001" cy="784850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55F71D3-5B4A-4A1F-83E9-0D8CD52885F5}"/>
                </a:ext>
              </a:extLst>
            </p:cNvPr>
            <p:cNvSpPr/>
            <p:nvPr/>
          </p:nvSpPr>
          <p:spPr>
            <a:xfrm>
              <a:off x="4427980" y="3798670"/>
              <a:ext cx="3924000" cy="784850"/>
            </a:xfrm>
            <a:prstGeom prst="rect">
              <a:avLst/>
            </a:prstGeom>
            <a:noFill/>
            <a:ln w="19050">
              <a:solidFill>
                <a:schemeClr val="accent6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192000" rtlCol="0" anchor="ctr"/>
            <a:lstStyle/>
            <a:p>
              <a:pPr marL="1911303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5A5A5A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Overweight and obese patients with T2D should aim for &gt;5% weight loss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99E43E-7A3B-418C-BB58-0E9CAC7A669F}"/>
                </a:ext>
              </a:extLst>
            </p:cNvPr>
            <p:cNvSpPr/>
            <p:nvPr/>
          </p:nvSpPr>
          <p:spPr>
            <a:xfrm>
              <a:off x="4427979" y="3806269"/>
              <a:ext cx="1476000" cy="7772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67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Weight loss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404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75FF0B1E-5F03-4547-AE04-4CE2CD68F71D}"/>
              </a:ext>
            </a:extLst>
          </p:cNvPr>
          <p:cNvSpPr/>
          <p:nvPr/>
        </p:nvSpPr>
        <p:spPr>
          <a:xfrm>
            <a:off x="610018" y="1766744"/>
            <a:ext cx="10978732" cy="2459027"/>
          </a:xfrm>
          <a:prstGeom prst="rect">
            <a:avLst/>
          </a:prstGeom>
          <a:solidFill>
            <a:srgbClr val="E6E6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>
              <a:defRPr/>
            </a:pPr>
            <a:endParaRPr lang="en-GB" dirty="0">
              <a:solidFill>
                <a:srgbClr val="5A5A5A"/>
              </a:solidFill>
              <a:latin typeface="Aria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624000" y="5877272"/>
            <a:ext cx="9451200" cy="809128"/>
          </a:xfrm>
        </p:spPr>
        <p:txBody>
          <a:bodyPr/>
          <a:lstStyle/>
          <a:p>
            <a:pPr defTabSz="1219170"/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*Reduced risk in RCTs designed for non-inferiority with liraglutide, semaglutide, empagliflozin and canagliflozin; </a:t>
            </a:r>
            <a:r>
              <a:rPr lang="en-GB" sz="933" baseline="30000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†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Reduced risk in RCTs designed for </a:t>
            </a:r>
            <a:b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</a:b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non-inferiority with empagliflozin and canagliflozin </a:t>
            </a:r>
          </a:p>
          <a:p>
            <a:pPr defTabSz="1219170"/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CVD, cardiovascular disease; DPP-4, dipeptidyl peptidase-4; GLD, glucose-lowering drug; GLP-1, glucagon-like peptide-1; RCT, randomised controlled trial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  <a:sym typeface="Arial"/>
              </a:rPr>
              <a:t>; </a:t>
            </a:r>
            <a:b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  <a:sym typeface="Arial"/>
              </a:rPr>
            </a:b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  <a:sym typeface="Arial"/>
              </a:rPr>
              <a:t>SGLT2, 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sodium-glucose co-transporter-2</a:t>
            </a:r>
            <a:b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</a:b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International Diabetes Federation. Clinical Practice Recommendations</a:t>
            </a:r>
            <a:r>
              <a:rPr lang="en-GB" sz="933" i="1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.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 2017. 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  <a:hlinkClick r:id="rId3"/>
              </a:rPr>
              <a:t>https://www.idf.org/e-library/guidelines/128-idf-clinical-practice-recommendations-for-managing-type-2-diabetes-in-primary-care.html</a:t>
            </a:r>
            <a:r>
              <a:rPr lang="en-GB" sz="933" dirty="0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t> (accessed Mar 2019)</a:t>
            </a:r>
          </a:p>
        </p:txBody>
      </p:sp>
      <p:sp>
        <p:nvSpPr>
          <p:cNvPr id="43" name="Text Placeholder 4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IDF clinical practice recommendations for managing T2D in primary care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667" dirty="0"/>
              <a:t>V posledním desetiletí jsou antidiabetika posuzována z pohledu jejich kardiovaskulární bez</a:t>
            </a:r>
            <a:r>
              <a:rPr lang="en-GB" sz="2667" dirty="0"/>
              <a:t>pe</a:t>
            </a:r>
            <a:r>
              <a:rPr lang="cs-CZ" sz="2667" dirty="0"/>
              <a:t>čnosti</a:t>
            </a:r>
            <a:endParaRPr lang="en-GB" sz="2667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219170"/>
            <a:fld id="{3CE978CD-8200-452B-A882-54D258D61118}" type="slidenum">
              <a:rPr lang="en-GB">
                <a:solidFill>
                  <a:srgbClr val="5A5A5A">
                    <a:lumMod val="60000"/>
                    <a:lumOff val="40000"/>
                  </a:srgbClr>
                </a:solidFill>
                <a:latin typeface="Arial"/>
              </a:rPr>
              <a:pPr defTabSz="1219170"/>
              <a:t>9</a:t>
            </a:fld>
            <a:endParaRPr lang="en-GB" dirty="0">
              <a:solidFill>
                <a:srgbClr val="5A5A5A">
                  <a:lumMod val="60000"/>
                  <a:lumOff val="40000"/>
                </a:srgbClr>
              </a:solidFill>
              <a:latin typeface="Arial"/>
            </a:endParaRPr>
          </a:p>
        </p:txBody>
      </p:sp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94C459DC-3ADF-4A60-B0A1-6A542524BE46}"/>
              </a:ext>
            </a:extLst>
          </p:cNvPr>
          <p:cNvGraphicFramePr>
            <a:graphicFrameLocks noGrp="1"/>
          </p:cNvGraphicFramePr>
          <p:nvPr/>
        </p:nvGraphicFramePr>
        <p:xfrm>
          <a:off x="736928" y="2160552"/>
          <a:ext cx="10705197" cy="19185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086597">
                  <a:extLst>
                    <a:ext uri="{9D8B030D-6E8A-4147-A177-3AD203B41FA5}">
                      <a16:colId xmlns:a16="http://schemas.microsoft.com/office/drawing/2014/main" val="87215537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3310323447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2109162894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3933975941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2937690468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1272062309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2023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670560">
                <a:tc>
                  <a:txBody>
                    <a:bodyPr/>
                    <a:lstStyle/>
                    <a:p>
                      <a:endParaRPr lang="en-GB" sz="12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Metformin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noProof="0" dirty="0">
                          <a:solidFill>
                            <a:schemeClr val="bg1"/>
                          </a:solidFill>
                        </a:rPr>
                        <a:t>Sulphonylureas</a:t>
                      </a:r>
                    </a:p>
                  </a:txBody>
                  <a:tcPr marL="0" marR="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Glinides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Pioglitazone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Alpha-glucosidase inhibitors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DPP-4</a:t>
                      </a:r>
                      <a:r>
                        <a:rPr lang="en-GB" sz="1200" b="1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inhibitors</a:t>
                      </a:r>
                      <a:endParaRPr lang="en-GB" sz="12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GLP-1 receptor agonists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SGLT2 inhibitors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1348581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Major CV events</a:t>
                      </a:r>
                    </a:p>
                  </a:txBody>
                  <a:tcPr marL="121920" marR="4800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Benefit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Benefit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(2 RCT*)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Benefit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(2 RCT*)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77560843"/>
                  </a:ext>
                </a:extLst>
              </a:tr>
              <a:tr h="62400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bg1"/>
                          </a:solidFill>
                        </a:rPr>
                        <a:t>Chronic heart failure</a:t>
                      </a:r>
                    </a:p>
                  </a:txBody>
                  <a:tcPr marL="121920" marR="4800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Increased risk</a:t>
                      </a:r>
                      <a:endParaRPr lang="en-GB" sz="1200" b="0" baseline="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Neutral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Benefit</a:t>
                      </a:r>
                      <a:r>
                        <a:rPr lang="en-GB" sz="1200" b="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(2 RCT</a:t>
                      </a:r>
                      <a:r>
                        <a:rPr lang="en-GB" sz="1200" b="0" baseline="30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†</a:t>
                      </a:r>
                      <a:r>
                        <a:rPr lang="en-GB" sz="1200" b="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 marL="121920" marR="121920" marT="60960" marB="60960" anchor="ctr">
                    <a:lnL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86250"/>
                  </a:ext>
                </a:extLst>
              </a:tr>
            </a:tbl>
          </a:graphicData>
        </a:graphic>
      </p:graphicFrame>
      <p:sp>
        <p:nvSpPr>
          <p:cNvPr id="25" name="Rectangle 24">
            <a:extLst>
              <a:ext uri="{FF2B5EF4-FFF2-40B4-BE49-F238E27FC236}">
                <a16:creationId xmlns:a16="http://schemas.microsoft.com/office/drawing/2014/main" id="{4123C1F4-0979-4C58-B154-B1DC2B828E23}"/>
              </a:ext>
            </a:extLst>
          </p:cNvPr>
          <p:cNvSpPr/>
          <p:nvPr/>
        </p:nvSpPr>
        <p:spPr>
          <a:xfrm>
            <a:off x="9042400" y="2157513"/>
            <a:ext cx="2397553" cy="1919188"/>
          </a:xfrm>
          <a:prstGeom prst="rect">
            <a:avLst/>
          </a:prstGeom>
          <a:noFill/>
          <a:ln w="15875"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GB" sz="2400" dirty="0">
              <a:solidFill>
                <a:srgbClr val="5A5A5A"/>
              </a:solidFill>
              <a:latin typeface="Arial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00018A-CA21-4105-B46A-555C9E03BAEF}"/>
              </a:ext>
            </a:extLst>
          </p:cNvPr>
          <p:cNvCxnSpPr>
            <a:cxnSpLocks/>
          </p:cNvCxnSpPr>
          <p:nvPr/>
        </p:nvCxnSpPr>
        <p:spPr>
          <a:xfrm flipH="1">
            <a:off x="3075426" y="4074713"/>
            <a:ext cx="5966973" cy="317353"/>
          </a:xfrm>
          <a:prstGeom prst="line">
            <a:avLst/>
          </a:prstGeom>
          <a:ln w="15875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600018A-CA21-4105-B46A-555C9E03BAEF}"/>
              </a:ext>
            </a:extLst>
          </p:cNvPr>
          <p:cNvCxnSpPr>
            <a:cxnSpLocks/>
          </p:cNvCxnSpPr>
          <p:nvPr/>
        </p:nvCxnSpPr>
        <p:spPr>
          <a:xfrm>
            <a:off x="11439953" y="4074713"/>
            <a:ext cx="148799" cy="317353"/>
          </a:xfrm>
          <a:prstGeom prst="line">
            <a:avLst/>
          </a:prstGeom>
          <a:ln w="15875"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Rectangle 58"/>
          <p:cNvSpPr/>
          <p:nvPr/>
        </p:nvSpPr>
        <p:spPr>
          <a:xfrm>
            <a:off x="840814" y="1830711"/>
            <a:ext cx="10574965" cy="27028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GB" sz="1467" b="1" dirty="0">
                <a:solidFill>
                  <a:srgbClr val="5A5A5A"/>
                </a:solidFill>
                <a:latin typeface="Arial"/>
              </a:rPr>
              <a:t>Risks and benefits of common glucose-lowering agents (excluding insulin)</a:t>
            </a:r>
          </a:p>
        </p:txBody>
      </p:sp>
      <p:sp>
        <p:nvSpPr>
          <p:cNvPr id="13" name="Ovál 12"/>
          <p:cNvSpPr/>
          <p:nvPr/>
        </p:nvSpPr>
        <p:spPr>
          <a:xfrm>
            <a:off x="8845827" y="1936184"/>
            <a:ext cx="2619164" cy="2455882"/>
          </a:xfrm>
          <a:prstGeom prst="ellipse">
            <a:avLst/>
          </a:prstGeom>
          <a:noFill/>
          <a:ln w="28575" cap="flat" cmpd="sng" algn="ctr">
            <a:solidFill>
              <a:srgbClr val="008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0" cap="none" spc="0" normalizeH="0" baseline="0" noProof="0" dirty="0">
              <a:ln>
                <a:noFill/>
              </a:ln>
              <a:solidFill>
                <a:srgbClr val="5A5A5A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60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qc3A0xPAUqxfs.1uQ8N2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vinWMmINk.FBFNjWDlbd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3zMTXy05EKsgHVMoqB2h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0D9zuu3_kSRYJpb1p.ii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6KtYKxCYkGYsA4VTJi1S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6KtYKxCYkGYsA4VTJi1SQ"/>
</p:tagLst>
</file>

<file path=ppt/theme/theme1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_190212 ACROSS T2D template V2.0">
  <a:themeElements>
    <a:clrScheme name="BI-Lilly harmonisation 171117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8F3089"/>
      </a:accent5>
      <a:accent6>
        <a:srgbClr val="E57200"/>
      </a:accent6>
      <a:hlink>
        <a:srgbClr val="5A5A5A"/>
      </a:hlink>
      <a:folHlink>
        <a:srgbClr val="5A5A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accent1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90212 ACROSS T2D WS template_V2.0.potx" id="{7F390DE6-B84D-4C8B-AE5E-87928F068AEE}" vid="{D3898CAA-216C-4413-82CB-AE3CFE0A8190}"/>
    </a:ext>
  </a:extLst>
</a:theme>
</file>

<file path=ppt/theme/theme1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60729_BILILLY_ACROSS T2D template 4x3 0a">
  <a:themeElements>
    <a:clrScheme name="AT2D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9580B2"/>
      </a:accent5>
      <a:accent6>
        <a:srgbClr val="D2D2D2"/>
      </a:accent6>
      <a:hlink>
        <a:srgbClr val="007FFF"/>
      </a:hlink>
      <a:folHlink>
        <a:srgbClr val="007FFF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4160_BILILLY_ACROSS T2D template 4x3 01" id="{FC1C8A1B-502F-7349-B1F1-BC421828C021}" vid="{7CDFA489-4728-DF49-B9C7-811D283D5301}"/>
    </a:ext>
  </a:extLst>
</a:theme>
</file>

<file path=ppt/theme/theme6.xml><?xml version="1.0" encoding="utf-8"?>
<a:theme xmlns:a="http://schemas.openxmlformats.org/drawingml/2006/main" name="190212 ACROSS T2D template V2.0">
  <a:themeElements>
    <a:clrScheme name="BI-Lilly harmonisation 171117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8F3089"/>
      </a:accent5>
      <a:accent6>
        <a:srgbClr val="E57200"/>
      </a:accent6>
      <a:hlink>
        <a:srgbClr val="5A5A5A"/>
      </a:hlink>
      <a:folHlink>
        <a:srgbClr val="5A5A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accent1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90212 ACROSS T2D WS template_V2.0.potx" id="{7F390DE6-B84D-4C8B-AE5E-87928F068AEE}" vid="{D3898CAA-216C-4413-82CB-AE3CFE0A8190}"/>
    </a:ext>
  </a:extLst>
</a:theme>
</file>

<file path=ppt/theme/theme7.xml><?xml version="1.0" encoding="utf-8"?>
<a:theme xmlns:a="http://schemas.openxmlformats.org/drawingml/2006/main" name="1_190212 ACROSS T2D template V2.0">
  <a:themeElements>
    <a:clrScheme name="BI-Lilly harmonisation 171117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8F3089"/>
      </a:accent5>
      <a:accent6>
        <a:srgbClr val="E57200"/>
      </a:accent6>
      <a:hlink>
        <a:srgbClr val="5A5A5A"/>
      </a:hlink>
      <a:folHlink>
        <a:srgbClr val="5A5A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accent1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90212 ACROSS T2D WS template_V2.0.potx" id="{7F390DE6-B84D-4C8B-AE5E-87928F068AEE}" vid="{D3898CAA-216C-4413-82CB-AE3CFE0A8190}"/>
    </a:ext>
  </a:extLst>
</a:theme>
</file>

<file path=ppt/theme/theme8.xml><?xml version="1.0" encoding="utf-8"?>
<a:theme xmlns:a="http://schemas.openxmlformats.org/drawingml/2006/main" name="2_190212 ACROSS T2D template V2.0">
  <a:themeElements>
    <a:clrScheme name="BI-Lilly harmonisation 171117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8F3089"/>
      </a:accent5>
      <a:accent6>
        <a:srgbClr val="E57200"/>
      </a:accent6>
      <a:hlink>
        <a:srgbClr val="5A5A5A"/>
      </a:hlink>
      <a:folHlink>
        <a:srgbClr val="5A5A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accent1"/>
          </a:solidFill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/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90212 ACROSS T2D WS template_V2.0.potx" id="{7F390DE6-B84D-4C8B-AE5E-87928F068AEE}" vid="{D3898CAA-216C-4413-82CB-AE3CFE0A8190}"/>
    </a:ext>
  </a:extLst>
</a:theme>
</file>

<file path=ppt/theme/theme9.xml><?xml version="1.0" encoding="utf-8"?>
<a:theme xmlns:a="http://schemas.openxmlformats.org/drawingml/2006/main" name="180322 AT2D 16x9 template_V1.0">
  <a:themeElements>
    <a:clrScheme name="BI-Lilly harmonisation 171117">
      <a:dk1>
        <a:srgbClr val="5A5A5A"/>
      </a:dk1>
      <a:lt1>
        <a:srgbClr val="FFFFFF"/>
      </a:lt1>
      <a:dk2>
        <a:srgbClr val="5A5A5A"/>
      </a:dk2>
      <a:lt2>
        <a:srgbClr val="FFFFFF"/>
      </a:lt2>
      <a:accent1>
        <a:srgbClr val="6482C3"/>
      </a:accent1>
      <a:accent2>
        <a:srgbClr val="F0414B"/>
      </a:accent2>
      <a:accent3>
        <a:srgbClr val="43AC99"/>
      </a:accent3>
      <a:accent4>
        <a:srgbClr val="828282"/>
      </a:accent4>
      <a:accent5>
        <a:srgbClr val="8F3089"/>
      </a:accent5>
      <a:accent6>
        <a:srgbClr val="E57200"/>
      </a:accent6>
      <a:hlink>
        <a:srgbClr val="5A5A5A"/>
      </a:hlink>
      <a:folHlink>
        <a:srgbClr val="5A5A5A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180219 AT2D 16x9 template_V1.0.potx" id="{4A2D28AC-A936-43F4-A599-8E723705E7E3}" vid="{DC1B7160-7D67-49EA-BDC1-E0F3D8029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6549</TotalTime>
  <Words>3773</Words>
  <Application>Microsoft Office PowerPoint</Application>
  <PresentationFormat>Widescreen</PresentationFormat>
  <Paragraphs>476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28</vt:i4>
      </vt:variant>
    </vt:vector>
  </HeadingPairs>
  <TitlesOfParts>
    <vt:vector size="44" baseType="lpstr">
      <vt:lpstr>Arial</vt:lpstr>
      <vt:lpstr>Calibri</vt:lpstr>
      <vt:lpstr>Calibri Light</vt:lpstr>
      <vt:lpstr>Century Gothic</vt:lpstr>
      <vt:lpstr>Wingdings</vt:lpstr>
      <vt:lpstr>Wingdings 3</vt:lpstr>
      <vt:lpstr>6_Office Theme</vt:lpstr>
      <vt:lpstr>Motiv systému Office</vt:lpstr>
      <vt:lpstr>Výchozí návrh</vt:lpstr>
      <vt:lpstr>2_Motiv Office</vt:lpstr>
      <vt:lpstr>160729_BILILLY_ACROSS T2D template 4x3 0a</vt:lpstr>
      <vt:lpstr>190212 ACROSS T2D template V2.0</vt:lpstr>
      <vt:lpstr>1_190212 ACROSS T2D template V2.0</vt:lpstr>
      <vt:lpstr>2_190212 ACROSS T2D template V2.0</vt:lpstr>
      <vt:lpstr>180322 AT2D 16x9 template_V1.0</vt:lpstr>
      <vt:lpstr>3_190212 ACROSS T2D template V2.0</vt:lpstr>
      <vt:lpstr>Glifloziny v kardiologii</vt:lpstr>
      <vt:lpstr>PowerPoint Presentation</vt:lpstr>
      <vt:lpstr>Diabetes je vedoucí příčinou onemocnění srdce a ledvin, amputací dolních končetin a slepoty1</vt:lpstr>
      <vt:lpstr>Onemocnění ledvin vede k postižení KV systému (a naopak)</vt:lpstr>
      <vt:lpstr>Kardiorenální circulus vitiosus</vt:lpstr>
      <vt:lpstr>Cílem léčby diabetu je především prevence jeho komplikací, makro i mikrovaskulárních</vt:lpstr>
      <vt:lpstr>Diabetes zkracuje život až o ~12 let  u pacientů s již přítomným KV onemocněním</vt:lpstr>
      <vt:lpstr>Kontrola kardiovaskulárních rizikových faktorů pacientů  s diabetes mellitus 2. typu má být komplexní 1,2</vt:lpstr>
      <vt:lpstr>V posledním desetiletí jsou antidiabetika posuzována z pohledu jejich kardiovaskulární bezpečnosti</vt:lpstr>
      <vt:lpstr>Co je ASCVD (ASKVO)?</vt:lpstr>
      <vt:lpstr>Diabetes je spojen se zvýšeným výskytem srdečního selhání</vt:lpstr>
      <vt:lpstr>Mechanizmus účinku SGLT2 inhibitorů (sodium glucose cotransporter 2 inhibitors)</vt:lpstr>
      <vt:lpstr>Efekt SGLT2 inhibitorů na kardio–renální systém je zprostředkován vícečetnými mechanizmy</vt:lpstr>
      <vt:lpstr>SGLT2 inhibitory zlepšují KV rizikové faktory u pacientů s diabetes mellitus 2. typu</vt:lpstr>
      <vt:lpstr>SGLT2 inhibitory zlepšují KV a renální prognózu u pacientů  s diabetes mellitus 2. typu</vt:lpstr>
      <vt:lpstr>Významná je zejména redukce počtu hospitalizací pro srdeční selhání 1–4</vt:lpstr>
      <vt:lpstr>Stanovisko odborných společností k léčbě diabetu v závislosti na přítomnosti aterosklerotického kardiovaskulárního onemocnění ASCVD (1/2)</vt:lpstr>
      <vt:lpstr>Stanovisko odborných společností k léčbě diabetu v závislosti na přítomnosti aterosklerotického kardiovaskulárního onemocnění ASCVD (2/2)</vt:lpstr>
      <vt:lpstr>Bezpečnostní profil SGLT2 inhibitorů je příznivý, ale výjimečně…</vt:lpstr>
      <vt:lpstr>Bezpečnostní profil SGLT2 inhibitorů je příznivý, ale zcela výjimečně…1–4</vt:lpstr>
      <vt:lpstr>Dávkování, kontraindikace a doporučení k užívání 1–4</vt:lpstr>
      <vt:lpstr>Glifloziny u pacientů s renální insuficiencí</vt:lpstr>
      <vt:lpstr>Bussiness is bussiness</vt:lpstr>
      <vt:lpstr>Pohled zdravotních pojišťoven</vt:lpstr>
      <vt:lpstr>Příběh nekončí…</vt:lpstr>
      <vt:lpstr>Závěrem: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Praktický management léčby pacientů s fibrilací síní</dc:title>
  <dc:creator>Vilém</dc:creator>
  <cp:lastModifiedBy>PMI</cp:lastModifiedBy>
  <cp:revision>136</cp:revision>
  <dcterms:created xsi:type="dcterms:W3CDTF">2016-11-27T19:09:58Z</dcterms:created>
  <dcterms:modified xsi:type="dcterms:W3CDTF">2020-01-18T07:57:04Z</dcterms:modified>
</cp:coreProperties>
</file>