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4"/>
  </p:sldMasterIdLst>
  <p:notesMasterIdLst>
    <p:notesMasterId r:id="rId24"/>
  </p:notesMasterIdLst>
  <p:handoutMasterIdLst>
    <p:handoutMasterId r:id="rId25"/>
  </p:handoutMasterIdLst>
  <p:sldIdLst>
    <p:sldId id="257" r:id="rId5"/>
    <p:sldId id="430" r:id="rId6"/>
    <p:sldId id="258" r:id="rId7"/>
    <p:sldId id="259" r:id="rId8"/>
    <p:sldId id="266" r:id="rId9"/>
    <p:sldId id="268" r:id="rId10"/>
    <p:sldId id="267" r:id="rId11"/>
    <p:sldId id="269" r:id="rId12"/>
    <p:sldId id="270" r:id="rId13"/>
    <p:sldId id="277" r:id="rId14"/>
    <p:sldId id="260" r:id="rId15"/>
    <p:sldId id="278" r:id="rId16"/>
    <p:sldId id="279" r:id="rId17"/>
    <p:sldId id="282" r:id="rId18"/>
    <p:sldId id="285" r:id="rId19"/>
    <p:sldId id="283" r:id="rId20"/>
    <p:sldId id="280" r:id="rId21"/>
    <p:sldId id="281" r:id="rId22"/>
    <p:sldId id="284" r:id="rId23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2D3F74-8ADE-450B-97CA-D7D66E599C1C}" v="119" dt="2021-10-31T05:37:07.8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41" autoAdjust="0"/>
    <p:restoredTop sz="94660"/>
  </p:normalViewPr>
  <p:slideViewPr>
    <p:cSldViewPr snapToGrid="0">
      <p:cViewPr varScale="1">
        <p:scale>
          <a:sx n="70" d="100"/>
          <a:sy n="70" d="100"/>
        </p:scale>
        <p:origin x="72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F8AE666-829D-48E8-9FC3-85FF0D1DB2B5}" type="datetime1">
              <a:rPr lang="cs-CZ" smtClean="0"/>
              <a:t>08.11.2021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B200E62-9364-4CB9-89C4-77645E764019}" type="datetime1">
              <a:rPr lang="cs-CZ" smtClean="0"/>
              <a:t>08.11.2021</a:t>
            </a:fld>
            <a:endParaRPr lang="en-US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"/>
              <a:t>Kliknutím můžete upravit styly předlohy textu.</a:t>
            </a:r>
            <a:endParaRPr lang="en-US"/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cs-CZ"/>
              <a:t>Kliknutím můžete upravit styl předlohy.</a:t>
            </a:r>
            <a:endParaRPr lang="en-US" dirty="0"/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BD239E7-27CF-40C7-8F0A-BFE4D4394C35}" type="datetime1">
              <a:rPr lang="cs-CZ" smtClean="0"/>
              <a:t>08.11.2021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79535A-A064-470E-AB26-E7F9E0FAA2CE}" type="datetime1">
              <a:rPr lang="cs-CZ" smtClean="0"/>
              <a:t>08.11.2021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A97A77-74DD-4E76-8172-DB6859F6630F}" type="datetime1">
              <a:rPr lang="cs-CZ" smtClean="0"/>
              <a:t>08.11.2021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CB81F3-DDE0-4DA4-BA3D-DCA17B514D85}" type="datetime1">
              <a:rPr lang="cs-CZ" smtClean="0"/>
              <a:t>08.11.2021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E4E29C-9478-40CB-B885-8083C7A499E9}" type="datetime1">
              <a:rPr lang="cs-CZ" smtClean="0"/>
              <a:t>08.11.2021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D01282-382C-4BEC-BF1E-B43C436AE95C}" type="datetime1">
              <a:rPr lang="cs-CZ" smtClean="0"/>
              <a:t>08.11.2021</a:t>
            </a:fld>
            <a:endParaRPr lang="en-US" dirty="0"/>
          </a:p>
        </p:txBody>
      </p:sp>
      <p:sp>
        <p:nvSpPr>
          <p:cNvPr id="9" name="Zástupný symbol pro zápatí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FFA001-1288-4B91-8F38-F652FDAD1948}" type="datetime1">
              <a:rPr lang="cs-CZ" smtClean="0"/>
              <a:t>08.11.2021</a:t>
            </a:fld>
            <a:endParaRPr lang="en-US" dirty="0"/>
          </a:p>
        </p:txBody>
      </p:sp>
      <p:sp>
        <p:nvSpPr>
          <p:cNvPr id="11" name="Zástupný symbol pro zápatí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F2F52B-EF36-4385-B68C-26B683FC6FB0}" type="datetime1">
              <a:rPr lang="cs-CZ" smtClean="0"/>
              <a:t>08.11.2021</a:t>
            </a:fld>
            <a:endParaRPr lang="en-US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2C2BC2-E937-462E-A053-77029519E0A6}" type="datetime1">
              <a:rPr lang="cs-CZ" smtClean="0"/>
              <a:t>08.11.2021</a:t>
            </a:fld>
            <a:endParaRPr lang="en-US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AE82B159-E07C-4CB9-92A4-E7A9600AB687}" type="datetime1">
              <a:rPr lang="cs-CZ" smtClean="0"/>
              <a:t>08.11.2021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pPr rt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3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DE121A66-A1E7-4CF3-A514-5864B0060CFE}" type="datetime1">
              <a:rPr lang="cs-CZ" smtClean="0"/>
              <a:t>08.11.2021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cs"/>
              <a:t>Kliknutím můžete upravit styly předlohy textu.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4A0AA7D3-9C6A-469F-BADB-E9850326DE88}" type="datetime1">
              <a:rPr lang="cs-CZ" smtClean="0"/>
              <a:t>08.11.2021</a:t>
            </a:fld>
            <a:endParaRPr lang="en-US" dirty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8.xml"/><Relationship Id="rId7" Type="http://schemas.microsoft.com/office/2007/relationships/hdphoto" Target="../media/hdphoto3.wdp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Obdélník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 rtlCol="0">
            <a:noAutofit/>
          </a:bodyPr>
          <a:lstStyle/>
          <a:p>
            <a:pPr rtl="0"/>
            <a:r>
              <a:rPr lang="cs" sz="6600" dirty="0"/>
              <a:t>VIRTUÁLNÍ REALITA V</a:t>
            </a:r>
            <a:br>
              <a:rPr lang="cs" sz="6600" dirty="0"/>
            </a:br>
            <a:r>
              <a:rPr lang="cs" sz="6600" dirty="0"/>
              <a:t>KARDIOLOGII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c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takar jiravský</a:t>
            </a:r>
          </a:p>
          <a:p>
            <a:pPr rtl="0"/>
            <a:r>
              <a:rPr lang="c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FILIP JiravskÝ</a:t>
            </a:r>
            <a:endParaRPr lang="c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rtl="0"/>
            <a:endParaRPr lang="c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Obrázek 4" descr="Obrázek s budovou, sezením, lavičkou a stěnou&#10;&#10;Automaticky generovaný popis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>
            <a:extLst>
              <a:ext uri="{FF2B5EF4-FFF2-40B4-BE49-F238E27FC236}">
                <a16:creationId xmlns:a16="http://schemas.microsoft.com/office/drawing/2014/main" id="{E1B249AE-B1D0-444F-AB86-CF2EACBD81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114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15" y="168798"/>
            <a:ext cx="2927319" cy="138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429F22D-CB68-4B4C-9C3D-2DF705906D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14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7329" y="4829289"/>
            <a:ext cx="3846543" cy="182204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DD9A42A-8855-4229-B3E3-74D803C12402}"/>
              </a:ext>
            </a:extLst>
          </p:cNvPr>
          <p:cNvSpPr txBox="1"/>
          <p:nvPr/>
        </p:nvSpPr>
        <p:spPr>
          <a:xfrm>
            <a:off x="238128" y="5047814"/>
            <a:ext cx="47754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  <a:latin typeface="+mj-lt"/>
              </a:rPr>
              <a:t>CO ZOBRAZOVAT</a:t>
            </a:r>
          </a:p>
          <a:p>
            <a:r>
              <a:rPr lang="cs-CZ" sz="2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čili</a:t>
            </a:r>
            <a:endParaRPr lang="cs-CZ" sz="2800" dirty="0">
              <a:solidFill>
                <a:schemeClr val="bg1"/>
              </a:solidFill>
              <a:latin typeface="+mj-lt"/>
            </a:endParaRPr>
          </a:p>
          <a:p>
            <a:r>
              <a:rPr lang="cs-CZ" sz="2800" dirty="0">
                <a:solidFill>
                  <a:schemeClr val="bg1"/>
                </a:solidFill>
                <a:latin typeface="+mj-lt"/>
              </a:rPr>
              <a:t>OBSAH PRO AR/VR/XR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00A9D99-2C67-493A-B4FD-BEA8A1DB56A4}"/>
              </a:ext>
            </a:extLst>
          </p:cNvPr>
          <p:cNvSpPr txBox="1"/>
          <p:nvPr/>
        </p:nvSpPr>
        <p:spPr>
          <a:xfrm>
            <a:off x="746620" y="425191"/>
            <a:ext cx="788568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360 st. videa – VR </a:t>
            </a:r>
            <a:r>
              <a:rPr lang="cs-CZ" dirty="0" err="1"/>
              <a:t>youtube</a:t>
            </a:r>
            <a:r>
              <a:rPr lang="cs-CZ" dirty="0"/>
              <a:t>    https://vr.youtube.com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cizí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vlastní … např.  https://vreducation.cz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 aplikace pro AR/VR/XR … </a:t>
            </a:r>
          </a:p>
          <a:p>
            <a:r>
              <a:rPr lang="cs-CZ" dirty="0"/>
              <a:t>	</a:t>
            </a:r>
            <a:r>
              <a:rPr lang="cs-CZ" dirty="0" err="1"/>
              <a:t>Standalone</a:t>
            </a:r>
            <a:r>
              <a:rPr lang="cs-CZ" dirty="0"/>
              <a:t> (AIO) – Oculus Quest 2, HTC FOCUS 3 </a:t>
            </a:r>
          </a:p>
          <a:p>
            <a:r>
              <a:rPr lang="cs-CZ" dirty="0"/>
              <a:t>	</a:t>
            </a:r>
            <a:r>
              <a:rPr lang="cs-CZ" dirty="0" err="1"/>
              <a:t>Tethered</a:t>
            </a:r>
            <a:r>
              <a:rPr lang="cs-CZ" dirty="0"/>
              <a:t> PC (kabel/wifi) – HP Reverb G2 (kabel), Oculus Quest 2 (wifi)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Prohlížení vlastních dat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Celý DICOM … Medical Holodeck/Radiant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Vlastní modely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/>
              <a:t>3Dslicer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0D0D17"/>
                </a:solidFill>
                <a:effectLst/>
                <a:latin typeface="MetronicProRegular"/>
              </a:rPr>
              <a:t>Mimics</a:t>
            </a:r>
            <a:r>
              <a:rPr lang="cs-CZ" b="0" i="0" dirty="0">
                <a:solidFill>
                  <a:srgbClr val="0D0D17"/>
                </a:solidFill>
                <a:effectLst/>
                <a:latin typeface="MetronicProRegular"/>
              </a:rPr>
              <a:t> Innovation </a:t>
            </a:r>
            <a:r>
              <a:rPr lang="cs-CZ" b="0" i="0" dirty="0" err="1">
                <a:solidFill>
                  <a:srgbClr val="0D0D17"/>
                </a:solidFill>
                <a:effectLst/>
                <a:latin typeface="MetronicProRegular"/>
              </a:rPr>
              <a:t>Suite</a:t>
            </a:r>
            <a:endParaRPr lang="cs-CZ" b="0" i="0" dirty="0">
              <a:solidFill>
                <a:srgbClr val="0D0D17"/>
              </a:solidFill>
              <a:effectLst/>
              <a:latin typeface="MetronicProRegular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01F2689-5CE8-4A25-80FC-B445FF7A6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279" y="235196"/>
            <a:ext cx="15430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78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82F12B0B-89F4-455C-8D8B-E001EE5B354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6CAE5693-79BB-4D05-946E-09238055080A}"/>
              </a:ext>
            </a:extLst>
          </p:cNvPr>
          <p:cNvGrpSpPr/>
          <p:nvPr/>
        </p:nvGrpSpPr>
        <p:grpSpPr>
          <a:xfrm>
            <a:off x="0" y="0"/>
            <a:ext cx="12192002" cy="6858000"/>
            <a:chOff x="0" y="0"/>
            <a:chExt cx="12192002" cy="6858000"/>
          </a:xfrm>
        </p:grpSpPr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21F369DF-FDD2-48DF-8E88-8BACB2142A2A}"/>
                </a:ext>
              </a:extLst>
            </p:cNvPr>
            <p:cNvGrpSpPr/>
            <p:nvPr/>
          </p:nvGrpSpPr>
          <p:grpSpPr>
            <a:xfrm>
              <a:off x="0" y="0"/>
              <a:ext cx="12192002" cy="6858000"/>
              <a:chOff x="0" y="0"/>
              <a:chExt cx="12192002" cy="6858000"/>
            </a:xfrm>
          </p:grpSpPr>
          <p:sp>
            <p:nvSpPr>
              <p:cNvPr id="4" name="Obdélník 3">
                <a:extLst>
                  <a:ext uri="{FF2B5EF4-FFF2-40B4-BE49-F238E27FC236}">
                    <a16:creationId xmlns:a16="http://schemas.microsoft.com/office/drawing/2014/main" id="{6008813C-784E-4175-AE66-CEDE4B3C992B}"/>
                  </a:ext>
                </a:extLst>
              </p:cNvPr>
              <p:cNvSpPr/>
              <p:nvPr/>
            </p:nvSpPr>
            <p:spPr>
              <a:xfrm>
                <a:off x="0" y="0"/>
                <a:ext cx="4873658" cy="6858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5" name="Obdélník 4">
                <a:extLst>
                  <a:ext uri="{FF2B5EF4-FFF2-40B4-BE49-F238E27FC236}">
                    <a16:creationId xmlns:a16="http://schemas.microsoft.com/office/drawing/2014/main" id="{4A89E200-B0A0-45F3-9BC7-1B71D8559311}"/>
                  </a:ext>
                </a:extLst>
              </p:cNvPr>
              <p:cNvSpPr/>
              <p:nvPr/>
            </p:nvSpPr>
            <p:spPr>
              <a:xfrm>
                <a:off x="7318344" y="0"/>
                <a:ext cx="4873658" cy="68580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dirty="0"/>
                  <a:t>EDUKACE ZDRAVOTNÍKŮ</a:t>
                </a:r>
              </a:p>
              <a:p>
                <a:pPr algn="ctr"/>
                <a:r>
                  <a:rPr lang="cs-CZ" dirty="0">
                    <a:solidFill>
                      <a:schemeClr val="bg1">
                        <a:lumMod val="50000"/>
                      </a:schemeClr>
                    </a:solidFill>
                  </a:rPr>
                  <a:t>EDUKACE PACIENTŮ</a:t>
                </a:r>
              </a:p>
              <a:p>
                <a:pPr algn="ctr"/>
                <a:r>
                  <a:rPr lang="cs-CZ" dirty="0">
                    <a:solidFill>
                      <a:schemeClr val="bg1">
                        <a:lumMod val="50000"/>
                      </a:schemeClr>
                    </a:solidFill>
                  </a:rPr>
                  <a:t>PŘEDOPERAČNÍ PŘÍPRAVA</a:t>
                </a:r>
              </a:p>
              <a:p>
                <a:pPr algn="ctr"/>
                <a:r>
                  <a:rPr lang="cs-CZ" dirty="0">
                    <a:solidFill>
                      <a:schemeClr val="bg1">
                        <a:lumMod val="50000"/>
                      </a:schemeClr>
                    </a:solidFill>
                  </a:rPr>
                  <a:t>PERIOPERAČNÍ SUPPORT</a:t>
                </a:r>
              </a:p>
              <a:p>
                <a:pPr algn="ctr"/>
                <a:r>
                  <a:rPr lang="cs-CZ" dirty="0">
                    <a:solidFill>
                      <a:schemeClr val="bg1">
                        <a:lumMod val="50000"/>
                      </a:schemeClr>
                    </a:solidFill>
                  </a:rPr>
                  <a:t>POOPERAČNÍ REHABILITACE</a:t>
                </a:r>
              </a:p>
            </p:txBody>
          </p:sp>
        </p:grpSp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F62E92BE-854F-4ACE-A3D9-23BF1F666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41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114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31901" y="209954"/>
              <a:ext cx="3846543" cy="1822047"/>
            </a:xfrm>
            <a:prstGeom prst="rect">
              <a:avLst/>
            </a:prstGeom>
          </p:spPr>
        </p:pic>
      </p:grpSp>
      <p:sp>
        <p:nvSpPr>
          <p:cNvPr id="10" name="Obdélník 9">
            <a:extLst>
              <a:ext uri="{FF2B5EF4-FFF2-40B4-BE49-F238E27FC236}">
                <a16:creationId xmlns:a16="http://schemas.microsoft.com/office/drawing/2014/main" id="{7BC12548-30AD-4D17-AA97-E46E361691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02C8165-ECCF-4F69-8F8E-5A7FF51301CA}"/>
              </a:ext>
            </a:extLst>
          </p:cNvPr>
          <p:cNvSpPr txBox="1"/>
          <p:nvPr/>
        </p:nvSpPr>
        <p:spPr>
          <a:xfrm>
            <a:off x="411061" y="562062"/>
            <a:ext cx="6761018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Medical Holodeck </a:t>
            </a:r>
            <a:endParaRPr lang="cs-CZ" dirty="0"/>
          </a:p>
          <a:p>
            <a:pPr lvl="1"/>
            <a:r>
              <a:rPr lang="cs-CZ" sz="1400" dirty="0"/>
              <a:t>	</a:t>
            </a:r>
            <a:r>
              <a:rPr lang="en-US" sz="1400" dirty="0"/>
              <a:t>(https://www.medicalholodeck.com/)</a:t>
            </a: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	</a:t>
            </a:r>
            <a:r>
              <a:rPr lang="en-US" dirty="0"/>
              <a:t>Anatomy Master XR</a:t>
            </a: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	</a:t>
            </a:r>
            <a:r>
              <a:rPr lang="en-US" dirty="0"/>
              <a:t>Dissection Master XR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Anatomy Viewer VR </a:t>
            </a:r>
          </a:p>
          <a:p>
            <a:r>
              <a:rPr lang="cs-CZ" dirty="0"/>
              <a:t>	</a:t>
            </a:r>
            <a:r>
              <a:rPr lang="cs-CZ" sz="1400" dirty="0"/>
              <a:t>(https://store.steampowered. </a:t>
            </a:r>
            <a:r>
              <a:rPr lang="cs-CZ" sz="1400" dirty="0" err="1"/>
              <a:t>com</a:t>
            </a:r>
            <a:r>
              <a:rPr lang="cs-CZ" sz="1400" dirty="0"/>
              <a:t>/app/925830/</a:t>
            </a:r>
            <a:r>
              <a:rPr lang="cs-CZ" sz="1400" dirty="0" err="1"/>
              <a:t>VR_Anatomy</a:t>
            </a:r>
            <a:r>
              <a:rPr lang="cs-CZ" sz="1400" dirty="0"/>
              <a:t>/)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3D Organon VR Anatomy </a:t>
            </a:r>
            <a:endParaRPr lang="cs-CZ" dirty="0"/>
          </a:p>
          <a:p>
            <a:r>
              <a:rPr lang="cs-CZ" dirty="0"/>
              <a:t>	</a:t>
            </a:r>
            <a:r>
              <a:rPr lang="it-IT" sz="1400" dirty="0"/>
              <a:t>(https://www.3dorganon.com/)</a:t>
            </a: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Lifesaver VR app</a:t>
            </a:r>
            <a:endParaRPr lang="cs-CZ" sz="1400" dirty="0"/>
          </a:p>
          <a:p>
            <a:r>
              <a:rPr lang="cs-CZ" sz="1400" dirty="0"/>
              <a:t>	(</a:t>
            </a:r>
            <a:r>
              <a:rPr lang="cs-CZ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https://lifesavervr.org.uk</a:t>
            </a:r>
            <a:r>
              <a:rPr lang="cs-CZ" sz="11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Stanford Virtual Heart </a:t>
            </a:r>
            <a:endParaRPr lang="cs-CZ" dirty="0"/>
          </a:p>
          <a:p>
            <a:r>
              <a:rPr lang="en-US" sz="1400" dirty="0"/>
              <a:t>(https://www.stanfordchildrens.org/en/innovation/virtual-reality/stanford-virtual-heart)</a:t>
            </a: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HoloAnatomy</a:t>
            </a:r>
          </a:p>
          <a:p>
            <a:pPr lvl="2"/>
            <a:r>
              <a:rPr lang="pl-PL" sz="1400" dirty="0"/>
              <a:t>(https://case.edu/hololens/)</a:t>
            </a:r>
            <a:r>
              <a:rPr lang="en-US" sz="1400" dirty="0"/>
              <a:t> </a:t>
            </a:r>
            <a:endParaRPr lang="cs-CZ" sz="1400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DAC396E-FE8F-4373-A97B-5425E50FA7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55" r="28922" b="9602"/>
          <a:stretch/>
        </p:blipFill>
        <p:spPr>
          <a:xfrm>
            <a:off x="4935605" y="3825381"/>
            <a:ext cx="2019437" cy="293195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5C69415-53E5-4DD6-856C-ED22B318E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35" y="4566976"/>
            <a:ext cx="4282988" cy="144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20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82F12B0B-89F4-455C-8D8B-E001EE5B354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6CAE5693-79BB-4D05-946E-09238055080A}"/>
              </a:ext>
            </a:extLst>
          </p:cNvPr>
          <p:cNvGrpSpPr/>
          <p:nvPr/>
        </p:nvGrpSpPr>
        <p:grpSpPr>
          <a:xfrm>
            <a:off x="-2" y="0"/>
            <a:ext cx="12192002" cy="6858000"/>
            <a:chOff x="0" y="0"/>
            <a:chExt cx="12192002" cy="6858000"/>
          </a:xfrm>
        </p:grpSpPr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21F369DF-FDD2-48DF-8E88-8BACB2142A2A}"/>
                </a:ext>
              </a:extLst>
            </p:cNvPr>
            <p:cNvGrpSpPr/>
            <p:nvPr/>
          </p:nvGrpSpPr>
          <p:grpSpPr>
            <a:xfrm>
              <a:off x="0" y="0"/>
              <a:ext cx="12192002" cy="6858000"/>
              <a:chOff x="0" y="0"/>
              <a:chExt cx="12192002" cy="6858000"/>
            </a:xfrm>
          </p:grpSpPr>
          <p:sp>
            <p:nvSpPr>
              <p:cNvPr id="4" name="Obdélník 3">
                <a:extLst>
                  <a:ext uri="{FF2B5EF4-FFF2-40B4-BE49-F238E27FC236}">
                    <a16:creationId xmlns:a16="http://schemas.microsoft.com/office/drawing/2014/main" id="{6008813C-784E-4175-AE66-CEDE4B3C992B}"/>
                  </a:ext>
                </a:extLst>
              </p:cNvPr>
              <p:cNvSpPr/>
              <p:nvPr/>
            </p:nvSpPr>
            <p:spPr>
              <a:xfrm>
                <a:off x="0" y="0"/>
                <a:ext cx="4873658" cy="6858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5" name="Obdélník 4">
                <a:extLst>
                  <a:ext uri="{FF2B5EF4-FFF2-40B4-BE49-F238E27FC236}">
                    <a16:creationId xmlns:a16="http://schemas.microsoft.com/office/drawing/2014/main" id="{4A89E200-B0A0-45F3-9BC7-1B71D8559311}"/>
                  </a:ext>
                </a:extLst>
              </p:cNvPr>
              <p:cNvSpPr/>
              <p:nvPr/>
            </p:nvSpPr>
            <p:spPr>
              <a:xfrm>
                <a:off x="7318344" y="0"/>
                <a:ext cx="4873658" cy="68580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dirty="0">
                    <a:solidFill>
                      <a:schemeClr val="bg1">
                        <a:lumMod val="50000"/>
                      </a:schemeClr>
                    </a:solidFill>
                  </a:rPr>
                  <a:t>EDUKACE ZDRAVOTNÍKŮ</a:t>
                </a:r>
              </a:p>
              <a:p>
                <a:pPr algn="ctr"/>
                <a:r>
                  <a:rPr lang="cs-CZ" dirty="0"/>
                  <a:t>EDUKACE PACIENTŮ</a:t>
                </a:r>
              </a:p>
              <a:p>
                <a:pPr algn="ctr"/>
                <a:r>
                  <a:rPr lang="cs-CZ" dirty="0">
                    <a:solidFill>
                      <a:schemeClr val="bg1">
                        <a:lumMod val="50000"/>
                      </a:schemeClr>
                    </a:solidFill>
                  </a:rPr>
                  <a:t>PŘEDOPERAČNÍ PŘÍPRAVA</a:t>
                </a:r>
              </a:p>
              <a:p>
                <a:pPr algn="ctr"/>
                <a:r>
                  <a:rPr lang="cs-CZ" dirty="0">
                    <a:solidFill>
                      <a:schemeClr val="bg1">
                        <a:lumMod val="50000"/>
                      </a:schemeClr>
                    </a:solidFill>
                  </a:rPr>
                  <a:t>PERIOPERAČNÍ SUPPORT</a:t>
                </a:r>
              </a:p>
              <a:p>
                <a:pPr algn="ctr"/>
                <a:r>
                  <a:rPr lang="cs-CZ" dirty="0">
                    <a:solidFill>
                      <a:schemeClr val="bg1">
                        <a:lumMod val="50000"/>
                      </a:schemeClr>
                    </a:solidFill>
                  </a:rPr>
                  <a:t>POOPERAČNÍ REHABILITACE</a:t>
                </a:r>
              </a:p>
            </p:txBody>
          </p:sp>
        </p:grpSp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F62E92BE-854F-4ACE-A3D9-23BF1F666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41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114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31901" y="209954"/>
              <a:ext cx="3846543" cy="1822047"/>
            </a:xfrm>
            <a:prstGeom prst="rect">
              <a:avLst/>
            </a:prstGeom>
          </p:spPr>
        </p:pic>
      </p:grpSp>
      <p:sp>
        <p:nvSpPr>
          <p:cNvPr id="10" name="Obdélník 9">
            <a:extLst>
              <a:ext uri="{FF2B5EF4-FFF2-40B4-BE49-F238E27FC236}">
                <a16:creationId xmlns:a16="http://schemas.microsoft.com/office/drawing/2014/main" id="{7BC12548-30AD-4D17-AA97-E46E361691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C6F57E6-9635-4535-BC26-96764055F462}"/>
              </a:ext>
            </a:extLst>
          </p:cNvPr>
          <p:cNvSpPr txBox="1"/>
          <p:nvPr/>
        </p:nvSpPr>
        <p:spPr>
          <a:xfrm>
            <a:off x="774054" y="1363715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+mj-lt"/>
              </a:rPr>
              <a:t>Oculus STUDY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2E5D277-F053-4BB7-BC97-ACD319168B60}"/>
              </a:ext>
            </a:extLst>
          </p:cNvPr>
          <p:cNvSpPr txBox="1"/>
          <p:nvPr/>
        </p:nvSpPr>
        <p:spPr>
          <a:xfrm>
            <a:off x="516905" y="6114742"/>
            <a:ext cx="6591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Balsam P, et al. OCULUS study: </a:t>
            </a:r>
            <a:r>
              <a:rPr lang="cs-CZ" dirty="0"/>
              <a:t>in </a:t>
            </a:r>
            <a:r>
              <a:rPr lang="en-US" dirty="0"/>
              <a:t>Cardiol J 2019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E6209687-0F76-4D57-A2A8-85DE89267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05" y="3617860"/>
            <a:ext cx="2819400" cy="187642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3614876-F1AB-4EE5-B037-93BD69A80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8771" y="3617859"/>
            <a:ext cx="2829221" cy="187642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D4F94796-9821-47C4-9BB1-C76E7A0FA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5780" y="373927"/>
            <a:ext cx="2812498" cy="293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95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82F12B0B-89F4-455C-8D8B-E001EE5B354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6CAE5693-79BB-4D05-946E-09238055080A}"/>
              </a:ext>
            </a:extLst>
          </p:cNvPr>
          <p:cNvGrpSpPr/>
          <p:nvPr/>
        </p:nvGrpSpPr>
        <p:grpSpPr>
          <a:xfrm>
            <a:off x="0" y="0"/>
            <a:ext cx="12192002" cy="6858000"/>
            <a:chOff x="0" y="0"/>
            <a:chExt cx="12192002" cy="6858000"/>
          </a:xfrm>
        </p:grpSpPr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21F369DF-FDD2-48DF-8E88-8BACB2142A2A}"/>
                </a:ext>
              </a:extLst>
            </p:cNvPr>
            <p:cNvGrpSpPr/>
            <p:nvPr/>
          </p:nvGrpSpPr>
          <p:grpSpPr>
            <a:xfrm>
              <a:off x="0" y="0"/>
              <a:ext cx="12192002" cy="6858000"/>
              <a:chOff x="0" y="0"/>
              <a:chExt cx="12192002" cy="6858000"/>
            </a:xfrm>
          </p:grpSpPr>
          <p:sp>
            <p:nvSpPr>
              <p:cNvPr id="4" name="Obdélník 3">
                <a:extLst>
                  <a:ext uri="{FF2B5EF4-FFF2-40B4-BE49-F238E27FC236}">
                    <a16:creationId xmlns:a16="http://schemas.microsoft.com/office/drawing/2014/main" id="{6008813C-784E-4175-AE66-CEDE4B3C992B}"/>
                  </a:ext>
                </a:extLst>
              </p:cNvPr>
              <p:cNvSpPr/>
              <p:nvPr/>
            </p:nvSpPr>
            <p:spPr>
              <a:xfrm>
                <a:off x="0" y="0"/>
                <a:ext cx="4873658" cy="6858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5" name="Obdélník 4">
                <a:extLst>
                  <a:ext uri="{FF2B5EF4-FFF2-40B4-BE49-F238E27FC236}">
                    <a16:creationId xmlns:a16="http://schemas.microsoft.com/office/drawing/2014/main" id="{4A89E200-B0A0-45F3-9BC7-1B71D8559311}"/>
                  </a:ext>
                </a:extLst>
              </p:cNvPr>
              <p:cNvSpPr/>
              <p:nvPr/>
            </p:nvSpPr>
            <p:spPr>
              <a:xfrm>
                <a:off x="7318344" y="0"/>
                <a:ext cx="4873658" cy="68580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dirty="0">
                    <a:solidFill>
                      <a:schemeClr val="bg1">
                        <a:lumMod val="50000"/>
                      </a:schemeClr>
                    </a:solidFill>
                  </a:rPr>
                  <a:t>EDUKACE ZDRAVOTNÍKŮ</a:t>
                </a:r>
              </a:p>
              <a:p>
                <a:pPr algn="ctr"/>
                <a:r>
                  <a:rPr lang="cs-CZ" dirty="0">
                    <a:solidFill>
                      <a:schemeClr val="bg1">
                        <a:lumMod val="50000"/>
                      </a:schemeClr>
                    </a:solidFill>
                  </a:rPr>
                  <a:t>EDUKACE PACIENTŮ</a:t>
                </a:r>
              </a:p>
              <a:p>
                <a:pPr algn="ctr"/>
                <a:r>
                  <a:rPr lang="cs-CZ" dirty="0"/>
                  <a:t>PŘEDOPERAČNÍ PŘÍPRAVA</a:t>
                </a:r>
              </a:p>
              <a:p>
                <a:pPr algn="ctr"/>
                <a:r>
                  <a:rPr lang="cs-CZ" dirty="0">
                    <a:solidFill>
                      <a:schemeClr val="bg1">
                        <a:lumMod val="50000"/>
                      </a:schemeClr>
                    </a:solidFill>
                  </a:rPr>
                  <a:t>PERIOPERAČNÍ SUPPORT</a:t>
                </a:r>
              </a:p>
              <a:p>
                <a:pPr algn="ctr"/>
                <a:r>
                  <a:rPr lang="cs-CZ" dirty="0">
                    <a:solidFill>
                      <a:schemeClr val="bg1">
                        <a:lumMod val="50000"/>
                      </a:schemeClr>
                    </a:solidFill>
                  </a:rPr>
                  <a:t>POOPERAČNÍ REHABILITACE</a:t>
                </a:r>
              </a:p>
            </p:txBody>
          </p:sp>
        </p:grpSp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F62E92BE-854F-4ACE-A3D9-23BF1F666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41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114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31901" y="209954"/>
              <a:ext cx="3846543" cy="1822047"/>
            </a:xfrm>
            <a:prstGeom prst="rect">
              <a:avLst/>
            </a:prstGeom>
          </p:spPr>
        </p:pic>
      </p:grpSp>
      <p:sp>
        <p:nvSpPr>
          <p:cNvPr id="10" name="Obdélník 9">
            <a:extLst>
              <a:ext uri="{FF2B5EF4-FFF2-40B4-BE49-F238E27FC236}">
                <a16:creationId xmlns:a16="http://schemas.microsoft.com/office/drawing/2014/main" id="{7BC12548-30AD-4D17-AA97-E46E361691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3F77FFB-348E-412A-B1E7-255261EBEF97}"/>
              </a:ext>
            </a:extLst>
          </p:cNvPr>
          <p:cNvSpPr txBox="1"/>
          <p:nvPr/>
        </p:nvSpPr>
        <p:spPr>
          <a:xfrm>
            <a:off x="255810" y="450575"/>
            <a:ext cx="6548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A Virtual Reality System for Improved Image-based Planning of Complex Cardiac Procedures</a:t>
            </a:r>
          </a:p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60A1E9-C26B-4666-BFD9-788464A6989E}"/>
              </a:ext>
            </a:extLst>
          </p:cNvPr>
          <p:cNvSpPr txBox="1"/>
          <p:nvPr/>
        </p:nvSpPr>
        <p:spPr>
          <a:xfrm>
            <a:off x="427839" y="6222759"/>
            <a:ext cx="3357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Deng</a:t>
            </a:r>
            <a:r>
              <a:rPr lang="cs-CZ" dirty="0"/>
              <a:t> S et </a:t>
            </a:r>
            <a:r>
              <a:rPr lang="cs-CZ" dirty="0" err="1"/>
              <a:t>at</a:t>
            </a:r>
            <a:r>
              <a:rPr lang="cs-CZ" dirty="0"/>
              <a:t> in </a:t>
            </a:r>
            <a:r>
              <a:rPr lang="cs-CZ" b="0" i="0" dirty="0">
                <a:solidFill>
                  <a:srgbClr val="4A4A4A"/>
                </a:solidFill>
                <a:effectLst/>
                <a:latin typeface="open sans" panose="020B0606030504020204" pitchFamily="34" charset="0"/>
              </a:rPr>
              <a:t> J. Imaging 2021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3BDE7E3-D63B-4898-AA8C-E7354F346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48" y="1652631"/>
            <a:ext cx="5942082" cy="2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00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82F12B0B-89F4-455C-8D8B-E001EE5B354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6CAE5693-79BB-4D05-946E-09238055080A}"/>
              </a:ext>
            </a:extLst>
          </p:cNvPr>
          <p:cNvGrpSpPr/>
          <p:nvPr/>
        </p:nvGrpSpPr>
        <p:grpSpPr>
          <a:xfrm>
            <a:off x="0" y="0"/>
            <a:ext cx="12192002" cy="6858000"/>
            <a:chOff x="0" y="0"/>
            <a:chExt cx="12192002" cy="6858000"/>
          </a:xfrm>
        </p:grpSpPr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21F369DF-FDD2-48DF-8E88-8BACB2142A2A}"/>
                </a:ext>
              </a:extLst>
            </p:cNvPr>
            <p:cNvGrpSpPr/>
            <p:nvPr/>
          </p:nvGrpSpPr>
          <p:grpSpPr>
            <a:xfrm>
              <a:off x="0" y="0"/>
              <a:ext cx="12192002" cy="6858000"/>
              <a:chOff x="0" y="0"/>
              <a:chExt cx="12192002" cy="6858000"/>
            </a:xfrm>
          </p:grpSpPr>
          <p:sp>
            <p:nvSpPr>
              <p:cNvPr id="4" name="Obdélník 3">
                <a:extLst>
                  <a:ext uri="{FF2B5EF4-FFF2-40B4-BE49-F238E27FC236}">
                    <a16:creationId xmlns:a16="http://schemas.microsoft.com/office/drawing/2014/main" id="{6008813C-784E-4175-AE66-CEDE4B3C992B}"/>
                  </a:ext>
                </a:extLst>
              </p:cNvPr>
              <p:cNvSpPr/>
              <p:nvPr/>
            </p:nvSpPr>
            <p:spPr>
              <a:xfrm>
                <a:off x="0" y="0"/>
                <a:ext cx="4873658" cy="6858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5" name="Obdélník 4">
                <a:extLst>
                  <a:ext uri="{FF2B5EF4-FFF2-40B4-BE49-F238E27FC236}">
                    <a16:creationId xmlns:a16="http://schemas.microsoft.com/office/drawing/2014/main" id="{4A89E200-B0A0-45F3-9BC7-1B71D8559311}"/>
                  </a:ext>
                </a:extLst>
              </p:cNvPr>
              <p:cNvSpPr/>
              <p:nvPr/>
            </p:nvSpPr>
            <p:spPr>
              <a:xfrm>
                <a:off x="7318344" y="0"/>
                <a:ext cx="4873658" cy="68580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dirty="0">
                    <a:solidFill>
                      <a:schemeClr val="bg1">
                        <a:lumMod val="50000"/>
                      </a:schemeClr>
                    </a:solidFill>
                  </a:rPr>
                  <a:t>EDUKACE ZDRAVOTNÍKŮ</a:t>
                </a:r>
              </a:p>
              <a:p>
                <a:pPr algn="ctr"/>
                <a:r>
                  <a:rPr lang="cs-CZ" dirty="0">
                    <a:solidFill>
                      <a:schemeClr val="bg1">
                        <a:lumMod val="50000"/>
                      </a:schemeClr>
                    </a:solidFill>
                  </a:rPr>
                  <a:t>EDUKACE PACIENTŮ</a:t>
                </a:r>
              </a:p>
              <a:p>
                <a:pPr algn="ctr"/>
                <a:r>
                  <a:rPr lang="cs-CZ" dirty="0"/>
                  <a:t>PŘEDOPERAČNÍ PŘÍPRAVA</a:t>
                </a:r>
              </a:p>
              <a:p>
                <a:pPr algn="ctr"/>
                <a:r>
                  <a:rPr lang="cs-CZ" dirty="0">
                    <a:solidFill>
                      <a:schemeClr val="bg1">
                        <a:lumMod val="50000"/>
                      </a:schemeClr>
                    </a:solidFill>
                  </a:rPr>
                  <a:t>PERIOPERAČNÍ SUPPORT</a:t>
                </a:r>
              </a:p>
              <a:p>
                <a:pPr algn="ctr"/>
                <a:r>
                  <a:rPr lang="cs-CZ" dirty="0">
                    <a:solidFill>
                      <a:schemeClr val="bg1">
                        <a:lumMod val="50000"/>
                      </a:schemeClr>
                    </a:solidFill>
                  </a:rPr>
                  <a:t>POOPERAČNÍ REHABILITACE</a:t>
                </a:r>
              </a:p>
            </p:txBody>
          </p:sp>
        </p:grpSp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F62E92BE-854F-4ACE-A3D9-23BF1F666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41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114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31901" y="209954"/>
              <a:ext cx="3846543" cy="1822047"/>
            </a:xfrm>
            <a:prstGeom prst="rect">
              <a:avLst/>
            </a:prstGeom>
          </p:spPr>
        </p:pic>
      </p:grpSp>
      <p:sp>
        <p:nvSpPr>
          <p:cNvPr id="10" name="Obdélník 9">
            <a:extLst>
              <a:ext uri="{FF2B5EF4-FFF2-40B4-BE49-F238E27FC236}">
                <a16:creationId xmlns:a16="http://schemas.microsoft.com/office/drawing/2014/main" id="{7BC12548-30AD-4D17-AA97-E46E361691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0679A9B-57C1-401D-BD57-2EB224D50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229" y="1563419"/>
            <a:ext cx="6038850" cy="38100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7D90040-2F36-4114-BC28-44BEF6F9D6DE}"/>
              </a:ext>
            </a:extLst>
          </p:cNvPr>
          <p:cNvSpPr txBox="1"/>
          <p:nvPr/>
        </p:nvSpPr>
        <p:spPr>
          <a:xfrm>
            <a:off x="871117" y="455423"/>
            <a:ext cx="388439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+mj-lt"/>
              </a:rPr>
              <a:t>Medical Holodeck</a:t>
            </a:r>
          </a:p>
          <a:p>
            <a:endParaRPr lang="cs-CZ" sz="2400" dirty="0">
              <a:latin typeface="+mj-lt"/>
            </a:endParaRPr>
          </a:p>
          <a:p>
            <a:r>
              <a:rPr lang="cs-CZ" dirty="0">
                <a:latin typeface="+mj-lt"/>
              </a:rPr>
              <a:t>Vizualizace vlastních DICOM dat</a:t>
            </a:r>
          </a:p>
        </p:txBody>
      </p:sp>
    </p:spTree>
    <p:extLst>
      <p:ext uri="{BB962C8B-B14F-4D97-AF65-F5344CB8AC3E}">
        <p14:creationId xmlns:p14="http://schemas.microsoft.com/office/powerpoint/2010/main" val="366905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82F12B0B-89F4-455C-8D8B-E001EE5B354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6CAE5693-79BB-4D05-946E-09238055080A}"/>
              </a:ext>
            </a:extLst>
          </p:cNvPr>
          <p:cNvGrpSpPr/>
          <p:nvPr/>
        </p:nvGrpSpPr>
        <p:grpSpPr>
          <a:xfrm>
            <a:off x="0" y="0"/>
            <a:ext cx="12192002" cy="6858000"/>
            <a:chOff x="0" y="0"/>
            <a:chExt cx="12192002" cy="6858000"/>
          </a:xfrm>
        </p:grpSpPr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21F369DF-FDD2-48DF-8E88-8BACB2142A2A}"/>
                </a:ext>
              </a:extLst>
            </p:cNvPr>
            <p:cNvGrpSpPr/>
            <p:nvPr/>
          </p:nvGrpSpPr>
          <p:grpSpPr>
            <a:xfrm>
              <a:off x="0" y="0"/>
              <a:ext cx="12192002" cy="6858000"/>
              <a:chOff x="0" y="0"/>
              <a:chExt cx="12192002" cy="6858000"/>
            </a:xfrm>
          </p:grpSpPr>
          <p:sp>
            <p:nvSpPr>
              <p:cNvPr id="4" name="Obdélník 3">
                <a:extLst>
                  <a:ext uri="{FF2B5EF4-FFF2-40B4-BE49-F238E27FC236}">
                    <a16:creationId xmlns:a16="http://schemas.microsoft.com/office/drawing/2014/main" id="{6008813C-784E-4175-AE66-CEDE4B3C992B}"/>
                  </a:ext>
                </a:extLst>
              </p:cNvPr>
              <p:cNvSpPr/>
              <p:nvPr/>
            </p:nvSpPr>
            <p:spPr>
              <a:xfrm>
                <a:off x="0" y="0"/>
                <a:ext cx="4873658" cy="6858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5" name="Obdélník 4">
                <a:extLst>
                  <a:ext uri="{FF2B5EF4-FFF2-40B4-BE49-F238E27FC236}">
                    <a16:creationId xmlns:a16="http://schemas.microsoft.com/office/drawing/2014/main" id="{4A89E200-B0A0-45F3-9BC7-1B71D8559311}"/>
                  </a:ext>
                </a:extLst>
              </p:cNvPr>
              <p:cNvSpPr/>
              <p:nvPr/>
            </p:nvSpPr>
            <p:spPr>
              <a:xfrm>
                <a:off x="7318344" y="0"/>
                <a:ext cx="4873658" cy="68580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dirty="0">
                    <a:solidFill>
                      <a:schemeClr val="bg1">
                        <a:lumMod val="50000"/>
                      </a:schemeClr>
                    </a:solidFill>
                  </a:rPr>
                  <a:t>EDUKACE ZDRAVOTNÍKŮ</a:t>
                </a:r>
              </a:p>
              <a:p>
                <a:pPr algn="ctr"/>
                <a:r>
                  <a:rPr lang="cs-CZ" dirty="0">
                    <a:solidFill>
                      <a:schemeClr val="bg1">
                        <a:lumMod val="50000"/>
                      </a:schemeClr>
                    </a:solidFill>
                  </a:rPr>
                  <a:t>EDUKACE PACIENTŮ</a:t>
                </a:r>
              </a:p>
              <a:p>
                <a:pPr algn="ctr"/>
                <a:r>
                  <a:rPr lang="cs-CZ" dirty="0"/>
                  <a:t>PŘEDOPERAČNÍ PŘÍPRAVA</a:t>
                </a:r>
              </a:p>
              <a:p>
                <a:pPr algn="ctr"/>
                <a:r>
                  <a:rPr lang="cs-CZ" dirty="0">
                    <a:solidFill>
                      <a:schemeClr val="bg1">
                        <a:lumMod val="50000"/>
                      </a:schemeClr>
                    </a:solidFill>
                  </a:rPr>
                  <a:t>PERIOPERAČNÍ SUPPORT</a:t>
                </a:r>
              </a:p>
              <a:p>
                <a:pPr algn="ctr"/>
                <a:r>
                  <a:rPr lang="cs-CZ" dirty="0">
                    <a:solidFill>
                      <a:schemeClr val="bg1">
                        <a:lumMod val="50000"/>
                      </a:schemeClr>
                    </a:solidFill>
                  </a:rPr>
                  <a:t>POOPERAČNÍ REHABILITACE</a:t>
                </a:r>
              </a:p>
            </p:txBody>
          </p:sp>
        </p:grpSp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F62E92BE-854F-4ACE-A3D9-23BF1F666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41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114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31901" y="209954"/>
              <a:ext cx="3846543" cy="1822047"/>
            </a:xfrm>
            <a:prstGeom prst="rect">
              <a:avLst/>
            </a:prstGeom>
          </p:spPr>
        </p:pic>
      </p:grpSp>
      <p:sp>
        <p:nvSpPr>
          <p:cNvPr id="10" name="Obdélník 9">
            <a:extLst>
              <a:ext uri="{FF2B5EF4-FFF2-40B4-BE49-F238E27FC236}">
                <a16:creationId xmlns:a16="http://schemas.microsoft.com/office/drawing/2014/main" id="{7BC12548-30AD-4D17-AA97-E46E361691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7D90040-2F36-4114-BC28-44BEF6F9D6DE}"/>
              </a:ext>
            </a:extLst>
          </p:cNvPr>
          <p:cNvSpPr txBox="1"/>
          <p:nvPr/>
        </p:nvSpPr>
        <p:spPr>
          <a:xfrm>
            <a:off x="871117" y="455423"/>
            <a:ext cx="15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3d slicer.org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F898C36-587E-4C61-A129-8868E2C1846B}"/>
              </a:ext>
            </a:extLst>
          </p:cNvPr>
          <p:cNvSpPr txBox="1"/>
          <p:nvPr/>
        </p:nvSpPr>
        <p:spPr>
          <a:xfrm>
            <a:off x="1302641" y="884732"/>
            <a:ext cx="3967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Tvorba vlastních modelů pro hlubší porozumění netypických anatomií, vztahů, rozměrů a úhlů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590520E-BC53-4D90-9296-13EDED9B126D}"/>
              </a:ext>
            </a:extLst>
          </p:cNvPr>
          <p:cNvSpPr txBox="1"/>
          <p:nvPr/>
        </p:nvSpPr>
        <p:spPr>
          <a:xfrm>
            <a:off x="1302641" y="1812802"/>
            <a:ext cx="41048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Největší přínos je obtížně měřitelný …ale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Méně stresu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Pocit známého prostředí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….. Větší rychlost a bezpečnost ?</a:t>
            </a:r>
          </a:p>
          <a:p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1D2658B-4694-4138-9972-575664A9ED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64" b="91364" l="9275" r="90000">
                        <a14:foregroundMark x1="17971" y1="27879" x2="17971" y2="27879"/>
                        <a14:foregroundMark x1="20000" y1="8939" x2="20000" y2="8939"/>
                        <a14:foregroundMark x1="28986" y1="6364" x2="28986" y2="6364"/>
                        <a14:foregroundMark x1="9420" y1="18636" x2="9420" y2="18939"/>
                        <a14:foregroundMark x1="83188" y1="91364" x2="83188" y2="91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9181">
            <a:off x="4817465" y="2680234"/>
            <a:ext cx="4676489" cy="4473163"/>
          </a:xfrm>
          <a:prstGeom prst="rect">
            <a:avLst/>
          </a:prstGeom>
        </p:spPr>
      </p:pic>
      <p:pic>
        <p:nvPicPr>
          <p:cNvPr id="14" name="2021-11-06 21-39-10">
            <a:hlinkClick r:id="" action="ppaction://media"/>
            <a:extLst>
              <a:ext uri="{FF2B5EF4-FFF2-40B4-BE49-F238E27FC236}">
                <a16:creationId xmlns:a16="http://schemas.microsoft.com/office/drawing/2014/main" id="{517D619D-7CF8-44A5-80D1-514B8E9406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7629" y="3290130"/>
            <a:ext cx="3700123" cy="335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1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82F12B0B-89F4-455C-8D8B-E001EE5B354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6CAE5693-79BB-4D05-946E-09238055080A}"/>
              </a:ext>
            </a:extLst>
          </p:cNvPr>
          <p:cNvGrpSpPr/>
          <p:nvPr/>
        </p:nvGrpSpPr>
        <p:grpSpPr>
          <a:xfrm>
            <a:off x="-2" y="0"/>
            <a:ext cx="12192002" cy="6858000"/>
            <a:chOff x="0" y="0"/>
            <a:chExt cx="12192002" cy="6858000"/>
          </a:xfrm>
        </p:grpSpPr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21F369DF-FDD2-48DF-8E88-8BACB2142A2A}"/>
                </a:ext>
              </a:extLst>
            </p:cNvPr>
            <p:cNvGrpSpPr/>
            <p:nvPr/>
          </p:nvGrpSpPr>
          <p:grpSpPr>
            <a:xfrm>
              <a:off x="0" y="0"/>
              <a:ext cx="12192002" cy="6858000"/>
              <a:chOff x="0" y="0"/>
              <a:chExt cx="12192002" cy="6858000"/>
            </a:xfrm>
          </p:grpSpPr>
          <p:sp>
            <p:nvSpPr>
              <p:cNvPr id="4" name="Obdélník 3">
                <a:extLst>
                  <a:ext uri="{FF2B5EF4-FFF2-40B4-BE49-F238E27FC236}">
                    <a16:creationId xmlns:a16="http://schemas.microsoft.com/office/drawing/2014/main" id="{6008813C-784E-4175-AE66-CEDE4B3C992B}"/>
                  </a:ext>
                </a:extLst>
              </p:cNvPr>
              <p:cNvSpPr/>
              <p:nvPr/>
            </p:nvSpPr>
            <p:spPr>
              <a:xfrm>
                <a:off x="0" y="0"/>
                <a:ext cx="4873658" cy="6858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5" name="Obdélník 4">
                <a:extLst>
                  <a:ext uri="{FF2B5EF4-FFF2-40B4-BE49-F238E27FC236}">
                    <a16:creationId xmlns:a16="http://schemas.microsoft.com/office/drawing/2014/main" id="{4A89E200-B0A0-45F3-9BC7-1B71D8559311}"/>
                  </a:ext>
                </a:extLst>
              </p:cNvPr>
              <p:cNvSpPr/>
              <p:nvPr/>
            </p:nvSpPr>
            <p:spPr>
              <a:xfrm>
                <a:off x="7318344" y="0"/>
                <a:ext cx="4873658" cy="68580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dirty="0">
                    <a:solidFill>
                      <a:schemeClr val="bg1">
                        <a:lumMod val="50000"/>
                      </a:schemeClr>
                    </a:solidFill>
                  </a:rPr>
                  <a:t>EDUKACE ZDRAVOTNÍKŮ</a:t>
                </a:r>
              </a:p>
              <a:p>
                <a:pPr algn="ctr"/>
                <a:r>
                  <a:rPr lang="cs-CZ" dirty="0">
                    <a:solidFill>
                      <a:schemeClr val="bg1">
                        <a:lumMod val="50000"/>
                      </a:schemeClr>
                    </a:solidFill>
                  </a:rPr>
                  <a:t>EDUKACE PACIENTŮ</a:t>
                </a:r>
              </a:p>
              <a:p>
                <a:pPr algn="ctr"/>
                <a:r>
                  <a:rPr lang="cs-CZ" dirty="0">
                    <a:solidFill>
                      <a:schemeClr val="bg1">
                        <a:lumMod val="50000"/>
                      </a:schemeClr>
                    </a:solidFill>
                  </a:rPr>
                  <a:t>PŘEDOPERAČNÍ PŘÍPRAVA</a:t>
                </a:r>
              </a:p>
              <a:p>
                <a:pPr algn="ctr"/>
                <a:r>
                  <a:rPr lang="cs-CZ" dirty="0"/>
                  <a:t>PERIOPERAČNÍ SUPPORT</a:t>
                </a:r>
              </a:p>
              <a:p>
                <a:pPr algn="ctr"/>
                <a:r>
                  <a:rPr lang="cs-CZ" dirty="0">
                    <a:solidFill>
                      <a:schemeClr val="bg1">
                        <a:lumMod val="50000"/>
                      </a:schemeClr>
                    </a:solidFill>
                  </a:rPr>
                  <a:t>POOPERAČNÍ REHABILITACE</a:t>
                </a:r>
              </a:p>
            </p:txBody>
          </p:sp>
        </p:grpSp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F62E92BE-854F-4ACE-A3D9-23BF1F666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41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114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31901" y="209954"/>
              <a:ext cx="3846543" cy="1822047"/>
            </a:xfrm>
            <a:prstGeom prst="rect">
              <a:avLst/>
            </a:prstGeom>
          </p:spPr>
        </p:pic>
      </p:grpSp>
      <p:sp>
        <p:nvSpPr>
          <p:cNvPr id="10" name="Obdélník 9">
            <a:extLst>
              <a:ext uri="{FF2B5EF4-FFF2-40B4-BE49-F238E27FC236}">
                <a16:creationId xmlns:a16="http://schemas.microsoft.com/office/drawing/2014/main" id="{7BC12548-30AD-4D17-AA97-E46E361691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38C727F1-D22E-49EB-A185-8998006BF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64" y="622052"/>
            <a:ext cx="6819900" cy="5781675"/>
          </a:xfrm>
          <a:prstGeom prst="rect">
            <a:avLst/>
          </a:prstGeom>
        </p:spPr>
      </p:pic>
      <p:pic>
        <p:nvPicPr>
          <p:cNvPr id="14" name="Obrázek 13" descr="Obsah obrázku interiér&#10;&#10;Popis byl vytvořen automaticky">
            <a:extLst>
              <a:ext uri="{FF2B5EF4-FFF2-40B4-BE49-F238E27FC236}">
                <a16:creationId xmlns:a16="http://schemas.microsoft.com/office/drawing/2014/main" id="{2FE90210-A02A-4D3E-9B98-5AB05B6BAA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7" r="13028"/>
          <a:stretch/>
        </p:blipFill>
        <p:spPr>
          <a:xfrm>
            <a:off x="170183" y="885595"/>
            <a:ext cx="6962862" cy="5086810"/>
          </a:xfrm>
          <a:prstGeom prst="rect">
            <a:avLst/>
          </a:prstGeom>
        </p:spPr>
      </p:pic>
      <p:pic>
        <p:nvPicPr>
          <p:cNvPr id="11" name="Picture 2" descr="Microsoft Hololens 2 Model 3D - TurboSquid 1395940">
            <a:extLst>
              <a:ext uri="{FF2B5EF4-FFF2-40B4-BE49-F238E27FC236}">
                <a16:creationId xmlns:a16="http://schemas.microsoft.com/office/drawing/2014/main" id="{FF25DDCA-27F0-4EBA-AF95-438C42251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500" b="78667" l="4667" r="98333">
                        <a14:foregroundMark x1="4833" y1="48667" x2="4833" y2="48667"/>
                        <a14:foregroundMark x1="33333" y1="26500" x2="33333" y2="26500"/>
                        <a14:foregroundMark x1="32667" y1="54167" x2="32667" y2="54167"/>
                        <a14:foregroundMark x1="49500" y1="71833" x2="49500" y2="71833"/>
                        <a14:foregroundMark x1="94500" y1="49167" x2="94500" y2="49167"/>
                        <a14:foregroundMark x1="98333" y1="47000" x2="98333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66" b="14734"/>
          <a:stretch/>
        </p:blipFill>
        <p:spPr bwMode="auto">
          <a:xfrm>
            <a:off x="8070704" y="4787634"/>
            <a:ext cx="2525145" cy="161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062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82F12B0B-89F4-455C-8D8B-E001EE5B354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6CAE5693-79BB-4D05-946E-09238055080A}"/>
              </a:ext>
            </a:extLst>
          </p:cNvPr>
          <p:cNvGrpSpPr/>
          <p:nvPr/>
        </p:nvGrpSpPr>
        <p:grpSpPr>
          <a:xfrm>
            <a:off x="-2" y="0"/>
            <a:ext cx="12192002" cy="6858000"/>
            <a:chOff x="0" y="0"/>
            <a:chExt cx="12192002" cy="6858000"/>
          </a:xfrm>
        </p:grpSpPr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21F369DF-FDD2-48DF-8E88-8BACB2142A2A}"/>
                </a:ext>
              </a:extLst>
            </p:cNvPr>
            <p:cNvGrpSpPr/>
            <p:nvPr/>
          </p:nvGrpSpPr>
          <p:grpSpPr>
            <a:xfrm>
              <a:off x="0" y="0"/>
              <a:ext cx="12192002" cy="6858000"/>
              <a:chOff x="0" y="0"/>
              <a:chExt cx="12192002" cy="6858000"/>
            </a:xfrm>
          </p:grpSpPr>
          <p:sp>
            <p:nvSpPr>
              <p:cNvPr id="4" name="Obdélník 3">
                <a:extLst>
                  <a:ext uri="{FF2B5EF4-FFF2-40B4-BE49-F238E27FC236}">
                    <a16:creationId xmlns:a16="http://schemas.microsoft.com/office/drawing/2014/main" id="{6008813C-784E-4175-AE66-CEDE4B3C992B}"/>
                  </a:ext>
                </a:extLst>
              </p:cNvPr>
              <p:cNvSpPr/>
              <p:nvPr/>
            </p:nvSpPr>
            <p:spPr>
              <a:xfrm>
                <a:off x="0" y="0"/>
                <a:ext cx="4873658" cy="6858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5" name="Obdélník 4">
                <a:extLst>
                  <a:ext uri="{FF2B5EF4-FFF2-40B4-BE49-F238E27FC236}">
                    <a16:creationId xmlns:a16="http://schemas.microsoft.com/office/drawing/2014/main" id="{4A89E200-B0A0-45F3-9BC7-1B71D8559311}"/>
                  </a:ext>
                </a:extLst>
              </p:cNvPr>
              <p:cNvSpPr/>
              <p:nvPr/>
            </p:nvSpPr>
            <p:spPr>
              <a:xfrm>
                <a:off x="7318344" y="0"/>
                <a:ext cx="4873658" cy="68580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dirty="0">
                    <a:solidFill>
                      <a:schemeClr val="bg1">
                        <a:lumMod val="50000"/>
                      </a:schemeClr>
                    </a:solidFill>
                  </a:rPr>
                  <a:t>EDUKACE ZDRAVOTNÍKŮ</a:t>
                </a:r>
              </a:p>
              <a:p>
                <a:pPr algn="ctr"/>
                <a:r>
                  <a:rPr lang="cs-CZ" dirty="0">
                    <a:solidFill>
                      <a:schemeClr val="bg1">
                        <a:lumMod val="50000"/>
                      </a:schemeClr>
                    </a:solidFill>
                  </a:rPr>
                  <a:t>EDUKACE PACIENTŮ</a:t>
                </a:r>
              </a:p>
              <a:p>
                <a:pPr algn="ctr"/>
                <a:r>
                  <a:rPr lang="cs-CZ" dirty="0">
                    <a:solidFill>
                      <a:schemeClr val="bg1">
                        <a:lumMod val="50000"/>
                      </a:schemeClr>
                    </a:solidFill>
                  </a:rPr>
                  <a:t>PŘEDOPERAČNÍ PŘÍPRAVA</a:t>
                </a:r>
              </a:p>
              <a:p>
                <a:pPr algn="ctr"/>
                <a:r>
                  <a:rPr lang="cs-CZ" dirty="0"/>
                  <a:t>PERIOPERAČNÍ SUPPORT</a:t>
                </a:r>
              </a:p>
              <a:p>
                <a:pPr algn="ctr"/>
                <a:r>
                  <a:rPr lang="cs-CZ" dirty="0">
                    <a:solidFill>
                      <a:schemeClr val="bg1">
                        <a:lumMod val="50000"/>
                      </a:schemeClr>
                    </a:solidFill>
                  </a:rPr>
                  <a:t>POOPERAČNÍ REHABILITACE</a:t>
                </a:r>
              </a:p>
            </p:txBody>
          </p:sp>
        </p:grpSp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F62E92BE-854F-4ACE-A3D9-23BF1F666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41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114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31901" y="209954"/>
              <a:ext cx="3846543" cy="1822047"/>
            </a:xfrm>
            <a:prstGeom prst="rect">
              <a:avLst/>
            </a:prstGeom>
          </p:spPr>
        </p:pic>
      </p:grpSp>
      <p:sp>
        <p:nvSpPr>
          <p:cNvPr id="10" name="Obdélník 9">
            <a:extLst>
              <a:ext uri="{FF2B5EF4-FFF2-40B4-BE49-F238E27FC236}">
                <a16:creationId xmlns:a16="http://schemas.microsoft.com/office/drawing/2014/main" id="{7BC12548-30AD-4D17-AA97-E46E361691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5ED2973-A116-48B5-87D7-DD71DC19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37" y="2890050"/>
            <a:ext cx="5286375" cy="226695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C2CF993-4B2D-4AC6-9F84-0D6221CBF66E}"/>
              </a:ext>
            </a:extLst>
          </p:cNvPr>
          <p:cNvSpPr txBox="1"/>
          <p:nvPr/>
        </p:nvSpPr>
        <p:spPr>
          <a:xfrm>
            <a:off x="812473" y="707232"/>
            <a:ext cx="3117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Perioperační support pacienta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E5AD1C8-099F-497E-B11E-01019A342C70}"/>
              </a:ext>
            </a:extLst>
          </p:cNvPr>
          <p:cNvSpPr txBox="1"/>
          <p:nvPr/>
        </p:nvSpPr>
        <p:spPr>
          <a:xfrm>
            <a:off x="469450" y="6275731"/>
            <a:ext cx="6213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Roxburgh</a:t>
            </a:r>
            <a:r>
              <a:rPr lang="cs-CZ" dirty="0"/>
              <a:t> T et </a:t>
            </a:r>
            <a:r>
              <a:rPr lang="cs-CZ" dirty="0" err="1"/>
              <a:t>at</a:t>
            </a:r>
            <a:r>
              <a:rPr lang="cs-CZ" dirty="0"/>
              <a:t> in </a:t>
            </a:r>
            <a:r>
              <a:rPr lang="en-US" dirty="0"/>
              <a:t>Journal of Medical Internet Research</a:t>
            </a:r>
            <a:r>
              <a:rPr lang="cs-CZ" dirty="0"/>
              <a:t> 2021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5346FC3-BC09-4ED9-B1B2-B8364BF3BFD1}"/>
              </a:ext>
            </a:extLst>
          </p:cNvPr>
          <p:cNvSpPr txBox="1"/>
          <p:nvPr/>
        </p:nvSpPr>
        <p:spPr>
          <a:xfrm>
            <a:off x="826837" y="1431836"/>
            <a:ext cx="5155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rgbClr val="1A254C"/>
                </a:solidFill>
                <a:effectLst/>
                <a:latin typeface="Roboto" panose="02000000000000000000" pitchFamily="2" charset="0"/>
              </a:rPr>
              <a:t>Virtual Reality for Sedation During Atrial Fibrillation Ablation in Clinical Practice: Observational Study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0442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82F12B0B-89F4-455C-8D8B-E001EE5B354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6CAE5693-79BB-4D05-946E-09238055080A}"/>
              </a:ext>
            </a:extLst>
          </p:cNvPr>
          <p:cNvGrpSpPr/>
          <p:nvPr/>
        </p:nvGrpSpPr>
        <p:grpSpPr>
          <a:xfrm>
            <a:off x="0" y="0"/>
            <a:ext cx="12192002" cy="6858000"/>
            <a:chOff x="0" y="0"/>
            <a:chExt cx="12192002" cy="6858000"/>
          </a:xfrm>
        </p:grpSpPr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21F369DF-FDD2-48DF-8E88-8BACB2142A2A}"/>
                </a:ext>
              </a:extLst>
            </p:cNvPr>
            <p:cNvGrpSpPr/>
            <p:nvPr/>
          </p:nvGrpSpPr>
          <p:grpSpPr>
            <a:xfrm>
              <a:off x="0" y="0"/>
              <a:ext cx="12192002" cy="6858000"/>
              <a:chOff x="0" y="0"/>
              <a:chExt cx="12192002" cy="6858000"/>
            </a:xfrm>
          </p:grpSpPr>
          <p:sp>
            <p:nvSpPr>
              <p:cNvPr id="4" name="Obdélník 3">
                <a:extLst>
                  <a:ext uri="{FF2B5EF4-FFF2-40B4-BE49-F238E27FC236}">
                    <a16:creationId xmlns:a16="http://schemas.microsoft.com/office/drawing/2014/main" id="{6008813C-784E-4175-AE66-CEDE4B3C992B}"/>
                  </a:ext>
                </a:extLst>
              </p:cNvPr>
              <p:cNvSpPr/>
              <p:nvPr/>
            </p:nvSpPr>
            <p:spPr>
              <a:xfrm>
                <a:off x="0" y="0"/>
                <a:ext cx="4873658" cy="6858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5" name="Obdélník 4">
                <a:extLst>
                  <a:ext uri="{FF2B5EF4-FFF2-40B4-BE49-F238E27FC236}">
                    <a16:creationId xmlns:a16="http://schemas.microsoft.com/office/drawing/2014/main" id="{4A89E200-B0A0-45F3-9BC7-1B71D8559311}"/>
                  </a:ext>
                </a:extLst>
              </p:cNvPr>
              <p:cNvSpPr/>
              <p:nvPr/>
            </p:nvSpPr>
            <p:spPr>
              <a:xfrm>
                <a:off x="7318344" y="0"/>
                <a:ext cx="4873658" cy="68580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dirty="0"/>
                  <a:t>EDUKACE ZDRAVOTNÍKŮ</a:t>
                </a:r>
              </a:p>
              <a:p>
                <a:pPr algn="ctr"/>
                <a:r>
                  <a:rPr lang="cs-CZ" dirty="0"/>
                  <a:t>EDUKACE PACIENTŮ</a:t>
                </a:r>
              </a:p>
              <a:p>
                <a:pPr algn="ctr"/>
                <a:r>
                  <a:rPr lang="cs-CZ" dirty="0"/>
                  <a:t>PŘEDOPERAČNÍ PŘÍPRAVA</a:t>
                </a:r>
              </a:p>
              <a:p>
                <a:pPr algn="ctr"/>
                <a:r>
                  <a:rPr lang="cs-CZ" dirty="0"/>
                  <a:t>PERIOPERAČNÍ SUPPORT</a:t>
                </a:r>
              </a:p>
              <a:p>
                <a:pPr algn="ctr"/>
                <a:r>
                  <a:rPr lang="cs-CZ" dirty="0"/>
                  <a:t>POOPERAČNÍ REHABILITACE</a:t>
                </a:r>
              </a:p>
            </p:txBody>
          </p:sp>
        </p:grpSp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F62E92BE-854F-4ACE-A3D9-23BF1F666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41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114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31901" y="209954"/>
              <a:ext cx="3846543" cy="1822047"/>
            </a:xfrm>
            <a:prstGeom prst="rect">
              <a:avLst/>
            </a:prstGeom>
          </p:spPr>
        </p:pic>
      </p:grpSp>
      <p:sp>
        <p:nvSpPr>
          <p:cNvPr id="10" name="Obdélník 9">
            <a:extLst>
              <a:ext uri="{FF2B5EF4-FFF2-40B4-BE49-F238E27FC236}">
                <a16:creationId xmlns:a16="http://schemas.microsoft.com/office/drawing/2014/main" id="{7BC12548-30AD-4D17-AA97-E46E361691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6E85637F-FEC4-41C8-AA29-4BD68D07D5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19" t="9542" r="23142" b="12171"/>
          <a:stretch/>
        </p:blipFill>
        <p:spPr>
          <a:xfrm>
            <a:off x="2063692" y="3623828"/>
            <a:ext cx="4842805" cy="305359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6503163E-6DD4-49EE-8F5E-29A971649CE9}"/>
              </a:ext>
            </a:extLst>
          </p:cNvPr>
          <p:cNvSpPr txBox="1"/>
          <p:nvPr/>
        </p:nvSpPr>
        <p:spPr>
          <a:xfrm>
            <a:off x="356748" y="3623828"/>
            <a:ext cx="1706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www.vrvitalis.cz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0445A50-E1B2-4247-86A1-2CDFF8566A86}"/>
              </a:ext>
            </a:extLst>
          </p:cNvPr>
          <p:cNvSpPr txBox="1"/>
          <p:nvPr/>
        </p:nvSpPr>
        <p:spPr>
          <a:xfrm>
            <a:off x="366037" y="3080283"/>
            <a:ext cx="4141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Bravo S-G. et al in Disability and </a:t>
            </a:r>
            <a:r>
              <a:rPr lang="cs-CZ" sz="1400" dirty="0" err="1"/>
              <a:t>Rehabilitation</a:t>
            </a:r>
            <a:r>
              <a:rPr lang="cs-CZ" sz="1400" dirty="0"/>
              <a:t> 2021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4B6AA47-D713-4CB0-9717-37C4A336E283}"/>
              </a:ext>
            </a:extLst>
          </p:cNvPr>
          <p:cNvSpPr txBox="1"/>
          <p:nvPr/>
        </p:nvSpPr>
        <p:spPr>
          <a:xfrm>
            <a:off x="356748" y="293237"/>
            <a:ext cx="61029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Virtual reality and video games in cardiac rehabilitation programs</a:t>
            </a:r>
            <a:endParaRPr lang="cs-CZ" dirty="0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A2E7A7F6-41D5-4409-B069-33F3DE917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170" y="1046317"/>
            <a:ext cx="4770844" cy="18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56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1225" y="882348"/>
            <a:ext cx="6253317" cy="2924151"/>
          </a:xfrm>
        </p:spPr>
        <p:txBody>
          <a:bodyPr rtlCol="0">
            <a:noAutofit/>
          </a:bodyPr>
          <a:lstStyle/>
          <a:p>
            <a:pPr rtl="0"/>
            <a:r>
              <a:rPr lang="cs" sz="4400" dirty="0"/>
              <a:t>VIRTUÁLNÍ REALITA V KARDIOLOGII</a:t>
            </a:r>
            <a:br>
              <a:rPr lang="cs" sz="4400" dirty="0"/>
            </a:br>
            <a:r>
              <a:rPr lang="cs" sz="4400" dirty="0"/>
              <a:t>(bude) ovlivňovat naši</a:t>
            </a:r>
            <a:br>
              <a:rPr lang="cs" sz="4400" dirty="0"/>
            </a:br>
            <a:r>
              <a:rPr lang="c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BUDOUCNOST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c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takar jiravský</a:t>
            </a:r>
          </a:p>
          <a:p>
            <a:pPr rtl="0"/>
            <a:r>
              <a:rPr lang="cs">
                <a:solidFill>
                  <a:schemeClr val="tx1">
                    <a:lumMod val="85000"/>
                    <a:lumOff val="15000"/>
                  </a:schemeClr>
                </a:solidFill>
              </a:rPr>
              <a:t>FILIP JIRAVSKÝ</a:t>
            </a:r>
            <a:endParaRPr lang="c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rtl="0"/>
            <a:endParaRPr lang="c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Obrázek 4" descr="Obrázek s budovou, sezením, lavičkou a stěnou&#10;&#10;Automaticky generovaný popis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1B249AE-B1D0-444F-AB86-CF2EACBD81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114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15" y="168798"/>
            <a:ext cx="2927319" cy="138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48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/>
        </p:nvGraphicFramePr>
        <p:xfrm>
          <a:off x="514905" y="1670434"/>
          <a:ext cx="11088209" cy="4572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1491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790924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624614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4341180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58005">
                <a:tc>
                  <a:txBody>
                    <a:bodyPr/>
                    <a:lstStyle/>
                    <a:p>
                      <a:pPr algn="l"/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450983">
                <a:tc>
                  <a:txBody>
                    <a:bodyPr/>
                    <a:lstStyle/>
                    <a:p>
                      <a:pPr algn="l"/>
                      <a:r>
                        <a:rPr lang="cs-CZ" sz="1600" b="0" dirty="0"/>
                        <a:t>Zaměstnanecký poměr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Vlastník / akcionář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Konzultant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Přednášková činnost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Člen poradních sborů (</a:t>
                      </a:r>
                      <a:r>
                        <a:rPr lang="cs-CZ" sz="1600" dirty="0" err="1"/>
                        <a:t>advisory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boards</a:t>
                      </a:r>
                      <a:r>
                        <a:rPr lang="cs-CZ" sz="16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Podpora výzkumu / granty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Jiné honoráře (např. za klinické studie či registry)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8F838168-C737-4553-910C-F47B148B7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699"/>
          <a:stretch/>
        </p:blipFill>
        <p:spPr>
          <a:xfrm>
            <a:off x="0" y="0"/>
            <a:ext cx="12192000" cy="159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85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bdélník 46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489760"/>
            <a:ext cx="1457384" cy="3892168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rtlCol="0" anchor="ctr">
            <a:normAutofit/>
          </a:bodyPr>
          <a:lstStyle/>
          <a:p>
            <a:pPr lvl="0" algn="ctr" rtl="0"/>
            <a:r>
              <a:rPr lang="cs" sz="4800" i="1" dirty="0">
                <a:solidFill>
                  <a:srgbClr val="FFFFFF"/>
                </a:solidFill>
              </a:rPr>
              <a:t>AR</a:t>
            </a:r>
            <a:br>
              <a:rPr lang="cs" sz="4800" i="1" dirty="0">
                <a:solidFill>
                  <a:srgbClr val="FFFFFF"/>
                </a:solidFill>
              </a:rPr>
            </a:br>
            <a:r>
              <a:rPr lang="cs" sz="4800" i="1" dirty="0">
                <a:solidFill>
                  <a:srgbClr val="FFFFFF"/>
                </a:solidFill>
              </a:rPr>
              <a:t>VR</a:t>
            </a:r>
            <a:br>
              <a:rPr lang="cs" sz="4800" i="1" dirty="0">
                <a:solidFill>
                  <a:srgbClr val="FFFFFF"/>
                </a:solidFill>
              </a:rPr>
            </a:br>
            <a:r>
              <a:rPr lang="cs" sz="4800" i="1" dirty="0">
                <a:solidFill>
                  <a:srgbClr val="FFFFFF"/>
                </a:solidFill>
              </a:rPr>
              <a:t>XR</a:t>
            </a:r>
          </a:p>
        </p:txBody>
      </p:sp>
      <p:sp>
        <p:nvSpPr>
          <p:cNvPr id="49" name="Obdélník 48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5225240"/>
            <a:ext cx="10058400" cy="1143000"/>
          </a:xfrm>
        </p:spPr>
        <p:txBody>
          <a:bodyPr rtlCol="0">
            <a:normAutofit/>
          </a:bodyPr>
          <a:lstStyle/>
          <a:p>
            <a:pPr rtl="0"/>
            <a:r>
              <a:rPr lang="cs" dirty="0">
                <a:solidFill>
                  <a:srgbClr val="FFFFFF"/>
                </a:solidFill>
              </a:rPr>
              <a:t>agenda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1A89CBC0-A7F0-403B-85E8-77E9FB0ED3A8}"/>
              </a:ext>
            </a:extLst>
          </p:cNvPr>
          <p:cNvSpPr txBox="1">
            <a:spLocks/>
          </p:cNvSpPr>
          <p:nvPr/>
        </p:nvSpPr>
        <p:spPr>
          <a:xfrm>
            <a:off x="3052969" y="489760"/>
            <a:ext cx="8579707" cy="389216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i="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" sz="4800" i="1" dirty="0">
                <a:solidFill>
                  <a:srgbClr val="FFFFFF"/>
                </a:solidFill>
              </a:rPr>
              <a:t>EDUKACE ZDRAVOTNÍKŮ</a:t>
            </a:r>
          </a:p>
          <a:p>
            <a:pPr algn="ctr"/>
            <a:r>
              <a:rPr lang="cs" sz="4800" i="1" dirty="0">
                <a:solidFill>
                  <a:srgbClr val="FFFFFF"/>
                </a:solidFill>
              </a:rPr>
              <a:t>EDUKACE PACIENTŮ</a:t>
            </a:r>
          </a:p>
          <a:p>
            <a:pPr algn="ctr"/>
            <a:r>
              <a:rPr lang="cs" sz="4800" i="1" dirty="0">
                <a:solidFill>
                  <a:srgbClr val="FFFFFF"/>
                </a:solidFill>
              </a:rPr>
              <a:t>PŘEDOPERAČNÍ PŘÍPRAVA</a:t>
            </a:r>
          </a:p>
          <a:p>
            <a:pPr algn="ctr"/>
            <a:r>
              <a:rPr lang="cs" sz="4800" i="1" dirty="0">
                <a:solidFill>
                  <a:srgbClr val="FFFFFF"/>
                </a:solidFill>
              </a:rPr>
              <a:t>? CESTA NA SÁL ?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4DC4CCF-474D-45C6-A5AA-9F15E306DE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14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5357" y="5212187"/>
            <a:ext cx="2927319" cy="138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8B08DF-2225-4D31-AF76-E251CA901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27" y="2267943"/>
            <a:ext cx="3781811" cy="4156006"/>
          </a:xfrm>
        </p:spPr>
        <p:txBody>
          <a:bodyPr anchor="t">
            <a:normAutofit/>
          </a:bodyPr>
          <a:lstStyle/>
          <a:p>
            <a:r>
              <a:rPr lang="cs-CZ" sz="3200" dirty="0"/>
              <a:t>AUGMENTOVANÁ </a:t>
            </a:r>
            <a:br>
              <a:rPr lang="cs-CZ" sz="3200" dirty="0"/>
            </a:br>
            <a:r>
              <a:rPr lang="cs-CZ" sz="3200" dirty="0"/>
              <a:t>REALITA</a:t>
            </a:r>
            <a:br>
              <a:rPr lang="cs-CZ" sz="3200" dirty="0"/>
            </a:br>
            <a:br>
              <a:rPr lang="cs-CZ" sz="3200" dirty="0"/>
            </a:br>
            <a:r>
              <a:rPr lang="cs-CZ" sz="3200" dirty="0"/>
              <a:t>AR</a:t>
            </a:r>
            <a:br>
              <a:rPr lang="cs-CZ" sz="3200" dirty="0"/>
            </a:br>
            <a:br>
              <a:rPr lang="cs-CZ" sz="3200" dirty="0"/>
            </a:br>
            <a:r>
              <a:rPr lang="cs-CZ" sz="3200" i="1" dirty="0" err="1"/>
              <a:t>augmented</a:t>
            </a:r>
            <a:r>
              <a:rPr lang="cs-CZ" sz="3200" i="1" dirty="0"/>
              <a:t> reality</a:t>
            </a:r>
            <a:br>
              <a:rPr lang="cs-CZ" sz="3200" i="1" dirty="0"/>
            </a:br>
            <a:r>
              <a:rPr lang="cs-CZ" sz="3200" i="1" dirty="0"/>
              <a:t>rozšířená realita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1078FA-7347-4186-932A-D43C1926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62E92BE-854F-4ACE-A3D9-23BF1F6663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14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795" y="296120"/>
            <a:ext cx="3846543" cy="182204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7D9974C-8112-479E-8FD1-70628409AE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89" b="3650"/>
          <a:stretch/>
        </p:blipFill>
        <p:spPr>
          <a:xfrm>
            <a:off x="5458985" y="812799"/>
            <a:ext cx="5928343" cy="5294757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F63622A-0DDF-42A6-BBF8-30CA13DE87C3}"/>
              </a:ext>
            </a:extLst>
          </p:cNvPr>
          <p:cNvSpPr txBox="1"/>
          <p:nvPr/>
        </p:nvSpPr>
        <p:spPr>
          <a:xfrm>
            <a:off x="4720860" y="6423949"/>
            <a:ext cx="7404591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Rozšířená realita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je neinteligentní spojení fyzického a digitálního světa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2697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8B08DF-2225-4D31-AF76-E251CA901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27" y="2267943"/>
            <a:ext cx="3781811" cy="4156006"/>
          </a:xfrm>
        </p:spPr>
        <p:txBody>
          <a:bodyPr anchor="t">
            <a:normAutofit/>
          </a:bodyPr>
          <a:lstStyle/>
          <a:p>
            <a:r>
              <a:rPr lang="cs-CZ" sz="3200" dirty="0"/>
              <a:t>AUGMENTOVANÁ </a:t>
            </a:r>
            <a:br>
              <a:rPr lang="cs-CZ" sz="3200" dirty="0"/>
            </a:br>
            <a:r>
              <a:rPr lang="cs-CZ" sz="3200" dirty="0"/>
              <a:t>REALITA</a:t>
            </a:r>
            <a:br>
              <a:rPr lang="cs-CZ" sz="3200" dirty="0"/>
            </a:br>
            <a:br>
              <a:rPr lang="cs-CZ" sz="3200" dirty="0"/>
            </a:br>
            <a:r>
              <a:rPr lang="cs-CZ" sz="3200" dirty="0"/>
              <a:t>AR</a:t>
            </a:r>
            <a:br>
              <a:rPr lang="cs-CZ" sz="3200" dirty="0"/>
            </a:br>
            <a:br>
              <a:rPr lang="cs-CZ" sz="3200" dirty="0"/>
            </a:br>
            <a:r>
              <a:rPr lang="cs-CZ" sz="3200" i="1" dirty="0" err="1"/>
              <a:t>augmented</a:t>
            </a:r>
            <a:r>
              <a:rPr lang="cs-CZ" sz="3200" i="1" dirty="0"/>
              <a:t> reality</a:t>
            </a:r>
            <a:br>
              <a:rPr lang="cs-CZ" sz="3200" i="1" dirty="0"/>
            </a:br>
            <a:r>
              <a:rPr lang="cs-CZ" sz="3200" i="1" dirty="0"/>
              <a:t>rozšířená realita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62E92BE-854F-4ACE-A3D9-23BF1F6663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14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795" y="296120"/>
            <a:ext cx="3846543" cy="182204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54F8556-D1D0-4354-A69E-96E8A3110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263" y="794785"/>
            <a:ext cx="6680942" cy="294631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8925884-7B36-4E0F-B82E-7A1236C49E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61"/>
          <a:stretch/>
        </p:blipFill>
        <p:spPr>
          <a:xfrm>
            <a:off x="5167262" y="3942826"/>
            <a:ext cx="6685505" cy="233213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0EAB830-1442-4032-B557-211C10097524}"/>
              </a:ext>
            </a:extLst>
          </p:cNvPr>
          <p:cNvSpPr txBox="1"/>
          <p:nvPr/>
        </p:nvSpPr>
        <p:spPr>
          <a:xfrm>
            <a:off x="5167262" y="6423949"/>
            <a:ext cx="3808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www.vuzix.com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F048333-AB9A-4578-A502-DD2B33A2FC3E}"/>
              </a:ext>
            </a:extLst>
          </p:cNvPr>
          <p:cNvSpPr txBox="1"/>
          <p:nvPr/>
        </p:nvSpPr>
        <p:spPr>
          <a:xfrm>
            <a:off x="9236279" y="6423949"/>
            <a:ext cx="26760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chemeClr val="bg1">
                    <a:lumMod val="65000"/>
                  </a:schemeClr>
                </a:solidFill>
              </a:rPr>
              <a:t>https://youtu.be/UbWiCzpnCTY</a:t>
            </a:r>
          </a:p>
        </p:txBody>
      </p:sp>
      <p:sp>
        <p:nvSpPr>
          <p:cNvPr id="13" name="AutoShape 2" descr="kisspng-youtube-play-button-logo-computer-icons-youtube-icon-app-logo-png-5ab067d1d569b4.6593511515215103538742  – Neuron – Śląskie Centrum Rozwoju Dziecka">
            <a:extLst>
              <a:ext uri="{FF2B5EF4-FFF2-40B4-BE49-F238E27FC236}">
                <a16:creationId xmlns:a16="http://schemas.microsoft.com/office/drawing/2014/main" id="{EA93746D-A9B1-4E57-8E62-2DEA6F6520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9676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8B08DF-2225-4D31-AF76-E251CA901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27" y="2267943"/>
            <a:ext cx="3781811" cy="4156006"/>
          </a:xfrm>
        </p:spPr>
        <p:txBody>
          <a:bodyPr anchor="t">
            <a:normAutofit/>
          </a:bodyPr>
          <a:lstStyle/>
          <a:p>
            <a:r>
              <a:rPr lang="cs-CZ" sz="3200" dirty="0"/>
              <a:t>VIRTUÁLNÍ </a:t>
            </a:r>
            <a:br>
              <a:rPr lang="cs-CZ" sz="3200" dirty="0"/>
            </a:br>
            <a:r>
              <a:rPr lang="cs-CZ" sz="3200" dirty="0"/>
              <a:t>REALITA</a:t>
            </a:r>
            <a:br>
              <a:rPr lang="cs-CZ" sz="3200" dirty="0"/>
            </a:br>
            <a:br>
              <a:rPr lang="cs-CZ" sz="3200" dirty="0"/>
            </a:br>
            <a:r>
              <a:rPr lang="cs-CZ" sz="3200" dirty="0"/>
              <a:t>VR</a:t>
            </a:r>
            <a:br>
              <a:rPr lang="cs-CZ" sz="3200" dirty="0"/>
            </a:br>
            <a:br>
              <a:rPr lang="cs-CZ" sz="3200" dirty="0"/>
            </a:br>
            <a:r>
              <a:rPr lang="cs-CZ" sz="3200" i="1" dirty="0"/>
              <a:t>virtual reality</a:t>
            </a:r>
            <a:br>
              <a:rPr lang="cs-CZ" sz="3200" i="1" dirty="0"/>
            </a:br>
            <a:endParaRPr lang="cs-CZ" sz="3200" i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62E92BE-854F-4ACE-A3D9-23BF1F6663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14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795" y="296120"/>
            <a:ext cx="3846543" cy="1822047"/>
          </a:xfrm>
          <a:prstGeom prst="rect">
            <a:avLst/>
          </a:prstGeom>
        </p:spPr>
      </p:pic>
      <p:sp>
        <p:nvSpPr>
          <p:cNvPr id="13" name="AutoShape 2" descr="kisspng-youtube-play-button-logo-computer-icons-youtube-icon-app-logo-png-5ab067d1d569b4.6593511515215103538742  – Neuron – Śląskie Centrum Rozwoju Dziecka">
            <a:extLst>
              <a:ext uri="{FF2B5EF4-FFF2-40B4-BE49-F238E27FC236}">
                <a16:creationId xmlns:a16="http://schemas.microsoft.com/office/drawing/2014/main" id="{EA93746D-A9B1-4E57-8E62-2DEA6F6520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A70FCB9-F73D-4D43-AA0E-FDBD3DF1F7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59" r="9197"/>
          <a:stretch/>
        </p:blipFill>
        <p:spPr>
          <a:xfrm>
            <a:off x="5176739" y="296120"/>
            <a:ext cx="6606734" cy="599562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3AA4E8C-DAD2-4D94-AB7F-A3EBDFDA61DD}"/>
              </a:ext>
            </a:extLst>
          </p:cNvPr>
          <p:cNvSpPr txBox="1"/>
          <p:nvPr/>
        </p:nvSpPr>
        <p:spPr>
          <a:xfrm>
            <a:off x="5299267" y="6423949"/>
            <a:ext cx="6361678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Virtuální realita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je stereoskopická projekce digitálního světa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742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culus Quest 2 e HP Reverb G2: le ultime novità dei due ...">
            <a:extLst>
              <a:ext uri="{FF2B5EF4-FFF2-40B4-BE49-F238E27FC236}">
                <a16:creationId xmlns:a16="http://schemas.microsoft.com/office/drawing/2014/main" id="{DF4A3E47-9690-4068-B8D5-17406905D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205" y="394991"/>
            <a:ext cx="5859463" cy="33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B8B08DF-2225-4D31-AF76-E251CA901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27" y="2267943"/>
            <a:ext cx="3781811" cy="4156006"/>
          </a:xfrm>
        </p:spPr>
        <p:txBody>
          <a:bodyPr anchor="t">
            <a:normAutofit/>
          </a:bodyPr>
          <a:lstStyle/>
          <a:p>
            <a:r>
              <a:rPr lang="cs-CZ" sz="3200" dirty="0"/>
              <a:t>VIRTUÁLNÍ </a:t>
            </a:r>
            <a:br>
              <a:rPr lang="cs-CZ" sz="3200" dirty="0"/>
            </a:br>
            <a:r>
              <a:rPr lang="cs-CZ" sz="3200" dirty="0"/>
              <a:t>REALITA</a:t>
            </a:r>
            <a:br>
              <a:rPr lang="cs-CZ" sz="3200" dirty="0"/>
            </a:br>
            <a:br>
              <a:rPr lang="cs-CZ" sz="3200" dirty="0"/>
            </a:br>
            <a:r>
              <a:rPr lang="cs-CZ" sz="3200" dirty="0"/>
              <a:t>VR</a:t>
            </a:r>
            <a:br>
              <a:rPr lang="cs-CZ" sz="3200" dirty="0"/>
            </a:br>
            <a:br>
              <a:rPr lang="cs-CZ" sz="3200" dirty="0"/>
            </a:br>
            <a:r>
              <a:rPr lang="cs-CZ" sz="3200" i="1" dirty="0"/>
              <a:t>virtual reality</a:t>
            </a:r>
            <a:br>
              <a:rPr lang="cs-CZ" sz="3200" i="1" dirty="0"/>
            </a:br>
            <a:endParaRPr lang="cs-CZ" sz="3200" i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62E92BE-854F-4ACE-A3D9-23BF1F6663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114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795" y="296120"/>
            <a:ext cx="3846543" cy="1822047"/>
          </a:xfrm>
          <a:prstGeom prst="rect">
            <a:avLst/>
          </a:prstGeom>
        </p:spPr>
      </p:pic>
      <p:sp>
        <p:nvSpPr>
          <p:cNvPr id="13" name="AutoShape 2" descr="kisspng-youtube-play-button-logo-computer-icons-youtube-icon-app-logo-png-5ab067d1d569b4.6593511515215103538742  – Neuron – Śląskie Centrum Rozwoju Dziecka">
            <a:extLst>
              <a:ext uri="{FF2B5EF4-FFF2-40B4-BE49-F238E27FC236}">
                <a16:creationId xmlns:a16="http://schemas.microsoft.com/office/drawing/2014/main" id="{EA93746D-A9B1-4E57-8E62-2DEA6F6520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2" name="Picture 4" descr="Monoscopic vs Stereoscopic VR | Everything you need to know">
            <a:extLst>
              <a:ext uri="{FF2B5EF4-FFF2-40B4-BE49-F238E27FC236}">
                <a16:creationId xmlns:a16="http://schemas.microsoft.com/office/drawing/2014/main" id="{8359DA3E-2677-4E68-B44B-D394E65A8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205" y="3893617"/>
            <a:ext cx="3781811" cy="27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w to play in VR with a cardboard helmet : Makery">
            <a:extLst>
              <a:ext uri="{FF2B5EF4-FFF2-40B4-BE49-F238E27FC236}">
                <a16:creationId xmlns:a16="http://schemas.microsoft.com/office/drawing/2014/main" id="{8714E208-14FA-4FB4-A4CB-70C951D55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016" y="4153745"/>
            <a:ext cx="3208511" cy="180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A3060E93-5649-4125-82FC-329C73CE6508}"/>
              </a:ext>
            </a:extLst>
          </p:cNvPr>
          <p:cNvSpPr txBox="1"/>
          <p:nvPr/>
        </p:nvSpPr>
        <p:spPr>
          <a:xfrm>
            <a:off x="8844093" y="6291310"/>
            <a:ext cx="32010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https://youtu.be/-Kovxf6g0mo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6E16E4B-8C33-47CD-85E5-0B2947830846}"/>
              </a:ext>
            </a:extLst>
          </p:cNvPr>
          <p:cNvSpPr txBox="1"/>
          <p:nvPr/>
        </p:nvSpPr>
        <p:spPr>
          <a:xfrm>
            <a:off x="6204197" y="3728977"/>
            <a:ext cx="4384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Oculus Quest 2 … HP Reverb G2 … XTAL 8K</a:t>
            </a:r>
          </a:p>
        </p:txBody>
      </p:sp>
    </p:spTree>
    <p:extLst>
      <p:ext uri="{BB962C8B-B14F-4D97-AF65-F5344CB8AC3E}">
        <p14:creationId xmlns:p14="http://schemas.microsoft.com/office/powerpoint/2010/main" val="3753534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8B08DF-2225-4D31-AF76-E251CA901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27" y="2267943"/>
            <a:ext cx="3781811" cy="4156006"/>
          </a:xfrm>
        </p:spPr>
        <p:txBody>
          <a:bodyPr anchor="t">
            <a:normAutofit/>
          </a:bodyPr>
          <a:lstStyle/>
          <a:p>
            <a:r>
              <a:rPr lang="cs-CZ" sz="3200" dirty="0"/>
              <a:t>SMÍŠENÁ </a:t>
            </a:r>
            <a:br>
              <a:rPr lang="cs-CZ" sz="3200" dirty="0"/>
            </a:br>
            <a:r>
              <a:rPr lang="cs-CZ" sz="3200" dirty="0"/>
              <a:t>REALITA</a:t>
            </a:r>
            <a:br>
              <a:rPr lang="cs-CZ" sz="3200" dirty="0"/>
            </a:br>
            <a:br>
              <a:rPr lang="cs-CZ" sz="3200" dirty="0"/>
            </a:br>
            <a:r>
              <a:rPr lang="cs-CZ" sz="3200" dirty="0"/>
              <a:t>MR  </a:t>
            </a:r>
            <a:r>
              <a:rPr lang="cs-CZ" sz="3200" dirty="0">
                <a:solidFill>
                  <a:schemeClr val="bg1">
                    <a:lumMod val="65000"/>
                  </a:schemeClr>
                </a:solidFill>
              </a:rPr>
              <a:t>=(VR+AR)</a:t>
            </a:r>
            <a:br>
              <a:rPr lang="cs-CZ" sz="32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3200" dirty="0">
                <a:solidFill>
                  <a:schemeClr val="bg1">
                    <a:lumMod val="65000"/>
                  </a:schemeClr>
                </a:solidFill>
              </a:rPr>
              <a:t>(XR)</a:t>
            </a:r>
            <a:br>
              <a:rPr lang="cs-CZ" sz="3200" dirty="0"/>
            </a:br>
            <a:r>
              <a:rPr lang="cs-CZ" sz="3200" i="1" dirty="0"/>
              <a:t>mixed reality</a:t>
            </a:r>
            <a:br>
              <a:rPr lang="cs-CZ" sz="3200" dirty="0"/>
            </a:br>
            <a:r>
              <a:rPr lang="cs-CZ" sz="3200" i="1" dirty="0" err="1"/>
              <a:t>extended</a:t>
            </a:r>
            <a:r>
              <a:rPr lang="cs-CZ" sz="3200" i="1" dirty="0"/>
              <a:t> reality</a:t>
            </a:r>
            <a:br>
              <a:rPr lang="cs-CZ" sz="3200" i="1" dirty="0"/>
            </a:br>
            <a:br>
              <a:rPr lang="cs-CZ" sz="3200" i="1" dirty="0"/>
            </a:br>
            <a:endParaRPr lang="cs-CZ" sz="3200" i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62E92BE-854F-4ACE-A3D9-23BF1F6663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14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795" y="296120"/>
            <a:ext cx="3846543" cy="1822047"/>
          </a:xfrm>
          <a:prstGeom prst="rect">
            <a:avLst/>
          </a:prstGeom>
        </p:spPr>
      </p:pic>
      <p:sp>
        <p:nvSpPr>
          <p:cNvPr id="13" name="AutoShape 2" descr="kisspng-youtube-play-button-logo-computer-icons-youtube-icon-app-logo-png-5ab067d1d569b4.6593511515215103538742  – Neuron – Śląskie Centrum Rozwoju Dziecka">
            <a:extLst>
              <a:ext uri="{FF2B5EF4-FFF2-40B4-BE49-F238E27FC236}">
                <a16:creationId xmlns:a16="http://schemas.microsoft.com/office/drawing/2014/main" id="{EA93746D-A9B1-4E57-8E62-2DEA6F6520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B661E20-E1E0-4E48-A019-9D6F252F2001}"/>
              </a:ext>
            </a:extLst>
          </p:cNvPr>
          <p:cNvSpPr txBox="1"/>
          <p:nvPr/>
        </p:nvSpPr>
        <p:spPr>
          <a:xfrm>
            <a:off x="4825881" y="6423949"/>
            <a:ext cx="736611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Smíšená realita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je inteligentní kombinací fyzického a digitálního světa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E1C40A8-6FB8-4AC2-852A-B21725E3BB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92"/>
          <a:stretch/>
        </p:blipFill>
        <p:spPr>
          <a:xfrm>
            <a:off x="5154124" y="296120"/>
            <a:ext cx="6629349" cy="544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76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8B08DF-2225-4D31-AF76-E251CA901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27" y="2267943"/>
            <a:ext cx="3781811" cy="4156006"/>
          </a:xfrm>
        </p:spPr>
        <p:txBody>
          <a:bodyPr anchor="t">
            <a:normAutofit/>
          </a:bodyPr>
          <a:lstStyle/>
          <a:p>
            <a:r>
              <a:rPr lang="cs-CZ" sz="3200" dirty="0"/>
              <a:t>SMÍŠENÁ </a:t>
            </a:r>
            <a:br>
              <a:rPr lang="cs-CZ" sz="3200" dirty="0"/>
            </a:br>
            <a:r>
              <a:rPr lang="cs-CZ" sz="3200" dirty="0"/>
              <a:t>REALITA</a:t>
            </a:r>
            <a:br>
              <a:rPr lang="cs-CZ" sz="3200" dirty="0"/>
            </a:br>
            <a:br>
              <a:rPr lang="cs-CZ" sz="3200" dirty="0"/>
            </a:br>
            <a:r>
              <a:rPr lang="cs-CZ" sz="3200" dirty="0"/>
              <a:t>MR  </a:t>
            </a:r>
            <a:r>
              <a:rPr lang="cs-CZ" sz="3200" dirty="0">
                <a:solidFill>
                  <a:schemeClr val="bg1">
                    <a:lumMod val="65000"/>
                  </a:schemeClr>
                </a:solidFill>
              </a:rPr>
              <a:t>=(VR+AR)</a:t>
            </a:r>
            <a:br>
              <a:rPr lang="cs-CZ" sz="32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3200" dirty="0">
                <a:solidFill>
                  <a:schemeClr val="bg1">
                    <a:lumMod val="65000"/>
                  </a:schemeClr>
                </a:solidFill>
              </a:rPr>
              <a:t>(XR)</a:t>
            </a:r>
            <a:br>
              <a:rPr lang="cs-CZ" sz="3200" dirty="0"/>
            </a:br>
            <a:r>
              <a:rPr lang="cs-CZ" sz="3200" i="1" dirty="0"/>
              <a:t>mixed reality</a:t>
            </a:r>
            <a:br>
              <a:rPr lang="cs-CZ" sz="3200" dirty="0"/>
            </a:br>
            <a:r>
              <a:rPr lang="cs-CZ" sz="3200" i="1" dirty="0" err="1"/>
              <a:t>extended</a:t>
            </a:r>
            <a:r>
              <a:rPr lang="cs-CZ" sz="3200" i="1" dirty="0"/>
              <a:t> reality</a:t>
            </a:r>
            <a:br>
              <a:rPr lang="cs-CZ" sz="3200" i="1" dirty="0"/>
            </a:br>
            <a:br>
              <a:rPr lang="cs-CZ" sz="3200" i="1" dirty="0"/>
            </a:br>
            <a:endParaRPr lang="cs-CZ" sz="3200" i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62E92BE-854F-4ACE-A3D9-23BF1F6663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14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795" y="296120"/>
            <a:ext cx="3846543" cy="1822047"/>
          </a:xfrm>
          <a:prstGeom prst="rect">
            <a:avLst/>
          </a:prstGeom>
        </p:spPr>
      </p:pic>
      <p:sp>
        <p:nvSpPr>
          <p:cNvPr id="13" name="AutoShape 2" descr="kisspng-youtube-play-button-logo-computer-icons-youtube-icon-app-logo-png-5ab067d1d569b4.6593511515215103538742  – Neuron – Śląskie Centrum Rozwoju Dziecka">
            <a:extLst>
              <a:ext uri="{FF2B5EF4-FFF2-40B4-BE49-F238E27FC236}">
                <a16:creationId xmlns:a16="http://schemas.microsoft.com/office/drawing/2014/main" id="{EA93746D-A9B1-4E57-8E62-2DEA6F6520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C30A457-CC13-4A1E-B7CA-0F1F31D5E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313" y="296120"/>
            <a:ext cx="4514850" cy="326707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6698B8D-9BDD-440C-A279-E62B266E0246}"/>
              </a:ext>
            </a:extLst>
          </p:cNvPr>
          <p:cNvSpPr txBox="1"/>
          <p:nvPr/>
        </p:nvSpPr>
        <p:spPr>
          <a:xfrm>
            <a:off x="5943600" y="6359009"/>
            <a:ext cx="2195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Microsoft Hololens 2</a:t>
            </a:r>
          </a:p>
        </p:txBody>
      </p:sp>
      <p:pic>
        <p:nvPicPr>
          <p:cNvPr id="3074" name="Picture 2" descr="Microsoft Hololens 2 Model 3D - TurboSquid 1395940">
            <a:extLst>
              <a:ext uri="{FF2B5EF4-FFF2-40B4-BE49-F238E27FC236}">
                <a16:creationId xmlns:a16="http://schemas.microsoft.com/office/drawing/2014/main" id="{42C5947E-F3F8-4A7B-B73F-B974AB1100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6" b="14734"/>
          <a:stretch/>
        </p:blipFill>
        <p:spPr bwMode="auto">
          <a:xfrm>
            <a:off x="5105313" y="3559712"/>
            <a:ext cx="4373900" cy="279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D380607-AFD8-4D4B-93B9-929F9D0EA049}"/>
              </a:ext>
            </a:extLst>
          </p:cNvPr>
          <p:cNvSpPr txBox="1"/>
          <p:nvPr/>
        </p:nvSpPr>
        <p:spPr>
          <a:xfrm>
            <a:off x="9054558" y="6326109"/>
            <a:ext cx="2525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>
                    <a:lumMod val="65000"/>
                  </a:schemeClr>
                </a:solidFill>
              </a:rPr>
              <a:t>https://youtu.be/uIHPPtPBgHk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E14D65F-0F77-4871-83D8-5B73CFC50967}"/>
              </a:ext>
            </a:extLst>
          </p:cNvPr>
          <p:cNvSpPr txBox="1"/>
          <p:nvPr/>
        </p:nvSpPr>
        <p:spPr>
          <a:xfrm>
            <a:off x="10749687" y="3934390"/>
            <a:ext cx="2034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0" i="0" dirty="0" err="1">
                <a:solidFill>
                  <a:srgbClr val="222222"/>
                </a:solidFill>
                <a:effectLst/>
              </a:rPr>
              <a:t>Lynx</a:t>
            </a:r>
            <a:r>
              <a:rPr lang="cs-CZ" b="0" i="0" dirty="0">
                <a:solidFill>
                  <a:srgbClr val="222222"/>
                </a:solidFill>
                <a:effectLst/>
              </a:rPr>
              <a:t> R-1</a:t>
            </a:r>
          </a:p>
          <a:p>
            <a:endParaRPr lang="cs-CZ" dirty="0"/>
          </a:p>
        </p:txBody>
      </p:sp>
      <p:pic>
        <p:nvPicPr>
          <p:cNvPr id="2050" name="Picture 2" descr="Lynx to Launch MR Headset &quot;below $1,000&quot;, Kickstarter ...">
            <a:extLst>
              <a:ext uri="{FF2B5EF4-FFF2-40B4-BE49-F238E27FC236}">
                <a16:creationId xmlns:a16="http://schemas.microsoft.com/office/drawing/2014/main" id="{540E6303-3F93-40F9-B888-C01FEDE93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21" b="91034" l="9892" r="89912">
                        <a14:foregroundMark x1="33888" y1="11379" x2="42605" y2="8793"/>
                        <a14:foregroundMark x1="42605" y1="8793" x2="43585" y2="8793"/>
                        <a14:foregroundMark x1="65622" y1="89828" x2="67875" y2="91034"/>
                        <a14:foregroundMark x1="70029" y1="34655" x2="62390" y2="24483"/>
                        <a14:foregroundMark x1="65230" y1="27759" x2="65230" y2="27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240" y="1207143"/>
            <a:ext cx="4800895" cy="272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712332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95_TF56160789" id="{8AF6F0AA-8C72-4967-968E-D4393B06EDB9}" vid="{ACB952D6-6656-4F55-89C5-890C0D27D2F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8640B28E003A54EAB582783A18D48F5" ma:contentTypeVersion="4" ma:contentTypeDescription="Vytvoří nový dokument" ma:contentTypeScope="" ma:versionID="e1b222b53d1210b2216ca131ca01aa54">
  <xsd:schema xmlns:xsd="http://www.w3.org/2001/XMLSchema" xmlns:xs="http://www.w3.org/2001/XMLSchema" xmlns:p="http://schemas.microsoft.com/office/2006/metadata/properties" xmlns:ns3="cf5aa79d-ceb3-4123-b10c-3c053f17e341" targetNamespace="http://schemas.microsoft.com/office/2006/metadata/properties" ma:root="true" ma:fieldsID="c675947e6f210d62991e6cd208ce88a3" ns3:_="">
    <xsd:import namespace="cf5aa79d-ceb3-4123-b10c-3c053f17e34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5aa79d-ceb3-4123-b10c-3c053f17e3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55E2960-5153-4D9B-B01B-FF691578DF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E414E9-06AB-4547-8407-69590C434C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5aa79d-ceb3-4123-b10c-3c053f17e3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C4D1069-72A8-4598-9F47-10FB8419E7A8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cf5aa79d-ceb3-4123-b10c-3c053f17e341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{25D24617-0881-43F4-9B26-F49253EF6591}tf56160789_win32</Template>
  <TotalTime>2123</TotalTime>
  <Words>670</Words>
  <Application>Microsoft Office PowerPoint</Application>
  <PresentationFormat>Widescreen</PresentationFormat>
  <Paragraphs>137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arial</vt:lpstr>
      <vt:lpstr>Bookman Old Style</vt:lpstr>
      <vt:lpstr>Calibri</vt:lpstr>
      <vt:lpstr>Franklin Gothic Book</vt:lpstr>
      <vt:lpstr>MetronicProRegular</vt:lpstr>
      <vt:lpstr>open sans</vt:lpstr>
      <vt:lpstr>Roboto</vt:lpstr>
      <vt:lpstr>Wingdings</vt:lpstr>
      <vt:lpstr>1_RetrospectVTI</vt:lpstr>
      <vt:lpstr>VIRTUÁLNÍ REALITA V KARDIOLOGII</vt:lpstr>
      <vt:lpstr>PowerPoint Presentation</vt:lpstr>
      <vt:lpstr>AR VR XR</vt:lpstr>
      <vt:lpstr>AUGMENTOVANÁ  REALITA  AR  augmented reality rozšířená realita</vt:lpstr>
      <vt:lpstr>AUGMENTOVANÁ  REALITA  AR  augmented reality rozšířená realita</vt:lpstr>
      <vt:lpstr>VIRTUÁLNÍ  REALITA  VR  virtual reality </vt:lpstr>
      <vt:lpstr>VIRTUÁLNÍ  REALITA  VR  virtual reality </vt:lpstr>
      <vt:lpstr>SMÍŠENÁ  REALITA  MR  =(VR+AR) (XR) mixed reality extended reality  </vt:lpstr>
      <vt:lpstr>SMÍŠENÁ  REALITA  MR  =(VR+AR) (XR) mixed reality extended reality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VIRTUÁLNÍ REALITA V KARDIOLOGII (bude) ovlivňovat naši BUDOUCNOST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VIRTUÁLNÍ REALITA V KARDIOLOGII</dc:title>
  <dc:creator>Otakar Jiravský</dc:creator>
  <cp:lastModifiedBy>GT3</cp:lastModifiedBy>
  <cp:revision>8</cp:revision>
  <dcterms:created xsi:type="dcterms:W3CDTF">2021-09-29T06:06:47Z</dcterms:created>
  <dcterms:modified xsi:type="dcterms:W3CDTF">2021-11-08T07:47:45Z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0x010100E8640B28E003A54EAB582783A18D48F5</vt:lpwstr>
  </property>
</Properties>
</file>