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307" r:id="rId3"/>
    <p:sldId id="270" r:id="rId4"/>
    <p:sldId id="344" r:id="rId5"/>
    <p:sldId id="355" r:id="rId6"/>
    <p:sldId id="717" r:id="rId7"/>
    <p:sldId id="719" r:id="rId8"/>
    <p:sldId id="718" r:id="rId9"/>
    <p:sldId id="720" r:id="rId10"/>
    <p:sldId id="721" r:id="rId11"/>
    <p:sldId id="722" r:id="rId12"/>
    <p:sldId id="723" r:id="rId13"/>
    <p:sldId id="258" r:id="rId14"/>
    <p:sldId id="728" r:id="rId15"/>
    <p:sldId id="716" r:id="rId16"/>
    <p:sldId id="324" r:id="rId17"/>
    <p:sldId id="312" r:id="rId18"/>
    <p:sldId id="328" r:id="rId19"/>
    <p:sldId id="329" r:id="rId20"/>
    <p:sldId id="323" r:id="rId21"/>
    <p:sldId id="354" r:id="rId22"/>
    <p:sldId id="724" r:id="rId23"/>
    <p:sldId id="725" r:id="rId24"/>
    <p:sldId id="331" r:id="rId25"/>
    <p:sldId id="727" r:id="rId26"/>
    <p:sldId id="26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340">
          <p15:clr>
            <a:srgbClr val="A4A3A4"/>
          </p15:clr>
        </p15:guide>
        <p15:guide id="5" pos="5556">
          <p15:clr>
            <a:srgbClr val="A4A3A4"/>
          </p15:clr>
        </p15:guide>
        <p15:guide id="6" pos="385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2132" userDrawn="1">
          <p15:clr>
            <a:srgbClr val="A4A3A4"/>
          </p15:clr>
        </p15:guide>
        <p15:guide id="9" pos="3810" userDrawn="1">
          <p15:clr>
            <a:srgbClr val="A4A3A4"/>
          </p15:clr>
        </p15:guide>
        <p15:guide id="10" pos="3878" userDrawn="1">
          <p15:clr>
            <a:srgbClr val="A4A3A4"/>
          </p15:clr>
        </p15:guide>
        <p15:guide id="11" orient="horz" pos="2546" userDrawn="1">
          <p15:clr>
            <a:srgbClr val="A4A3A4"/>
          </p15:clr>
        </p15:guide>
        <p15:guide id="12" orient="horz" pos="3952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dil, Radek" initials="PR" lastIdx="1" clrIdx="0">
    <p:extLst>
      <p:ext uri="{19B8F6BF-5375-455C-9EA6-DF929625EA0E}">
        <p15:presenceInfo xmlns:p15="http://schemas.microsoft.com/office/powerpoint/2012/main" userId="S::PudilR@lfhk.cuni.cz::b256e460-abd6-4002-8ae9-3ba25b161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CC"/>
    <a:srgbClr val="C20E1A"/>
    <a:srgbClr val="007FC5"/>
    <a:srgbClr val="4172AD"/>
    <a:srgbClr val="CD6209"/>
    <a:srgbClr val="F5770F"/>
    <a:srgbClr val="F68B32"/>
    <a:srgbClr val="709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843" autoAdjust="0"/>
  </p:normalViewPr>
  <p:slideViewPr>
    <p:cSldViewPr snapToObjects="1" showGuides="1">
      <p:cViewPr varScale="1">
        <p:scale>
          <a:sx n="59" d="100"/>
          <a:sy n="59" d="100"/>
        </p:scale>
        <p:origin x="1295" y="41"/>
      </p:cViewPr>
      <p:guideLst>
        <p:guide orient="horz" pos="981"/>
        <p:guide orient="horz" pos="278"/>
        <p:guide pos="2880"/>
        <p:guide pos="340"/>
        <p:guide pos="5556"/>
        <p:guide pos="385"/>
        <p:guide pos="2064"/>
        <p:guide pos="2132"/>
        <p:guide pos="3810"/>
        <p:guide pos="3878"/>
        <p:guide orient="horz" pos="2546"/>
        <p:guide orient="horz" pos="3952"/>
        <p:guide orient="horz" pos="3770"/>
        <p:guide orient="horz" pos="41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373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3BA1-E74F-4166-B84A-2306D20973BC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6ED92-20AF-4C8D-A1F4-C7BE17A51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0218-60D8-4C02-9A30-55662E375C3C}" type="datetimeFigureOut">
              <a:rPr lang="cs-CZ" smtClean="0"/>
              <a:pPr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42E8-2768-482C-8594-429FF0D8E8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dpis 1"/>
          <p:cNvSpPr>
            <a:spLocks noGrp="1"/>
          </p:cNvSpPr>
          <p:nvPr>
            <p:ph type="ctrTitle"/>
          </p:nvPr>
        </p:nvSpPr>
        <p:spPr>
          <a:xfrm>
            <a:off x="683568" y="1871359"/>
            <a:ext cx="7772400" cy="792088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007FC5"/>
                </a:solidFill>
              </a:rPr>
              <a:t>Sport a pohybová aktivita u kardiologicky nemocných</a:t>
            </a:r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692371" y="3779571"/>
            <a:ext cx="7772400" cy="78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i="1" dirty="0">
                <a:solidFill>
                  <a:srgbClr val="007FC5"/>
                </a:solidFill>
              </a:rPr>
              <a:t>Radek Pudil</a:t>
            </a:r>
            <a:br>
              <a:rPr lang="cs-CZ" sz="2400" b="1" i="1" dirty="0">
                <a:solidFill>
                  <a:srgbClr val="007FC5"/>
                </a:solidFill>
              </a:rPr>
            </a:br>
            <a:r>
              <a:rPr lang="cs-CZ" sz="2400" b="1" i="1" dirty="0">
                <a:solidFill>
                  <a:srgbClr val="007FC5"/>
                </a:solidFill>
              </a:rPr>
              <a:t>1.interní kardioangiologická klinika </a:t>
            </a:r>
          </a:p>
          <a:p>
            <a:r>
              <a:rPr lang="cs-CZ" sz="2400" b="1" i="1" dirty="0">
                <a:solidFill>
                  <a:srgbClr val="007FC5"/>
                </a:solidFill>
              </a:rPr>
              <a:t>LF UK a FN Hradec Králové</a:t>
            </a:r>
            <a:endParaRPr lang="cs-CZ" sz="2000" b="1" i="1" dirty="0">
              <a:solidFill>
                <a:srgbClr val="007FC5"/>
              </a:solidFill>
            </a:endParaRPr>
          </a:p>
        </p:txBody>
      </p:sp>
      <p:pic>
        <p:nvPicPr>
          <p:cNvPr id="11" name="Obrázek 10"/>
          <p:cNvPicPr/>
          <p:nvPr/>
        </p:nvPicPr>
        <p:blipFill rotWithShape="1">
          <a:blip r:embed="rId2"/>
          <a:srcRect l="16530" t="20454" r="17353" b="66529"/>
          <a:stretch/>
        </p:blipFill>
        <p:spPr bwMode="auto">
          <a:xfrm>
            <a:off x="150079" y="4918720"/>
            <a:ext cx="8856984" cy="14401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19572" y="152636"/>
            <a:ext cx="7772400" cy="78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rgbClr val="007FC5"/>
                </a:solidFill>
              </a:rPr>
              <a:t>5.sjezd České asociace ambulantní kardiologie, Olomouc, 3.-4.9.2021</a:t>
            </a:r>
          </a:p>
          <a:p>
            <a:r>
              <a:rPr lang="cs-CZ" sz="2000" i="1" dirty="0">
                <a:solidFill>
                  <a:srgbClr val="007FC5"/>
                </a:solidFill>
              </a:rPr>
              <a:t> Sportovní kardiologie a sport u kardiologicky</a:t>
            </a:r>
          </a:p>
          <a:p>
            <a:r>
              <a:rPr lang="cs-CZ" sz="2000" i="1" dirty="0">
                <a:solidFill>
                  <a:srgbClr val="007FC5"/>
                </a:solidFill>
              </a:rPr>
              <a:t>nemocných pacientů</a:t>
            </a:r>
          </a:p>
        </p:txBody>
      </p:sp>
    </p:spTree>
    <p:extLst>
      <p:ext uri="{BB962C8B-B14F-4D97-AF65-F5344CB8AC3E}">
        <p14:creationId xmlns:p14="http://schemas.microsoft.com/office/powerpoint/2010/main" val="32017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Indikátory intenzity zatížení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8949E8CB-A6AD-45D7-A5B5-76DC237561C5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F77A33-442E-4B89-9BDE-E2E63866DA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2" t="33201" r="15796" b="23400"/>
          <a:stretch/>
        </p:blipFill>
        <p:spPr>
          <a:xfrm>
            <a:off x="200238" y="860678"/>
            <a:ext cx="8801615" cy="2827049"/>
          </a:xfrm>
          <a:prstGeom prst="rect">
            <a:avLst/>
          </a:prstGeom>
        </p:spPr>
      </p:pic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0C289B2E-FFEE-42B5-A582-3373088B6713}"/>
              </a:ext>
            </a:extLst>
          </p:cNvPr>
          <p:cNvSpPr txBox="1">
            <a:spLocks/>
          </p:cNvSpPr>
          <p:nvPr/>
        </p:nvSpPr>
        <p:spPr>
          <a:xfrm>
            <a:off x="200238" y="4031376"/>
            <a:ext cx="8820976" cy="20544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 err="1"/>
              <a:t>spiroergometrie</a:t>
            </a:r>
            <a:r>
              <a:rPr lang="cs-CZ" sz="2400" b="1" dirty="0"/>
              <a:t>:  VO</a:t>
            </a:r>
            <a:r>
              <a:rPr lang="cs-CZ" sz="2400" b="1" baseline="-25000" dirty="0"/>
              <a:t>2peak</a:t>
            </a:r>
            <a:r>
              <a:rPr lang="cs-CZ" sz="2400" b="1" dirty="0"/>
              <a:t>/VO</a:t>
            </a:r>
            <a:r>
              <a:rPr lang="cs-CZ" sz="2400" b="1" baseline="-25000" dirty="0"/>
              <a:t>2max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 err="1"/>
              <a:t>HR</a:t>
            </a:r>
            <a:r>
              <a:rPr lang="cs-CZ" sz="2400" b="1" baseline="-25000" dirty="0" err="1"/>
              <a:t>max</a:t>
            </a:r>
            <a:r>
              <a:rPr lang="cs-CZ" sz="2400" b="1" dirty="0"/>
              <a:t>: maximální TF (22-věk)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/>
              <a:t>HRR: procento tepové rezervy (</a:t>
            </a:r>
            <a:r>
              <a:rPr lang="cs-CZ" sz="2400" b="1" dirty="0" err="1"/>
              <a:t>HR</a:t>
            </a:r>
            <a:r>
              <a:rPr lang="cs-CZ" sz="2400" b="1" baseline="-25000" dirty="0" err="1"/>
              <a:t>max</a:t>
            </a:r>
            <a:r>
              <a:rPr lang="cs-CZ" sz="2400" b="1" dirty="0" err="1"/>
              <a:t>-HR</a:t>
            </a:r>
            <a:r>
              <a:rPr lang="cs-CZ" sz="2400" b="1" baseline="-25000" dirty="0" err="1"/>
              <a:t>rest</a:t>
            </a:r>
            <a:r>
              <a:rPr lang="cs-CZ" sz="2400" b="1" dirty="0"/>
              <a:t>) + </a:t>
            </a:r>
            <a:r>
              <a:rPr lang="cs-CZ" sz="2400" b="1" dirty="0" err="1"/>
              <a:t>HR</a:t>
            </a:r>
            <a:r>
              <a:rPr lang="cs-CZ" sz="2400" b="1" baseline="-25000" dirty="0" err="1"/>
              <a:t>rest</a:t>
            </a:r>
            <a:endParaRPr lang="cs-CZ" sz="2400" b="1" baseline="-250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400" b="1" dirty="0"/>
              <a:t>RPE: </a:t>
            </a:r>
            <a:r>
              <a:rPr lang="cs-CZ" sz="2400" b="1" dirty="0" err="1"/>
              <a:t>Borgova</a:t>
            </a:r>
            <a:r>
              <a:rPr lang="cs-CZ" sz="2400" b="1" dirty="0"/>
              <a:t> škála (20/20)</a:t>
            </a:r>
          </a:p>
          <a:p>
            <a:pPr marL="633413" lvl="1" indent="-141288"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5072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3200" b="1" dirty="0" err="1">
                <a:solidFill>
                  <a:srgbClr val="0087CC"/>
                </a:solidFill>
              </a:rPr>
              <a:t>Borgova</a:t>
            </a:r>
            <a:r>
              <a:rPr lang="cs-CZ" sz="3200" b="1" dirty="0">
                <a:solidFill>
                  <a:srgbClr val="0087CC"/>
                </a:solidFill>
              </a:rPr>
              <a:t> škála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82555" y="7647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hodnocení vnímání aktivity námahy (původně 20 bodů, modifikovaná 10b)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39627" r="42631" b="811"/>
          <a:stretch/>
        </p:blipFill>
        <p:spPr bwMode="auto">
          <a:xfrm>
            <a:off x="899592" y="1207386"/>
            <a:ext cx="6782408" cy="50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88640E-09AF-4298-A6E0-12AC6AD50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548680"/>
            <a:ext cx="8820979" cy="1426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653FAA-8379-47D2-BBE3-F1FBA9061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8" name="Picture 2" descr="G:\!!Prace\Loga\_logo FN HK.png">
            <a:extLst>
              <a:ext uri="{FF2B5EF4-FFF2-40B4-BE49-F238E27FC236}">
                <a16:creationId xmlns:a16="http://schemas.microsoft.com/office/drawing/2014/main" id="{14A72D85-9D68-4E21-8718-2A07E872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AB87DF-4FB2-4B7C-A56C-ADECA1251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Rozdělení sportovních disciplín podle intenzity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311436" y="836712"/>
            <a:ext cx="817290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b="1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4A377196-0D11-441B-B0DF-9983EAF25A53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0B0D05-EB80-4DBC-9A79-36EDB60F33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69" t="13285" r="26769" b="10101"/>
          <a:stretch/>
        </p:blipFill>
        <p:spPr>
          <a:xfrm>
            <a:off x="684891" y="642166"/>
            <a:ext cx="7865156" cy="5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430" y="116632"/>
            <a:ext cx="8507288" cy="77809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87CC"/>
                </a:solidFill>
              </a:rPr>
              <a:t>Preparticipační</a:t>
            </a:r>
            <a:r>
              <a:rPr lang="cs-CZ" sz="3200" b="1" dirty="0">
                <a:solidFill>
                  <a:srgbClr val="0087CC"/>
                </a:solidFill>
              </a:rPr>
              <a:t> </a:t>
            </a:r>
            <a:r>
              <a:rPr lang="cs-CZ" sz="3200" b="1" dirty="0" err="1">
                <a:solidFill>
                  <a:srgbClr val="0087CC"/>
                </a:solidFill>
              </a:rPr>
              <a:t>skrínink</a:t>
            </a:r>
            <a:endParaRPr lang="cs-CZ" sz="3200" dirty="0">
              <a:solidFill>
                <a:srgbClr val="0087CC"/>
              </a:solidFill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2929" r="13264"/>
          <a:stretch/>
        </p:blipFill>
        <p:spPr bwMode="auto">
          <a:xfrm>
            <a:off x="539552" y="1052736"/>
            <a:ext cx="7992888" cy="561662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972FA44-AC4E-4A96-A8D3-049614547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8" y="765375"/>
            <a:ext cx="8820979" cy="1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87CC"/>
                </a:solidFill>
              </a:rPr>
              <a:t>Ekg</a:t>
            </a:r>
            <a:r>
              <a:rPr lang="cs-CZ" sz="3200" b="1" dirty="0">
                <a:solidFill>
                  <a:srgbClr val="0087CC"/>
                </a:solidFill>
              </a:rPr>
              <a:t> změny u sportovců</a:t>
            </a:r>
            <a:endParaRPr lang="cs-CZ" sz="3200" dirty="0">
              <a:solidFill>
                <a:srgbClr val="0087CC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D4D8F1-2B3B-408D-B8B1-E438E668F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1" y="694038"/>
            <a:ext cx="8820979" cy="142674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21422"/>
              </p:ext>
            </p:extLst>
          </p:nvPr>
        </p:nvGraphicFramePr>
        <p:xfrm>
          <a:off x="359532" y="733832"/>
          <a:ext cx="8579296" cy="6055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127">
                  <a:extLst>
                    <a:ext uri="{9D8B030D-6E8A-4147-A177-3AD203B41FA5}">
                      <a16:colId xmlns:a16="http://schemas.microsoft.com/office/drawing/2014/main" val="1764303429"/>
                    </a:ext>
                  </a:extLst>
                </a:gridCol>
                <a:gridCol w="325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Normální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ekg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změny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Hraniční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ekg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změny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←1 znak // ≥2  znaky→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Abnormální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ekg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změny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5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pouze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voltážová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kritéria hypertrofie levé a pravé komory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iRBBB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časná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repolarizace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ST elevace s inverzí T vlny V1–4 u černochů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inverze T vlny V1–3 u sportovců 16let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uniklý síňový nebo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junkční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rytmus, dobře akcelerující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AV blokáda 1. stupně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AV blokáda 2. stupně typ 1 (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Wenckebach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sklon osy doleva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zvětšení levé síně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sklon osy doprava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zvětšení pravé síně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kompletní RBBB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inverze T vlny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deprese ST segmentu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patologické Q kmity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kompletní LBBB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nespecifická </a:t>
                      </a:r>
                      <a:r>
                        <a:rPr lang="cs-CZ" sz="1800" b="0" dirty="0" err="1"/>
                        <a:t>nitrokom</a:t>
                      </a:r>
                      <a:r>
                        <a:rPr lang="cs-CZ" sz="1800" b="0" dirty="0"/>
                        <a:t>. převodní porucha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epsilon vlna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 err="1"/>
                        <a:t>preexcitace</a:t>
                      </a:r>
                      <a:r>
                        <a:rPr lang="cs-CZ" sz="1800" b="0" dirty="0"/>
                        <a:t> (WPW)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prodloužený QT interval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obraz </a:t>
                      </a:r>
                      <a:r>
                        <a:rPr lang="cs-CZ" sz="1800" b="0" dirty="0" err="1"/>
                        <a:t>Brugada</a:t>
                      </a:r>
                      <a:r>
                        <a:rPr lang="cs-CZ" sz="1800" b="0" dirty="0"/>
                        <a:t> typ 1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bradykardie (&lt; 30/min nebo sin. pauzy &gt; 3s)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AV blokáda 1. stupně (PQ ≥  400 </a:t>
                      </a:r>
                      <a:r>
                        <a:rPr lang="cs-CZ" sz="1800" b="0" dirty="0" err="1"/>
                        <a:t>ms</a:t>
                      </a:r>
                      <a:r>
                        <a:rPr lang="cs-CZ" sz="1800" b="0" dirty="0"/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vyšší stupeň AV blokády (AVB 2. st. typ 2, </a:t>
                      </a:r>
                      <a:r>
                        <a:rPr lang="cs-CZ" sz="1800" b="0" dirty="0" err="1"/>
                        <a:t>kompl</a:t>
                      </a:r>
                      <a:r>
                        <a:rPr lang="cs-CZ" sz="1800" b="0" dirty="0"/>
                        <a:t>. AVB)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četné předčasné komorové extrasystoly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800" b="0" dirty="0"/>
                        <a:t>SVT/KT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4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8" name="Zástupný symbol pro obsah 6"/>
          <p:cNvSpPr txBox="1">
            <a:spLocks/>
          </p:cNvSpPr>
          <p:nvPr/>
        </p:nvSpPr>
        <p:spPr>
          <a:xfrm>
            <a:off x="187111" y="2600908"/>
            <a:ext cx="8820978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87CC"/>
                </a:solidFill>
              </a:rPr>
              <a:t>Doporučení pro pacienty se srdečním selháním</a:t>
            </a:r>
            <a:endParaRPr lang="en-US" sz="3200" dirty="0">
              <a:solidFill>
                <a:srgbClr val="008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3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1" y="597509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Abnormity odpovědi na zátěž u kardiaků (HF)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210367" y="668846"/>
            <a:ext cx="8172908" cy="53860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centrální </a:t>
            </a:r>
            <a:r>
              <a:rPr lang="cs-CZ" sz="2400" dirty="0"/>
              <a:t>(myokardiální)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periferní: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abnormální reaktivita cév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↓ endotelových funkcí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strukturální abnormality myocytu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abnormální redistribuce 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porucha </a:t>
            </a:r>
            <a:r>
              <a:rPr lang="cs-CZ" sz="2000" b="1" dirty="0" err="1"/>
              <a:t>ergoreflexu</a:t>
            </a:r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18893" t="39985" r="18578" b="16830"/>
          <a:stretch/>
        </p:blipFill>
        <p:spPr>
          <a:xfrm>
            <a:off x="290996" y="1111851"/>
            <a:ext cx="7818052" cy="30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Benefity řízené fyzické aktivity u HF pacientů</a:t>
            </a:r>
          </a:p>
        </p:txBody>
      </p:sp>
      <p:sp>
        <p:nvSpPr>
          <p:cNvPr id="11" name="Zástupný symbol pro obsah 6"/>
          <p:cNvSpPr txBox="1">
            <a:spLocks/>
          </p:cNvSpPr>
          <p:nvPr/>
        </p:nvSpPr>
        <p:spPr>
          <a:xfrm>
            <a:off x="491179" y="6607636"/>
            <a:ext cx="858769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400" b="1" i="1" dirty="0"/>
              <a:t>Piana I et al. AHA </a:t>
            </a:r>
            <a:r>
              <a:rPr lang="cs-CZ" altLang="cs-CZ" sz="1400" b="1" i="1" dirty="0" err="1"/>
              <a:t>statements</a:t>
            </a:r>
            <a:r>
              <a:rPr lang="cs-CZ" altLang="cs-CZ" sz="1400" b="1" i="1" dirty="0"/>
              <a:t>. </a:t>
            </a:r>
            <a:r>
              <a:rPr lang="en-US" altLang="cs-CZ" sz="1400" b="1" i="1" dirty="0"/>
              <a:t>Circulation. 2003;107:1210-1225</a:t>
            </a:r>
            <a:endParaRPr lang="cs-CZ" altLang="cs-CZ" sz="1400" b="1" i="1" dirty="0"/>
          </a:p>
        </p:txBody>
      </p:sp>
      <p:sp>
        <p:nvSpPr>
          <p:cNvPr id="13" name="Zástupný symbol pro obsah 6"/>
          <p:cNvSpPr txBox="1">
            <a:spLocks/>
          </p:cNvSpPr>
          <p:nvPr/>
        </p:nvSpPr>
        <p:spPr>
          <a:xfrm>
            <a:off x="189130" y="877112"/>
            <a:ext cx="8172908" cy="52014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↑ </a:t>
            </a:r>
            <a:r>
              <a:rPr lang="cs-CZ" sz="2800" b="1" dirty="0"/>
              <a:t>VO</a:t>
            </a:r>
            <a:r>
              <a:rPr lang="cs-CZ" sz="2800" b="1" baseline="-25000" dirty="0"/>
              <a:t>2peak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katecholaminy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↓ hladiny katecholaminů: v klidu i při zátěži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↑tonu n. vagus, zlepšení dysbalance uvnitř SNS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ventilační odpověď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↑ ventilační odpovědi na zátěž (zvýšení minutové ventilace)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pozitivní ovlivnění geometrie srdečních komor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pozitivní vliv 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funkci endotelu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příznivý trend mortality/počtu hospitalizací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kvalitu života</a:t>
            </a:r>
          </a:p>
          <a:p>
            <a:pPr marL="633413" lvl="1" indent="-141288"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645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Vyšetření pacienta před zahájením PA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311436" y="836712"/>
            <a:ext cx="817290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b="1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4A377196-0D11-441B-B0DF-9983EAF25A53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2C89FA-7402-4327-B155-B07527A048B5}"/>
              </a:ext>
            </a:extLst>
          </p:cNvPr>
          <p:cNvSpPr txBox="1"/>
          <p:nvPr/>
        </p:nvSpPr>
        <p:spPr>
          <a:xfrm>
            <a:off x="180874" y="921685"/>
            <a:ext cx="86516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Klinická 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komorbidity (renální funkce, diabetes, muskuloskeletální onemocnění)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komplikace posledních intervencí/chirurgických zákroků (tj. kognitivní/neurologický deficit, hojení rány, hematom)</a:t>
            </a:r>
          </a:p>
          <a:p>
            <a:endParaRPr lang="cs-CZ" sz="1600" b="1" dirty="0"/>
          </a:p>
          <a:p>
            <a:r>
              <a:rPr lang="cs-CZ" sz="2800" b="1" dirty="0"/>
              <a:t>Stupeň selhání: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NYHA funkční třída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známky plicní kongesce, periferní edémy, hypotenze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pleurální/perikardiální výpotek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stav výživy (kachexie, </a:t>
            </a:r>
            <a:r>
              <a:rPr lang="cs-CZ" sz="2400" dirty="0" err="1"/>
              <a:t>sarkopenie</a:t>
            </a:r>
            <a:r>
              <a:rPr lang="cs-CZ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poruchy rovnováhy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laboratorně: ↓GFR, ↑ BNP, poruchy elektrolytů v séru, anémie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0258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Vyšetření pacienta před zahájením PA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311436" y="836712"/>
            <a:ext cx="817290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b="1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4A377196-0D11-441B-B0DF-9983EAF25A53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2C89FA-7402-4327-B155-B07527A048B5}"/>
              </a:ext>
            </a:extLst>
          </p:cNvPr>
          <p:cNvSpPr txBox="1"/>
          <p:nvPr/>
        </p:nvSpPr>
        <p:spPr>
          <a:xfrm>
            <a:off x="180874" y="921685"/>
            <a:ext cx="865168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Funkční hodnocení: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echokardiografie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u="sng" dirty="0"/>
              <a:t>zátěžový test </a:t>
            </a:r>
            <a:r>
              <a:rPr lang="cs-CZ" sz="2400" dirty="0"/>
              <a:t>(</a:t>
            </a:r>
            <a:r>
              <a:rPr lang="cs-CZ" sz="2400" dirty="0" err="1"/>
              <a:t>spiroergometrie</a:t>
            </a:r>
            <a:r>
              <a:rPr lang="cs-CZ" sz="2400" dirty="0"/>
              <a:t>, upravený protokol: nízké stupně zátěže, ramp test 5-10W/min.)</a:t>
            </a:r>
          </a:p>
          <a:p>
            <a:pPr>
              <a:spcBef>
                <a:spcPts val="600"/>
              </a:spcBef>
            </a:pPr>
            <a:r>
              <a:rPr lang="cs-CZ" sz="2800" b="1" dirty="0"/>
              <a:t>Sledované parametry: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u="sng" dirty="0"/>
              <a:t>VO</a:t>
            </a:r>
            <a:r>
              <a:rPr lang="cs-CZ" sz="2400" u="sng" baseline="-25000" dirty="0"/>
              <a:t>2peak</a:t>
            </a:r>
            <a:r>
              <a:rPr lang="cs-CZ" sz="2400" dirty="0"/>
              <a:t>, ventilační práh 1 (VT1) a VT2 (funkční kapacita), VE/VCO2slope (ventilační účinnost), </a:t>
            </a:r>
            <a:r>
              <a:rPr lang="cs-CZ" sz="2400" dirty="0" err="1"/>
              <a:t>chronotropní</a:t>
            </a:r>
            <a:r>
              <a:rPr lang="cs-CZ" sz="2400" dirty="0"/>
              <a:t> odezva, tepový kyslík, ventilační parametry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repepetitivní</a:t>
            </a:r>
            <a:r>
              <a:rPr lang="cs-CZ" sz="2400" dirty="0"/>
              <a:t> maximum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pokud není </a:t>
            </a:r>
            <a:r>
              <a:rPr lang="cs-CZ" sz="2400" dirty="0" err="1"/>
              <a:t>spiroergometrie</a:t>
            </a:r>
            <a:r>
              <a:rPr lang="cs-CZ" sz="2400" dirty="0"/>
              <a:t>, tak 6MWT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708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93924"/>
              </p:ext>
            </p:extLst>
          </p:nvPr>
        </p:nvGraphicFramePr>
        <p:xfrm>
          <a:off x="213064" y="872716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8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Doporučení PA u pacientů se srdečním selháním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311436" y="836712"/>
            <a:ext cx="817290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CDAC8-D661-4B4B-9094-2473AF4255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7" t="29001" r="19288" b="16400"/>
          <a:stretch/>
        </p:blipFill>
        <p:spPr>
          <a:xfrm>
            <a:off x="-3039" y="1153259"/>
            <a:ext cx="9102964" cy="4551482"/>
          </a:xfrm>
          <a:prstGeom prst="rect">
            <a:avLst/>
          </a:prstGeom>
        </p:spPr>
      </p:pic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4A377196-0D11-441B-B0DF-9983EAF25A53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</p:spTree>
    <p:extLst>
      <p:ext uri="{BB962C8B-B14F-4D97-AF65-F5344CB8AC3E}">
        <p14:creationId xmlns:p14="http://schemas.microsoft.com/office/powerpoint/2010/main" val="104463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Příklad tréninkového protokolu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61511" y="870656"/>
            <a:ext cx="8820978" cy="489364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40 jednotek (3/týden)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struktura jednotky: 5min </a:t>
            </a:r>
            <a:r>
              <a:rPr lang="cs-CZ" sz="2400" b="1" dirty="0" err="1"/>
              <a:t>warm</a:t>
            </a:r>
            <a:r>
              <a:rPr lang="cs-CZ" sz="2400" b="1" dirty="0"/>
              <a:t>-up + 40min vlastní trénink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aerobní jednotka: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úvod (10 jednotek): 20min bicyklový ergometr (TF - 60% VO</a:t>
            </a:r>
            <a:r>
              <a:rPr lang="cs-CZ" sz="2400" baseline="-8000" dirty="0"/>
              <a:t>2peak</a:t>
            </a:r>
            <a:r>
              <a:rPr lang="cs-CZ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poté (30 jednotek): 75% VO</a:t>
            </a:r>
            <a:r>
              <a:rPr lang="cs-CZ" sz="2400" baseline="-8000" dirty="0"/>
              <a:t>2peak</a:t>
            </a:r>
            <a:r>
              <a:rPr lang="cs-CZ" sz="2400" dirty="0"/>
              <a:t> (20min) zbytek jednotky (20min.) běžící pás (chůze/běh) v cílové 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silový trénink: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10 cviků - 4 série po 10 opakováních na (60% RM) po 20 jednotek, dalších 20 jednotek - 70% 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kombinovaný trénink: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20 min. BE + 20 min. silový trénink (5 cviků - 4 série – 10 opakování, 60/70% RM)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5F5D47-8711-406F-9AE1-03DC21EB434E}"/>
              </a:ext>
            </a:extLst>
          </p:cNvPr>
          <p:cNvSpPr txBox="1"/>
          <p:nvPr/>
        </p:nvSpPr>
        <p:spPr>
          <a:xfrm>
            <a:off x="2087724" y="6588060"/>
            <a:ext cx="705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/>
              <a:t>Clin Res Cardiol 97:865–871 (2008)</a:t>
            </a:r>
            <a:r>
              <a:rPr lang="cs-CZ" b="1" i="1" dirty="0"/>
              <a:t>, </a:t>
            </a:r>
            <a:r>
              <a:rPr lang="pt-BR" b="1" i="1" dirty="0"/>
              <a:t>DOI 10.1007/s00392-008-0698-x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3535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8" name="Zástupný symbol pro obsah 6"/>
          <p:cNvSpPr txBox="1">
            <a:spLocks/>
          </p:cNvSpPr>
          <p:nvPr/>
        </p:nvSpPr>
        <p:spPr>
          <a:xfrm>
            <a:off x="187111" y="2600908"/>
            <a:ext cx="8820978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87CC"/>
                </a:solidFill>
              </a:rPr>
              <a:t>Doporučení pro pacienty  ischemickou chorobou srdeční</a:t>
            </a:r>
            <a:endParaRPr lang="en-US" sz="3200" dirty="0">
              <a:solidFill>
                <a:srgbClr val="008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0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Posouzení rizika u ICHS</a:t>
            </a:r>
          </a:p>
        </p:txBody>
      </p:sp>
      <p:sp>
        <p:nvSpPr>
          <p:cNvPr id="13" name="Zástupný symbol pro obsah 6"/>
          <p:cNvSpPr txBox="1">
            <a:spLocks/>
          </p:cNvSpPr>
          <p:nvPr/>
        </p:nvSpPr>
        <p:spPr>
          <a:xfrm>
            <a:off x="189130" y="877112"/>
            <a:ext cx="8811362" cy="49244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individualizace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rozhodnutí na základě: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klinického stavu/stability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ekg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stupně </a:t>
            </a:r>
            <a:r>
              <a:rPr lang="cs-CZ" sz="2000" dirty="0" err="1"/>
              <a:t>revaskularizace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zátěžová vyšetření (zátěžové </a:t>
            </a:r>
            <a:r>
              <a:rPr lang="cs-CZ" sz="2000" dirty="0" err="1"/>
              <a:t>ekg</a:t>
            </a:r>
            <a:r>
              <a:rPr lang="cs-CZ" sz="2000" dirty="0"/>
              <a:t>/</a:t>
            </a:r>
            <a:r>
              <a:rPr lang="cs-CZ" sz="2000" dirty="0" err="1"/>
              <a:t>spiroergo</a:t>
            </a:r>
            <a:r>
              <a:rPr lang="cs-CZ" sz="2000" dirty="0"/>
              <a:t>/UZ)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Zvýšené riziko: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kritická koronární stenóza na hlavní tepně nebo &gt; 50% stenóza a/nebo FFR &lt; 0,8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LVEF ≤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inducibilní</a:t>
            </a:r>
            <a:r>
              <a:rPr lang="cs-CZ" sz="2000" dirty="0"/>
              <a:t> ischemie (max. zátěžový test)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nSKT</a:t>
            </a:r>
            <a:r>
              <a:rPr lang="cs-CZ" sz="2000" dirty="0"/>
              <a:t>, </a:t>
            </a:r>
            <a:r>
              <a:rPr lang="cs-CZ" sz="2000" dirty="0" err="1"/>
              <a:t>polytopní</a:t>
            </a:r>
            <a:r>
              <a:rPr lang="cs-CZ" sz="2000" dirty="0"/>
              <a:t> či časté KES v klidu a při zátěži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stav po AKS nebo PCI/AKB do 12 měsíců</a:t>
            </a:r>
          </a:p>
          <a:p>
            <a:endParaRPr lang="cs-CZ" sz="2000" dirty="0"/>
          </a:p>
          <a:p>
            <a:r>
              <a:rPr lang="cs-CZ" sz="2000" dirty="0"/>
              <a:t>Volba vhodného typu a úrovně sportovní aktivity</a:t>
            </a:r>
            <a:endParaRPr lang="cs-CZ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B468F197-39F1-42D0-B83B-01788E11E5EF}"/>
              </a:ext>
            </a:extLst>
          </p:cNvPr>
          <p:cNvSpPr txBox="1">
            <a:spLocks/>
          </p:cNvSpPr>
          <p:nvPr/>
        </p:nvSpPr>
        <p:spPr>
          <a:xfrm>
            <a:off x="556305" y="6562852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</p:spTree>
    <p:extLst>
      <p:ext uri="{BB962C8B-B14F-4D97-AF65-F5344CB8AC3E}">
        <p14:creationId xmlns:p14="http://schemas.microsoft.com/office/powerpoint/2010/main" val="184331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Chronická ICHS</a:t>
            </a:r>
          </a:p>
        </p:txBody>
      </p:sp>
      <p:sp>
        <p:nvSpPr>
          <p:cNvPr id="13" name="Zástupný symbol pro obsah 6"/>
          <p:cNvSpPr txBox="1">
            <a:spLocks/>
          </p:cNvSpPr>
          <p:nvPr/>
        </p:nvSpPr>
        <p:spPr>
          <a:xfrm>
            <a:off x="189130" y="877112"/>
            <a:ext cx="8811362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B468F197-39F1-42D0-B83B-01788E11E5EF}"/>
              </a:ext>
            </a:extLst>
          </p:cNvPr>
          <p:cNvSpPr txBox="1">
            <a:spLocks/>
          </p:cNvSpPr>
          <p:nvPr/>
        </p:nvSpPr>
        <p:spPr>
          <a:xfrm>
            <a:off x="556305" y="6562852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20AB9A-656D-40DE-ACAD-01348591C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3" t="15700" r="31494" b="10101"/>
          <a:stretch/>
        </p:blipFill>
        <p:spPr>
          <a:xfrm>
            <a:off x="935665" y="696138"/>
            <a:ext cx="7541589" cy="5835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472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Doporučení ESC a EAPC</a:t>
            </a:r>
          </a:p>
        </p:txBody>
      </p:sp>
      <p:sp>
        <p:nvSpPr>
          <p:cNvPr id="13" name="Zástupný symbol pro obsah 6"/>
          <p:cNvSpPr txBox="1">
            <a:spLocks/>
          </p:cNvSpPr>
          <p:nvPr/>
        </p:nvSpPr>
        <p:spPr>
          <a:xfrm>
            <a:off x="189130" y="877112"/>
            <a:ext cx="881136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B468F197-39F1-42D0-B83B-01788E11E5EF}"/>
              </a:ext>
            </a:extLst>
          </p:cNvPr>
          <p:cNvSpPr txBox="1">
            <a:spLocks/>
          </p:cNvSpPr>
          <p:nvPr/>
        </p:nvSpPr>
        <p:spPr>
          <a:xfrm>
            <a:off x="556305" y="6562852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6F74B1-1F75-484C-AF4E-A94557C3B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38" t="17101" r="25588" b="33200"/>
          <a:stretch/>
        </p:blipFill>
        <p:spPr>
          <a:xfrm>
            <a:off x="431540" y="989644"/>
            <a:ext cx="8316923" cy="2556284"/>
          </a:xfrm>
          <a:prstGeom prst="rect">
            <a:avLst/>
          </a:prstGeom>
        </p:spPr>
      </p:pic>
      <p:sp>
        <p:nvSpPr>
          <p:cNvPr id="11" name="Zástupný symbol pro obsah 6">
            <a:extLst>
              <a:ext uri="{FF2B5EF4-FFF2-40B4-BE49-F238E27FC236}">
                <a16:creationId xmlns:a16="http://schemas.microsoft.com/office/drawing/2014/main" id="{EA47CD46-36BA-47A6-82D3-7BCAB2369222}"/>
              </a:ext>
            </a:extLst>
          </p:cNvPr>
          <p:cNvSpPr txBox="1">
            <a:spLocks/>
          </p:cNvSpPr>
          <p:nvPr/>
        </p:nvSpPr>
        <p:spPr>
          <a:xfrm>
            <a:off x="296243" y="3983936"/>
            <a:ext cx="8811362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specifikována úskalí dalších stavů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vhodné proškolení kardiologické veřejnosti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9043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ctrTitle"/>
          </p:nvPr>
        </p:nvSpPr>
        <p:spPr>
          <a:xfrm>
            <a:off x="4968043" y="5980784"/>
            <a:ext cx="3484737" cy="792088"/>
          </a:xfrm>
        </p:spPr>
        <p:txBody>
          <a:bodyPr>
            <a:noAutofit/>
          </a:bodyPr>
          <a:lstStyle/>
          <a:p>
            <a:pPr algn="l"/>
            <a:r>
              <a:rPr lang="cs-CZ" sz="2800" b="1" i="1" dirty="0">
                <a:solidFill>
                  <a:srgbClr val="007FC5"/>
                </a:solidFill>
              </a:rPr>
              <a:t>…děkuji za pozornost</a:t>
            </a:r>
          </a:p>
        </p:txBody>
      </p:sp>
      <p:pic>
        <p:nvPicPr>
          <p:cNvPr id="9" name="Picture 10" descr="DSC_8537"/>
          <p:cNvPicPr>
            <a:picLocks noChangeAspect="1" noChangeArrowheads="1"/>
          </p:cNvPicPr>
          <p:nvPr/>
        </p:nvPicPr>
        <p:blipFill rotWithShape="1">
          <a:blip r:embed="rId2" cstate="print"/>
          <a:srcRect t="3414" b="24168"/>
          <a:stretch/>
        </p:blipFill>
        <p:spPr bwMode="auto">
          <a:xfrm>
            <a:off x="467544" y="2745915"/>
            <a:ext cx="3585700" cy="39080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Zástupný symbol pro obsah 6"/>
          <p:cNvSpPr txBox="1">
            <a:spLocks/>
          </p:cNvSpPr>
          <p:nvPr/>
        </p:nvSpPr>
        <p:spPr>
          <a:xfrm>
            <a:off x="361292" y="489734"/>
            <a:ext cx="8711208" cy="30008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cs-CZ" sz="3200" b="1" dirty="0"/>
              <a:t>Fyzická aktivita u pacientů s KV onemocněním: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/>
              <a:t>pozitivní efekt (mortalita, morbidita, </a:t>
            </a:r>
            <a:r>
              <a:rPr lang="cs-CZ" sz="2800" dirty="0" err="1"/>
              <a:t>QoL</a:t>
            </a:r>
            <a:r>
              <a:rPr lang="cs-CZ" sz="28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/>
              <a:t>specifika preskripce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/>
              <a:t>role informovaného a zkušeného kardiologa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/>
              <a:t>!!! nedostatečná realizace v praxi</a:t>
            </a:r>
          </a:p>
          <a:p>
            <a:pPr marL="34925">
              <a:spcBef>
                <a:spcPts val="600"/>
              </a:spcBef>
              <a:tabLst>
                <a:tab pos="182563" algn="l"/>
              </a:tabLst>
            </a:pPr>
            <a:endParaRPr lang="cs-CZ" altLang="cs-CZ" sz="2000" b="1" dirty="0"/>
          </a:p>
          <a:p>
            <a:pPr marL="176213" indent="-141288"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007FC5"/>
                </a:solidFill>
              </a:rPr>
              <a:t>Kardioprotektivní</a:t>
            </a:r>
            <a:r>
              <a:rPr lang="cs-CZ" sz="3200" b="1" dirty="0">
                <a:solidFill>
                  <a:srgbClr val="007FC5"/>
                </a:solidFill>
              </a:rPr>
              <a:t> efekt pravidelné fyzické aktivity</a:t>
            </a:r>
          </a:p>
        </p:txBody>
      </p:sp>
      <p:pic>
        <p:nvPicPr>
          <p:cNvPr id="8" name="New picture">
            <a:extLst>
              <a:ext uri="{FF2B5EF4-FFF2-40B4-BE49-F238E27FC236}">
                <a16:creationId xmlns:a16="http://schemas.microsoft.com/office/drawing/2014/main" id="{4B5CA940-A31E-4128-A577-640B71B83B0C}"/>
              </a:ext>
            </a:extLst>
          </p:cNvPr>
          <p:cNvPicPr/>
          <p:nvPr/>
        </p:nvPicPr>
        <p:blipFill rotWithShape="1">
          <a:blip r:embed="rId5"/>
          <a:srcRect t="2388" r="3356" b="1139"/>
          <a:stretch/>
        </p:blipFill>
        <p:spPr>
          <a:xfrm>
            <a:off x="232776" y="1024607"/>
            <a:ext cx="8767716" cy="5385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8949E8CB-A6AD-45D7-A5B5-76DC237561C5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</p:spTree>
    <p:extLst>
      <p:ext uri="{BB962C8B-B14F-4D97-AF65-F5344CB8AC3E}">
        <p14:creationId xmlns:p14="http://schemas.microsoft.com/office/powerpoint/2010/main" val="311070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Několik poznámek úvodem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61511" y="870656"/>
            <a:ext cx="8820978" cy="53399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cs-CZ" sz="2400" b="1" dirty="0"/>
              <a:t>Je prokázáno, že: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pravidelná sportovní aktivita má pozitivní efekt na kardiovaskulární systém </a:t>
            </a:r>
            <a:r>
              <a:rPr lang="cs-CZ" sz="2000" b="1" dirty="0"/>
              <a:t>v</a:t>
            </a:r>
            <a:r>
              <a:rPr lang="cs-CZ" sz="2000" dirty="0"/>
              <a:t> </a:t>
            </a:r>
            <a:r>
              <a:rPr lang="cs-CZ" sz="2000" b="1" dirty="0"/>
              <a:t>primární prevenci </a:t>
            </a:r>
            <a:r>
              <a:rPr lang="cs-CZ" sz="2000" dirty="0"/>
              <a:t>KV onemocnění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pravidelná sportovní aktivita má velký význam i </a:t>
            </a:r>
            <a:r>
              <a:rPr lang="cs-CZ" sz="2000" b="1" dirty="0"/>
              <a:t>v sekundární prevenci </a:t>
            </a:r>
            <a:r>
              <a:rPr lang="cs-CZ" sz="2000" dirty="0"/>
              <a:t>– optimalizace úrovně fyzické aktivity s ohledem na prodělané onemocnění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pravidelná fyzická aktivita ve zdravé populaci i u nemocných je nedostatečná</a:t>
            </a:r>
          </a:p>
          <a:p>
            <a:pPr>
              <a:spcBef>
                <a:spcPts val="1200"/>
              </a:spcBef>
            </a:pPr>
            <a:r>
              <a:rPr lang="cs-CZ" sz="2400" b="1" dirty="0"/>
              <a:t>Praktické poznámky: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KV onemocnění se nevyhýbají ani sportovcům → problematika návratu ke sportu (jaká úroveň/typ sportu s ohledem na kardiovaskulární onemocnění)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legislativa: vydání posudku o zdravotní způsobilosti ke sportu: praktický lékař/tělovýchovný lékař (vstupní/roční/mimořádné prohlídky)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kardiolog slouží jako konzultant</a:t>
            </a:r>
          </a:p>
          <a:p>
            <a:endParaRPr lang="cs-CZ" sz="2000" dirty="0"/>
          </a:p>
          <a:p>
            <a:pPr algn="ctr"/>
            <a:r>
              <a:rPr lang="cs-CZ" sz="2400" b="1" dirty="0"/>
              <a:t>→ znalost základních principů a doporučení</a:t>
            </a:r>
          </a:p>
          <a:p>
            <a:pPr algn="ctr"/>
            <a:r>
              <a:rPr lang="cs-CZ" sz="2400" b="1" dirty="0"/>
              <a:t>(vzdělání kardiologa/centra sportovní kardiologie)</a:t>
            </a:r>
          </a:p>
        </p:txBody>
      </p:sp>
    </p:spTree>
    <p:extLst>
      <p:ext uri="{BB962C8B-B14F-4D97-AF65-F5344CB8AC3E}">
        <p14:creationId xmlns:p14="http://schemas.microsoft.com/office/powerpoint/2010/main" val="282003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8" name="Zástupný symbol pro obsah 6"/>
          <p:cNvSpPr txBox="1">
            <a:spLocks/>
          </p:cNvSpPr>
          <p:nvPr/>
        </p:nvSpPr>
        <p:spPr>
          <a:xfrm>
            <a:off x="187111" y="2600908"/>
            <a:ext cx="8820978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87CC"/>
                </a:solidFill>
              </a:rPr>
              <a:t>Doporučení pro všeobecnou populaci </a:t>
            </a:r>
          </a:p>
          <a:p>
            <a:pPr algn="ctr"/>
            <a:r>
              <a:rPr lang="cs-CZ" sz="3600" b="1" dirty="0">
                <a:solidFill>
                  <a:srgbClr val="0087CC"/>
                </a:solidFill>
              </a:rPr>
              <a:t>pro prevenci KVO</a:t>
            </a:r>
            <a:endParaRPr lang="en-US" sz="3200" dirty="0">
              <a:solidFill>
                <a:srgbClr val="008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Prevence KV onemocnění (všeobecné doporučení):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61511" y="836712"/>
            <a:ext cx="8820978" cy="47628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≥  150 min/týden střední intenzity nebo 75 min/týden intenzivního aerobního cvičení (dop. I/A)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postupné ↑ aerobního cvičení na 300 min/týden střední intenzity nebo 150 min/týden intenzivního aerobního cvičení (I/A)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jak často 4-5x týdně nejméně, lépe denně (I/B)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rizikovost pacienta </a:t>
            </a:r>
            <a:r>
              <a:rPr lang="cs-CZ" sz="2000" dirty="0"/>
              <a:t>(podle tabulek rizika):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≥ 35 let s nízkým/středním rizikem: 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/>
              <a:t>rekreační sport – běžné vyšetření (</a:t>
            </a:r>
            <a:r>
              <a:rPr lang="cs-CZ" dirty="0" err="1"/>
              <a:t>IIa</a:t>
            </a:r>
            <a:r>
              <a:rPr lang="cs-CZ" dirty="0"/>
              <a:t>/c)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/>
              <a:t>závodní aktivity – </a:t>
            </a:r>
            <a:r>
              <a:rPr lang="cs-CZ" dirty="0" err="1"/>
              <a:t>ekg</a:t>
            </a:r>
            <a:r>
              <a:rPr lang="cs-CZ" dirty="0"/>
              <a:t> + zátěžový test, </a:t>
            </a:r>
            <a:r>
              <a:rPr lang="cs-CZ" dirty="0" err="1"/>
              <a:t>preparticipační</a:t>
            </a:r>
            <a:r>
              <a:rPr lang="cs-CZ" dirty="0"/>
              <a:t> </a:t>
            </a:r>
            <a:r>
              <a:rPr lang="cs-CZ" dirty="0" err="1"/>
              <a:t>screening</a:t>
            </a:r>
            <a:r>
              <a:rPr lang="cs-CZ" dirty="0"/>
              <a:t> (</a:t>
            </a:r>
            <a:r>
              <a:rPr lang="cs-CZ" dirty="0" err="1"/>
              <a:t>IIa</a:t>
            </a:r>
            <a:r>
              <a:rPr lang="cs-CZ" dirty="0"/>
              <a:t>/C)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sedavý styl života + vysoké/velmi vysoké KV riziko: zátěžový test, plné kardiologické vyšetření (</a:t>
            </a:r>
            <a:r>
              <a:rPr lang="cs-CZ" sz="2000" dirty="0" err="1"/>
              <a:t>IIb</a:t>
            </a:r>
            <a:r>
              <a:rPr lang="cs-CZ" sz="2000" dirty="0"/>
              <a:t>/C)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velmi vysoké riziko ICHS (</a:t>
            </a:r>
            <a:r>
              <a:rPr lang="en-US" sz="2000" dirty="0"/>
              <a:t>SCORE&gt;10%, </a:t>
            </a:r>
            <a:r>
              <a:rPr lang="cs-CZ" sz="2000" dirty="0"/>
              <a:t>rod. anamnéza, </a:t>
            </a:r>
            <a:r>
              <a:rPr lang="cs-CZ" sz="2000" dirty="0" err="1"/>
              <a:t>fam</a:t>
            </a:r>
            <a:r>
              <a:rPr lang="cs-CZ" sz="2000" dirty="0"/>
              <a:t>. HLP) + intenzívní aktivita: zvážení - zátěžový test, zátěžové vyšetření (UZ, </a:t>
            </a:r>
            <a:r>
              <a:rPr lang="cs-CZ" sz="2000" dirty="0" err="1"/>
              <a:t>CCTAg</a:t>
            </a:r>
            <a:r>
              <a:rPr lang="cs-CZ" sz="2000" dirty="0"/>
              <a:t>, UZ karotid apod.) (</a:t>
            </a:r>
            <a:r>
              <a:rPr lang="cs-CZ" sz="2000" dirty="0" err="1"/>
              <a:t>IIb</a:t>
            </a:r>
            <a:r>
              <a:rPr lang="cs-CZ" sz="2000" dirty="0"/>
              <a:t>/C)</a:t>
            </a:r>
            <a:endParaRPr lang="en-US" sz="2000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DBF6013E-58EE-416F-9EC3-172625D1139F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</p:spTree>
    <p:extLst>
      <p:ext uri="{BB962C8B-B14F-4D97-AF65-F5344CB8AC3E}">
        <p14:creationId xmlns:p14="http://schemas.microsoft.com/office/powerpoint/2010/main" val="171369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Sportovní aktivita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42147" y="817696"/>
            <a:ext cx="8820978" cy="11387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cs-CZ" sz="2400" b="1" dirty="0"/>
              <a:t>Kdo je rizikový pacient: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tabulky SCORE</a:t>
            </a:r>
          </a:p>
          <a:p>
            <a:endParaRPr lang="cs-CZ" sz="2400" b="1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DC046BD3-7B8A-4F70-BD84-3B556A504D1A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76117C-A1F5-44C6-976E-DB649F205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37" t="23400" r="27951" b="10801"/>
          <a:stretch/>
        </p:blipFill>
        <p:spPr>
          <a:xfrm>
            <a:off x="101269" y="1588303"/>
            <a:ext cx="4026089" cy="4851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1F764D-5F1E-455C-8238-F3B05BB58A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00" t="33074" r="43306" b="10102"/>
          <a:stretch/>
        </p:blipFill>
        <p:spPr>
          <a:xfrm>
            <a:off x="4354633" y="960370"/>
            <a:ext cx="4284476" cy="5350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12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2068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7FC5"/>
                </a:solidFill>
              </a:rPr>
              <a:t>Doporučení</a:t>
            </a:r>
            <a:r>
              <a:rPr lang="en-US" sz="2800" b="1" dirty="0">
                <a:solidFill>
                  <a:srgbClr val="007FC5"/>
                </a:solidFill>
              </a:rPr>
              <a:t> </a:t>
            </a:r>
            <a:r>
              <a:rPr lang="en-US" sz="2800" b="1" dirty="0" err="1">
                <a:solidFill>
                  <a:srgbClr val="007FC5"/>
                </a:solidFill>
              </a:rPr>
              <a:t>poh</a:t>
            </a:r>
            <a:r>
              <a:rPr lang="cs-CZ" sz="2800" b="1" dirty="0" err="1">
                <a:solidFill>
                  <a:srgbClr val="007FC5"/>
                </a:solidFill>
              </a:rPr>
              <a:t>yb</a:t>
            </a:r>
            <a:r>
              <a:rPr lang="cs-CZ" sz="2800" b="1" dirty="0">
                <a:solidFill>
                  <a:srgbClr val="007FC5"/>
                </a:solidFill>
              </a:rPr>
              <a:t>.</a:t>
            </a:r>
            <a:r>
              <a:rPr lang="en-US" sz="2800" b="1" dirty="0">
                <a:solidFill>
                  <a:srgbClr val="007FC5"/>
                </a:solidFill>
              </a:rPr>
              <a:t> </a:t>
            </a:r>
            <a:r>
              <a:rPr lang="en-US" sz="2800" b="1" dirty="0" err="1">
                <a:solidFill>
                  <a:srgbClr val="007FC5"/>
                </a:solidFill>
              </a:rPr>
              <a:t>aktivity</a:t>
            </a:r>
            <a:r>
              <a:rPr lang="en-US" sz="2800" b="1" dirty="0">
                <a:solidFill>
                  <a:srgbClr val="007FC5"/>
                </a:solidFill>
              </a:rPr>
              <a:t> pro </a:t>
            </a:r>
            <a:r>
              <a:rPr lang="en-US" sz="2800" b="1" dirty="0" err="1">
                <a:solidFill>
                  <a:srgbClr val="007FC5"/>
                </a:solidFill>
              </a:rPr>
              <a:t>prevenci</a:t>
            </a:r>
            <a:r>
              <a:rPr lang="en-US" sz="2800" b="1" dirty="0">
                <a:solidFill>
                  <a:srgbClr val="007FC5"/>
                </a:solidFill>
              </a:rPr>
              <a:t> KVO </a:t>
            </a:r>
            <a:r>
              <a:rPr lang="en-US" sz="2800" b="1" dirty="0" err="1">
                <a:solidFill>
                  <a:srgbClr val="007FC5"/>
                </a:solidFill>
              </a:rPr>
              <a:t>věk</a:t>
            </a:r>
            <a:r>
              <a:rPr lang="en-US" sz="2800" b="1" dirty="0">
                <a:solidFill>
                  <a:srgbClr val="007FC5"/>
                </a:solidFill>
              </a:rPr>
              <a:t> ≥ 50let 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61511" y="836712"/>
            <a:ext cx="8820978" cy="49475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000" b="1" dirty="0"/>
              <a:t>Rozhoduje biologický ne kalendářní věk (aktivní </a:t>
            </a:r>
            <a:r>
              <a:rPr lang="cs-CZ" sz="2000" b="1" dirty="0" err="1"/>
              <a:t>vs</a:t>
            </a:r>
            <a:r>
              <a:rPr lang="cs-CZ" sz="2000" b="1" dirty="0"/>
              <a:t> neaktivní)!!!</a:t>
            </a:r>
          </a:p>
          <a:p>
            <a:pPr>
              <a:spcBef>
                <a:spcPts val="300"/>
              </a:spcBef>
            </a:pPr>
            <a:r>
              <a:rPr lang="cs-CZ" sz="2000" b="1" dirty="0"/>
              <a:t>Aerobní trénink: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frekvence: </a:t>
            </a:r>
          </a:p>
          <a:p>
            <a:pPr marL="992188" lvl="3" indent="-268288">
              <a:buFont typeface="Arial" panose="020B0604020202020204" pitchFamily="34" charset="0"/>
              <a:buChar char="•"/>
            </a:pPr>
            <a:r>
              <a:rPr lang="cs-CZ" sz="2000" dirty="0"/>
              <a:t>střední zátěž 5x týdně, intenzívní 3x týdně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intenzita: </a:t>
            </a:r>
          </a:p>
          <a:p>
            <a:pPr marL="992188" lvl="3" indent="-268288">
              <a:buFont typeface="Arial" panose="020B0604020202020204" pitchFamily="34" charset="0"/>
              <a:buChar char="•"/>
            </a:pPr>
            <a:r>
              <a:rPr lang="cs-CZ" sz="2000" dirty="0"/>
              <a:t>střední: 5 – 6 bodů </a:t>
            </a:r>
            <a:r>
              <a:rPr lang="cs-CZ" sz="2000" dirty="0" err="1"/>
              <a:t>Borgovy</a:t>
            </a:r>
            <a:r>
              <a:rPr lang="cs-CZ" sz="2000" dirty="0"/>
              <a:t> stupnice, intenzívní: 7 - 8 bodů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trvání:</a:t>
            </a:r>
          </a:p>
          <a:p>
            <a:pPr marL="992188" lvl="3" indent="-268288">
              <a:buFont typeface="Arial" panose="020B0604020202020204" pitchFamily="34" charset="0"/>
              <a:buChar char="•"/>
            </a:pPr>
            <a:r>
              <a:rPr lang="cs-CZ" sz="2000" dirty="0"/>
              <a:t>30min/den střední, 20min/den intenzívní</a:t>
            </a:r>
          </a:p>
          <a:p>
            <a:pPr>
              <a:spcBef>
                <a:spcPts val="300"/>
              </a:spcBef>
            </a:pPr>
            <a:endParaRPr lang="cs-CZ" sz="1000" b="1" dirty="0"/>
          </a:p>
          <a:p>
            <a:pPr>
              <a:spcBef>
                <a:spcPts val="300"/>
              </a:spcBef>
            </a:pPr>
            <a:r>
              <a:rPr lang="cs-CZ" sz="2000" b="1" dirty="0"/>
              <a:t>Silový trénink: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frekvence: </a:t>
            </a:r>
            <a:r>
              <a:rPr lang="cs-CZ" sz="2000" dirty="0"/>
              <a:t>alespoň 1x týdně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počet cvičení: </a:t>
            </a:r>
            <a:r>
              <a:rPr lang="cs-CZ" sz="2000" dirty="0"/>
              <a:t>8 – 10</a:t>
            </a:r>
          </a:p>
          <a:p>
            <a:pPr marL="534988" lvl="1" indent="-268288">
              <a:buFont typeface="Arial" panose="020B0604020202020204" pitchFamily="34" charset="0"/>
              <a:buChar char="•"/>
            </a:pPr>
            <a:r>
              <a:rPr lang="cs-CZ" sz="2000" b="1" dirty="0"/>
              <a:t>počet opakování: </a:t>
            </a:r>
            <a:r>
              <a:rPr lang="cs-CZ" sz="2000" dirty="0"/>
              <a:t>10-15</a:t>
            </a:r>
          </a:p>
          <a:p>
            <a:pPr>
              <a:spcBef>
                <a:spcPts val="300"/>
              </a:spcBef>
            </a:pPr>
            <a:endParaRPr lang="cs-CZ" sz="1050" b="1" dirty="0"/>
          </a:p>
          <a:p>
            <a:pPr>
              <a:spcBef>
                <a:spcPts val="300"/>
              </a:spcBef>
            </a:pPr>
            <a:r>
              <a:rPr lang="cs-CZ" sz="2000" b="1" dirty="0"/>
              <a:t>Flexibilita + rovnováha:</a:t>
            </a:r>
          </a:p>
          <a:p>
            <a:pPr marL="534988" lvl="1" indent="-2682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1x týdně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DC046BD3-7B8A-4F70-BD84-3B556A504D1A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</p:spTree>
    <p:extLst>
      <p:ext uri="{BB962C8B-B14F-4D97-AF65-F5344CB8AC3E}">
        <p14:creationId xmlns:p14="http://schemas.microsoft.com/office/powerpoint/2010/main" val="153702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!!Prace\Loga\_logo FN H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91" y="6319166"/>
            <a:ext cx="501549" cy="509276"/>
          </a:xfrm>
          <a:prstGeom prst="rect">
            <a:avLst/>
          </a:prstGeom>
          <a:noFill/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95391"/>
            <a:ext cx="592487" cy="134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" y="694038"/>
            <a:ext cx="8820979" cy="1426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4" y="6514253"/>
            <a:ext cx="7865156" cy="127214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514" y="-40349"/>
            <a:ext cx="8820978" cy="7920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FC5"/>
                </a:solidFill>
              </a:rPr>
              <a:t>Sportovní aktivita</a:t>
            </a: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142147" y="817696"/>
            <a:ext cx="8820978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cs-CZ" sz="2400" b="1" dirty="0"/>
              <a:t>Algoritmus doporučených vyšetření pro populaci nad 35 let věku</a:t>
            </a:r>
          </a:p>
          <a:p>
            <a:endParaRPr lang="cs-CZ" sz="2400" b="1" dirty="0"/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DC046BD3-7B8A-4F70-BD84-3B556A504D1A}"/>
              </a:ext>
            </a:extLst>
          </p:cNvPr>
          <p:cNvSpPr txBox="1">
            <a:spLocks/>
          </p:cNvSpPr>
          <p:nvPr/>
        </p:nvSpPr>
        <p:spPr>
          <a:xfrm>
            <a:off x="491179" y="6561348"/>
            <a:ext cx="8587695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cs-CZ" altLang="cs-CZ" sz="1600" b="1" i="1" dirty="0"/>
              <a:t>Doporučení ESC a EAPC. https://doi.org/10.1093/eurheartj/ehaa605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BD3071-F1C4-4ED3-A66A-34BF53EE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t="23058" r="26994" b="22049"/>
          <a:stretch/>
        </p:blipFill>
        <p:spPr bwMode="auto">
          <a:xfrm>
            <a:off x="88142" y="1268760"/>
            <a:ext cx="89289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02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1465</Words>
  <Application>Microsoft Office PowerPoint</Application>
  <PresentationFormat>Předvádění na obrazovce (4:3)</PresentationFormat>
  <Paragraphs>217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Motiv sady Office</vt:lpstr>
      <vt:lpstr>Sport a pohybová aktivita u kardiologicky nemocných</vt:lpstr>
      <vt:lpstr>Prezentace aplikace PowerPoint</vt:lpstr>
      <vt:lpstr>Kardioprotektivní efekt pravidelné fyzické aktivity</vt:lpstr>
      <vt:lpstr>Několik poznámek úvodem</vt:lpstr>
      <vt:lpstr>Prezentace aplikace PowerPoint</vt:lpstr>
      <vt:lpstr>Prevence KV onemocnění (všeobecné doporučení):</vt:lpstr>
      <vt:lpstr>Sportovní aktivita</vt:lpstr>
      <vt:lpstr>Doporučení pohyb. aktivity pro prevenci KVO věk ≥ 50let </vt:lpstr>
      <vt:lpstr>Sportovní aktivita</vt:lpstr>
      <vt:lpstr>Indikátory intenzity zatížení</vt:lpstr>
      <vt:lpstr>Borgova škála</vt:lpstr>
      <vt:lpstr>Rozdělení sportovních disciplín podle intenzity</vt:lpstr>
      <vt:lpstr>Preparticipační skrínink</vt:lpstr>
      <vt:lpstr>Ekg změny u sportovců</vt:lpstr>
      <vt:lpstr>Prezentace aplikace PowerPoint</vt:lpstr>
      <vt:lpstr>Abnormity odpovědi na zátěž u kardiaků (HF)</vt:lpstr>
      <vt:lpstr>Benefity řízené fyzické aktivity u HF pacientů</vt:lpstr>
      <vt:lpstr>Vyšetření pacienta před zahájením PA</vt:lpstr>
      <vt:lpstr>Vyšetření pacienta před zahájením PA</vt:lpstr>
      <vt:lpstr>Doporučení PA u pacientů se srdečním selháním</vt:lpstr>
      <vt:lpstr>Příklad tréninkového protokolu</vt:lpstr>
      <vt:lpstr>Prezentace aplikace PowerPoint</vt:lpstr>
      <vt:lpstr>Posouzení rizika u ICHS</vt:lpstr>
      <vt:lpstr>Chronická ICHS</vt:lpstr>
      <vt:lpstr>Doporučení ESC a EAPC</vt:lpstr>
      <vt:lpstr>…děkuji za pozornost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kopecji1</dc:creator>
  <cp:lastModifiedBy>Pudil, Radek</cp:lastModifiedBy>
  <cp:revision>353</cp:revision>
  <dcterms:created xsi:type="dcterms:W3CDTF">2017-12-19T08:01:14Z</dcterms:created>
  <dcterms:modified xsi:type="dcterms:W3CDTF">2021-09-03T06:48:27Z</dcterms:modified>
</cp:coreProperties>
</file>