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33"/>
  </p:notesMasterIdLst>
  <p:sldIdLst>
    <p:sldId id="295" r:id="rId2"/>
    <p:sldId id="299" r:id="rId3"/>
    <p:sldId id="284" r:id="rId4"/>
    <p:sldId id="257" r:id="rId5"/>
    <p:sldId id="258" r:id="rId6"/>
    <p:sldId id="262" r:id="rId7"/>
    <p:sldId id="263" r:id="rId8"/>
    <p:sldId id="264" r:id="rId9"/>
    <p:sldId id="265" r:id="rId10"/>
    <p:sldId id="259" r:id="rId11"/>
    <p:sldId id="266" r:id="rId12"/>
    <p:sldId id="268" r:id="rId13"/>
    <p:sldId id="267" r:id="rId14"/>
    <p:sldId id="269" r:id="rId15"/>
    <p:sldId id="270" r:id="rId16"/>
    <p:sldId id="272" r:id="rId17"/>
    <p:sldId id="271" r:id="rId18"/>
    <p:sldId id="279" r:id="rId19"/>
    <p:sldId id="280" r:id="rId20"/>
    <p:sldId id="289" r:id="rId21"/>
    <p:sldId id="273" r:id="rId22"/>
    <p:sldId id="274" r:id="rId23"/>
    <p:sldId id="283" r:id="rId24"/>
    <p:sldId id="296" r:id="rId25"/>
    <p:sldId id="297" r:id="rId26"/>
    <p:sldId id="298" r:id="rId27"/>
    <p:sldId id="290" r:id="rId28"/>
    <p:sldId id="291" r:id="rId29"/>
    <p:sldId id="292" r:id="rId30"/>
    <p:sldId id="285" r:id="rId31"/>
    <p:sldId id="29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4" autoAdjust="0"/>
    <p:restoredTop sz="86407" autoAdjust="0"/>
  </p:normalViewPr>
  <p:slideViewPr>
    <p:cSldViewPr snapToGrid="0" snapToObjects="1">
      <p:cViewPr varScale="1">
        <p:scale>
          <a:sx n="93" d="100"/>
          <a:sy n="93" d="100"/>
        </p:scale>
        <p:origin x="920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08010-B61D-D442-A8EE-4ECA3A7CA101}" type="datetimeFigureOut">
              <a:rPr lang="cs-CZ" smtClean="0"/>
              <a:t>18.01.19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3B2FE-B947-384A-85B7-9F122581F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35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HRS </a:t>
            </a:r>
            <a:r>
              <a:rPr lang="cs-CZ" dirty="0" err="1"/>
              <a:t>guidelines</a:t>
            </a:r>
            <a:r>
              <a:rPr lang="cs-CZ" dirty="0"/>
              <a:t>?, ACC </a:t>
            </a:r>
            <a:r>
              <a:rPr lang="cs-CZ" dirty="0" err="1"/>
              <a:t>consensus</a:t>
            </a:r>
            <a:r>
              <a:rPr lang="cs-CZ" dirty="0"/>
              <a:t>????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468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stínování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16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Pauza</a:t>
            </a:r>
            <a:r>
              <a:rPr lang="cs-CZ" baseline="0" dirty="0"/>
              <a:t> Vašek!!!!! Terminační pauza vložit +  KT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72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7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Grafy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91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Upravit!!!!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06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08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B2FE-B947-384A-85B7-9F122581FD3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36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6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39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2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9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2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41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5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4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4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674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ontent.nejm.org/content/vol347/issue12/images/large/04f2.j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43" y="2015613"/>
            <a:ext cx="6372012" cy="46222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1BE76F-40AC-1242-B00D-D5A4218AEE2E}"/>
              </a:ext>
            </a:extLst>
          </p:cNvPr>
          <p:cNvSpPr txBox="1"/>
          <p:nvPr/>
        </p:nvSpPr>
        <p:spPr>
          <a:xfrm>
            <a:off x="1" y="6163068"/>
            <a:ext cx="91440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Sjezd České asociace ambulantních kardiologů  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– 19. ledna </a:t>
            </a:r>
          </a:p>
          <a:p>
            <a:pPr algn="ctr"/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Clarion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Hotel Olomouc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84F9258-BC4E-C445-B6E8-7648BD3D1EC6}"/>
              </a:ext>
            </a:extLst>
          </p:cNvPr>
          <p:cNvSpPr txBox="1">
            <a:spLocks/>
          </p:cNvSpPr>
          <p:nvPr/>
        </p:nvSpPr>
        <p:spPr>
          <a:xfrm>
            <a:off x="577124" y="-237744"/>
            <a:ext cx="7989752" cy="15048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SYNKOPA – GUIDELINES 2018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D3F51CCA-4289-F740-B04C-967CFE035643}"/>
              </a:ext>
            </a:extLst>
          </p:cNvPr>
          <p:cNvSpPr txBox="1">
            <a:spLocks/>
          </p:cNvSpPr>
          <p:nvPr/>
        </p:nvSpPr>
        <p:spPr>
          <a:xfrm>
            <a:off x="577124" y="1137565"/>
            <a:ext cx="7989752" cy="766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Libor </a:t>
            </a:r>
            <a:r>
              <a:rPr lang="cs-CZ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Dujka</a:t>
            </a: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Petr Neužil </a:t>
            </a:r>
          </a:p>
          <a:p>
            <a:pPr marL="0" indent="0" algn="ctr">
              <a:buNone/>
            </a:pPr>
            <a:r>
              <a:rPr lang="cs-CZ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KARDIOCENTRUM NEMOCNICE NA HOMOLCE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00BD7D-A17C-894A-828D-078F89530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4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78C96-38AA-C54E-918B-845CCE3B2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/>
              <a:t>CO NENÍ SYNKOPA</a:t>
            </a:r>
          </a:p>
        </p:txBody>
      </p:sp>
      <p:pic>
        <p:nvPicPr>
          <p:cNvPr id="4" name="Picture 6" descr="Cover">
            <a:extLst>
              <a:ext uri="{FF2B5EF4-FFF2-40B4-BE49-F238E27FC236}">
                <a16:creationId xmlns:a16="http://schemas.microsoft.com/office/drawing/2014/main" id="{5BB94FF4-343D-4441-843E-268509AEC2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2000" r="2810" b="3024"/>
          <a:stretch/>
        </p:blipFill>
        <p:spPr bwMode="auto">
          <a:xfrm>
            <a:off x="872836" y="2459571"/>
            <a:ext cx="7162800" cy="34497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B448804-76CB-2949-8467-9F719BB68D77}"/>
              </a:ext>
            </a:extLst>
          </p:cNvPr>
          <p:cNvCxnSpPr>
            <a:cxnSpLocks/>
          </p:cNvCxnSpPr>
          <p:nvPr/>
        </p:nvCxnSpPr>
        <p:spPr>
          <a:xfrm flipV="1">
            <a:off x="2639028" y="2720050"/>
            <a:ext cx="5069711" cy="28242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0" y="659812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endParaRPr lang="cs-CZ" sz="1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E6F985-5C9B-1948-8802-44CC9874B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2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CC4A0-0ABC-6747-A850-C8FA1CBB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Iniciální hodnocení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647F96-6ABB-7848-9F17-EAF1C6CD8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3 základní otázky: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Šlo skutečně o TLOC???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Šlo skutečně o synkopu???   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Známe etiologii???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22944" y="2714155"/>
            <a:ext cx="3048000" cy="615553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ANAMNÉZA</a:t>
            </a:r>
          </a:p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FYZIKÁLNÍ VYŠETŘENÍ, EKG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4570662" y="3052709"/>
            <a:ext cx="952282" cy="0"/>
          </a:xfrm>
          <a:prstGeom prst="line">
            <a:avLst/>
          </a:prstGeom>
          <a:ln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581192" y="2731911"/>
            <a:ext cx="3989470" cy="25980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522944" y="3442307"/>
            <a:ext cx="3048000" cy="2339102"/>
          </a:xfrm>
          <a:prstGeom prst="rect">
            <a:avLst/>
          </a:prstGeom>
          <a:noFill/>
          <a:ln w="15875">
            <a:solidFill>
              <a:schemeClr val="accent1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Spouštěcí moment (stres, bolestivý podnět, dlouhé stání, po jídle, při kašli…)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Prodromy (palpitace, bolest na hrudi…)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Strukturální onemocnění srdce</a:t>
            </a:r>
          </a:p>
          <a:p>
            <a:endParaRPr lang="cs-CZ" dirty="0"/>
          </a:p>
        </p:txBody>
      </p:sp>
      <p:cxnSp>
        <p:nvCxnSpPr>
          <p:cNvPr id="7" name="Přímá spojnice 6"/>
          <p:cNvCxnSpPr>
            <a:stCxn id="8" idx="2"/>
            <a:endCxn id="4" idx="0"/>
          </p:cNvCxnSpPr>
          <p:nvPr/>
        </p:nvCxnSpPr>
        <p:spPr>
          <a:xfrm>
            <a:off x="7046944" y="3329708"/>
            <a:ext cx="0" cy="112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F3CAB356-6CD6-1349-8BFE-A34E4AFA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5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RIZIKOVÁ STRATIFIKACE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1192" y="2073017"/>
            <a:ext cx="3657600" cy="3918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bIns="0" rtlCol="0">
            <a:noAutofit/>
          </a:bodyPr>
          <a:lstStyle/>
          <a:p>
            <a:pPr algn="ctr"/>
            <a:r>
              <a:rPr lang="cs-CZ" sz="1600" b="1" dirty="0">
                <a:latin typeface="Arial" charset="0"/>
                <a:ea typeface="Arial" charset="0"/>
                <a:cs typeface="Arial" charset="0"/>
              </a:rPr>
              <a:t>OESIL</a:t>
            </a:r>
          </a:p>
          <a:p>
            <a:pPr algn="ctr"/>
            <a:r>
              <a:rPr lang="cs-CZ" sz="1600" dirty="0">
                <a:latin typeface="Arial" charset="0"/>
                <a:ea typeface="Arial" charset="0"/>
                <a:cs typeface="Arial" charset="0"/>
              </a:rPr>
              <a:t>Mortalitní riziko</a:t>
            </a:r>
          </a:p>
          <a:p>
            <a:pPr marL="285750" indent="-285750">
              <a:buFont typeface="Arial" charset="0"/>
              <a:buChar char="•"/>
            </a:pPr>
            <a:endParaRPr lang="cs-CZ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Věk &lt; 65 let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Anamnéza KV nemocnění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Synkopa bez prodrom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Abnormální EKG (1)</a:t>
            </a:r>
          </a:p>
          <a:p>
            <a:endParaRPr lang="cs-CZ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sz="1600" u="sng" dirty="0">
                <a:latin typeface="Arial" charset="0"/>
                <a:ea typeface="Arial" charset="0"/>
                <a:cs typeface="Arial" charset="0"/>
              </a:rPr>
              <a:t>12-měsíční mortalita: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 0,8%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2 -  19,8%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3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 34,7%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4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 54,1%</a:t>
            </a:r>
          </a:p>
          <a:p>
            <a:endParaRPr lang="cs-CZ" altLang="x-none" sz="14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x-none" sz="1600" i="1" dirty="0" err="1">
                <a:latin typeface="Arial" charset="0"/>
                <a:ea typeface="Arial" charset="0"/>
                <a:cs typeface="Arial" charset="0"/>
              </a:rPr>
              <a:t>Colivicchi</a:t>
            </a:r>
            <a:r>
              <a:rPr lang="en-US" altLang="x-none" sz="1600" i="1" dirty="0">
                <a:latin typeface="Arial" charset="0"/>
                <a:ea typeface="Arial" charset="0"/>
                <a:cs typeface="Arial" charset="0"/>
              </a:rPr>
              <a:t> F et al. </a:t>
            </a:r>
            <a:r>
              <a:rPr lang="en-US" altLang="x-none" sz="1600" i="1" dirty="0" err="1">
                <a:latin typeface="Arial" charset="0"/>
                <a:ea typeface="Arial" charset="0"/>
                <a:cs typeface="Arial" charset="0"/>
              </a:rPr>
              <a:t>Eur</a:t>
            </a:r>
            <a:r>
              <a:rPr lang="en-US" altLang="x-none" sz="1600" i="1" dirty="0">
                <a:latin typeface="Arial" charset="0"/>
                <a:ea typeface="Arial" charset="0"/>
                <a:cs typeface="Arial" charset="0"/>
              </a:rPr>
              <a:t> Heart J 2003; 24: 811-819</a:t>
            </a: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/>
          </a:p>
          <a:p>
            <a:endParaRPr lang="cs-CZ" dirty="0"/>
          </a:p>
          <a:p>
            <a:pPr marL="285750" indent="-285750">
              <a:buFont typeface="Arial" charset="0"/>
              <a:buChar char="•"/>
            </a:pP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6068" y="2073017"/>
            <a:ext cx="3906195" cy="39187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cs-CZ" sz="1600" b="1" dirty="0">
                <a:latin typeface="Arial" charset="0"/>
                <a:ea typeface="Arial" charset="0"/>
                <a:cs typeface="Arial" charset="0"/>
              </a:rPr>
              <a:t>EGSYS</a:t>
            </a:r>
          </a:p>
          <a:p>
            <a:pPr algn="ctr"/>
            <a:r>
              <a:rPr lang="cs-CZ" sz="1600" dirty="0">
                <a:latin typeface="Arial" charset="0"/>
                <a:ea typeface="Arial" charset="0"/>
                <a:cs typeface="Arial" charset="0"/>
              </a:rPr>
              <a:t>Kardiogenní synkopa vs. jiné</a:t>
            </a:r>
          </a:p>
          <a:p>
            <a:endParaRPr lang="cs-CZ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Palpitace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KV </a:t>
            </a:r>
            <a:r>
              <a:rPr lang="cs-CZ" sz="1600" dirty="0" err="1">
                <a:latin typeface="Arial" charset="0"/>
                <a:ea typeface="Arial" charset="0"/>
                <a:cs typeface="Arial" charset="0"/>
              </a:rPr>
              <a:t>onem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./abnormální EKG/obojí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Synkopa při námaze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Synkopa vleže (1)</a:t>
            </a:r>
          </a:p>
          <a:p>
            <a:r>
              <a:rPr lang="cs-CZ" sz="1600" dirty="0" err="1">
                <a:latin typeface="Arial" charset="0"/>
                <a:ea typeface="Arial" charset="0"/>
                <a:cs typeface="Arial" charset="0"/>
              </a:rPr>
              <a:t>Predisp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. faktory - stres, dlouhé stání (1)</a:t>
            </a:r>
          </a:p>
          <a:p>
            <a:r>
              <a:rPr lang="cs-CZ" sz="1600" dirty="0">
                <a:latin typeface="Arial" charset="0"/>
                <a:ea typeface="Arial" charset="0"/>
                <a:cs typeface="Arial" charset="0"/>
              </a:rPr>
              <a:t>Vegetativní doprovod (1)</a:t>
            </a:r>
          </a:p>
          <a:p>
            <a:r>
              <a:rPr lang="cs-CZ" sz="1600" dirty="0" err="1">
                <a:latin typeface="Arial" charset="0"/>
                <a:ea typeface="Arial" charset="0"/>
                <a:cs typeface="Arial" charset="0"/>
              </a:rPr>
              <a:t>Score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 &gt; 3 svědčí pro kardiální synkopu s 95% sensitivitou a 61% specificitou, </a:t>
            </a:r>
            <a:r>
              <a:rPr lang="cs-CZ" sz="1600" dirty="0" err="1">
                <a:latin typeface="Arial" charset="0"/>
                <a:ea typeface="Arial" charset="0"/>
                <a:cs typeface="Arial" charset="0"/>
              </a:rPr>
              <a:t>score</a:t>
            </a:r>
            <a:r>
              <a:rPr lang="cs-CZ" sz="1600" dirty="0">
                <a:latin typeface="Arial" charset="0"/>
                <a:ea typeface="Arial" charset="0"/>
                <a:cs typeface="Arial" charset="0"/>
              </a:rPr>
              <a:t> &gt; 4 se sensitivitou 32%, specificitou 99%</a:t>
            </a:r>
          </a:p>
          <a:p>
            <a:endParaRPr lang="cs-CZ" sz="16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sz="1600" i="1" dirty="0" err="1">
                <a:latin typeface="Arial" charset="0"/>
                <a:ea typeface="Arial" charset="0"/>
                <a:cs typeface="Arial" charset="0"/>
              </a:rPr>
              <a:t>Del</a:t>
            </a:r>
            <a:r>
              <a:rPr lang="cs-CZ" sz="16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600" i="1" dirty="0" err="1">
                <a:latin typeface="Arial" charset="0"/>
                <a:ea typeface="Arial" charset="0"/>
                <a:cs typeface="Arial" charset="0"/>
              </a:rPr>
              <a:t>Rosso</a:t>
            </a:r>
            <a:r>
              <a:rPr lang="cs-CZ" sz="1600" i="1" dirty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cs-CZ" sz="1600" i="1" dirty="0" err="1">
                <a:latin typeface="Arial" charset="0"/>
                <a:ea typeface="Arial" charset="0"/>
                <a:cs typeface="Arial" charset="0"/>
              </a:rPr>
              <a:t>Heart</a:t>
            </a:r>
            <a:r>
              <a:rPr lang="cs-CZ" sz="1600" i="1" dirty="0">
                <a:latin typeface="Arial" charset="0"/>
                <a:ea typeface="Arial" charset="0"/>
                <a:cs typeface="Arial" charset="0"/>
              </a:rPr>
              <a:t> 2008</a:t>
            </a: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cs-CZ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959FC7E-2713-2D42-BB58-A23E7E4D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0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RIZIKOVÁ STRATIFIKACE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/>
          <a:stretch/>
        </p:blipFill>
        <p:spPr>
          <a:xfrm>
            <a:off x="581192" y="2018743"/>
            <a:ext cx="3521576" cy="4205202"/>
          </a:xfrm>
          <a:ln w="19050"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r="10032" b="11397"/>
          <a:stretch/>
        </p:blipFill>
        <p:spPr>
          <a:xfrm>
            <a:off x="4859961" y="2018743"/>
            <a:ext cx="3381214" cy="420520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573961" y="629475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endParaRPr lang="cs-CZ" sz="1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D460D4A-6275-D042-AEF0-6AAFAF068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09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RIZIKOVÁ STRATIFIKACE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92" y="1948076"/>
            <a:ext cx="3401260" cy="198305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Vazovagální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/ortostatická synkopa vs. Kardiální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-Risk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-Risk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-Risk</a:t>
            </a:r>
          </a:p>
        </p:txBody>
      </p:sp>
      <p:pic>
        <p:nvPicPr>
          <p:cNvPr id="6" name="Picture 4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952" r="3091" b="2438"/>
          <a:stretch>
            <a:fillRect/>
          </a:stretch>
        </p:blipFill>
        <p:spPr bwMode="auto">
          <a:xfrm>
            <a:off x="581192" y="4073477"/>
            <a:ext cx="3401260" cy="25432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 doprava 9"/>
          <p:cNvSpPr/>
          <p:nvPr/>
        </p:nvSpPr>
        <p:spPr>
          <a:xfrm>
            <a:off x="4319337" y="2374265"/>
            <a:ext cx="902368" cy="1130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450305" y="2190394"/>
            <a:ext cx="301235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-Risk: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nevyžaduje hospitalizaci, nejspíše VVS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50305" y="3020941"/>
            <a:ext cx="301235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-Risk: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časná evaluace, hospitalizace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450305" y="3851488"/>
            <a:ext cx="3012354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-Risk: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ambulantní postup, přijetí nezlepšuje výstupy</a:t>
            </a:r>
          </a:p>
        </p:txBody>
      </p:sp>
      <p:sp>
        <p:nvSpPr>
          <p:cNvPr id="5" name="Obdélník 4"/>
          <p:cNvSpPr/>
          <p:nvPr/>
        </p:nvSpPr>
        <p:spPr>
          <a:xfrm>
            <a:off x="4018491" y="6370632"/>
            <a:ext cx="24064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Soteriades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et al., NEJM 2002, 347:878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C52F2A7-EE4E-D840-92D6-E07240F2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05" y="5091540"/>
            <a:ext cx="3017270" cy="7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Tilt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565301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Podezření na reflexní či ortostatickou synkopu </a:t>
            </a:r>
          </a:p>
        </p:txBody>
      </p:sp>
      <p:pic>
        <p:nvPicPr>
          <p:cNvPr id="1025" name="Picture 1" descr="page42image57625648">
            <a:extLst>
              <a:ext uri="{FF2B5EF4-FFF2-40B4-BE49-F238E27FC236}">
                <a16:creationId xmlns:a16="http://schemas.microsoft.com/office/drawing/2014/main" id="{5773F402-454F-B049-A93C-CED83E122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"/>
          <a:stretch/>
        </p:blipFill>
        <p:spPr bwMode="auto">
          <a:xfrm>
            <a:off x="993766" y="2793304"/>
            <a:ext cx="3827616" cy="355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1090E2CB-1808-3F45-9D20-10CF45F043B9}"/>
              </a:ext>
            </a:extLst>
          </p:cNvPr>
          <p:cNvSpPr/>
          <p:nvPr/>
        </p:nvSpPr>
        <p:spPr>
          <a:xfrm>
            <a:off x="1633884" y="3060751"/>
            <a:ext cx="692981" cy="736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15BF1D02-3EBF-4440-979B-886A66DDC9D5}"/>
              </a:ext>
            </a:extLst>
          </p:cNvPr>
          <p:cNvSpPr/>
          <p:nvPr/>
        </p:nvSpPr>
        <p:spPr>
          <a:xfrm>
            <a:off x="4986216" y="4195394"/>
            <a:ext cx="984738" cy="703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BCFF64B-0C1E-D448-A5BB-5C471F78C8A4}"/>
              </a:ext>
            </a:extLst>
          </p:cNvPr>
          <p:cNvSpPr txBox="1"/>
          <p:nvPr/>
        </p:nvSpPr>
        <p:spPr>
          <a:xfrm>
            <a:off x="6236677" y="3900755"/>
            <a:ext cx="2077370" cy="12926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Pokles o indikační třídu v diagnostice i řízení terapie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IIaB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B7EFB60-2EEC-7F42-9F1E-8F5162D90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8D7D42BA-DAC2-CE4A-8835-0812A040291C}"/>
              </a:ext>
            </a:extLst>
          </p:cNvPr>
          <p:cNvSpPr/>
          <p:nvPr/>
        </p:nvSpPr>
        <p:spPr>
          <a:xfrm>
            <a:off x="1633884" y="4571859"/>
            <a:ext cx="692981" cy="736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A32C460-CC06-6B42-8C6E-58A540CADCCF}"/>
              </a:ext>
            </a:extLst>
          </p:cNvPr>
          <p:cNvSpPr/>
          <p:nvPr/>
        </p:nvSpPr>
        <p:spPr>
          <a:xfrm>
            <a:off x="993766" y="637779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672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1" animBg="1"/>
      <p:bldP spid="5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Elektrofyziologické 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7123" y="1969898"/>
            <a:ext cx="7989752" cy="71185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Pouze při selhání neinvazivního vyšetření a ve specifických případech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ADFC3C-9279-844E-BFA3-498D315F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67" y="2341103"/>
            <a:ext cx="7091063" cy="20454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CDE547-77BB-3745-8350-E5B0FD6F5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66" y="4549332"/>
            <a:ext cx="7091063" cy="21035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A91437-ECB2-1D48-84A3-B46DBFA4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Monitorace EKG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1894" y="2183026"/>
            <a:ext cx="7989752" cy="1083329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Holter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monitorace EKG  vs. ILR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Implantable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Recorders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lvl="1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F51D79-C6E6-7544-92D2-9CCC1FE5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3" y="2509095"/>
            <a:ext cx="2465410" cy="19887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E68D772-3A03-584B-9730-45D559A98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4" y="4635844"/>
            <a:ext cx="4127500" cy="2133600"/>
          </a:xfrm>
          <a:prstGeom prst="rect">
            <a:avLst/>
          </a:prstGeom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AB09F63-AE83-C544-81DC-68A171A051AE}"/>
              </a:ext>
            </a:extLst>
          </p:cNvPr>
          <p:cNvCxnSpPr>
            <a:cxnSpLocks/>
          </p:cNvCxnSpPr>
          <p:nvPr/>
        </p:nvCxnSpPr>
        <p:spPr>
          <a:xfrm>
            <a:off x="4411534" y="2509095"/>
            <a:ext cx="171" cy="41723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36D7C0D5-BAF4-3D4A-8068-3B3F811CA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1" t="15060" b="5921"/>
          <a:stretch/>
        </p:blipFill>
        <p:spPr>
          <a:xfrm>
            <a:off x="4572000" y="3040587"/>
            <a:ext cx="2291550" cy="291454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D2B4915-0F7A-9544-9A47-4156043E9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69" t="5684" r="36333" b="7243"/>
          <a:stretch/>
        </p:blipFill>
        <p:spPr>
          <a:xfrm>
            <a:off x="7766965" y="3809696"/>
            <a:ext cx="491540" cy="137632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E708D92F-0C1C-1040-9275-47C39756FB0C}"/>
              </a:ext>
            </a:extLst>
          </p:cNvPr>
          <p:cNvCxnSpPr>
            <a:cxnSpLocks/>
          </p:cNvCxnSpPr>
          <p:nvPr/>
        </p:nvCxnSpPr>
        <p:spPr>
          <a:xfrm>
            <a:off x="7083654" y="2509094"/>
            <a:ext cx="171" cy="41723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0889A4BF-D88D-2541-A20E-E33F139D1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34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A8B9D-2F43-C941-9FFE-D46495F6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ILR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27CCB3B-2382-C841-9BB1-1BF3603B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2137719"/>
            <a:ext cx="2977978" cy="35525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E8E42F3-02B2-8942-B7D4-FCF1AB5DE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4" r="12703"/>
          <a:stretch/>
        </p:blipFill>
        <p:spPr>
          <a:xfrm>
            <a:off x="3498181" y="2949479"/>
            <a:ext cx="1669148" cy="16966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1B1D7C6-93C9-E84D-B1AC-60AB82F4B6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0" t="24148" r="5312" b="6335"/>
          <a:stretch/>
        </p:blipFill>
        <p:spPr>
          <a:xfrm>
            <a:off x="5217974" y="2008568"/>
            <a:ext cx="3352969" cy="3681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B01976-FBD4-C84C-8B7E-8C407ED43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6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EF27AA-00CE-FD44-95C3-042930E9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STUDIE PICTURE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72BC6B-2713-E740-B995-44A0AC904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62"/>
          <a:stretch/>
        </p:blipFill>
        <p:spPr>
          <a:xfrm>
            <a:off x="581192" y="2013228"/>
            <a:ext cx="5186542" cy="92865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717E20-9EA6-C046-A4BE-0F9AFEEEF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034"/>
          <a:stretch/>
        </p:blipFill>
        <p:spPr>
          <a:xfrm>
            <a:off x="1509447" y="3145615"/>
            <a:ext cx="6502400" cy="130791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F7876B6-9B43-C045-A10E-E513A2DD6278}"/>
              </a:ext>
            </a:extLst>
          </p:cNvPr>
          <p:cNvSpPr txBox="1"/>
          <p:nvPr/>
        </p:nvSpPr>
        <p:spPr>
          <a:xfrm>
            <a:off x="474200" y="4942945"/>
            <a:ext cx="650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Nadužívaná vyšetření – medián až 15 různých testů do stanovení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diagnozy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Redukce nákladů na diagnostiku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087B2CC-45C8-B744-B5E9-49E985E6B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7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F2A4626-AF0D-0540-918B-C79141624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6" y="0"/>
            <a:ext cx="9066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31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DA19B-CC46-9C49-AEF4-DF8BEA17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ILR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NOvá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doporučení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5ED764B-62AE-8D40-9B03-EED50D334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63" b="31667"/>
          <a:stretch/>
        </p:blipFill>
        <p:spPr>
          <a:xfrm>
            <a:off x="996995" y="2100649"/>
            <a:ext cx="7150009" cy="2471352"/>
          </a:xfrm>
          <a:prstGeom prst="rect">
            <a:avLst/>
          </a:prstGeom>
        </p:spPr>
      </p:pic>
      <p:sp>
        <p:nvSpPr>
          <p:cNvPr id="5" name="Šipka dolů 4">
            <a:extLst>
              <a:ext uri="{FF2B5EF4-FFF2-40B4-BE49-F238E27FC236}">
                <a16:creationId xmlns:a16="http://schemas.microsoft.com/office/drawing/2014/main" id="{66A43CAE-36D7-BE44-9DEC-6A28A19D310A}"/>
              </a:ext>
            </a:extLst>
          </p:cNvPr>
          <p:cNvSpPr/>
          <p:nvPr/>
        </p:nvSpPr>
        <p:spPr>
          <a:xfrm>
            <a:off x="8291383" y="2649445"/>
            <a:ext cx="561671" cy="68687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lů 6">
            <a:extLst>
              <a:ext uri="{FF2B5EF4-FFF2-40B4-BE49-F238E27FC236}">
                <a16:creationId xmlns:a16="http://schemas.microsoft.com/office/drawing/2014/main" id="{7A3C49AD-A5EC-F346-B304-AEDDE7ADBED6}"/>
              </a:ext>
            </a:extLst>
          </p:cNvPr>
          <p:cNvSpPr/>
          <p:nvPr/>
        </p:nvSpPr>
        <p:spPr>
          <a:xfrm rot="10800000">
            <a:off x="8236599" y="3449781"/>
            <a:ext cx="668687" cy="1122220"/>
          </a:xfrm>
          <a:prstGeom prst="downArrow">
            <a:avLst>
              <a:gd name="adj1" fmla="val 50000"/>
              <a:gd name="adj2" fmla="val 5414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5DE088-D158-D44B-911E-1ED6C826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00B7B6-5829-104E-97D9-8A04C20E4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48" y="4636373"/>
            <a:ext cx="7124655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Centrum pro diagnostiku a léčbu synkopy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synkopální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jednotka)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92" y="2496065"/>
            <a:ext cx="7989752" cy="4462485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Skutečná či virtuální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Personální složení:</a:t>
            </a: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Specializovaný lékař (vyšetření, hodnocení a další sledování pacientů)</a:t>
            </a: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Specializovaná sestra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Ostatní specialisté (neurologové, psychiatři, geriatři…)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Vybavení: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EKG, TTE, HUTT (beat-to-beat monitor TK), EFV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Implatanční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sál (ILR, TKS, ICD) a zázemí pro další sledování pacientů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Standardizace a zjednodušení diagnostického procesu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Diagnostické, léčebné a edukační centrum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2F6B31-6B89-0249-B0BA-30FB15D9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3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/>
              <a:t>ambulance PRO DIAGNOSTIKU A LÉČBU </a:t>
            </a:r>
            <a:br>
              <a:rPr lang="cs-CZ" dirty="0"/>
            </a:br>
            <a:r>
              <a:rPr lang="cs-CZ" dirty="0"/>
              <a:t>SYNKOPY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7124" y="2105891"/>
            <a:ext cx="7989752" cy="46135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PILOTNÍ PROJEKT NEMOCNICE NA HOMOLCE : MEZIOBOROVÁ INTEGRACE !!!!!!!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11/2017 – 12/2018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37 pacientů (15 žen, 22 mužů, průměrný věk 46 let)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NNH, ostatní obory NNH, ambulantní specialisté, praktičtí lékaři, na vlastní žádost pacienta 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Stanovení dg. v 31 případech: 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Synkopální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Nesynkopální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985791-180A-054A-A125-2C969651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94722" y="780719"/>
            <a:ext cx="1478123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REFERRAL</a:t>
            </a:r>
          </a:p>
        </p:txBody>
      </p:sp>
      <p:cxnSp>
        <p:nvCxnSpPr>
          <p:cNvPr id="6" name="Přímá spojnice se šipkou 5"/>
          <p:cNvCxnSpPr>
            <a:cxnSpLocks/>
          </p:cNvCxnSpPr>
          <p:nvPr/>
        </p:nvCxnSpPr>
        <p:spPr>
          <a:xfrm>
            <a:off x="1179566" y="1443296"/>
            <a:ext cx="0" cy="24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77699" y="1691496"/>
            <a:ext cx="1512168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EMERGENCY INTERNAL OUTPATIENT CLINIC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058259" y="2124758"/>
            <a:ext cx="187220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Physician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internist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General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monitored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1179566" y="2785354"/>
            <a:ext cx="0" cy="324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10743" y="3110261"/>
            <a:ext cx="136815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ECG</a:t>
            </a:r>
          </a:p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05222" y="4279812"/>
            <a:ext cx="138006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Stratification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se šipkou 14"/>
          <p:cNvCxnSpPr>
            <a:cxnSpLocks/>
          </p:cNvCxnSpPr>
          <p:nvPr/>
        </p:nvCxnSpPr>
        <p:spPr>
          <a:xfrm>
            <a:off x="1194819" y="5448904"/>
            <a:ext cx="0" cy="5287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510742" y="5141127"/>
            <a:ext cx="202705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Risk</a:t>
            </a: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1194819" y="4816220"/>
            <a:ext cx="0" cy="324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07146" y="5977650"/>
            <a:ext cx="300628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Overnight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Admission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702630" y="6146927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Přímá spojnice se šipkou 24"/>
          <p:cNvCxnSpPr>
            <a:cxnSpLocks/>
          </p:cNvCxnSpPr>
          <p:nvPr/>
        </p:nvCxnSpPr>
        <p:spPr>
          <a:xfrm flipV="1">
            <a:off x="3996152" y="3196437"/>
            <a:ext cx="1064029" cy="12104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685270" y="4408097"/>
            <a:ext cx="129999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Low</a:t>
            </a:r>
            <a:r>
              <a:rPr lang="cs-CZ" sz="1400" dirty="0"/>
              <a:t> Risk</a:t>
            </a:r>
          </a:p>
        </p:txBody>
      </p:sp>
      <p:cxnSp>
        <p:nvCxnSpPr>
          <p:cNvPr id="27" name="Přímá spojnice se šipkou 26"/>
          <p:cNvCxnSpPr>
            <a:cxnSpLocks/>
          </p:cNvCxnSpPr>
          <p:nvPr/>
        </p:nvCxnSpPr>
        <p:spPr>
          <a:xfrm flipV="1">
            <a:off x="1885285" y="4574687"/>
            <a:ext cx="799985" cy="2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5045862" y="2576951"/>
            <a:ext cx="348657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SYNCOPE OUTPATIENT CLINIC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4860757" y="738370"/>
            <a:ext cx="190748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ELECTIVE REFERRAL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867429" y="701336"/>
            <a:ext cx="17818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specialists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Depts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NNH</a:t>
            </a:r>
          </a:p>
        </p:txBody>
      </p:sp>
      <p:cxnSp>
        <p:nvCxnSpPr>
          <p:cNvPr id="36" name="Přímá spojnice se šipkou 35"/>
          <p:cNvCxnSpPr>
            <a:cxnSpLocks/>
          </p:cNvCxnSpPr>
          <p:nvPr/>
        </p:nvCxnSpPr>
        <p:spPr>
          <a:xfrm>
            <a:off x="5722696" y="1384701"/>
            <a:ext cx="0" cy="11781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7058832" y="40643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984268" y="3274953"/>
            <a:ext cx="154817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Cardiologist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Cardiology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Nurse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Neurologist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Psychiatrist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Přímá spojnice se šipkou 47"/>
          <p:cNvCxnSpPr>
            <a:cxnSpLocks/>
          </p:cNvCxnSpPr>
          <p:nvPr/>
        </p:nvCxnSpPr>
        <p:spPr>
          <a:xfrm>
            <a:off x="5722696" y="3223282"/>
            <a:ext cx="0" cy="2038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/>
          <p:cNvSpPr txBox="1"/>
          <p:nvPr/>
        </p:nvSpPr>
        <p:spPr>
          <a:xfrm>
            <a:off x="5045862" y="3434669"/>
            <a:ext cx="137213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5047295" y="3956400"/>
            <a:ext cx="137070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5048060" y="4265074"/>
            <a:ext cx="137070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TTE, ECG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3523110" y="5125978"/>
            <a:ext cx="151624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Vasovagal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3847674" y="5712253"/>
            <a:ext cx="7560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HUTT</a:t>
            </a:r>
          </a:p>
        </p:txBody>
      </p:sp>
      <p:sp>
        <p:nvSpPr>
          <p:cNvPr id="68" name="TextovéPole 67"/>
          <p:cNvSpPr txBox="1"/>
          <p:nvPr/>
        </p:nvSpPr>
        <p:spPr>
          <a:xfrm>
            <a:off x="5039359" y="5130098"/>
            <a:ext cx="14091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Arrhytmo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Přímá spojnice se šipkou 73"/>
          <p:cNvCxnSpPr>
            <a:cxnSpLocks/>
            <a:endCxn id="65" idx="0"/>
          </p:cNvCxnSpPr>
          <p:nvPr/>
        </p:nvCxnSpPr>
        <p:spPr>
          <a:xfrm flipH="1">
            <a:off x="4225716" y="5406369"/>
            <a:ext cx="6340" cy="3058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ovéPole 77"/>
          <p:cNvSpPr txBox="1"/>
          <p:nvPr/>
        </p:nvSpPr>
        <p:spPr>
          <a:xfrm>
            <a:off x="5240554" y="5705182"/>
            <a:ext cx="104163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ILR</a:t>
            </a:r>
          </a:p>
        </p:txBody>
      </p:sp>
      <p:cxnSp>
        <p:nvCxnSpPr>
          <p:cNvPr id="80" name="Přímá spojnice se šipkou 79"/>
          <p:cNvCxnSpPr>
            <a:cxnSpLocks/>
          </p:cNvCxnSpPr>
          <p:nvPr/>
        </p:nvCxnSpPr>
        <p:spPr>
          <a:xfrm>
            <a:off x="3530649" y="6152114"/>
            <a:ext cx="170747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>
            <a:cxnSpLocks/>
          </p:cNvCxnSpPr>
          <p:nvPr/>
        </p:nvCxnSpPr>
        <p:spPr>
          <a:xfrm>
            <a:off x="4620506" y="5873137"/>
            <a:ext cx="62720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ovéPole 84"/>
          <p:cNvSpPr txBox="1"/>
          <p:nvPr/>
        </p:nvSpPr>
        <p:spPr>
          <a:xfrm>
            <a:off x="4513563" y="5624452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5247715" y="6012959"/>
            <a:ext cx="10344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EPS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palpitations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nsVT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ovéPole 98"/>
          <p:cNvSpPr txBox="1"/>
          <p:nvPr/>
        </p:nvSpPr>
        <p:spPr>
          <a:xfrm>
            <a:off x="6448463" y="5130097"/>
            <a:ext cx="171874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Susp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Neuro/Psych</a:t>
            </a:r>
          </a:p>
        </p:txBody>
      </p:sp>
      <p:cxnSp>
        <p:nvCxnSpPr>
          <p:cNvPr id="102" name="Přímá spojnice se šipkou 101"/>
          <p:cNvCxnSpPr/>
          <p:nvPr/>
        </p:nvCxnSpPr>
        <p:spPr>
          <a:xfrm>
            <a:off x="5749909" y="5423142"/>
            <a:ext cx="0" cy="2760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ovéPole 102"/>
          <p:cNvSpPr txBox="1"/>
          <p:nvPr/>
        </p:nvSpPr>
        <p:spPr>
          <a:xfrm>
            <a:off x="6443458" y="5707489"/>
            <a:ext cx="208898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Neurological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Psychiatric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Assesment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Videomonitoring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Přímá spojnice se šipkou 103"/>
          <p:cNvCxnSpPr/>
          <p:nvPr/>
        </p:nvCxnSpPr>
        <p:spPr>
          <a:xfrm>
            <a:off x="7407811" y="5423142"/>
            <a:ext cx="0" cy="2760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se šipkou 14">
            <a:extLst>
              <a:ext uri="{FF2B5EF4-FFF2-40B4-BE49-F238E27FC236}">
                <a16:creationId xmlns:a16="http://schemas.microsoft.com/office/drawing/2014/main" id="{C70EF34E-55FC-084D-834F-02CC6D4882BE}"/>
              </a:ext>
            </a:extLst>
          </p:cNvPr>
          <p:cNvCxnSpPr>
            <a:cxnSpLocks/>
          </p:cNvCxnSpPr>
          <p:nvPr/>
        </p:nvCxnSpPr>
        <p:spPr>
          <a:xfrm>
            <a:off x="5743911" y="4597232"/>
            <a:ext cx="0" cy="5287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877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AB9BB-0D07-124C-AFF7-82DA9047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0E646F4-0E4B-574E-A46B-03F7BE849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C71EA1-335A-B346-92C3-561074D28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08" y="2103815"/>
            <a:ext cx="6830291" cy="40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59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81422-46B5-324F-9AC5-89255B4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SLOŽENÍ POPULACE PACIENTŮ SE SYNKOPOU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075014-3C2B-D146-AE28-1D877EAC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27" y="2158999"/>
            <a:ext cx="7080346" cy="401152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46383A-E4BE-8D42-8F04-728021B34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73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974DA-257A-4D48-BDB3-03F0787D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NESYNKOPÁLNÍ STAVY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6367F9-0011-ED42-96EF-45B8F5217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81" y="2169837"/>
            <a:ext cx="6752638" cy="368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64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8DEA9-50EB-464F-899C-0C865E85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01749"/>
            <a:ext cx="7989752" cy="1083329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KATETRIZAČNÍ ABLACE AUTONOMNÍCH GANGLIÍ - KAZUISTIKA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A14897-3F6E-AB45-A56D-08FCE2BF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429972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47-letý muž, BMI 39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Arteriální hypertenze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Perindopril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4 mg/den)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 mládí recidivující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presynkopální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stavy, typické spouštěče: odběr krve, dlouhé stání, vydýchané místnosti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postmikční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synkopa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2017 progrese epizod, bez typického spouštěče, stavy slabosti i během řízení auta!</a:t>
            </a:r>
          </a:p>
          <a:p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Říjen 2017 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</a:rPr>
              <a:t>hosp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. pro slabost s bolestí na hrudi: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TTE: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EFLK 65%, bez významné chlopenní vady, normální velikost 	srdečních oddílů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SKG, zátěžový test: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normální </a:t>
            </a:r>
          </a:p>
          <a:p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Listopad 2017 implantace dlouhodobého záznamníku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3B31F8-A165-3C43-B624-8D7E05ED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93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7E831-FF84-B341-8ABA-533AE6EE4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ILR - Březen 2018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9706C7-F7C9-EF44-A9C6-40FC6D489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Slabost při zavádění periferní kanyly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353DFB-CA3F-B54B-A677-B8060CF3B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15778" r="630" b="8815"/>
          <a:stretch/>
        </p:blipFill>
        <p:spPr>
          <a:xfrm rot="16200000">
            <a:off x="1947917" y="1732689"/>
            <a:ext cx="3869033" cy="57646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2F1E71-A458-DC4A-86D5-2D46832B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31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DD228-457E-4241-AC7A-1D6078208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Atropinový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551C99-C238-DC45-B184-4765304F5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 mg bolus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TF 79…143/min (81% vzestup)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93B1B1-0E3A-9947-8683-A542454330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6" t="8074" r="25379" b="37680"/>
          <a:stretch/>
        </p:blipFill>
        <p:spPr>
          <a:xfrm rot="16200000">
            <a:off x="1304161" y="2704700"/>
            <a:ext cx="2871790" cy="40891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5F54BC3-841E-E246-829E-F6822F9B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t="6149" r="16894" b="46182"/>
          <a:stretch/>
        </p:blipFill>
        <p:spPr>
          <a:xfrm rot="16200000">
            <a:off x="5176871" y="3298736"/>
            <a:ext cx="2887518" cy="28875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1CAEDE-925B-9F46-8DE0-EA8316F50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75471-AC3C-0C43-B796-C521AAF4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/>
              <a:t>EPIDEMIOLOGIE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CEB384-9E69-2849-83F8-84D3DE952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965374"/>
            <a:ext cx="7989752" cy="3126076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Přibližně 40% populace postihne alespoň jednou za život synkopa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Přibližně 50% pacientů přijatých do nemocnice se synkopou odchází, aniž by byla zjištěna příčina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Pacient v průměru navštíví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3 různé specialisty a podstoupí až 15 různých testů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aniž by byl garantován pozitivní výsledek vyšetření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1A16AC-BEE9-D74B-8CCE-966A79669E47}"/>
              </a:ext>
            </a:extLst>
          </p:cNvPr>
          <p:cNvSpPr txBox="1"/>
          <p:nvPr/>
        </p:nvSpPr>
        <p:spPr>
          <a:xfrm>
            <a:off x="-15343" y="6295401"/>
            <a:ext cx="8853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Kenny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RA et al.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Treatmen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 Futura 2003</a:t>
            </a:r>
          </a:p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Mendu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M et al.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Test in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Evaluating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Syncopal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Episodes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 Arch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Intern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Med. 2009</a:t>
            </a:r>
          </a:p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Edvardsson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N et al. Use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Implantable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Recorder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Unexplained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Europace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2010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F66AC2-7DD2-9141-9A6D-D32CFD0FF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0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ABLACE a kontrola po výkonu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381519"/>
          </a:xfrm>
        </p:spPr>
        <p:txBody>
          <a:bodyPr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Ablace: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Celková anestezie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Stimulace n. vagus via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jugulares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⟶ indukce asystolie 10 vteřin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RF ablace pravých plicních žil (anteriorní lokace) a přilehlého septa ⟶ indukce AV blokády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RF ablace v oblasti ostia CS ⟶ bez indukce bradykardie, zachování sinusové aktivity a AV převodu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RF ablace v lokaci horní SVC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Kontrola: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 měsíc po výkonu – bez synkop, negativní HUTT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6 měsíců po výkonu – nadále bez synkop, bez záchytu bradykardie dle ILR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8BB18F-6947-3E4E-A0CD-AAF946020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9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6B29C4-D355-764C-83C8-85FA163C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760" y="6177701"/>
            <a:ext cx="801240" cy="68029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1762558"/>
            <a:ext cx="6567054" cy="42960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19566" r="4806" b="19487"/>
          <a:stretch/>
        </p:blipFill>
        <p:spPr>
          <a:xfrm>
            <a:off x="561292" y="799390"/>
            <a:ext cx="3830743" cy="1888391"/>
          </a:xfrm>
          <a:prstGeom prst="rect">
            <a:avLst/>
          </a:prstGeom>
        </p:spPr>
      </p:pic>
      <p:sp>
        <p:nvSpPr>
          <p:cNvPr id="8" name="Šipka vpravo 7">
            <a:extLst>
              <a:ext uri="{FF2B5EF4-FFF2-40B4-BE49-F238E27FC236}">
                <a16:creationId xmlns:a16="http://schemas.microsoft.com/office/drawing/2014/main" id="{44A7B7F7-58A6-EE40-8C89-71FD9F7FC8D6}"/>
              </a:ext>
            </a:extLst>
          </p:cNvPr>
          <p:cNvSpPr/>
          <p:nvPr/>
        </p:nvSpPr>
        <p:spPr>
          <a:xfrm rot="2906042">
            <a:off x="2855280" y="2809447"/>
            <a:ext cx="709881" cy="2315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32619" y="6177701"/>
            <a:ext cx="827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HOT SPOT PRO PACIENTY SE SYNKOPOU</a:t>
            </a:r>
          </a:p>
        </p:txBody>
      </p:sp>
    </p:spTree>
    <p:extLst>
      <p:ext uri="{BB962C8B-B14F-4D97-AF65-F5344CB8AC3E}">
        <p14:creationId xmlns:p14="http://schemas.microsoft.com/office/powerpoint/2010/main" val="277105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54545-4C80-B94C-A0B5-626B5215D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Přehled doporučení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A3E402-199E-4C4B-AE61-F50079CD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394470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(2001, 2004, 2009)</a:t>
            </a:r>
          </a:p>
          <a:p>
            <a:r>
              <a:rPr lang="cs-CZ" dirty="0">
                <a:latin typeface="Arial" charset="0"/>
                <a:ea typeface="Arial" charset="0"/>
                <a:cs typeface="Arial" charset="0"/>
              </a:rPr>
              <a:t>EHRA/ERS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Position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Paper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Syncope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Unit: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Requirements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Rationale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(2015)</a:t>
            </a:r>
          </a:p>
          <a:p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ACC/AHA/HRS Guideline for the Evaluation and Management of Patients with Syncope (2017) </a:t>
            </a:r>
          </a:p>
          <a:p>
            <a:endParaRPr lang="cs-CZ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dirty="0">
                <a:latin typeface="Arial" charset="0"/>
                <a:ea typeface="Arial" charset="0"/>
                <a:cs typeface="Arial" charset="0"/>
              </a:rPr>
              <a:t>ESC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Guidelines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2018</a:t>
            </a:r>
          </a:p>
          <a:p>
            <a:pPr lvl="1"/>
            <a:r>
              <a:rPr lang="cs-CZ" dirty="0" err="1">
                <a:latin typeface="Arial" charset="0"/>
                <a:ea typeface="Arial" charset="0"/>
                <a:cs typeface="Arial" charset="0"/>
              </a:rPr>
              <a:t>Supplementary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Data (studie, registry)</a:t>
            </a:r>
          </a:p>
          <a:p>
            <a:pPr lvl="1"/>
            <a:r>
              <a:rPr lang="cs-CZ" dirty="0">
                <a:latin typeface="Arial" charset="0"/>
                <a:ea typeface="Arial" charset="0"/>
                <a:cs typeface="Arial" charset="0"/>
              </a:rPr>
              <a:t>Web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Practical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ea typeface="Arial" charset="0"/>
                <a:cs typeface="Arial" charset="0"/>
              </a:rPr>
              <a:t>Instrucitions</a:t>
            </a:r>
            <a:r>
              <a:rPr lang="cs-CZ" dirty="0">
                <a:latin typeface="Arial" charset="0"/>
                <a:ea typeface="Arial" charset="0"/>
                <a:cs typeface="Arial" charset="0"/>
              </a:rPr>
              <a:t> (vymezení pojmů, patofyziologie, ekonomická data)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90AE8A-AC12-5349-B52B-CF3C09643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49C13-C00F-8345-B2F9-31CF45F1F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definice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97D194-6CEB-EA4A-92A4-AC2C67BF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228003"/>
            <a:ext cx="7989753" cy="4461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TLOC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Consciousness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Stav skutečné nebo zdánlivé ztráty bdělosti doprovázený poruchou posturálního tonu,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nereaktivitou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krátkou dobou trvání a amnézií na událost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Traumatická vs. netraumatická</a:t>
            </a:r>
          </a:p>
          <a:p>
            <a:pPr marL="0" indent="0">
              <a:buNone/>
            </a:pPr>
            <a:endParaRPr 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Synkopa: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netraumatická forma TLOC na vrub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mozkové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hypoperfuze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charakterizovaná:</a:t>
            </a:r>
          </a:p>
          <a:p>
            <a:pPr lvl="1"/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Náhlým rozvojem</a:t>
            </a:r>
          </a:p>
          <a:p>
            <a:pPr lvl="1"/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Krátkou dobou trvání</a:t>
            </a:r>
          </a:p>
          <a:p>
            <a:pPr lvl="1"/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Kompletní restitucí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E1A0D4-559C-744A-A223-51AF85A40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1E501-1DF3-F54C-A035-25407A1B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PATOFYZIOLOGIE a klasifikace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ACCF2A-B753-5B45-8AC9-4738785E6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856116"/>
            <a:ext cx="4372772" cy="44621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Mozková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hypoperfuze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pokles TK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TK = srdeční výdej + periferní arteriální rezistence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Srdeční výdej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Reflexní bradykardie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kardioinhibice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Kardiopulmonální vlivy (arytmie, aortální vady, plicní embolie)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Snížený žilní návrat (“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Autonomní dysfunkce s negativním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chrono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inotropním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efektem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Periferní rezistence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Reflexní vazodilatace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vazodeprese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Funkční postižení ANS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Strukturální postižení ANS</a:t>
            </a: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page21image29370880">
            <a:extLst>
              <a:ext uri="{FF2B5EF4-FFF2-40B4-BE49-F238E27FC236}">
                <a16:creationId xmlns:a16="http://schemas.microsoft.com/office/drawing/2014/main" id="{33F90E28-42D7-804C-ADFB-229638A83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7"/>
          <a:stretch/>
        </p:blipFill>
        <p:spPr bwMode="auto">
          <a:xfrm>
            <a:off x="4849091" y="2452719"/>
            <a:ext cx="3721853" cy="34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2030C7A0-D64D-A449-983D-6464DAD681A3}"/>
              </a:ext>
            </a:extLst>
          </p:cNvPr>
          <p:cNvSpPr/>
          <p:nvPr/>
        </p:nvSpPr>
        <p:spPr>
          <a:xfrm>
            <a:off x="5949386" y="2452719"/>
            <a:ext cx="1189299" cy="301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4BD81E5-8EEA-8D4F-9870-D8434FE78A9B}"/>
              </a:ext>
            </a:extLst>
          </p:cNvPr>
          <p:cNvSpPr/>
          <p:nvPr/>
        </p:nvSpPr>
        <p:spPr>
          <a:xfrm>
            <a:off x="7789762" y="3832539"/>
            <a:ext cx="902825" cy="355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C1FFF16-3467-864E-ADE7-C18446049CFC}"/>
              </a:ext>
            </a:extLst>
          </p:cNvPr>
          <p:cNvSpPr/>
          <p:nvPr/>
        </p:nvSpPr>
        <p:spPr>
          <a:xfrm>
            <a:off x="5735254" y="5564260"/>
            <a:ext cx="1617562" cy="301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750265" y="5953387"/>
            <a:ext cx="52051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cs-CZ" sz="1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3972923-A46A-A34E-BD40-99AB9E37F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EAC95-7D9D-3543-9C05-936AA942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Reflexní synkopa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Neurally-mediated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6DE910-D31C-3A4F-A3DF-828C5D5C6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497" y="2042315"/>
            <a:ext cx="2771608" cy="4383129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Vazovagální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(VVS)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Ortostatická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Emoční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Situační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Zapojení břišního lisu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Syndrom karotického sinu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7D7B19-A848-354F-978A-7914E68D6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" t="2817" r="2932" b="1902"/>
          <a:stretch/>
        </p:blipFill>
        <p:spPr>
          <a:xfrm>
            <a:off x="472235" y="1993036"/>
            <a:ext cx="4526844" cy="4481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449657" y="654715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endParaRPr lang="cs-CZ" sz="1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775EB3F-46FF-4D41-B684-DBB8302A6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40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14184-C288-1248-AB4E-03282462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Ortostatická synkopa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EAF7054-7680-7A4B-A5CA-13288FD1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673" y="2173211"/>
            <a:ext cx="3386285" cy="4306164"/>
          </a:xfrm>
        </p:spPr>
        <p:txBody>
          <a:bodyPr>
            <a:normAutofit/>
          </a:bodyPr>
          <a:lstStyle/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Iatrogenní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(antihypertenziva)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Volumová deplece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Primární autonomní dysfunkce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neurodegenerativní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onemocnění)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Sekundární autonomní dysfunkce (diabetes)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C1D41AA3-C0AB-764F-9FC1-7D80BEFEB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" t="2567" r="2898" b="1939"/>
          <a:stretch/>
        </p:blipFill>
        <p:spPr>
          <a:xfrm>
            <a:off x="433544" y="2049207"/>
            <a:ext cx="4645521" cy="4288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bdélník 2"/>
          <p:cNvSpPr/>
          <p:nvPr/>
        </p:nvSpPr>
        <p:spPr>
          <a:xfrm>
            <a:off x="433544" y="647937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ESC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Mangement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Syncope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 2018</a:t>
            </a:r>
            <a:endParaRPr lang="cs-CZ" sz="1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6D8785B-83C1-EF44-8126-1A6646AD4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2A3A5-D133-D642-9C4E-C0CA637C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Kardiogenní synkopa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(KARDIOPULMONÁLNÍ)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95C9E1-6CD8-4045-8224-D4510B18A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42" y="2018532"/>
            <a:ext cx="3268319" cy="4138930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Strukturální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Chlopenní vady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HOKMP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Arytmogenní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Bradykardie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Tachykardie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Plicní embolie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FDB327-3780-FD4A-BFA3-EF051D9F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047" y="6157462"/>
            <a:ext cx="808990" cy="6868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F2E3AA-F111-BE46-B6BB-18B0D2FB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" t="6129" b="32567"/>
          <a:stretch/>
        </p:blipFill>
        <p:spPr>
          <a:xfrm>
            <a:off x="2745214" y="2510364"/>
            <a:ext cx="5989197" cy="1524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4CA5AD-F073-DE4C-A049-232A47DEA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" r="2324"/>
          <a:stretch/>
        </p:blipFill>
        <p:spPr>
          <a:xfrm>
            <a:off x="2745214" y="4224005"/>
            <a:ext cx="5960244" cy="15541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82109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856</TotalTime>
  <Words>1151</Words>
  <Application>Microsoft Macintosh PowerPoint</Application>
  <PresentationFormat>Předvádění na obrazovce (4:3)</PresentationFormat>
  <Paragraphs>255</Paragraphs>
  <Slides>31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Gill Sans MT</vt:lpstr>
      <vt:lpstr>Wingdings</vt:lpstr>
      <vt:lpstr>Wingdings 2</vt:lpstr>
      <vt:lpstr>Dividenda</vt:lpstr>
      <vt:lpstr>Prezentace aplikace PowerPoint</vt:lpstr>
      <vt:lpstr>Prezentace aplikace PowerPoint</vt:lpstr>
      <vt:lpstr>EPIDEMIOLOGIE</vt:lpstr>
      <vt:lpstr>Přehled doporučení</vt:lpstr>
      <vt:lpstr>definice</vt:lpstr>
      <vt:lpstr>PATOFYZIOLOGIE a klasifikace</vt:lpstr>
      <vt:lpstr>Reflexní synkopa (Neurally-mediated syncope)</vt:lpstr>
      <vt:lpstr>Ortostatická synkopa</vt:lpstr>
      <vt:lpstr>Kardiogenní synkopa (KARDIOPULMONÁLNÍ)</vt:lpstr>
      <vt:lpstr>CO NENÍ SYNKOPA</vt:lpstr>
      <vt:lpstr>Iniciální hodnocení</vt:lpstr>
      <vt:lpstr>RIZIKOVÁ STRATIFIKACE</vt:lpstr>
      <vt:lpstr>RIZIKOVÁ STRATIFIKACE</vt:lpstr>
      <vt:lpstr>RIZIKOVÁ STRATIFIKACE</vt:lpstr>
      <vt:lpstr>Tilt-test</vt:lpstr>
      <vt:lpstr>Elektrofyziologické  vyšetření</vt:lpstr>
      <vt:lpstr>Monitorace EKG</vt:lpstr>
      <vt:lpstr>ILR</vt:lpstr>
      <vt:lpstr>STUDIE PICTURE</vt:lpstr>
      <vt:lpstr>ILR A NOvá doporučení</vt:lpstr>
      <vt:lpstr>Centrum pro diagnostiku a léčbu synkopy (synkopální jednotka)</vt:lpstr>
      <vt:lpstr>ambulance PRO DIAGNOSTIKU A LÉČBU  SYNKOPY </vt:lpstr>
      <vt:lpstr>Prezentace aplikace PowerPoint</vt:lpstr>
      <vt:lpstr>REFERENCE</vt:lpstr>
      <vt:lpstr>SLOŽENÍ POPULACE PACIENTŮ SE SYNKOPOU</vt:lpstr>
      <vt:lpstr>NESYNKOPÁLNÍ STAVY</vt:lpstr>
      <vt:lpstr>KATETRIZAČNÍ ABLACE AUTONOMNÍCH GANGLIÍ - KAZUISTIKA</vt:lpstr>
      <vt:lpstr>ILR - Březen 2018</vt:lpstr>
      <vt:lpstr>Atropinový test</vt:lpstr>
      <vt:lpstr>ABLACE a kontrola po výkonu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SYNKOPA – GUIDELINES 2018</dc:title>
  <dc:creator>Libor Dujka</dc:creator>
  <cp:lastModifiedBy>Libor Dujka</cp:lastModifiedBy>
  <cp:revision>98</cp:revision>
  <dcterms:created xsi:type="dcterms:W3CDTF">2018-10-24T16:42:38Z</dcterms:created>
  <dcterms:modified xsi:type="dcterms:W3CDTF">2019-01-18T10:23:20Z</dcterms:modified>
</cp:coreProperties>
</file>