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009610726" r:id="rId2"/>
    <p:sldId id="603" r:id="rId3"/>
    <p:sldId id="2009610713" r:id="rId4"/>
    <p:sldId id="2009610714" r:id="rId5"/>
    <p:sldId id="2009610701" r:id="rId6"/>
    <p:sldId id="291" r:id="rId7"/>
    <p:sldId id="257" r:id="rId8"/>
    <p:sldId id="277" r:id="rId9"/>
    <p:sldId id="278" r:id="rId10"/>
    <p:sldId id="2009610700" r:id="rId11"/>
    <p:sldId id="2009610720" r:id="rId12"/>
    <p:sldId id="2009610711" r:id="rId13"/>
    <p:sldId id="2009610719" r:id="rId14"/>
    <p:sldId id="263" r:id="rId15"/>
    <p:sldId id="260" r:id="rId16"/>
    <p:sldId id="258" r:id="rId17"/>
    <p:sldId id="261" r:id="rId18"/>
    <p:sldId id="264" r:id="rId19"/>
    <p:sldId id="262" r:id="rId20"/>
    <p:sldId id="2009610712" r:id="rId21"/>
    <p:sldId id="2009610691" r:id="rId22"/>
    <p:sldId id="2009610709" r:id="rId23"/>
    <p:sldId id="2009610699" r:id="rId24"/>
    <p:sldId id="2009610703" r:id="rId25"/>
    <p:sldId id="2009610710" r:id="rId26"/>
    <p:sldId id="2009610727" r:id="rId27"/>
    <p:sldId id="288" r:id="rId28"/>
    <p:sldId id="289" r:id="rId29"/>
    <p:sldId id="265" r:id="rId30"/>
    <p:sldId id="268" r:id="rId31"/>
    <p:sldId id="2009610718" r:id="rId32"/>
    <p:sldId id="269" r:id="rId33"/>
    <p:sldId id="271" r:id="rId34"/>
    <p:sldId id="2009610716" r:id="rId35"/>
    <p:sldId id="290" r:id="rId36"/>
    <p:sldId id="2009610715" r:id="rId37"/>
    <p:sldId id="270" r:id="rId38"/>
    <p:sldId id="259" r:id="rId39"/>
    <p:sldId id="292" r:id="rId40"/>
    <p:sldId id="256" r:id="rId41"/>
    <p:sldId id="275" r:id="rId42"/>
    <p:sldId id="274" r:id="rId43"/>
    <p:sldId id="266" r:id="rId44"/>
    <p:sldId id="267" r:id="rId45"/>
    <p:sldId id="2009610728" r:id="rId46"/>
    <p:sldId id="279" r:id="rId47"/>
    <p:sldId id="282" r:id="rId48"/>
    <p:sldId id="283" r:id="rId49"/>
    <p:sldId id="285" r:id="rId50"/>
    <p:sldId id="2009610717" r:id="rId51"/>
    <p:sldId id="286" r:id="rId52"/>
    <p:sldId id="287" r:id="rId53"/>
    <p:sldId id="280" r:id="rId54"/>
    <p:sldId id="281" r:id="rId55"/>
    <p:sldId id="2009610721" r:id="rId56"/>
    <p:sldId id="2009610722" r:id="rId57"/>
    <p:sldId id="2009610723" r:id="rId58"/>
    <p:sldId id="2009610724" r:id="rId59"/>
    <p:sldId id="276" r:id="rId60"/>
    <p:sldId id="284" r:id="rId61"/>
    <p:sldId id="2009610729" r:id="rId62"/>
    <p:sldId id="2009610666" r:id="rId63"/>
    <p:sldId id="272" r:id="rId64"/>
    <p:sldId id="273" r:id="rId65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1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0" d="100"/>
        <a:sy n="140" d="100"/>
      </p:scale>
      <p:origin x="0" y="-2181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8A5F58-989B-47F7-91A4-A1B1B199CA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C933DF7-336D-4CAB-87A7-7AE87210DA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581B152E-CE8E-47DA-8DB1-CED9DC475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40B5A-958A-4804-BF40-9EFDA263BB41}" type="datetimeFigureOut">
              <a:rPr lang="sk-SK" smtClean="0"/>
              <a:t>8. 11. 2021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7F5E0508-8B39-4848-B3DE-50F0ECB7F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05C508A4-6537-4F6F-9279-C7997B43A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755F0-266F-4D44-BFA6-0989FC7BE82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49943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2912F7-9947-46B1-AC30-C3A855F76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938C4FCA-20BB-4869-B94F-D52DC9D5E6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B69CE4B0-2022-4822-B238-7CBAB8D7F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40B5A-958A-4804-BF40-9EFDA263BB41}" type="datetimeFigureOut">
              <a:rPr lang="sk-SK" smtClean="0"/>
              <a:t>8. 11. 2021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A5D7FBAA-3FED-4773-8291-4088ACCB2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F7A92A77-6E7B-4CF6-9DB8-A1FE0B583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755F0-266F-4D44-BFA6-0989FC7BE82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064702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B1FB5C80-6FA8-4797-ADB0-52D4CEF4CB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C7B71D1A-2B7E-4B67-AB3C-D4F2D30820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90543D70-44F0-4155-983B-B9ABB19FD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40B5A-958A-4804-BF40-9EFDA263BB41}" type="datetimeFigureOut">
              <a:rPr lang="sk-SK" smtClean="0"/>
              <a:t>8. 11. 2021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C5B915C5-D879-487E-85B5-9F312702D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C6BF890F-55E7-4B81-B169-388465B1D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755F0-266F-4D44-BFA6-0989FC7BE82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334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FEC5AA-6089-4BBF-B75E-D4947C587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ACB1AC2-A0B0-4926-8CF8-14BD56A456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6D5A0F29-D627-46CB-9D54-6D28FDA1B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40B5A-958A-4804-BF40-9EFDA263BB41}" type="datetimeFigureOut">
              <a:rPr lang="sk-SK" smtClean="0"/>
              <a:t>8. 11. 2021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4722EBE5-EB55-4760-B5CF-7FF9D5234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58388DDF-AE34-4A53-B30F-2957739C1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755F0-266F-4D44-BFA6-0989FC7BE82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94534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B1CD1D-7057-47B0-8666-431A94F03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9EFBBF6-1BD0-4E88-8784-AF6C5C2000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0466594E-0D0F-4C83-936C-C052C7040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40B5A-958A-4804-BF40-9EFDA263BB41}" type="datetimeFigureOut">
              <a:rPr lang="sk-SK" smtClean="0"/>
              <a:t>8. 11. 2021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319CE0A0-A090-49EF-B042-2D33688AB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18A87951-E4C4-4681-9727-A655E92E6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755F0-266F-4D44-BFA6-0989FC7BE82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72479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2318C6-1866-454C-B14C-8B3906E5D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58B099B-CADD-4534-87F6-77CE0A1D8D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DBEB4699-367A-4A9B-9B08-80632B3667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01E1FFD0-5313-46BF-A543-8550B4A01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40B5A-958A-4804-BF40-9EFDA263BB41}" type="datetimeFigureOut">
              <a:rPr lang="sk-SK" smtClean="0"/>
              <a:t>8. 11. 2021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375FD442-8CF7-4232-9C04-92013A0C5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24B4754E-1A38-4128-BABD-C5681524A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755F0-266F-4D44-BFA6-0989FC7BE82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26730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C95E7C-8DC9-45A8-AAC0-636497152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EA3C5CC-4ECD-4553-A781-1E165F046B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CFF4166D-ABE0-4C96-A533-A97DF0749C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2687AECE-AD2E-400B-BBC9-ABFBE6CC69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4D38C8AE-604D-4B49-9042-BB7FF83A50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554360BA-145E-449B-A0FE-BA1820380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40B5A-958A-4804-BF40-9EFDA263BB41}" type="datetimeFigureOut">
              <a:rPr lang="sk-SK" smtClean="0"/>
              <a:t>8. 11. 2021</a:t>
            </a:fld>
            <a:endParaRPr 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80EA8A4D-C0B9-4907-AD63-678DB15F0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17E63468-058B-4C06-83CF-36D1234A3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755F0-266F-4D44-BFA6-0989FC7BE82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17861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E6CA4F-739F-47C9-8D64-1ED474AC9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01D5F841-9089-4F46-A4A6-EDB4F9E974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40B5A-958A-4804-BF40-9EFDA263BB41}" type="datetimeFigureOut">
              <a:rPr lang="sk-SK" smtClean="0"/>
              <a:t>8. 11. 2021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33EA1327-A609-4302-B623-2795535C9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D1282ADE-1C7F-4BD3-971F-CF47D9849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755F0-266F-4D44-BFA6-0989FC7BE82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0502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3D495951-A629-4DE3-B333-3A513559C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40B5A-958A-4804-BF40-9EFDA263BB41}" type="datetimeFigureOut">
              <a:rPr lang="sk-SK" smtClean="0"/>
              <a:t>8. 11. 2021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B8D5D9C1-535B-4577-9570-A3A7E34F3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82C6ACCF-A8F1-4E81-BC0F-F43E07198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755F0-266F-4D44-BFA6-0989FC7BE82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930756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966099-AA55-4E99-856C-A1AB5A815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EA9FFC3-1CB4-4246-8D71-9C5A0295B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44F43DE-5644-481A-BFCC-B50C8C4728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3B892959-2670-42E8-ACA1-D37939D97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40B5A-958A-4804-BF40-9EFDA263BB41}" type="datetimeFigureOut">
              <a:rPr lang="sk-SK" smtClean="0"/>
              <a:t>8. 11. 2021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14AB78A1-C6BC-4D21-8B22-A7E68B5EF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0BCD6691-50FE-40AF-A778-D6CE931D3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755F0-266F-4D44-BFA6-0989FC7BE82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97114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97F7E3-D3A3-4334-9772-D763D8207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21C7E155-ADEE-4B6A-99B0-D198B64F85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1DDC8AD-4349-41EC-86E1-63874316A1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523C80C9-EB0B-429B-B933-B385EE085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40B5A-958A-4804-BF40-9EFDA263BB41}" type="datetimeFigureOut">
              <a:rPr lang="sk-SK" smtClean="0"/>
              <a:t>8. 11. 2021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EA9381BE-1839-41AC-8400-53128B212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694752FD-0E9F-4F59-92FF-ABEE00F91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755F0-266F-4D44-BFA6-0989FC7BE82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14038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757A14FD-A4C8-454F-B170-B770D8D3A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DA58B8E-F011-4AE2-94E7-59171681F9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B7C4DC08-9BC4-4EB8-BBE4-EAA89F7EFA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E40B5A-958A-4804-BF40-9EFDA263BB41}" type="datetimeFigureOut">
              <a:rPr lang="sk-SK" smtClean="0"/>
              <a:t>8. 11. 2021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513853C7-37FF-4EDD-804C-9EADBE28DB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43D84FE3-406B-41FB-B0C1-297C04EAF3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E755F0-266F-4D44-BFA6-0989FC7BE82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15665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e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emf"/><Relationship Id="rId4" Type="http://schemas.openxmlformats.org/officeDocument/2006/relationships/image" Target="../media/image54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emf"/><Relationship Id="rId5" Type="http://schemas.openxmlformats.org/officeDocument/2006/relationships/image" Target="../media/image56.emf"/><Relationship Id="rId4" Type="http://schemas.openxmlformats.org/officeDocument/2006/relationships/image" Target="../media/image55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emf"/><Relationship Id="rId4" Type="http://schemas.openxmlformats.org/officeDocument/2006/relationships/image" Target="../media/image62.em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emf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0.emf"/><Relationship Id="rId4" Type="http://schemas.openxmlformats.org/officeDocument/2006/relationships/image" Target="../media/image7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emf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BF7C8646-C5A1-4855-BAB0-90FB335655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984"/>
          <a:stretch/>
        </p:blipFill>
        <p:spPr>
          <a:xfrm>
            <a:off x="0" y="0"/>
            <a:ext cx="4932218" cy="6858000"/>
          </a:xfrm>
          <a:prstGeom prst="rect">
            <a:avLst/>
          </a:prstGeom>
        </p:spPr>
      </p:pic>
      <p:sp>
        <p:nvSpPr>
          <p:cNvPr id="4" name="Obdĺžnik 3">
            <a:extLst>
              <a:ext uri="{FF2B5EF4-FFF2-40B4-BE49-F238E27FC236}">
                <a16:creationId xmlns:a16="http://schemas.microsoft.com/office/drawing/2014/main" id="{8EBDA062-B1F8-4698-9B3C-A1966430E3FB}"/>
              </a:ext>
            </a:extLst>
          </p:cNvPr>
          <p:cNvSpPr/>
          <p:nvPr/>
        </p:nvSpPr>
        <p:spPr>
          <a:xfrm>
            <a:off x="4932218" y="0"/>
            <a:ext cx="7259782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sk-SK" b="1" dirty="0">
              <a:solidFill>
                <a:schemeClr val="bg1"/>
              </a:solidFill>
            </a:endParaRP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BAF54FF4-7763-46F9-97CB-C9341D1BDD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218" y="4986671"/>
            <a:ext cx="7273579" cy="1844748"/>
          </a:xfrm>
          <a:prstGeom prst="rect">
            <a:avLst/>
          </a:prstGeom>
        </p:spPr>
      </p:pic>
      <p:sp>
        <p:nvSpPr>
          <p:cNvPr id="7" name="BlokTextu 6">
            <a:extLst>
              <a:ext uri="{FF2B5EF4-FFF2-40B4-BE49-F238E27FC236}">
                <a16:creationId xmlns:a16="http://schemas.microsoft.com/office/drawing/2014/main" id="{7AD0B4CC-B002-4CB1-A61F-1A498ACE7B09}"/>
              </a:ext>
            </a:extLst>
          </p:cNvPr>
          <p:cNvSpPr txBox="1"/>
          <p:nvPr/>
        </p:nvSpPr>
        <p:spPr>
          <a:xfrm>
            <a:off x="5615244" y="877509"/>
            <a:ext cx="5893729" cy="32316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400" b="1" dirty="0">
                <a:solidFill>
                  <a:schemeClr val="bg1"/>
                </a:solidFill>
              </a:rPr>
              <a:t>(AUTO) IMUNITNÉ </a:t>
            </a:r>
          </a:p>
          <a:p>
            <a:r>
              <a:rPr lang="sk-SK" sz="4400" b="1" dirty="0">
                <a:solidFill>
                  <a:schemeClr val="bg1"/>
                </a:solidFill>
              </a:rPr>
              <a:t>		MECHANIZMY </a:t>
            </a:r>
          </a:p>
          <a:p>
            <a:r>
              <a:rPr lang="sk-SK" sz="4400" b="1" dirty="0">
                <a:solidFill>
                  <a:schemeClr val="bg1"/>
                </a:solidFill>
              </a:rPr>
              <a:t>				ARYTMIÍ</a:t>
            </a:r>
          </a:p>
          <a:p>
            <a:r>
              <a:rPr lang="sk-SK" sz="3600" b="1" i="1" dirty="0">
                <a:solidFill>
                  <a:schemeClr val="bg1"/>
                </a:solidFill>
              </a:rPr>
              <a:t>ĽUBOŠ URBAN</a:t>
            </a:r>
          </a:p>
          <a:p>
            <a:r>
              <a:rPr lang="sk-SK" sz="3600" b="1" i="1" dirty="0">
                <a:solidFill>
                  <a:schemeClr val="bg1"/>
                </a:solidFill>
              </a:rPr>
              <a:t>BRATISLAVA</a:t>
            </a:r>
            <a:endParaRPr lang="sk-SK" sz="3600" i="1" dirty="0"/>
          </a:p>
        </p:txBody>
      </p:sp>
    </p:spTree>
    <p:extLst>
      <p:ext uri="{BB962C8B-B14F-4D97-AF65-F5344CB8AC3E}">
        <p14:creationId xmlns:p14="http://schemas.microsoft.com/office/powerpoint/2010/main" val="18040800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E4BEEF59-6C38-421E-882E-3E027BDE3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458" y="0"/>
            <a:ext cx="10864337" cy="6858000"/>
          </a:xfrm>
          <a:prstGeom prst="rect">
            <a:avLst/>
          </a:prstGeom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E63E3DBF-088D-41F1-BBC8-FEABC4248614}"/>
              </a:ext>
            </a:extLst>
          </p:cNvPr>
          <p:cNvSpPr txBox="1"/>
          <p:nvPr/>
        </p:nvSpPr>
        <p:spPr>
          <a:xfrm>
            <a:off x="8554064" y="6519446"/>
            <a:ext cx="370676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doi.org/10.1038/s41569-021-00520-9.</a:t>
            </a:r>
          </a:p>
        </p:txBody>
      </p:sp>
    </p:spTree>
    <p:extLst>
      <p:ext uri="{BB962C8B-B14F-4D97-AF65-F5344CB8AC3E}">
        <p14:creationId xmlns:p14="http://schemas.microsoft.com/office/powerpoint/2010/main" val="20104225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9A01999A-CFA8-4634-9A24-B3DAD4A8BF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114" y="588544"/>
            <a:ext cx="9783023" cy="6179901"/>
          </a:xfrm>
          <a:prstGeom prst="rect">
            <a:avLst/>
          </a:prstGeom>
        </p:spPr>
      </p:pic>
      <p:sp>
        <p:nvSpPr>
          <p:cNvPr id="4" name="Obdĺžnik 3">
            <a:extLst>
              <a:ext uri="{FF2B5EF4-FFF2-40B4-BE49-F238E27FC236}">
                <a16:creationId xmlns:a16="http://schemas.microsoft.com/office/drawing/2014/main" id="{B16E360E-8E2B-44DE-B7B2-E65C38B7B25F}"/>
              </a:ext>
            </a:extLst>
          </p:cNvPr>
          <p:cNvSpPr/>
          <p:nvPr/>
        </p:nvSpPr>
        <p:spPr>
          <a:xfrm>
            <a:off x="1153954" y="457663"/>
            <a:ext cx="2457464" cy="5675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58BCEB4A-51C7-4B59-ABC5-F4BC862172F8}"/>
              </a:ext>
            </a:extLst>
          </p:cNvPr>
          <p:cNvSpPr txBox="1"/>
          <p:nvPr/>
        </p:nvSpPr>
        <p:spPr>
          <a:xfrm>
            <a:off x="655782" y="89555"/>
            <a:ext cx="11074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k-SK" sz="2800" b="1" i="0" u="none" strike="noStrike" baseline="0" dirty="0" err="1"/>
              <a:t>Macrophage</a:t>
            </a:r>
            <a:r>
              <a:rPr lang="sk-SK" sz="2800" b="1" i="0" u="none" strike="noStrike" baseline="0" dirty="0"/>
              <a:t>–</a:t>
            </a:r>
            <a:r>
              <a:rPr lang="sk-SK" sz="2800" b="1" i="0" u="none" strike="noStrike" baseline="0" dirty="0" err="1"/>
              <a:t>cardiomyocyte</a:t>
            </a:r>
            <a:r>
              <a:rPr lang="sk-SK" sz="2800" b="1" i="0" u="none" strike="noStrike" baseline="0" dirty="0"/>
              <a:t> </a:t>
            </a:r>
            <a:r>
              <a:rPr lang="sk-SK" sz="2800" b="1" i="0" u="none" strike="noStrike" baseline="0" dirty="0" err="1"/>
              <a:t>interactions</a:t>
            </a:r>
            <a:r>
              <a:rPr lang="sk-SK" sz="2800" b="1" i="0" u="none" strike="noStrike" baseline="0" dirty="0"/>
              <a:t> in </a:t>
            </a:r>
            <a:r>
              <a:rPr lang="sk-SK" sz="2800" b="1" i="0" u="none" strike="noStrike" baseline="0" dirty="0" err="1"/>
              <a:t>the</a:t>
            </a:r>
            <a:r>
              <a:rPr lang="sk-SK" sz="2800" b="1" i="0" u="none" strike="noStrike" baseline="0" dirty="0"/>
              <a:t> </a:t>
            </a:r>
            <a:r>
              <a:rPr lang="sk-SK" sz="2800" b="1" i="0" u="none" strike="noStrike" baseline="0" dirty="0" err="1"/>
              <a:t>diseased</a:t>
            </a:r>
            <a:r>
              <a:rPr lang="sk-SK" sz="2800" b="1" i="0" u="none" strike="noStrike" baseline="0" dirty="0"/>
              <a:t> </a:t>
            </a:r>
            <a:r>
              <a:rPr lang="sk-SK" sz="2800" b="1" i="0" u="none" strike="noStrike" baseline="0" dirty="0" err="1"/>
              <a:t>heart</a:t>
            </a:r>
            <a:endParaRPr lang="sk-SK" sz="2800" dirty="0"/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AE1F644E-73EC-4AE9-BBD7-9E9038B72F8B}"/>
              </a:ext>
            </a:extLst>
          </p:cNvPr>
          <p:cNvSpPr txBox="1"/>
          <p:nvPr/>
        </p:nvSpPr>
        <p:spPr>
          <a:xfrm>
            <a:off x="8285019" y="6429891"/>
            <a:ext cx="368530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sk-SK" sz="1600" dirty="0" err="1">
                <a:solidFill>
                  <a:srgbClr val="222222"/>
                </a:solidFill>
                <a:effectLst/>
              </a:rPr>
              <a:t>Nat</a:t>
            </a:r>
            <a:r>
              <a:rPr lang="sk-SK" sz="1600" dirty="0">
                <a:solidFill>
                  <a:srgbClr val="222222"/>
                </a:solidFill>
                <a:effectLst/>
              </a:rPr>
              <a:t> Rev </a:t>
            </a:r>
            <a:r>
              <a:rPr lang="sk-SK" sz="1600" dirty="0" err="1">
                <a:solidFill>
                  <a:srgbClr val="222222"/>
                </a:solidFill>
                <a:effectLst/>
              </a:rPr>
              <a:t>Cardiol</a:t>
            </a:r>
            <a:r>
              <a:rPr lang="sk-SK" sz="1600" dirty="0">
                <a:solidFill>
                  <a:srgbClr val="222222"/>
                </a:solidFill>
                <a:effectLst/>
              </a:rPr>
              <a:t> 18, 547–564 (2021) </a:t>
            </a:r>
            <a:endParaRPr lang="sk-SK" sz="1600" dirty="0"/>
          </a:p>
        </p:txBody>
      </p:sp>
    </p:spTree>
    <p:extLst>
      <p:ext uri="{BB962C8B-B14F-4D97-AF65-F5344CB8AC3E}">
        <p14:creationId xmlns:p14="http://schemas.microsoft.com/office/powerpoint/2010/main" val="22850122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lokTextu 6">
            <a:extLst>
              <a:ext uri="{FF2B5EF4-FFF2-40B4-BE49-F238E27FC236}">
                <a16:creationId xmlns:a16="http://schemas.microsoft.com/office/drawing/2014/main" id="{E1993809-2F69-4AB9-A168-2FBE40589EFC}"/>
              </a:ext>
            </a:extLst>
          </p:cNvPr>
          <p:cNvSpPr txBox="1"/>
          <p:nvPr/>
        </p:nvSpPr>
        <p:spPr>
          <a:xfrm>
            <a:off x="678425" y="304783"/>
            <a:ext cx="106385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Systemic</a:t>
            </a:r>
            <a:r>
              <a:rPr kumimoji="0" lang="sk-SK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sk-SK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inflammation</a:t>
            </a:r>
            <a:r>
              <a:rPr kumimoji="0" lang="sk-SK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sk-SK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arrhythmic</a:t>
            </a:r>
            <a:r>
              <a:rPr kumimoji="0" lang="sk-SK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risk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FADA021D-5F78-4CA4-A223-2C77978B7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502" y="1026951"/>
            <a:ext cx="10034996" cy="5526266"/>
          </a:xfrm>
          <a:prstGeom prst="rect">
            <a:avLst/>
          </a:prstGeom>
        </p:spPr>
      </p:pic>
      <p:sp>
        <p:nvSpPr>
          <p:cNvPr id="8" name="BlokTextu 7">
            <a:extLst>
              <a:ext uri="{FF2B5EF4-FFF2-40B4-BE49-F238E27FC236}">
                <a16:creationId xmlns:a16="http://schemas.microsoft.com/office/drawing/2014/main" id="{197832D8-DAFA-415A-9B37-CFBFDBEC2CAD}"/>
              </a:ext>
            </a:extLst>
          </p:cNvPr>
          <p:cNvSpPr txBox="1"/>
          <p:nvPr/>
        </p:nvSpPr>
        <p:spPr>
          <a:xfrm>
            <a:off x="7108722" y="6519446"/>
            <a:ext cx="489646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European</a:t>
            </a:r>
            <a:r>
              <a:rPr kumimoji="0" lang="sk-SK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sk-SK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Heart</a:t>
            </a:r>
            <a:r>
              <a:rPr kumimoji="0" lang="sk-SK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sk-SK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Journal</a:t>
            </a:r>
            <a:r>
              <a:rPr kumimoji="0" lang="sk-SK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doi:10.1093/</a:t>
            </a:r>
            <a:r>
              <a:rPr kumimoji="0" lang="sk-SK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eurheartj</a:t>
            </a:r>
            <a:r>
              <a:rPr kumimoji="0" lang="sk-SK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/ehw208</a:t>
            </a:r>
          </a:p>
        </p:txBody>
      </p:sp>
    </p:spTree>
    <p:extLst>
      <p:ext uri="{BB962C8B-B14F-4D97-AF65-F5344CB8AC3E}">
        <p14:creationId xmlns:p14="http://schemas.microsoft.com/office/powerpoint/2010/main" val="19665860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217FE290-6EE5-4704-A084-9B2E666C9C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6621" y="780245"/>
            <a:ext cx="7648360" cy="5898312"/>
          </a:xfrm>
          <a:prstGeom prst="rect">
            <a:avLst/>
          </a:prstGeom>
        </p:spPr>
      </p:pic>
      <p:sp>
        <p:nvSpPr>
          <p:cNvPr id="4" name="BlokTextu 3">
            <a:extLst>
              <a:ext uri="{FF2B5EF4-FFF2-40B4-BE49-F238E27FC236}">
                <a16:creationId xmlns:a16="http://schemas.microsoft.com/office/drawing/2014/main" id="{6C918670-E786-4183-85BF-329C648B3E85}"/>
              </a:ext>
            </a:extLst>
          </p:cNvPr>
          <p:cNvSpPr txBox="1"/>
          <p:nvPr/>
        </p:nvSpPr>
        <p:spPr>
          <a:xfrm>
            <a:off x="2493818" y="318580"/>
            <a:ext cx="69296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b="1" dirty="0"/>
              <a:t>Pro-</a:t>
            </a:r>
            <a:r>
              <a:rPr lang="sk-SK" sz="2400" b="1" dirty="0" err="1"/>
              <a:t>inflammatory</a:t>
            </a:r>
            <a:r>
              <a:rPr lang="sk-SK" sz="2400" b="1" dirty="0"/>
              <a:t> </a:t>
            </a:r>
            <a:r>
              <a:rPr lang="sk-SK" sz="2400" b="1" dirty="0" err="1"/>
              <a:t>cytokines</a:t>
            </a:r>
            <a:r>
              <a:rPr lang="sk-SK" sz="2400" b="1" dirty="0"/>
              <a:t> (TNF-a, IL-1, IL-6, </a:t>
            </a:r>
            <a:r>
              <a:rPr lang="sk-SK" sz="2400" b="1" dirty="0" err="1"/>
              <a:t>MMPs</a:t>
            </a:r>
            <a:r>
              <a:rPr lang="sk-SK" sz="2400" b="1" dirty="0"/>
              <a:t>)</a:t>
            </a:r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55FE2C09-DCB4-48C5-BD09-35F4F44B0CBB}"/>
              </a:ext>
            </a:extLst>
          </p:cNvPr>
          <p:cNvSpPr txBox="1"/>
          <p:nvPr/>
        </p:nvSpPr>
        <p:spPr>
          <a:xfrm>
            <a:off x="9138667" y="6247032"/>
            <a:ext cx="28145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sk-SK" sz="1600" b="0" i="0" u="none" strike="noStrike" baseline="0" dirty="0"/>
              <a:t>Front. </a:t>
            </a:r>
            <a:r>
              <a:rPr lang="sk-SK" sz="1600" b="0" i="0" u="none" strike="noStrike" baseline="0" dirty="0" err="1"/>
              <a:t>Physiol</a:t>
            </a:r>
            <a:r>
              <a:rPr lang="sk-SK" sz="1600" b="0" i="0" u="none" strike="noStrike" baseline="0" dirty="0"/>
              <a:t>. 11:1113.</a:t>
            </a:r>
          </a:p>
          <a:p>
            <a:pPr algn="r"/>
            <a:r>
              <a:rPr lang="sk-SK" sz="1600" b="0" i="0" u="none" strike="noStrike" baseline="0" dirty="0" err="1"/>
              <a:t>doi</a:t>
            </a:r>
            <a:r>
              <a:rPr lang="sk-SK" sz="1600" b="0" i="0" u="none" strike="noStrike" baseline="0" dirty="0"/>
              <a:t>: 10.3389/fphys.2020.01113</a:t>
            </a:r>
            <a:endParaRPr lang="sk-SK" sz="4400" dirty="0"/>
          </a:p>
        </p:txBody>
      </p:sp>
    </p:spTree>
    <p:extLst>
      <p:ext uri="{BB962C8B-B14F-4D97-AF65-F5344CB8AC3E}">
        <p14:creationId xmlns:p14="http://schemas.microsoft.com/office/powerpoint/2010/main" val="32487043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lokTextu 2">
            <a:extLst>
              <a:ext uri="{FF2B5EF4-FFF2-40B4-BE49-F238E27FC236}">
                <a16:creationId xmlns:a16="http://schemas.microsoft.com/office/drawing/2014/main" id="{465175C9-9468-4B0C-A448-6DAAE42DC935}"/>
              </a:ext>
            </a:extLst>
          </p:cNvPr>
          <p:cNvSpPr txBox="1"/>
          <p:nvPr/>
        </p:nvSpPr>
        <p:spPr>
          <a:xfrm>
            <a:off x="526472" y="309617"/>
            <a:ext cx="1113905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0" u="none" strike="noStrike" baseline="0" dirty="0"/>
              <a:t>Association of fibrotic remodeling and cytokines/chemokines content in patients with atrial fibrillation</a:t>
            </a:r>
            <a:endParaRPr lang="sk-SK" sz="3200" dirty="0"/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9CDBC535-0EA3-4ECC-BCB6-5D0AA3896FE4}"/>
              </a:ext>
            </a:extLst>
          </p:cNvPr>
          <p:cNvSpPr txBox="1"/>
          <p:nvPr/>
        </p:nvSpPr>
        <p:spPr>
          <a:xfrm>
            <a:off x="7860146" y="6379106"/>
            <a:ext cx="397163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600" b="0" i="0" dirty="0" err="1">
                <a:effectLst/>
              </a:rPr>
              <a:t>Heart</a:t>
            </a:r>
            <a:r>
              <a:rPr lang="sk-SK" sz="1600" b="0" i="0" dirty="0">
                <a:effectLst/>
              </a:rPr>
              <a:t> </a:t>
            </a:r>
            <a:r>
              <a:rPr lang="sk-SK" sz="1600" b="0" i="0" dirty="0" err="1">
                <a:effectLst/>
              </a:rPr>
              <a:t>Rhythm</a:t>
            </a:r>
            <a:r>
              <a:rPr lang="sk-SK" sz="1600" b="0" i="0" dirty="0">
                <a:effectLst/>
              </a:rPr>
              <a:t> 2018 Nov;15(11):1717-1727.</a:t>
            </a:r>
            <a:endParaRPr lang="sk-SK" sz="1600" dirty="0"/>
          </a:p>
        </p:txBody>
      </p:sp>
      <p:graphicFrame>
        <p:nvGraphicFramePr>
          <p:cNvPr id="8" name="Tabuľka 7">
            <a:extLst>
              <a:ext uri="{FF2B5EF4-FFF2-40B4-BE49-F238E27FC236}">
                <a16:creationId xmlns:a16="http://schemas.microsoft.com/office/drawing/2014/main" id="{82A053B3-FB25-48E8-AFC7-962EB9661E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9470542"/>
              </p:ext>
            </p:extLst>
          </p:nvPr>
        </p:nvGraphicFramePr>
        <p:xfrm>
          <a:off x="672265" y="1409809"/>
          <a:ext cx="4047548" cy="505221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49834">
                  <a:extLst>
                    <a:ext uri="{9D8B030D-6E8A-4147-A177-3AD203B41FA5}">
                      <a16:colId xmlns:a16="http://schemas.microsoft.com/office/drawing/2014/main" val="1083070376"/>
                    </a:ext>
                  </a:extLst>
                </a:gridCol>
                <a:gridCol w="1397714">
                  <a:extLst>
                    <a:ext uri="{9D8B030D-6E8A-4147-A177-3AD203B41FA5}">
                      <a16:colId xmlns:a16="http://schemas.microsoft.com/office/drawing/2014/main" val="466417047"/>
                    </a:ext>
                  </a:extLst>
                </a:gridCol>
              </a:tblGrid>
              <a:tr h="222917">
                <a:tc>
                  <a:txBody>
                    <a:bodyPr/>
                    <a:lstStyle/>
                    <a:p>
                      <a:pPr algn="l" fontAlgn="b"/>
                      <a:r>
                        <a:rPr lang="sk-SK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TNF-</a:t>
                      </a:r>
                      <a:r>
                        <a:rPr lang="el-GR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α**</a:t>
                      </a:r>
                      <a:endParaRPr lang="el-GR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600" b="1" u="none" strike="noStrike">
                          <a:effectLst/>
                        </a:rPr>
                        <a:t>0.0006</a:t>
                      </a:r>
                      <a:endParaRPr lang="sk-SK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extLst>
                  <a:ext uri="{0D108BD9-81ED-4DB2-BD59-A6C34878D82A}">
                    <a16:rowId xmlns:a16="http://schemas.microsoft.com/office/drawing/2014/main" val="2898549418"/>
                  </a:ext>
                </a:extLst>
              </a:tr>
              <a:tr h="222917">
                <a:tc>
                  <a:txBody>
                    <a:bodyPr/>
                    <a:lstStyle/>
                    <a:p>
                      <a:pPr algn="l" fontAlgn="b"/>
                      <a:r>
                        <a:rPr lang="sk-SK" sz="1600" b="1" u="none" strike="noStrike">
                          <a:effectLst/>
                        </a:rPr>
                        <a:t>VEGF**</a:t>
                      </a:r>
                      <a:endParaRPr lang="sk-SK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600" b="1" u="none" strike="noStrike">
                          <a:effectLst/>
                        </a:rPr>
                        <a:t>0.0006</a:t>
                      </a:r>
                      <a:endParaRPr lang="sk-SK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extLst>
                  <a:ext uri="{0D108BD9-81ED-4DB2-BD59-A6C34878D82A}">
                    <a16:rowId xmlns:a16="http://schemas.microsoft.com/office/drawing/2014/main" val="188423510"/>
                  </a:ext>
                </a:extLst>
              </a:tr>
              <a:tr h="222917">
                <a:tc>
                  <a:txBody>
                    <a:bodyPr/>
                    <a:lstStyle/>
                    <a:p>
                      <a:pPr algn="l" fontAlgn="b"/>
                      <a:r>
                        <a:rPr lang="sk-SK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IL-7**</a:t>
                      </a:r>
                      <a:endParaRPr lang="sk-SK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600" b="1" u="none" strike="noStrike">
                          <a:effectLst/>
                        </a:rPr>
                        <a:t>0.0009</a:t>
                      </a:r>
                      <a:endParaRPr lang="sk-SK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extLst>
                  <a:ext uri="{0D108BD9-81ED-4DB2-BD59-A6C34878D82A}">
                    <a16:rowId xmlns:a16="http://schemas.microsoft.com/office/drawing/2014/main" val="2714186678"/>
                  </a:ext>
                </a:extLst>
              </a:tr>
              <a:tr h="222917">
                <a:tc>
                  <a:txBody>
                    <a:bodyPr/>
                    <a:lstStyle/>
                    <a:p>
                      <a:pPr algn="l" fontAlgn="b"/>
                      <a:r>
                        <a:rPr lang="sk-SK" sz="1600" b="1" u="none" strike="noStrike">
                          <a:effectLst/>
                        </a:rPr>
                        <a:t>MCP-1**</a:t>
                      </a:r>
                      <a:endParaRPr lang="sk-SK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600" b="1" u="none" strike="noStrike">
                          <a:effectLst/>
                        </a:rPr>
                        <a:t>0.0015</a:t>
                      </a:r>
                      <a:endParaRPr lang="sk-SK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extLst>
                  <a:ext uri="{0D108BD9-81ED-4DB2-BD59-A6C34878D82A}">
                    <a16:rowId xmlns:a16="http://schemas.microsoft.com/office/drawing/2014/main" val="4286711531"/>
                  </a:ext>
                </a:extLst>
              </a:tr>
              <a:tr h="222917">
                <a:tc>
                  <a:txBody>
                    <a:bodyPr/>
                    <a:lstStyle/>
                    <a:p>
                      <a:pPr algn="l" fontAlgn="b"/>
                      <a:r>
                        <a:rPr lang="sk-SK" sz="1600" b="1" u="none" strike="noStrike">
                          <a:effectLst/>
                        </a:rPr>
                        <a:t>MIP-1</a:t>
                      </a:r>
                      <a:r>
                        <a:rPr lang="el-GR" sz="1600" b="1" u="none" strike="noStrike">
                          <a:effectLst/>
                        </a:rPr>
                        <a:t>β**</a:t>
                      </a:r>
                      <a:endParaRPr lang="el-G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600" b="1" u="none" strike="noStrike">
                          <a:effectLst/>
                        </a:rPr>
                        <a:t>0.0025</a:t>
                      </a:r>
                      <a:endParaRPr lang="sk-SK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extLst>
                  <a:ext uri="{0D108BD9-81ED-4DB2-BD59-A6C34878D82A}">
                    <a16:rowId xmlns:a16="http://schemas.microsoft.com/office/drawing/2014/main" val="3000537460"/>
                  </a:ext>
                </a:extLst>
              </a:tr>
              <a:tr h="222917">
                <a:tc>
                  <a:txBody>
                    <a:bodyPr/>
                    <a:lstStyle/>
                    <a:p>
                      <a:pPr algn="l" fontAlgn="b"/>
                      <a:r>
                        <a:rPr lang="sk-SK" sz="1600" b="1" u="none" strike="noStrike">
                          <a:solidFill>
                            <a:srgbClr val="FF0000"/>
                          </a:solidFill>
                          <a:effectLst/>
                        </a:rPr>
                        <a:t>IL-6**</a:t>
                      </a:r>
                      <a:endParaRPr lang="sk-SK" sz="16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600" b="1" u="none" strike="noStrike">
                          <a:effectLst/>
                        </a:rPr>
                        <a:t>0.0027</a:t>
                      </a:r>
                      <a:endParaRPr lang="sk-SK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extLst>
                  <a:ext uri="{0D108BD9-81ED-4DB2-BD59-A6C34878D82A}">
                    <a16:rowId xmlns:a16="http://schemas.microsoft.com/office/drawing/2014/main" val="3869285482"/>
                  </a:ext>
                </a:extLst>
              </a:tr>
              <a:tr h="229911">
                <a:tc>
                  <a:txBody>
                    <a:bodyPr/>
                    <a:lstStyle/>
                    <a:p>
                      <a:pPr algn="l" fontAlgn="b"/>
                      <a:r>
                        <a:rPr lang="sk-SK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IL-1</a:t>
                      </a:r>
                      <a:r>
                        <a:rPr lang="el-GR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β**</a:t>
                      </a:r>
                      <a:endParaRPr lang="el-GR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600" b="1" u="none" strike="noStrike">
                          <a:effectLst/>
                        </a:rPr>
                        <a:t>0.0079</a:t>
                      </a:r>
                      <a:endParaRPr lang="sk-SK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extLst>
                  <a:ext uri="{0D108BD9-81ED-4DB2-BD59-A6C34878D82A}">
                    <a16:rowId xmlns:a16="http://schemas.microsoft.com/office/drawing/2014/main" val="312245270"/>
                  </a:ext>
                </a:extLst>
              </a:tr>
              <a:tr h="222917">
                <a:tc>
                  <a:txBody>
                    <a:bodyPr/>
                    <a:lstStyle/>
                    <a:p>
                      <a:pPr algn="l" fontAlgn="b"/>
                      <a:r>
                        <a:rPr lang="sk-SK" sz="1600" b="1" u="none" strike="noStrike">
                          <a:effectLst/>
                        </a:rPr>
                        <a:t>Eotaxin**</a:t>
                      </a:r>
                      <a:endParaRPr lang="sk-SK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600" b="1" u="none" strike="noStrike" dirty="0">
                          <a:effectLst/>
                        </a:rPr>
                        <a:t>0.0090</a:t>
                      </a:r>
                      <a:endParaRPr lang="sk-SK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extLst>
                  <a:ext uri="{0D108BD9-81ED-4DB2-BD59-A6C34878D82A}">
                    <a16:rowId xmlns:a16="http://schemas.microsoft.com/office/drawing/2014/main" val="457153549"/>
                  </a:ext>
                </a:extLst>
              </a:tr>
              <a:tr h="168681"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1" u="none" strike="noStrike">
                          <a:effectLst/>
                        </a:rPr>
                        <a:t>PDGF-BB*</a:t>
                      </a:r>
                      <a:endParaRPr lang="sk-SK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1" u="none" strike="noStrike">
                          <a:effectLst/>
                        </a:rPr>
                        <a:t>0.0100</a:t>
                      </a:r>
                      <a:endParaRPr lang="sk-SK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extLst>
                  <a:ext uri="{0D108BD9-81ED-4DB2-BD59-A6C34878D82A}">
                    <a16:rowId xmlns:a16="http://schemas.microsoft.com/office/drawing/2014/main" val="906913136"/>
                  </a:ext>
                </a:extLst>
              </a:tr>
              <a:tr h="168681"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1" u="none" strike="noStrike">
                          <a:effectLst/>
                        </a:rPr>
                        <a:t>IL-9*</a:t>
                      </a:r>
                      <a:endParaRPr lang="sk-SK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1" u="none" strike="noStrike">
                          <a:effectLst/>
                        </a:rPr>
                        <a:t>0.0179</a:t>
                      </a:r>
                      <a:endParaRPr lang="sk-SK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extLst>
                  <a:ext uri="{0D108BD9-81ED-4DB2-BD59-A6C34878D82A}">
                    <a16:rowId xmlns:a16="http://schemas.microsoft.com/office/drawing/2014/main" val="984659941"/>
                  </a:ext>
                </a:extLst>
              </a:tr>
              <a:tr h="168681"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1" u="none" strike="noStrike">
                          <a:effectLst/>
                        </a:rPr>
                        <a:t>RANTES*</a:t>
                      </a:r>
                      <a:endParaRPr lang="sk-SK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1" u="none" strike="noStrike">
                          <a:effectLst/>
                        </a:rPr>
                        <a:t>0.0188</a:t>
                      </a:r>
                      <a:endParaRPr lang="sk-SK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extLst>
                  <a:ext uri="{0D108BD9-81ED-4DB2-BD59-A6C34878D82A}">
                    <a16:rowId xmlns:a16="http://schemas.microsoft.com/office/drawing/2014/main" val="3539059741"/>
                  </a:ext>
                </a:extLst>
              </a:tr>
              <a:tr h="168681"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1" u="none" strike="noStrike">
                          <a:effectLst/>
                        </a:rPr>
                        <a:t>IL-10*</a:t>
                      </a:r>
                      <a:endParaRPr lang="sk-SK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1" u="none" strike="noStrike">
                          <a:effectLst/>
                        </a:rPr>
                        <a:t>0.0234</a:t>
                      </a:r>
                      <a:endParaRPr lang="sk-SK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extLst>
                  <a:ext uri="{0D108BD9-81ED-4DB2-BD59-A6C34878D82A}">
                    <a16:rowId xmlns:a16="http://schemas.microsoft.com/office/drawing/2014/main" val="2606660847"/>
                  </a:ext>
                </a:extLst>
              </a:tr>
              <a:tr h="168681"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1" u="none" strike="noStrike">
                          <a:effectLst/>
                        </a:rPr>
                        <a:t>IL-2*</a:t>
                      </a:r>
                      <a:endParaRPr lang="sk-SK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1" u="none" strike="noStrike">
                          <a:effectLst/>
                        </a:rPr>
                        <a:t>0.0423</a:t>
                      </a:r>
                      <a:endParaRPr lang="sk-SK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extLst>
                  <a:ext uri="{0D108BD9-81ED-4DB2-BD59-A6C34878D82A}">
                    <a16:rowId xmlns:a16="http://schemas.microsoft.com/office/drawing/2014/main" val="774160083"/>
                  </a:ext>
                </a:extLst>
              </a:tr>
              <a:tr h="168681"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1" u="none" strike="noStrike">
                          <a:effectLst/>
                        </a:rPr>
                        <a:t>GM-CSF*</a:t>
                      </a:r>
                      <a:endParaRPr lang="sk-SK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1" u="none" strike="noStrike">
                          <a:effectLst/>
                        </a:rPr>
                        <a:t>0.0481</a:t>
                      </a:r>
                      <a:endParaRPr lang="sk-SK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extLst>
                  <a:ext uri="{0D108BD9-81ED-4DB2-BD59-A6C34878D82A}">
                    <a16:rowId xmlns:a16="http://schemas.microsoft.com/office/drawing/2014/main" val="634077877"/>
                  </a:ext>
                </a:extLst>
              </a:tr>
              <a:tr h="168681"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1" u="none" strike="noStrike">
                          <a:effectLst/>
                        </a:rPr>
                        <a:t>IL-12*</a:t>
                      </a:r>
                      <a:endParaRPr lang="sk-SK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1" u="none" strike="noStrike" dirty="0">
                          <a:effectLst/>
                        </a:rPr>
                        <a:t>0.0483</a:t>
                      </a:r>
                      <a:endParaRPr lang="sk-SK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extLst>
                  <a:ext uri="{0D108BD9-81ED-4DB2-BD59-A6C34878D82A}">
                    <a16:rowId xmlns:a16="http://schemas.microsoft.com/office/drawing/2014/main" val="3133814273"/>
                  </a:ext>
                </a:extLst>
              </a:tr>
              <a:tr h="143384"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u="none" strike="noStrike" dirty="0">
                          <a:effectLst/>
                        </a:rPr>
                        <a:t>MIP-1</a:t>
                      </a:r>
                      <a:r>
                        <a:rPr lang="el-GR" sz="800" u="none" strike="noStrike" dirty="0">
                          <a:effectLst/>
                        </a:rPr>
                        <a:t>α</a:t>
                      </a:r>
                      <a:endParaRPr lang="el-GR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u="none" strike="noStrike">
                          <a:effectLst/>
                        </a:rPr>
                        <a:t>0.0610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extLst>
                  <a:ext uri="{0D108BD9-81ED-4DB2-BD59-A6C34878D82A}">
                    <a16:rowId xmlns:a16="http://schemas.microsoft.com/office/drawing/2014/main" val="834127719"/>
                  </a:ext>
                </a:extLst>
              </a:tr>
              <a:tr h="143384"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u="none" strike="noStrike" dirty="0">
                          <a:effectLst/>
                        </a:rPr>
                        <a:t>IP-10</a:t>
                      </a:r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u="none" strike="noStrike">
                          <a:effectLst/>
                        </a:rPr>
                        <a:t>0.1083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extLst>
                  <a:ext uri="{0D108BD9-81ED-4DB2-BD59-A6C34878D82A}">
                    <a16:rowId xmlns:a16="http://schemas.microsoft.com/office/drawing/2014/main" val="3351170710"/>
                  </a:ext>
                </a:extLst>
              </a:tr>
              <a:tr h="143384"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u="none" strike="noStrike" dirty="0">
                          <a:effectLst/>
                        </a:rPr>
                        <a:t>IL-13</a:t>
                      </a:r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u="none" strike="noStrike">
                          <a:effectLst/>
                        </a:rPr>
                        <a:t>0.1331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extLst>
                  <a:ext uri="{0D108BD9-81ED-4DB2-BD59-A6C34878D82A}">
                    <a16:rowId xmlns:a16="http://schemas.microsoft.com/office/drawing/2014/main" val="4057240143"/>
                  </a:ext>
                </a:extLst>
              </a:tr>
              <a:tr h="143384"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u="none" strike="noStrike" dirty="0">
                          <a:effectLst/>
                        </a:rPr>
                        <a:t>IL-8</a:t>
                      </a:r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u="none" strike="noStrike">
                          <a:effectLst/>
                        </a:rPr>
                        <a:t>0.2139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extLst>
                  <a:ext uri="{0D108BD9-81ED-4DB2-BD59-A6C34878D82A}">
                    <a16:rowId xmlns:a16="http://schemas.microsoft.com/office/drawing/2014/main" val="604015048"/>
                  </a:ext>
                </a:extLst>
              </a:tr>
              <a:tr h="143384"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u="none" strike="noStrike" dirty="0">
                          <a:effectLst/>
                        </a:rPr>
                        <a:t>IL-15</a:t>
                      </a:r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u="none" strike="noStrike">
                          <a:effectLst/>
                        </a:rPr>
                        <a:t>0.2443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extLst>
                  <a:ext uri="{0D108BD9-81ED-4DB2-BD59-A6C34878D82A}">
                    <a16:rowId xmlns:a16="http://schemas.microsoft.com/office/drawing/2014/main" val="862780047"/>
                  </a:ext>
                </a:extLst>
              </a:tr>
              <a:tr h="143384"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u="none" strike="noStrike" dirty="0">
                          <a:effectLst/>
                        </a:rPr>
                        <a:t>IL-5</a:t>
                      </a:r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u="none" strike="noStrike">
                          <a:effectLst/>
                        </a:rPr>
                        <a:t>0.2601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extLst>
                  <a:ext uri="{0D108BD9-81ED-4DB2-BD59-A6C34878D82A}">
                    <a16:rowId xmlns:a16="http://schemas.microsoft.com/office/drawing/2014/main" val="3493712572"/>
                  </a:ext>
                </a:extLst>
              </a:tr>
              <a:tr h="143384"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u="none" strike="noStrike" dirty="0">
                          <a:effectLst/>
                        </a:rPr>
                        <a:t>IL-1Ra</a:t>
                      </a:r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u="none" strike="noStrike">
                          <a:effectLst/>
                        </a:rPr>
                        <a:t>0.2864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extLst>
                  <a:ext uri="{0D108BD9-81ED-4DB2-BD59-A6C34878D82A}">
                    <a16:rowId xmlns:a16="http://schemas.microsoft.com/office/drawing/2014/main" val="1617978121"/>
                  </a:ext>
                </a:extLst>
              </a:tr>
              <a:tr h="143384"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u="none" strike="noStrike" dirty="0">
                          <a:effectLst/>
                        </a:rPr>
                        <a:t>IL-4</a:t>
                      </a:r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u="none" strike="noStrike">
                          <a:effectLst/>
                        </a:rPr>
                        <a:t>0.3280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extLst>
                  <a:ext uri="{0D108BD9-81ED-4DB2-BD59-A6C34878D82A}">
                    <a16:rowId xmlns:a16="http://schemas.microsoft.com/office/drawing/2014/main" val="2876072895"/>
                  </a:ext>
                </a:extLst>
              </a:tr>
              <a:tr h="143384"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u="none" strike="noStrike" dirty="0">
                          <a:effectLst/>
                        </a:rPr>
                        <a:t>IL-17</a:t>
                      </a:r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u="none" strike="noStrike">
                          <a:effectLst/>
                        </a:rPr>
                        <a:t>0.3938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extLst>
                  <a:ext uri="{0D108BD9-81ED-4DB2-BD59-A6C34878D82A}">
                    <a16:rowId xmlns:a16="http://schemas.microsoft.com/office/drawing/2014/main" val="671180976"/>
                  </a:ext>
                </a:extLst>
              </a:tr>
              <a:tr h="143384"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u="none" strike="noStrike" dirty="0">
                          <a:effectLst/>
                        </a:rPr>
                        <a:t>IFN-</a:t>
                      </a:r>
                      <a:r>
                        <a:rPr lang="el-GR" sz="800" u="none" strike="noStrike" dirty="0">
                          <a:effectLst/>
                        </a:rPr>
                        <a:t>γ</a:t>
                      </a:r>
                      <a:endParaRPr lang="el-GR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u="none" strike="noStrike">
                          <a:effectLst/>
                        </a:rPr>
                        <a:t>0.5226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extLst>
                  <a:ext uri="{0D108BD9-81ED-4DB2-BD59-A6C34878D82A}">
                    <a16:rowId xmlns:a16="http://schemas.microsoft.com/office/drawing/2014/main" val="4135026322"/>
                  </a:ext>
                </a:extLst>
              </a:tr>
              <a:tr h="143384"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u="none" strike="noStrike" dirty="0">
                          <a:effectLst/>
                        </a:rPr>
                        <a:t>G-CSF</a:t>
                      </a:r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u="none" strike="noStrike" dirty="0">
                          <a:effectLst/>
                        </a:rPr>
                        <a:t>0.5386</a:t>
                      </a:r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extLst>
                  <a:ext uri="{0D108BD9-81ED-4DB2-BD59-A6C34878D82A}">
                    <a16:rowId xmlns:a16="http://schemas.microsoft.com/office/drawing/2014/main" val="2072203229"/>
                  </a:ext>
                </a:extLst>
              </a:tr>
              <a:tr h="143384"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u="none" strike="noStrike" dirty="0" err="1">
                          <a:effectLst/>
                        </a:rPr>
                        <a:t>Basic</a:t>
                      </a:r>
                      <a:r>
                        <a:rPr lang="sk-SK" sz="800" u="none" strike="noStrike" dirty="0">
                          <a:effectLst/>
                        </a:rPr>
                        <a:t> FGF</a:t>
                      </a:r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800" u="none" strike="noStrike" dirty="0">
                          <a:effectLst/>
                        </a:rPr>
                        <a:t>0.9320</a:t>
                      </a:r>
                      <a:endParaRPr lang="sk-SK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5" marR="6715" marT="6715" marB="0" anchor="b"/>
                </a:tc>
                <a:extLst>
                  <a:ext uri="{0D108BD9-81ED-4DB2-BD59-A6C34878D82A}">
                    <a16:rowId xmlns:a16="http://schemas.microsoft.com/office/drawing/2014/main" val="1021266694"/>
                  </a:ext>
                </a:extLst>
              </a:tr>
            </a:tbl>
          </a:graphicData>
        </a:graphic>
      </p:graphicFrame>
      <p:sp>
        <p:nvSpPr>
          <p:cNvPr id="10" name="BlokTextu 9">
            <a:extLst>
              <a:ext uri="{FF2B5EF4-FFF2-40B4-BE49-F238E27FC236}">
                <a16:creationId xmlns:a16="http://schemas.microsoft.com/office/drawing/2014/main" id="{40839703-5423-4DB4-ACFD-0A294BE8EF5A}"/>
              </a:ext>
            </a:extLst>
          </p:cNvPr>
          <p:cNvSpPr txBox="1"/>
          <p:nvPr/>
        </p:nvSpPr>
        <p:spPr>
          <a:xfrm>
            <a:off x="5001036" y="3827086"/>
            <a:ext cx="7089364" cy="24468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0" i="0" u="none" strike="noStrike" baseline="0" dirty="0"/>
              <a:t>total collagen in the atrial</a:t>
            </a:r>
            <a:r>
              <a:rPr lang="sk-SK" sz="2000" b="0" i="0" u="none" strike="noStrike" baseline="0" dirty="0"/>
              <a:t> m</a:t>
            </a:r>
            <a:r>
              <a:rPr lang="en-US" sz="2000" b="0" i="0" u="none" strike="noStrike" baseline="0" dirty="0" err="1"/>
              <a:t>yocardium</a:t>
            </a:r>
            <a:r>
              <a:rPr lang="en-US" sz="2000" b="0" i="0" u="none" strike="noStrike" baseline="0" dirty="0"/>
              <a:t> was correlated with</a:t>
            </a:r>
            <a:r>
              <a:rPr lang="sk-SK" sz="2000" b="0" i="0" u="none" strike="noStrike" baseline="0" dirty="0"/>
              <a:t> </a:t>
            </a:r>
            <a:r>
              <a:rPr lang="sk-SK" sz="2000" b="0" i="0" u="none" strike="noStrike" baseline="0" dirty="0" err="1"/>
              <a:t>protein</a:t>
            </a:r>
            <a:r>
              <a:rPr lang="sk-SK" sz="2000" b="0" i="0" u="none" strike="noStrike" baseline="0" dirty="0"/>
              <a:t> </a:t>
            </a:r>
            <a:r>
              <a:rPr lang="sk-SK" sz="2000" b="0" i="0" u="none" strike="noStrike" baseline="0" dirty="0" err="1"/>
              <a:t>content</a:t>
            </a:r>
            <a:r>
              <a:rPr lang="sk-SK" sz="2000" b="0" i="0" u="none" strike="noStrike" baseline="0" dirty="0"/>
              <a:t> </a:t>
            </a:r>
            <a:r>
              <a:rPr lang="en-US" sz="2000" b="0" i="0" u="none" strike="noStrike" baseline="0" dirty="0"/>
              <a:t>of cytokines/chemokines</a:t>
            </a:r>
            <a:r>
              <a:rPr lang="sk-SK" sz="2000" b="0" i="0" u="none" strike="noStrike" baseline="0" dirty="0"/>
              <a:t> in </a:t>
            </a:r>
            <a:r>
              <a:rPr lang="sk-SK" sz="2000" b="0" i="0" u="none" strike="noStrike" baseline="0" dirty="0" err="1"/>
              <a:t>atrial</a:t>
            </a:r>
            <a:r>
              <a:rPr lang="sk-SK" sz="2000" b="0" i="0" u="none" strike="noStrike" baseline="0" dirty="0"/>
              <a:t> </a:t>
            </a:r>
            <a:r>
              <a:rPr lang="sk-SK" sz="2000" b="0" i="0" u="none" strike="noStrike" baseline="0" dirty="0" err="1"/>
              <a:t>tissu</a:t>
            </a:r>
            <a:r>
              <a:rPr lang="sk-SK" sz="2000" dirty="0" err="1"/>
              <a:t>e</a:t>
            </a:r>
            <a:r>
              <a:rPr lang="sk-SK" sz="2000" dirty="0"/>
              <a:t> </a:t>
            </a:r>
            <a:r>
              <a:rPr lang="sk-SK" sz="2000" dirty="0" err="1"/>
              <a:t>without</a:t>
            </a:r>
            <a:r>
              <a:rPr lang="sk-SK" sz="2000" dirty="0"/>
              <a:t> </a:t>
            </a:r>
            <a:r>
              <a:rPr lang="sk-SK" sz="2000" dirty="0" err="1"/>
              <a:t>correlation</a:t>
            </a:r>
            <a:r>
              <a:rPr lang="sk-SK" sz="2000" dirty="0"/>
              <a:t> </a:t>
            </a:r>
            <a:r>
              <a:rPr lang="sk-SK" sz="2000" dirty="0" err="1"/>
              <a:t>with</a:t>
            </a:r>
            <a:r>
              <a:rPr lang="sk-SK" sz="2000" dirty="0"/>
              <a:t> </a:t>
            </a:r>
            <a:r>
              <a:rPr lang="sk-SK" sz="2000" dirty="0" err="1"/>
              <a:t>serum</a:t>
            </a:r>
            <a:r>
              <a:rPr lang="sk-SK" sz="2000" dirty="0"/>
              <a:t> </a:t>
            </a:r>
            <a:r>
              <a:rPr lang="sk-SK" sz="2000" dirty="0" err="1"/>
              <a:t>levels</a:t>
            </a:r>
            <a:r>
              <a:rPr lang="sk-SK" sz="2000" dirty="0"/>
              <a:t> of </a:t>
            </a:r>
            <a:r>
              <a:rPr lang="sk-SK" sz="2000" dirty="0" err="1"/>
              <a:t>citokines</a:t>
            </a:r>
            <a:r>
              <a:rPr lang="sk-SK" sz="2000" dirty="0"/>
              <a:t>/</a:t>
            </a:r>
            <a:r>
              <a:rPr lang="sk-SK" sz="2000" dirty="0" err="1"/>
              <a:t>chemokines</a:t>
            </a:r>
            <a:endParaRPr lang="sk-SK" sz="2000" dirty="0"/>
          </a:p>
          <a:p>
            <a:pPr algn="l"/>
            <a:endParaRPr lang="sk-SK" sz="1200" dirty="0"/>
          </a:p>
          <a:p>
            <a:pPr algn="l"/>
            <a:r>
              <a:rPr lang="en-US" sz="2700" b="1" i="0" u="none" strike="noStrike" baseline="0" dirty="0"/>
              <a:t>local inflammatory burden </a:t>
            </a:r>
            <a:r>
              <a:rPr lang="sk-SK" sz="2700" b="1" i="0" u="none" strike="noStrike" baseline="0" dirty="0"/>
              <a:t>in </a:t>
            </a:r>
            <a:r>
              <a:rPr lang="en-US" sz="2700" b="1" i="0" u="none" strike="noStrike" baseline="0" dirty="0"/>
              <a:t>atrial myocardium</a:t>
            </a:r>
            <a:r>
              <a:rPr lang="sk-SK" sz="2700" b="1" i="0" u="none" strike="noStrike" baseline="0" dirty="0"/>
              <a:t> </a:t>
            </a:r>
            <a:r>
              <a:rPr lang="en-US" sz="2700" b="1" i="0" u="none" strike="noStrike" baseline="0" dirty="0"/>
              <a:t>could be more effective than systemic inflammation for atrial myocardial fibrosis</a:t>
            </a:r>
            <a:r>
              <a:rPr lang="sk-SK" sz="2700" b="1" dirty="0"/>
              <a:t> </a:t>
            </a:r>
          </a:p>
        </p:txBody>
      </p:sp>
      <p:pic>
        <p:nvPicPr>
          <p:cNvPr id="12" name="Obrázok 11">
            <a:extLst>
              <a:ext uri="{FF2B5EF4-FFF2-40B4-BE49-F238E27FC236}">
                <a16:creationId xmlns:a16="http://schemas.microsoft.com/office/drawing/2014/main" id="{574516A9-ABE8-4559-9030-2EE3335270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1036" y="1409809"/>
            <a:ext cx="2859110" cy="2273121"/>
          </a:xfrm>
          <a:prstGeom prst="rect">
            <a:avLst/>
          </a:prstGeom>
        </p:spPr>
      </p:pic>
      <p:sp>
        <p:nvSpPr>
          <p:cNvPr id="14" name="BlokTextu 13">
            <a:extLst>
              <a:ext uri="{FF2B5EF4-FFF2-40B4-BE49-F238E27FC236}">
                <a16:creationId xmlns:a16="http://schemas.microsoft.com/office/drawing/2014/main" id="{85AEC809-C70F-4AB8-9611-186AA8D2EDB8}"/>
              </a:ext>
            </a:extLst>
          </p:cNvPr>
          <p:cNvSpPr txBox="1"/>
          <p:nvPr/>
        </p:nvSpPr>
        <p:spPr>
          <a:xfrm>
            <a:off x="8141369" y="1568975"/>
            <a:ext cx="29925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u="none" strike="noStrike" baseline="0" dirty="0"/>
              <a:t>LAA samples</a:t>
            </a:r>
            <a:endParaRPr lang="sk-SK" sz="2400" b="0" i="0" u="none" strike="noStrike" baseline="0" dirty="0"/>
          </a:p>
          <a:p>
            <a:r>
              <a:rPr lang="en-US" sz="2400" b="0" i="0" u="none" strike="noStrike" baseline="0" dirty="0"/>
              <a:t>59 consecutive AF</a:t>
            </a:r>
            <a:r>
              <a:rPr lang="sk-SK" sz="2400" b="0" i="0" u="none" strike="noStrike" baseline="0" dirty="0"/>
              <a:t> </a:t>
            </a:r>
            <a:r>
              <a:rPr lang="sk-SK" sz="2400" b="0" i="0" u="none" strike="noStrike" baseline="0" dirty="0" err="1"/>
              <a:t>pts</a:t>
            </a:r>
            <a:endParaRPr lang="sk-SK" sz="2400" dirty="0"/>
          </a:p>
        </p:txBody>
      </p:sp>
    </p:spTree>
    <p:extLst>
      <p:ext uri="{BB962C8B-B14F-4D97-AF65-F5344CB8AC3E}">
        <p14:creationId xmlns:p14="http://schemas.microsoft.com/office/powerpoint/2010/main" val="37079538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7EE26304-5FED-47A3-B1E3-D95683A376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6437" y="161800"/>
            <a:ext cx="8922327" cy="6266710"/>
          </a:xfrm>
          <a:prstGeom prst="rect">
            <a:avLst/>
          </a:prstGeom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A204BDB8-3B2F-457D-8F46-B2B8740934C8}"/>
              </a:ext>
            </a:extLst>
          </p:cNvPr>
          <p:cNvSpPr txBox="1"/>
          <p:nvPr/>
        </p:nvSpPr>
        <p:spPr>
          <a:xfrm>
            <a:off x="8645236" y="6519446"/>
            <a:ext cx="35467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600" i="0" dirty="0">
                <a:effectLst/>
              </a:rPr>
              <a:t>Int J Cardiol. 2019 Jul 15; 287: 195–200.</a:t>
            </a:r>
            <a:endParaRPr lang="sk-SK" sz="1600" dirty="0"/>
          </a:p>
        </p:txBody>
      </p:sp>
    </p:spTree>
    <p:extLst>
      <p:ext uri="{BB962C8B-B14F-4D97-AF65-F5344CB8AC3E}">
        <p14:creationId xmlns:p14="http://schemas.microsoft.com/office/powerpoint/2010/main" val="18537387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0EE69940-AB29-4535-8A6E-2065F36183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819" y="0"/>
            <a:ext cx="8987618" cy="6668655"/>
          </a:xfrm>
          <a:prstGeom prst="rect">
            <a:avLst/>
          </a:prstGeom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C37B154E-A45F-4A64-836E-B5463FFCA363}"/>
              </a:ext>
            </a:extLst>
          </p:cNvPr>
          <p:cNvSpPr txBox="1"/>
          <p:nvPr/>
        </p:nvSpPr>
        <p:spPr>
          <a:xfrm>
            <a:off x="7915563" y="6519446"/>
            <a:ext cx="414712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u="none" strike="noStrike" baseline="0" dirty="0"/>
              <a:t>European Heart Journal (2020) 41, 1120–1122</a:t>
            </a:r>
            <a:r>
              <a:rPr lang="sk-SK" sz="1600" b="0" i="0" u="none" strike="noStrike" baseline="0" dirty="0"/>
              <a:t>.</a:t>
            </a:r>
            <a:endParaRPr lang="sk-SK" sz="1600" dirty="0"/>
          </a:p>
        </p:txBody>
      </p:sp>
    </p:spTree>
    <p:extLst>
      <p:ext uri="{BB962C8B-B14F-4D97-AF65-F5344CB8AC3E}">
        <p14:creationId xmlns:p14="http://schemas.microsoft.com/office/powerpoint/2010/main" val="17923368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D1B6A680-367A-49AC-BF3F-354491474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68" y="1272273"/>
            <a:ext cx="12026464" cy="5377905"/>
          </a:xfrm>
          <a:prstGeom prst="rect">
            <a:avLst/>
          </a:prstGeom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84016170-C3EA-4C35-92D7-DF63DBE691D7}"/>
              </a:ext>
            </a:extLst>
          </p:cNvPr>
          <p:cNvSpPr txBox="1"/>
          <p:nvPr/>
        </p:nvSpPr>
        <p:spPr>
          <a:xfrm>
            <a:off x="369455" y="127274"/>
            <a:ext cx="1136072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k-SK" sz="3200" b="1" dirty="0"/>
              <a:t>M</a:t>
            </a:r>
            <a:r>
              <a:rPr lang="en-US" sz="3200" b="1" i="0" u="none" strike="noStrike" baseline="0" dirty="0" err="1"/>
              <a:t>olecular</a:t>
            </a:r>
            <a:r>
              <a:rPr lang="en-US" sz="3200" b="1" i="0" u="none" strike="noStrike" baseline="0" dirty="0"/>
              <a:t> and cellular mechanisms of atrial fibrillation pathogenesis</a:t>
            </a:r>
            <a:r>
              <a:rPr lang="sk-SK" sz="3200" b="1" i="0" u="none" strike="noStrike" baseline="0" dirty="0"/>
              <a:t> </a:t>
            </a:r>
            <a:r>
              <a:rPr lang="sk-SK" sz="3200" b="1" i="0" u="none" strike="noStrike" baseline="0" dirty="0" err="1"/>
              <a:t>involving</a:t>
            </a:r>
            <a:r>
              <a:rPr lang="sk-SK" sz="3200" b="1" i="0" u="none" strike="noStrike" baseline="0" dirty="0"/>
              <a:t> </a:t>
            </a:r>
            <a:r>
              <a:rPr lang="sk-SK" sz="3200" b="1" i="0" u="none" strike="noStrike" baseline="0" dirty="0" err="1"/>
              <a:t>inflammatory</a:t>
            </a:r>
            <a:r>
              <a:rPr lang="sk-SK" sz="3200" b="1" i="0" u="none" strike="noStrike" baseline="0" dirty="0"/>
              <a:t> </a:t>
            </a:r>
            <a:r>
              <a:rPr lang="sk-SK" sz="3200" b="1" i="0" u="none" strike="noStrike" baseline="0" dirty="0" err="1"/>
              <a:t>pathways</a:t>
            </a:r>
            <a:endParaRPr lang="sk-SK" sz="3200" dirty="0"/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DEE9BCFE-94A1-485B-9DDB-ABA87DC27791}"/>
              </a:ext>
            </a:extLst>
          </p:cNvPr>
          <p:cNvSpPr txBox="1"/>
          <p:nvPr/>
        </p:nvSpPr>
        <p:spPr>
          <a:xfrm>
            <a:off x="8645236" y="6519446"/>
            <a:ext cx="35467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600" i="0" dirty="0">
                <a:effectLst/>
              </a:rPr>
              <a:t>Int J Cardiol. 2019 Jul 15; 287: 195–200.</a:t>
            </a:r>
            <a:endParaRPr lang="sk-SK" sz="1600" dirty="0"/>
          </a:p>
        </p:txBody>
      </p:sp>
    </p:spTree>
    <p:extLst>
      <p:ext uri="{BB962C8B-B14F-4D97-AF65-F5344CB8AC3E}">
        <p14:creationId xmlns:p14="http://schemas.microsoft.com/office/powerpoint/2010/main" val="27242243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099259CD-EDE5-409E-ACFB-3ACF3BE677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7194" y="971198"/>
            <a:ext cx="7897612" cy="5504985"/>
          </a:xfrm>
          <a:prstGeom prst="rect">
            <a:avLst/>
          </a:prstGeom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44F6EFEC-28B3-4096-BA83-39C6078E75F2}"/>
              </a:ext>
            </a:extLst>
          </p:cNvPr>
          <p:cNvSpPr txBox="1"/>
          <p:nvPr/>
        </p:nvSpPr>
        <p:spPr>
          <a:xfrm>
            <a:off x="508000" y="386423"/>
            <a:ext cx="10972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k-SK" sz="3200" b="1" dirty="0"/>
              <a:t>M</a:t>
            </a:r>
            <a:r>
              <a:rPr lang="en-US" sz="3200" b="1" i="0" u="none" strike="noStrike" baseline="0" dirty="0" err="1"/>
              <a:t>olecular</a:t>
            </a:r>
            <a:r>
              <a:rPr lang="en-US" sz="3200" b="1" i="0" u="none" strike="noStrike" baseline="0" dirty="0"/>
              <a:t> mechanisms underlying the development of </a:t>
            </a:r>
            <a:r>
              <a:rPr lang="sk-SK" sz="3200" b="1" i="0" u="none" strike="noStrike" baseline="0" dirty="0"/>
              <a:t>AF</a:t>
            </a:r>
            <a:endParaRPr lang="sk-SK" sz="7200" b="1" dirty="0"/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F0411744-67B8-4657-ACCE-CFEFA1F7A93A}"/>
              </a:ext>
            </a:extLst>
          </p:cNvPr>
          <p:cNvSpPr txBox="1"/>
          <p:nvPr/>
        </p:nvSpPr>
        <p:spPr>
          <a:xfrm>
            <a:off x="9033163" y="6179189"/>
            <a:ext cx="280785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sk-SK" sz="1600" b="0" i="0" u="none" strike="noStrike" baseline="0" dirty="0"/>
              <a:t>Front. </a:t>
            </a:r>
            <a:r>
              <a:rPr lang="sk-SK" sz="1600" b="0" i="0" u="none" strike="noStrike" baseline="0" dirty="0" err="1"/>
              <a:t>Physiol</a:t>
            </a:r>
            <a:r>
              <a:rPr lang="sk-SK" sz="1600" b="0" i="0" u="none" strike="noStrike" baseline="0" dirty="0"/>
              <a:t>. 9:1115.</a:t>
            </a:r>
          </a:p>
          <a:p>
            <a:pPr algn="r"/>
            <a:r>
              <a:rPr lang="sk-SK" sz="1600" b="0" i="0" u="none" strike="noStrike" baseline="0" dirty="0" err="1"/>
              <a:t>doi</a:t>
            </a:r>
            <a:r>
              <a:rPr lang="sk-SK" sz="1600" b="0" i="0" u="none" strike="noStrike" baseline="0" dirty="0"/>
              <a:t>: 10.3389/fphys.2018.01115</a:t>
            </a:r>
            <a:endParaRPr lang="sk-SK" sz="4400" dirty="0"/>
          </a:p>
        </p:txBody>
      </p:sp>
    </p:spTree>
    <p:extLst>
      <p:ext uri="{BB962C8B-B14F-4D97-AF65-F5344CB8AC3E}">
        <p14:creationId xmlns:p14="http://schemas.microsoft.com/office/powerpoint/2010/main" val="5207825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8D7CEBA8-E1C8-4CF6-BF98-2A1D30957A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35708"/>
            <a:ext cx="12211829" cy="4865093"/>
          </a:xfrm>
          <a:prstGeom prst="rect">
            <a:avLst/>
          </a:prstGeom>
        </p:spPr>
      </p:pic>
      <p:sp>
        <p:nvSpPr>
          <p:cNvPr id="4" name="BlokTextu 3">
            <a:extLst>
              <a:ext uri="{FF2B5EF4-FFF2-40B4-BE49-F238E27FC236}">
                <a16:creationId xmlns:a16="http://schemas.microsoft.com/office/drawing/2014/main" id="{77F17371-A309-4ED5-ADE7-02BEE80F8AC1}"/>
              </a:ext>
            </a:extLst>
          </p:cNvPr>
          <p:cNvSpPr txBox="1"/>
          <p:nvPr/>
        </p:nvSpPr>
        <p:spPr>
          <a:xfrm>
            <a:off x="332510" y="457199"/>
            <a:ext cx="113607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0" u="none" strike="noStrike" baseline="0" dirty="0"/>
              <a:t>Proposed therapeutic strategies for AF by targeting inflammatory pathways</a:t>
            </a:r>
            <a:endParaRPr lang="sk-SK" sz="4400" dirty="0"/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77AF891F-0A8D-49F4-8202-FDB137BF414E}"/>
              </a:ext>
            </a:extLst>
          </p:cNvPr>
          <p:cNvSpPr txBox="1"/>
          <p:nvPr/>
        </p:nvSpPr>
        <p:spPr>
          <a:xfrm>
            <a:off x="8645236" y="6519446"/>
            <a:ext cx="35467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600" i="0" dirty="0">
                <a:effectLst/>
              </a:rPr>
              <a:t>Int J Cardiol. 2019 Jul 15; 287: 195–200.</a:t>
            </a:r>
            <a:endParaRPr lang="sk-SK" sz="1600" dirty="0"/>
          </a:p>
        </p:txBody>
      </p:sp>
    </p:spTree>
    <p:extLst>
      <p:ext uri="{BB962C8B-B14F-4D97-AF65-F5344CB8AC3E}">
        <p14:creationId xmlns:p14="http://schemas.microsoft.com/office/powerpoint/2010/main" val="12398691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773545" y="5543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sk-SK" sz="3600" b="1" dirty="0"/>
              <a:t>Vyhlásenie o konflikte záujmov autora</a:t>
            </a:r>
          </a:p>
        </p:txBody>
      </p:sp>
      <p:graphicFrame>
        <p:nvGraphicFramePr>
          <p:cNvPr id="6" name="Zástupný objekt pre obsah 5"/>
          <p:cNvGraphicFramePr>
            <a:graphicFrameLocks noGrp="1"/>
          </p:cNvGraphicFramePr>
          <p:nvPr>
            <p:ph idx="1"/>
          </p:nvPr>
        </p:nvGraphicFramePr>
        <p:xfrm>
          <a:off x="988291" y="2205556"/>
          <a:ext cx="10206182" cy="43799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03091">
                  <a:extLst>
                    <a:ext uri="{9D8B030D-6E8A-4147-A177-3AD203B41FA5}">
                      <a16:colId xmlns:a16="http://schemas.microsoft.com/office/drawing/2014/main" val="3946931703"/>
                    </a:ext>
                  </a:extLst>
                </a:gridCol>
                <a:gridCol w="5103091">
                  <a:extLst>
                    <a:ext uri="{9D8B030D-6E8A-4147-A177-3AD203B41FA5}">
                      <a16:colId xmlns:a16="http://schemas.microsoft.com/office/drawing/2014/main" val="2706723847"/>
                    </a:ext>
                  </a:extLst>
                </a:gridCol>
              </a:tblGrid>
              <a:tr h="533650">
                <a:tc>
                  <a:txBody>
                    <a:bodyPr/>
                    <a:lstStyle/>
                    <a:p>
                      <a:pPr algn="ctr"/>
                      <a:r>
                        <a:rPr lang="sk-SK" sz="2000" dirty="0"/>
                        <a:t>Forma</a:t>
                      </a:r>
                      <a:r>
                        <a:rPr lang="sk-SK" sz="2000" baseline="0" dirty="0"/>
                        <a:t> finančného prepojenia</a:t>
                      </a:r>
                      <a:endParaRPr lang="sk-SK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000" dirty="0"/>
                        <a:t>Spoločnosť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265855447"/>
                  </a:ext>
                </a:extLst>
              </a:tr>
              <a:tr h="748457">
                <a:tc>
                  <a:txBody>
                    <a:bodyPr/>
                    <a:lstStyle/>
                    <a:p>
                      <a:r>
                        <a:rPr lang="sk-SK" sz="2000" dirty="0"/>
                        <a:t>Participácia</a:t>
                      </a:r>
                      <a:r>
                        <a:rPr lang="sk-SK" sz="2000" baseline="0" dirty="0"/>
                        <a:t> na klinických štúdiách/firemnom grante</a:t>
                      </a:r>
                      <a:endParaRPr lang="sk-SK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sk-SK" sz="2000" dirty="0" err="1"/>
                        <a:t>Abbott</a:t>
                      </a:r>
                      <a:r>
                        <a:rPr lang="sk-SK" sz="2000" dirty="0"/>
                        <a:t>, Biotronik, Boehringer-</a:t>
                      </a:r>
                      <a:r>
                        <a:rPr lang="sk-SK" sz="2000" dirty="0" err="1"/>
                        <a:t>Ingelheim</a:t>
                      </a:r>
                      <a:r>
                        <a:rPr lang="sk-SK" sz="2000" dirty="0"/>
                        <a:t>, </a:t>
                      </a:r>
                      <a:r>
                        <a:rPr lang="sk-SK" sz="2000" dirty="0" err="1"/>
                        <a:t>Medtronic</a:t>
                      </a:r>
                      <a:r>
                        <a:rPr lang="sk-SK" sz="2000" dirty="0"/>
                        <a:t>, Pfizer, </a:t>
                      </a:r>
                      <a:r>
                        <a:rPr lang="sk-SK" sz="2000" dirty="0" err="1"/>
                        <a:t>Vitatron</a:t>
                      </a:r>
                      <a:endParaRPr lang="sk-SK" sz="2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876214709"/>
                  </a:ext>
                </a:extLst>
              </a:tr>
              <a:tr h="748457">
                <a:tc>
                  <a:txBody>
                    <a:bodyPr/>
                    <a:lstStyle/>
                    <a:p>
                      <a:r>
                        <a:rPr lang="sk-SK" sz="2000" dirty="0"/>
                        <a:t>Nepeňažné plnenie (v zmysle zákona)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sk-SK" sz="2000" dirty="0"/>
                        <a:t>Bayer, Biotronik, Boehringer Ingelheim, </a:t>
                      </a:r>
                      <a:r>
                        <a:rPr lang="sk-SK" sz="2000" dirty="0" err="1"/>
                        <a:t>Chiesi</a:t>
                      </a:r>
                      <a:r>
                        <a:rPr lang="sk-SK" sz="2000" dirty="0"/>
                        <a:t>, GSK, </a:t>
                      </a:r>
                      <a:r>
                        <a:rPr lang="sk-SK" sz="2000" dirty="0" err="1"/>
                        <a:t>Medtronic</a:t>
                      </a:r>
                      <a:r>
                        <a:rPr lang="sk-SK" sz="2000" dirty="0"/>
                        <a:t>, MSD, Novartis, Pfizer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570772196"/>
                  </a:ext>
                </a:extLst>
              </a:tr>
              <a:tr h="748457">
                <a:tc>
                  <a:txBody>
                    <a:bodyPr/>
                    <a:lstStyle/>
                    <a:p>
                      <a:r>
                        <a:rPr lang="sk-SK" sz="2000" dirty="0"/>
                        <a:t>Prednášajúci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2000" dirty="0"/>
                        <a:t>ABBVIE, Bayer, Boehringer Ingelheim, </a:t>
                      </a:r>
                      <a:r>
                        <a:rPr lang="sk-SK" sz="2000" dirty="0" err="1"/>
                        <a:t>Chiesi</a:t>
                      </a:r>
                      <a:r>
                        <a:rPr lang="sk-SK" sz="2000" dirty="0"/>
                        <a:t>, GSK, MSD, Novartis, Pfizer, Roche, </a:t>
                      </a:r>
                      <a:r>
                        <a:rPr lang="sk-SK" sz="2000" dirty="0" err="1"/>
                        <a:t>Sanofi</a:t>
                      </a:r>
                      <a:endParaRPr lang="sk-SK" sz="2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840367870"/>
                  </a:ext>
                </a:extLst>
              </a:tr>
              <a:tr h="5336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2000" dirty="0"/>
                        <a:t>Akcionár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sk-SK" sz="2000" b="1" dirty="0"/>
                        <a:t>bohužiaľ zatiaľ nie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494226184"/>
                  </a:ext>
                </a:extLst>
              </a:tr>
              <a:tr h="533650">
                <a:tc>
                  <a:txBody>
                    <a:bodyPr/>
                    <a:lstStyle/>
                    <a:p>
                      <a:r>
                        <a:rPr lang="sk-SK" sz="2000" dirty="0"/>
                        <a:t>Konzultant/odborný poradca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2000" dirty="0"/>
                        <a:t>Bayer, Boehringer </a:t>
                      </a:r>
                      <a:r>
                        <a:rPr lang="sk-SK" sz="2000" dirty="0" err="1"/>
                        <a:t>Ingelheim</a:t>
                      </a:r>
                      <a:r>
                        <a:rPr lang="sk-SK" sz="2000" dirty="0"/>
                        <a:t>, </a:t>
                      </a:r>
                      <a:r>
                        <a:rPr lang="sk-SK" sz="2000" dirty="0" err="1"/>
                        <a:t>Medtronic</a:t>
                      </a:r>
                      <a:endParaRPr lang="sk-SK" sz="2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140815822"/>
                  </a:ext>
                </a:extLst>
              </a:tr>
              <a:tr h="533650">
                <a:tc>
                  <a:txBody>
                    <a:bodyPr/>
                    <a:lstStyle/>
                    <a:p>
                      <a:r>
                        <a:rPr lang="sk-SK" sz="2000" dirty="0"/>
                        <a:t>Ostatné príjmy (špecifikovať)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sk-SK" sz="2000" b="1" dirty="0"/>
                        <a:t>horský vodca, dobrovoľný člen HZS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11598698"/>
                  </a:ext>
                </a:extLst>
              </a:tr>
            </a:tbl>
          </a:graphicData>
        </a:graphic>
      </p:graphicFrame>
      <p:sp>
        <p:nvSpPr>
          <p:cNvPr id="7" name="BlokTextu 6"/>
          <p:cNvSpPr txBox="1"/>
          <p:nvPr/>
        </p:nvSpPr>
        <p:spPr>
          <a:xfrm>
            <a:off x="4325989" y="1560566"/>
            <a:ext cx="3410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□ </a:t>
            </a:r>
            <a:r>
              <a:rPr kumimoji="0" lang="sk-SK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Nemám potenciálny konflikt záujmov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□  </a:t>
            </a:r>
            <a:r>
              <a:rPr kumimoji="0" lang="sk-SK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Deklarujem nasledujúci konflikt záujmov</a:t>
            </a:r>
          </a:p>
        </p:txBody>
      </p:sp>
      <p:sp>
        <p:nvSpPr>
          <p:cNvPr id="2" name="BlokTextu 1"/>
          <p:cNvSpPr txBox="1"/>
          <p:nvPr/>
        </p:nvSpPr>
        <p:spPr>
          <a:xfrm>
            <a:off x="9246177" y="6585527"/>
            <a:ext cx="272863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Podľa UEMS (upravené v zmysle slovenskej legislatívy)</a:t>
            </a:r>
          </a:p>
        </p:txBody>
      </p:sp>
      <p:sp>
        <p:nvSpPr>
          <p:cNvPr id="3" name="BlokTextu 2">
            <a:extLst>
              <a:ext uri="{FF2B5EF4-FFF2-40B4-BE49-F238E27FC236}">
                <a16:creationId xmlns:a16="http://schemas.microsoft.com/office/drawing/2014/main" id="{2D545549-7C81-4385-8DB0-181FAAB9E3EE}"/>
              </a:ext>
            </a:extLst>
          </p:cNvPr>
          <p:cNvSpPr txBox="1"/>
          <p:nvPr/>
        </p:nvSpPr>
        <p:spPr>
          <a:xfrm>
            <a:off x="4325989" y="1905474"/>
            <a:ext cx="27443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61744D1E-9307-4BA3-AD36-EBCCF0B4C73A}"/>
              </a:ext>
            </a:extLst>
          </p:cNvPr>
          <p:cNvSpPr txBox="1"/>
          <p:nvPr/>
        </p:nvSpPr>
        <p:spPr>
          <a:xfrm>
            <a:off x="1063981" y="998874"/>
            <a:ext cx="100640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SOM VEĽMI „KONFLIKTNÝ“ až som z toho úplne „BEZKONFLIKTNÝ“</a:t>
            </a:r>
          </a:p>
        </p:txBody>
      </p:sp>
    </p:spTree>
    <p:extLst>
      <p:ext uri="{BB962C8B-B14F-4D97-AF65-F5344CB8AC3E}">
        <p14:creationId xmlns:p14="http://schemas.microsoft.com/office/powerpoint/2010/main" val="39951819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50AA08F2-AE13-471D-9538-8329D060AE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285" y="46324"/>
            <a:ext cx="10483818" cy="6811676"/>
          </a:xfrm>
          <a:prstGeom prst="rect">
            <a:avLst/>
          </a:prstGeom>
        </p:spPr>
      </p:pic>
      <p:sp>
        <p:nvSpPr>
          <p:cNvPr id="6" name="BlokTextu 5">
            <a:extLst>
              <a:ext uri="{FF2B5EF4-FFF2-40B4-BE49-F238E27FC236}">
                <a16:creationId xmlns:a16="http://schemas.microsoft.com/office/drawing/2014/main" id="{3EBE7CD1-4018-4291-A789-60EA2BAFFFFD}"/>
              </a:ext>
            </a:extLst>
          </p:cNvPr>
          <p:cNvSpPr txBox="1"/>
          <p:nvPr/>
        </p:nvSpPr>
        <p:spPr>
          <a:xfrm>
            <a:off x="7295535" y="6473122"/>
            <a:ext cx="489646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European</a:t>
            </a:r>
            <a:r>
              <a:rPr kumimoji="0" lang="sk-SK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sk-SK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Heart</a:t>
            </a:r>
            <a:r>
              <a:rPr kumimoji="0" lang="sk-SK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sk-SK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Journal</a:t>
            </a:r>
            <a:r>
              <a:rPr kumimoji="0" lang="sk-SK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doi:10.1093/</a:t>
            </a:r>
            <a:r>
              <a:rPr kumimoji="0" lang="sk-SK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eurheartj</a:t>
            </a:r>
            <a:r>
              <a:rPr kumimoji="0" lang="sk-SK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/ehw208</a:t>
            </a:r>
          </a:p>
        </p:txBody>
      </p:sp>
    </p:spTree>
    <p:extLst>
      <p:ext uri="{BB962C8B-B14F-4D97-AF65-F5344CB8AC3E}">
        <p14:creationId xmlns:p14="http://schemas.microsoft.com/office/powerpoint/2010/main" val="31688665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80F99712-F730-4D95-A78C-059C1C65FB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9079" y="9834"/>
            <a:ext cx="9813841" cy="6859334"/>
          </a:xfrm>
          <a:prstGeom prst="rect">
            <a:avLst/>
          </a:prstGeom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D00F3C5A-34D5-4A93-AA73-74F057609C98}"/>
              </a:ext>
            </a:extLst>
          </p:cNvPr>
          <p:cNvSpPr txBox="1"/>
          <p:nvPr/>
        </p:nvSpPr>
        <p:spPr>
          <a:xfrm>
            <a:off x="8731045" y="134035"/>
            <a:ext cx="36969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Circulation. 2020;142:7–9. </a:t>
            </a:r>
            <a:endParaRPr kumimoji="0" lang="sk-SK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DOI: 10.1161/CIRCULATIONAHA.120.047293</a:t>
            </a:r>
            <a:endParaRPr kumimoji="0" lang="sk-SK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60185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00E97A98-9F30-44ED-8D06-6167A7B434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3858"/>
          <a:stretch/>
        </p:blipFill>
        <p:spPr>
          <a:xfrm>
            <a:off x="184043" y="1353180"/>
            <a:ext cx="7073002" cy="4769857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87A702ED-2042-4DA6-B35D-54126D955F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5630" b="1663"/>
          <a:stretch/>
        </p:blipFill>
        <p:spPr>
          <a:xfrm>
            <a:off x="6345639" y="1488375"/>
            <a:ext cx="5662318" cy="4361820"/>
          </a:xfrm>
          <a:prstGeom prst="rect">
            <a:avLst/>
          </a:prstGeom>
        </p:spPr>
      </p:pic>
      <p:sp>
        <p:nvSpPr>
          <p:cNvPr id="7" name="BlokTextu 6">
            <a:extLst>
              <a:ext uri="{FF2B5EF4-FFF2-40B4-BE49-F238E27FC236}">
                <a16:creationId xmlns:a16="http://schemas.microsoft.com/office/drawing/2014/main" id="{E1993809-2F69-4AB9-A168-2FBE40589EFC}"/>
              </a:ext>
            </a:extLst>
          </p:cNvPr>
          <p:cNvSpPr txBox="1"/>
          <p:nvPr/>
        </p:nvSpPr>
        <p:spPr>
          <a:xfrm>
            <a:off x="688257" y="400803"/>
            <a:ext cx="106385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Electrophysiological</a:t>
            </a:r>
            <a:r>
              <a:rPr kumimoji="0" lang="sk-SK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sk-SK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basis</a:t>
            </a:r>
            <a:r>
              <a:rPr kumimoji="0" lang="sk-SK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</a:t>
            </a:r>
            <a:r>
              <a:rPr kumimoji="0" lang="sk-SK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inflammation-mediated</a:t>
            </a:r>
            <a:r>
              <a:rPr kumimoji="0" lang="sk-SK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sk-SK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QTc</a:t>
            </a:r>
            <a:r>
              <a:rPr kumimoji="0" lang="sk-SK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sk-SK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prolongation</a:t>
            </a:r>
            <a:endParaRPr kumimoji="0" lang="sk-SK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DB26F197-E7A1-48DE-93A2-BD827D30465F}"/>
              </a:ext>
            </a:extLst>
          </p:cNvPr>
          <p:cNvSpPr txBox="1"/>
          <p:nvPr/>
        </p:nvSpPr>
        <p:spPr>
          <a:xfrm>
            <a:off x="6882580" y="6287920"/>
            <a:ext cx="489646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European</a:t>
            </a:r>
            <a:r>
              <a:rPr kumimoji="0" lang="sk-SK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sk-SK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Heart</a:t>
            </a:r>
            <a:r>
              <a:rPr kumimoji="0" lang="sk-SK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sk-SK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Journal</a:t>
            </a:r>
            <a:r>
              <a:rPr kumimoji="0" lang="sk-SK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doi:10.1093/</a:t>
            </a:r>
            <a:r>
              <a:rPr kumimoji="0" lang="sk-SK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eurheartj</a:t>
            </a:r>
            <a:r>
              <a:rPr kumimoji="0" lang="sk-SK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/ehw208</a:t>
            </a:r>
          </a:p>
        </p:txBody>
      </p:sp>
    </p:spTree>
    <p:extLst>
      <p:ext uri="{BB962C8B-B14F-4D97-AF65-F5344CB8AC3E}">
        <p14:creationId xmlns:p14="http://schemas.microsoft.com/office/powerpoint/2010/main" val="12090326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2D0023E7-538E-4DD8-9C1C-D3C56FE7C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075" y="80891"/>
            <a:ext cx="9916068" cy="6696217"/>
          </a:xfrm>
          <a:prstGeom prst="rect">
            <a:avLst/>
          </a:prstGeom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8C31EE63-7D67-40A3-8F98-95F5979AC921}"/>
              </a:ext>
            </a:extLst>
          </p:cNvPr>
          <p:cNvSpPr txBox="1"/>
          <p:nvPr/>
        </p:nvSpPr>
        <p:spPr>
          <a:xfrm>
            <a:off x="9228641" y="6438554"/>
            <a:ext cx="282185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Front. </a:t>
            </a:r>
            <a:r>
              <a:rPr kumimoji="0" lang="sk-SK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Pharmacol</a:t>
            </a:r>
            <a:r>
              <a:rPr kumimoji="0" lang="sk-SK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12:598549.</a:t>
            </a:r>
            <a:endParaRPr kumimoji="0" lang="sk-SK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29296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38BFDD3B-4E7C-4579-A969-57619AFE48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703" y="1320001"/>
            <a:ext cx="6256265" cy="4835254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D082DB3E-484F-4AFA-AD2A-8D31254AC2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0967" y="1172567"/>
            <a:ext cx="5666329" cy="4911383"/>
          </a:xfrm>
          <a:prstGeom prst="rect">
            <a:avLst/>
          </a:prstGeom>
        </p:spPr>
      </p:pic>
      <p:sp>
        <p:nvSpPr>
          <p:cNvPr id="6" name="Obdĺžnik 5">
            <a:extLst>
              <a:ext uri="{FF2B5EF4-FFF2-40B4-BE49-F238E27FC236}">
                <a16:creationId xmlns:a16="http://schemas.microsoft.com/office/drawing/2014/main" id="{5BD2B02B-FAEE-435D-8113-FE18EA8F086A}"/>
              </a:ext>
            </a:extLst>
          </p:cNvPr>
          <p:cNvSpPr/>
          <p:nvPr/>
        </p:nvSpPr>
        <p:spPr>
          <a:xfrm>
            <a:off x="6508955" y="1172567"/>
            <a:ext cx="442451" cy="3809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bdĺžnik 6">
            <a:extLst>
              <a:ext uri="{FF2B5EF4-FFF2-40B4-BE49-F238E27FC236}">
                <a16:creationId xmlns:a16="http://schemas.microsoft.com/office/drawing/2014/main" id="{1249EFCD-9547-4EEC-AE38-24C97BA95938}"/>
              </a:ext>
            </a:extLst>
          </p:cNvPr>
          <p:cNvSpPr/>
          <p:nvPr/>
        </p:nvSpPr>
        <p:spPr>
          <a:xfrm>
            <a:off x="282188" y="5703020"/>
            <a:ext cx="442451" cy="3809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BlokTextu 10">
            <a:extLst>
              <a:ext uri="{FF2B5EF4-FFF2-40B4-BE49-F238E27FC236}">
                <a16:creationId xmlns:a16="http://schemas.microsoft.com/office/drawing/2014/main" id="{22E2827F-01FC-4A9D-859F-78959786FD3B}"/>
              </a:ext>
            </a:extLst>
          </p:cNvPr>
          <p:cNvSpPr txBox="1"/>
          <p:nvPr/>
        </p:nvSpPr>
        <p:spPr>
          <a:xfrm>
            <a:off x="5672229" y="6234175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Circ Arrhythm Electrophysiol. 2020;13:e008627. </a:t>
            </a:r>
            <a:endParaRPr kumimoji="0" lang="sk-SK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DOI: 10.1161/CIRCEP.120.008627</a:t>
            </a:r>
            <a:endParaRPr kumimoji="0" lang="sk-SK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6E3E9B18-54AF-4CF8-B5FA-C3EEF6388604}"/>
              </a:ext>
            </a:extLst>
          </p:cNvPr>
          <p:cNvSpPr txBox="1"/>
          <p:nvPr/>
        </p:nvSpPr>
        <p:spPr>
          <a:xfrm>
            <a:off x="724639" y="203323"/>
            <a:ext cx="1090738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0" u="none" strike="noStrike" baseline="0" dirty="0"/>
              <a:t>Correlation between QTc interval and cytokine levels </a:t>
            </a:r>
            <a:endParaRPr lang="sk-SK" sz="3200" b="1" i="0" u="none" strike="noStrike" baseline="0" dirty="0"/>
          </a:p>
          <a:p>
            <a:pPr algn="ctr"/>
            <a:r>
              <a:rPr lang="en-US" sz="3200" b="1" i="0" u="none" strike="noStrike" baseline="0" dirty="0"/>
              <a:t>in patients with acute infections</a:t>
            </a:r>
            <a:endParaRPr lang="sk-SK" sz="3200" dirty="0"/>
          </a:p>
        </p:txBody>
      </p:sp>
    </p:spTree>
    <p:extLst>
      <p:ext uri="{BB962C8B-B14F-4D97-AF65-F5344CB8AC3E}">
        <p14:creationId xmlns:p14="http://schemas.microsoft.com/office/powerpoint/2010/main" val="81314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ĺžnik 5">
            <a:extLst>
              <a:ext uri="{FF2B5EF4-FFF2-40B4-BE49-F238E27FC236}">
                <a16:creationId xmlns:a16="http://schemas.microsoft.com/office/drawing/2014/main" id="{5BD2B02B-FAEE-435D-8113-FE18EA8F086A}"/>
              </a:ext>
            </a:extLst>
          </p:cNvPr>
          <p:cNvSpPr/>
          <p:nvPr/>
        </p:nvSpPr>
        <p:spPr>
          <a:xfrm>
            <a:off x="6508955" y="1172567"/>
            <a:ext cx="442451" cy="3809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BlokTextu 10">
            <a:extLst>
              <a:ext uri="{FF2B5EF4-FFF2-40B4-BE49-F238E27FC236}">
                <a16:creationId xmlns:a16="http://schemas.microsoft.com/office/drawing/2014/main" id="{22E2827F-01FC-4A9D-859F-78959786FD3B}"/>
              </a:ext>
            </a:extLst>
          </p:cNvPr>
          <p:cNvSpPr txBox="1"/>
          <p:nvPr/>
        </p:nvSpPr>
        <p:spPr>
          <a:xfrm>
            <a:off x="3411520" y="6480566"/>
            <a:ext cx="878048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Circ Arrhythm Electrophysiol. 2020;13:e008627.</a:t>
            </a:r>
            <a:r>
              <a:rPr kumimoji="0" lang="sk-SK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DOI: 10.1161/CIRCEP.120.008627</a:t>
            </a:r>
            <a:endParaRPr kumimoji="0" lang="sk-SK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bdĺžnik 6">
            <a:extLst>
              <a:ext uri="{FF2B5EF4-FFF2-40B4-BE49-F238E27FC236}">
                <a16:creationId xmlns:a16="http://schemas.microsoft.com/office/drawing/2014/main" id="{1249EFCD-9547-4EEC-AE38-24C97BA95938}"/>
              </a:ext>
            </a:extLst>
          </p:cNvPr>
          <p:cNvSpPr/>
          <p:nvPr/>
        </p:nvSpPr>
        <p:spPr>
          <a:xfrm>
            <a:off x="2273535" y="1244823"/>
            <a:ext cx="442451" cy="3809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D7798D20-9855-4D5E-B60E-5A421A9CEA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3535" y="1169667"/>
            <a:ext cx="7078340" cy="5389929"/>
          </a:xfrm>
          <a:prstGeom prst="rect">
            <a:avLst/>
          </a:prstGeom>
        </p:spPr>
      </p:pic>
      <p:sp>
        <p:nvSpPr>
          <p:cNvPr id="10" name="BlokTextu 9">
            <a:extLst>
              <a:ext uri="{FF2B5EF4-FFF2-40B4-BE49-F238E27FC236}">
                <a16:creationId xmlns:a16="http://schemas.microsoft.com/office/drawing/2014/main" id="{17E0EADC-3DBC-4497-8DF7-4732A8B69A0D}"/>
              </a:ext>
            </a:extLst>
          </p:cNvPr>
          <p:cNvSpPr txBox="1"/>
          <p:nvPr/>
        </p:nvSpPr>
        <p:spPr>
          <a:xfrm>
            <a:off x="282649" y="38880"/>
            <a:ext cx="1162670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1" i="0" u="none" strike="noStrike" baseline="0" dirty="0"/>
              <a:t>Changes in QTc interval in p</a:t>
            </a:r>
            <a:r>
              <a:rPr lang="sk-SK" sz="3200" b="1" i="0" u="none" strike="noStrike" baseline="0" dirty="0" err="1"/>
              <a:t>ts</a:t>
            </a:r>
            <a:r>
              <a:rPr lang="sk-SK" sz="3200" b="1" i="0" u="none" strike="noStrike" baseline="0" dirty="0"/>
              <a:t> </a:t>
            </a:r>
            <a:r>
              <a:rPr lang="en-US" sz="3200" b="1" i="0" u="none" strike="noStrike" baseline="0" dirty="0"/>
              <a:t>with acute infections</a:t>
            </a:r>
            <a:r>
              <a:rPr lang="sk-SK" sz="3200" b="1" i="0" u="none" strike="noStrike" baseline="0" dirty="0"/>
              <a:t> (PRE) </a:t>
            </a:r>
            <a:r>
              <a:rPr lang="en-US" sz="3200" b="1" i="0" u="none" strike="noStrike" baseline="0" dirty="0"/>
              <a:t>, and after </a:t>
            </a:r>
            <a:r>
              <a:rPr lang="en-US" sz="3200" b="1" i="0" u="none" strike="noStrike" baseline="0" dirty="0" err="1"/>
              <a:t>therap</a:t>
            </a:r>
            <a:r>
              <a:rPr lang="sk-SK" sz="3200" b="1" i="0" u="none" strike="noStrike" baseline="0" dirty="0"/>
              <a:t>y (POST) in </a:t>
            </a:r>
            <a:r>
              <a:rPr lang="sk-SK" sz="3200" b="1" i="0" u="none" strike="noStrike" baseline="0" dirty="0" err="1"/>
              <a:t>pts</a:t>
            </a:r>
            <a:r>
              <a:rPr lang="sk-SK" sz="3200" b="1" i="0" u="none" strike="noStrike" baseline="0" dirty="0"/>
              <a:t> </a:t>
            </a:r>
            <a:r>
              <a:rPr lang="sk-SK" sz="3200" b="1" i="0" u="none" strike="noStrike" baseline="0" dirty="0" err="1"/>
              <a:t>receiving</a:t>
            </a:r>
            <a:r>
              <a:rPr lang="sk-SK" sz="3200" b="1" i="0" u="none" strike="noStrike" baseline="0" dirty="0"/>
              <a:t> or </a:t>
            </a:r>
            <a:r>
              <a:rPr lang="sk-SK" sz="3200" b="1" i="0" u="none" strike="noStrike" baseline="0" dirty="0" err="1"/>
              <a:t>not</a:t>
            </a:r>
            <a:r>
              <a:rPr lang="sk-SK" sz="3200" b="1" i="0" u="none" strike="noStrike" baseline="0" dirty="0"/>
              <a:t> </a:t>
            </a:r>
            <a:r>
              <a:rPr lang="sk-SK" sz="3200" b="1" i="0" u="none" strike="noStrike" baseline="0" dirty="0" err="1"/>
              <a:t>QTc</a:t>
            </a:r>
            <a:r>
              <a:rPr lang="sk-SK" sz="3200" b="1" i="0" u="none" strike="noStrike" baseline="0" dirty="0"/>
              <a:t> </a:t>
            </a:r>
            <a:r>
              <a:rPr lang="sk-SK" sz="3200" b="1" i="0" u="none" strike="noStrike" baseline="0" dirty="0" err="1"/>
              <a:t>prolonging</a:t>
            </a:r>
            <a:r>
              <a:rPr lang="sk-SK" sz="3200" b="1" i="0" u="none" strike="noStrike" baseline="0" dirty="0"/>
              <a:t> </a:t>
            </a:r>
            <a:r>
              <a:rPr lang="sk-SK" sz="3200" b="1" i="0" u="none" strike="noStrike" baseline="0" dirty="0" err="1"/>
              <a:t>medication</a:t>
            </a:r>
            <a:endParaRPr lang="sk-SK" sz="3200" dirty="0"/>
          </a:p>
        </p:txBody>
      </p:sp>
    </p:spTree>
    <p:extLst>
      <p:ext uri="{BB962C8B-B14F-4D97-AF65-F5344CB8AC3E}">
        <p14:creationId xmlns:p14="http://schemas.microsoft.com/office/powerpoint/2010/main" val="39888228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F7E0DB49-34D6-4D85-B9EA-14652231C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40283" cy="6480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Mystery Of Multiple Autoimmune Diseases | Benaroya Research Institute">
            <a:extLst>
              <a:ext uri="{FF2B5EF4-FFF2-40B4-BE49-F238E27FC236}">
                <a16:creationId xmlns:a16="http://schemas.microsoft.com/office/drawing/2014/main" id="{FF1E2C48-CB79-49B8-BAB0-476ADEB7B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2604" y="2647507"/>
            <a:ext cx="3819396" cy="3832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1C6BDD8D-A3F2-4611-98CB-F4AC3E3486A0}"/>
              </a:ext>
            </a:extLst>
          </p:cNvPr>
          <p:cNvSpPr txBox="1"/>
          <p:nvPr/>
        </p:nvSpPr>
        <p:spPr>
          <a:xfrm>
            <a:off x="7697972" y="197035"/>
            <a:ext cx="4157330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800" b="1" i="0" dirty="0">
                <a:solidFill>
                  <a:srgbClr val="000000"/>
                </a:solidFill>
                <a:effectLst/>
              </a:rPr>
              <a:t>The Prevalence of </a:t>
            </a:r>
            <a:endParaRPr lang="sk-SK" sz="2800" b="1" i="0" dirty="0">
              <a:solidFill>
                <a:srgbClr val="000000"/>
              </a:solidFill>
              <a:effectLst/>
            </a:endParaRPr>
          </a:p>
          <a:p>
            <a:pPr algn="r"/>
            <a:r>
              <a:rPr lang="en-US" sz="2800" b="1" i="0" dirty="0">
                <a:solidFill>
                  <a:srgbClr val="000000"/>
                </a:solidFill>
                <a:effectLst/>
              </a:rPr>
              <a:t>78 Autoimmune Diseases</a:t>
            </a:r>
            <a:endParaRPr lang="sk-SK" sz="2800" b="1" i="0" dirty="0">
              <a:solidFill>
                <a:srgbClr val="000000"/>
              </a:solidFill>
              <a:effectLst/>
            </a:endParaRPr>
          </a:p>
          <a:p>
            <a:pPr algn="r"/>
            <a:r>
              <a:rPr lang="sk-SK" sz="2400" dirty="0" err="1">
                <a:solidFill>
                  <a:srgbClr val="000000"/>
                </a:solidFill>
              </a:rPr>
              <a:t>Catalonia</a:t>
            </a:r>
            <a:endParaRPr lang="sk-SK" sz="2400" dirty="0">
              <a:solidFill>
                <a:srgbClr val="000000"/>
              </a:solidFill>
            </a:endParaRPr>
          </a:p>
          <a:p>
            <a:pPr algn="r"/>
            <a:r>
              <a:rPr lang="sk-SK" sz="2400" i="0" dirty="0">
                <a:solidFill>
                  <a:srgbClr val="000000"/>
                </a:solidFill>
                <a:effectLst/>
              </a:rPr>
              <a:t>MASCAT-PADRIS Big </a:t>
            </a:r>
            <a:r>
              <a:rPr lang="sk-SK" sz="2400" i="0" dirty="0" err="1">
                <a:solidFill>
                  <a:srgbClr val="000000"/>
                </a:solidFill>
                <a:effectLst/>
              </a:rPr>
              <a:t>Data</a:t>
            </a:r>
            <a:endParaRPr lang="sk-SK" sz="2400" i="0" dirty="0">
              <a:solidFill>
                <a:srgbClr val="000000"/>
              </a:solidFill>
              <a:effectLst/>
            </a:endParaRPr>
          </a:p>
          <a:p>
            <a:pPr algn="r"/>
            <a:r>
              <a:rPr lang="sk-SK" sz="2400" dirty="0">
                <a:solidFill>
                  <a:srgbClr val="000000"/>
                </a:solidFill>
              </a:rPr>
              <a:t>2012-2017</a:t>
            </a:r>
          </a:p>
          <a:p>
            <a:pPr algn="r"/>
            <a:r>
              <a:rPr lang="sk-SK" sz="2800" b="1" i="0" dirty="0">
                <a:solidFill>
                  <a:srgbClr val="000000"/>
                </a:solidFill>
                <a:effectLst/>
              </a:rPr>
              <a:t>10.61%</a:t>
            </a:r>
          </a:p>
          <a:p>
            <a:pPr algn="r"/>
            <a:endParaRPr lang="en-US" sz="2800" b="1" i="0" dirty="0">
              <a:solidFill>
                <a:srgbClr val="000000"/>
              </a:solidFill>
              <a:effectLst/>
            </a:endParaRP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EF36A393-5006-4E95-A2C6-91BB7FD72E08}"/>
              </a:ext>
            </a:extLst>
          </p:cNvPr>
          <p:cNvSpPr txBox="1"/>
          <p:nvPr/>
        </p:nvSpPr>
        <p:spPr>
          <a:xfrm>
            <a:off x="7801639" y="6480212"/>
            <a:ext cx="405366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sk-SK" sz="1600" b="0" i="0" dirty="0" err="1">
                <a:effectLst/>
              </a:rPr>
              <a:t>Autoimmune</a:t>
            </a:r>
            <a:r>
              <a:rPr lang="sk-SK" sz="1600" b="0" i="0" dirty="0">
                <a:effectLst/>
              </a:rPr>
              <a:t> Rev. 2020 Feb;19(2):102448.</a:t>
            </a:r>
            <a:endParaRPr lang="sk-SK" sz="1600" dirty="0"/>
          </a:p>
        </p:txBody>
      </p:sp>
    </p:spTree>
    <p:extLst>
      <p:ext uri="{BB962C8B-B14F-4D97-AF65-F5344CB8AC3E}">
        <p14:creationId xmlns:p14="http://schemas.microsoft.com/office/powerpoint/2010/main" val="9934035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8B1D3314-6C77-46A1-ADDB-13723A04A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60" y="674353"/>
            <a:ext cx="11962479" cy="4627320"/>
          </a:xfrm>
          <a:prstGeom prst="rect">
            <a:avLst/>
          </a:prstGeom>
        </p:spPr>
      </p:pic>
      <p:sp>
        <p:nvSpPr>
          <p:cNvPr id="4" name="BlokTextu 3">
            <a:extLst>
              <a:ext uri="{FF2B5EF4-FFF2-40B4-BE49-F238E27FC236}">
                <a16:creationId xmlns:a16="http://schemas.microsoft.com/office/drawing/2014/main" id="{B4186A31-03FF-407E-B8EF-32E4812EF355}"/>
              </a:ext>
            </a:extLst>
          </p:cNvPr>
          <p:cNvSpPr txBox="1"/>
          <p:nvPr/>
        </p:nvSpPr>
        <p:spPr>
          <a:xfrm>
            <a:off x="9562085" y="6519446"/>
            <a:ext cx="24384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u="none" strike="noStrike" baseline="0" dirty="0"/>
              <a:t>Circ J 2020; 84: 685 – 694</a:t>
            </a:r>
            <a:r>
              <a:rPr lang="sk-SK" sz="1600" u="none" strike="noStrike" baseline="0" dirty="0"/>
              <a:t>.</a:t>
            </a:r>
            <a:endParaRPr lang="sk-SK" sz="1600" dirty="0"/>
          </a:p>
        </p:txBody>
      </p:sp>
    </p:spTree>
    <p:extLst>
      <p:ext uri="{BB962C8B-B14F-4D97-AF65-F5344CB8AC3E}">
        <p14:creationId xmlns:p14="http://schemas.microsoft.com/office/powerpoint/2010/main" val="3755447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7B7E0E62-1A0D-4886-8E47-3ADA5F44AB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514" y="851340"/>
            <a:ext cx="11808971" cy="4468806"/>
          </a:xfrm>
          <a:prstGeom prst="rect">
            <a:avLst/>
          </a:prstGeom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AF91647A-CF2F-4779-8CA1-7705E3EF1CEE}"/>
              </a:ext>
            </a:extLst>
          </p:cNvPr>
          <p:cNvSpPr txBox="1"/>
          <p:nvPr/>
        </p:nvSpPr>
        <p:spPr>
          <a:xfrm>
            <a:off x="9562085" y="6519446"/>
            <a:ext cx="24384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u="none" strike="noStrike" baseline="0" dirty="0"/>
              <a:t>Circ J 2020; 84: 685 – 694</a:t>
            </a:r>
            <a:r>
              <a:rPr lang="sk-SK" sz="1600" u="none" strike="noStrike" baseline="0" dirty="0"/>
              <a:t>.</a:t>
            </a:r>
            <a:endParaRPr lang="sk-SK" sz="1600" dirty="0"/>
          </a:p>
        </p:txBody>
      </p:sp>
    </p:spTree>
    <p:extLst>
      <p:ext uri="{BB962C8B-B14F-4D97-AF65-F5344CB8AC3E}">
        <p14:creationId xmlns:p14="http://schemas.microsoft.com/office/powerpoint/2010/main" val="24098197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67FC9D7F-1209-416B-BD5E-270D84C97D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24" y="1546601"/>
            <a:ext cx="12039151" cy="4253833"/>
          </a:xfrm>
          <a:prstGeom prst="rect">
            <a:avLst/>
          </a:prstGeom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3078C4F2-2B2A-4B90-9A31-4807112C3AC1}"/>
              </a:ext>
            </a:extLst>
          </p:cNvPr>
          <p:cNvSpPr txBox="1"/>
          <p:nvPr/>
        </p:nvSpPr>
        <p:spPr>
          <a:xfrm>
            <a:off x="628072" y="531093"/>
            <a:ext cx="104925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3200" b="1" i="0" u="none" strike="noStrike" baseline="0" dirty="0" err="1"/>
              <a:t>Inflammatory</a:t>
            </a:r>
            <a:r>
              <a:rPr lang="sk-SK" sz="3200" b="1" i="0" u="none" strike="noStrike" baseline="0" dirty="0"/>
              <a:t> </a:t>
            </a:r>
            <a:r>
              <a:rPr lang="sk-SK" sz="3200" b="1" i="0" u="none" strike="noStrike" baseline="0" dirty="0" err="1"/>
              <a:t>Cardiomyopathies</a:t>
            </a:r>
            <a:r>
              <a:rPr lang="sk-SK" sz="3200" b="1" i="0" u="none" strike="noStrike" baseline="0" dirty="0"/>
              <a:t> and </a:t>
            </a:r>
            <a:r>
              <a:rPr lang="sk-SK" sz="3200" b="1" i="0" u="none" strike="noStrike" baseline="0" dirty="0" err="1"/>
              <a:t>Associated</a:t>
            </a:r>
            <a:r>
              <a:rPr lang="sk-SK" sz="3200" b="1" i="0" u="none" strike="noStrike" baseline="0" dirty="0"/>
              <a:t> </a:t>
            </a:r>
            <a:r>
              <a:rPr lang="sk-SK" sz="3200" b="1" i="0" u="none" strike="noStrike" baseline="0" dirty="0" err="1"/>
              <a:t>Arrhythmias</a:t>
            </a:r>
            <a:endParaRPr lang="sk-SK" sz="3200" b="1" dirty="0"/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916DD04F-2032-4769-A719-4822DC4689CA}"/>
              </a:ext>
            </a:extLst>
          </p:cNvPr>
          <p:cNvSpPr txBox="1"/>
          <p:nvPr/>
        </p:nvSpPr>
        <p:spPr>
          <a:xfrm>
            <a:off x="7478919" y="6410157"/>
            <a:ext cx="463665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dirty="0" err="1">
                <a:effectLst/>
              </a:rPr>
              <a:t>Curr</a:t>
            </a:r>
            <a:r>
              <a:rPr lang="en-US" sz="1600" b="0" i="0" dirty="0">
                <a:effectLst/>
              </a:rPr>
              <a:t> Treat Options Cardiovasc Med. 2020;22(12):76.</a:t>
            </a:r>
            <a:endParaRPr lang="sk-SK" sz="1600" dirty="0"/>
          </a:p>
        </p:txBody>
      </p:sp>
    </p:spTree>
    <p:extLst>
      <p:ext uri="{BB962C8B-B14F-4D97-AF65-F5344CB8AC3E}">
        <p14:creationId xmlns:p14="http://schemas.microsoft.com/office/powerpoint/2010/main" val="42702785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2514593C-2CBB-4ACD-BD79-889AE9D8B9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10" y="1356662"/>
            <a:ext cx="12004780" cy="5024284"/>
          </a:xfrm>
          <a:prstGeom prst="rect">
            <a:avLst/>
          </a:prstGeom>
        </p:spPr>
      </p:pic>
      <p:sp>
        <p:nvSpPr>
          <p:cNvPr id="7" name="BlokTextu 6">
            <a:extLst>
              <a:ext uri="{FF2B5EF4-FFF2-40B4-BE49-F238E27FC236}">
                <a16:creationId xmlns:a16="http://schemas.microsoft.com/office/drawing/2014/main" id="{8F578143-FB7E-44B4-8F54-17DE25E28C63}"/>
              </a:ext>
            </a:extLst>
          </p:cNvPr>
          <p:cNvSpPr txBox="1"/>
          <p:nvPr/>
        </p:nvSpPr>
        <p:spPr>
          <a:xfrm>
            <a:off x="275304" y="300380"/>
            <a:ext cx="113070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Risk of </a:t>
            </a:r>
            <a:r>
              <a:rPr lang="sk-SK" sz="3600" b="1" dirty="0">
                <a:solidFill>
                  <a:prstClr val="black"/>
                </a:solidFill>
                <a:latin typeface="Calibri" panose="020F0502020204030204"/>
              </a:rPr>
              <a:t>MI in </a:t>
            </a:r>
            <a:r>
              <a:rPr lang="sk-SK" sz="3600" b="1" dirty="0" err="1">
                <a:solidFill>
                  <a:prstClr val="black"/>
                </a:solidFill>
                <a:latin typeface="Calibri" panose="020F0502020204030204"/>
              </a:rPr>
              <a:t>the</a:t>
            </a:r>
            <a:r>
              <a:rPr lang="sk-SK" sz="3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sk-SK" sz="3600" b="1" dirty="0" err="1">
                <a:solidFill>
                  <a:prstClr val="black"/>
                </a:solidFill>
                <a:latin typeface="Calibri" panose="020F0502020204030204"/>
              </a:rPr>
              <a:t>course</a:t>
            </a:r>
            <a:r>
              <a:rPr lang="sk-SK" sz="3600" b="1" dirty="0">
                <a:solidFill>
                  <a:prstClr val="black"/>
                </a:solidFill>
                <a:latin typeface="Calibri" panose="020F0502020204030204"/>
              </a:rPr>
              <a:t> of </a:t>
            </a:r>
            <a:r>
              <a:rPr lang="sk-SK" sz="3600" b="1" dirty="0" err="1">
                <a:solidFill>
                  <a:prstClr val="black"/>
                </a:solidFill>
                <a:latin typeface="Calibri" panose="020F0502020204030204"/>
              </a:rPr>
              <a:t>infection</a:t>
            </a:r>
            <a:r>
              <a:rPr lang="sk-SK" sz="3600" b="1" dirty="0">
                <a:solidFill>
                  <a:prstClr val="black"/>
                </a:solidFill>
                <a:latin typeface="Calibri" panose="020F0502020204030204"/>
              </a:rPr>
              <a:t>/</a:t>
            </a:r>
            <a:r>
              <a:rPr lang="sk-SK" sz="3600" b="1" dirty="0" err="1">
                <a:solidFill>
                  <a:prstClr val="black"/>
                </a:solidFill>
                <a:latin typeface="Calibri" panose="020F0502020204030204"/>
              </a:rPr>
              <a:t>vaccination</a:t>
            </a:r>
            <a:endParaRPr kumimoji="0" lang="sk-SK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E70DC5D2-F851-4E4C-B01A-FA888897859A}"/>
              </a:ext>
            </a:extLst>
          </p:cNvPr>
          <p:cNvSpPr txBox="1"/>
          <p:nvPr/>
        </p:nvSpPr>
        <p:spPr>
          <a:xfrm>
            <a:off x="9256867" y="6519446"/>
            <a:ext cx="28415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</a:t>
            </a:r>
            <a:r>
              <a:rPr kumimoji="0" lang="sk-SK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Engl</a:t>
            </a:r>
            <a:r>
              <a:rPr kumimoji="0" lang="sk-SK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J Med 2004;351:2611-8.</a:t>
            </a:r>
            <a:endParaRPr kumimoji="0" lang="sk-SK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6CAE886B-42A6-46C4-8F3E-E88788AC4706}"/>
              </a:ext>
            </a:extLst>
          </p:cNvPr>
          <p:cNvSpPr txBox="1"/>
          <p:nvPr/>
        </p:nvSpPr>
        <p:spPr>
          <a:xfrm>
            <a:off x="93610" y="6380946"/>
            <a:ext cx="968477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Age-Adjusted Incidence Ratios of a First Myocardial Infarction in Risk Periods after Exposure to Vaccination</a:t>
            </a:r>
            <a:r>
              <a:rPr kumimoji="0" lang="sk-SK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or </a:t>
            </a:r>
            <a:r>
              <a:rPr kumimoji="0" lang="sk-SK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Infection</a:t>
            </a:r>
            <a:endParaRPr kumimoji="0" lang="sk-SK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bdĺžnik 2">
            <a:extLst>
              <a:ext uri="{FF2B5EF4-FFF2-40B4-BE49-F238E27FC236}">
                <a16:creationId xmlns:a16="http://schemas.microsoft.com/office/drawing/2014/main" id="{9B656043-C61F-41F5-911D-EB9422332748}"/>
              </a:ext>
            </a:extLst>
          </p:cNvPr>
          <p:cNvSpPr/>
          <p:nvPr/>
        </p:nvSpPr>
        <p:spPr>
          <a:xfrm>
            <a:off x="93610" y="2703871"/>
            <a:ext cx="2393951" cy="315615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bdĺžnik: zaoblené rohy 4">
            <a:extLst>
              <a:ext uri="{FF2B5EF4-FFF2-40B4-BE49-F238E27FC236}">
                <a16:creationId xmlns:a16="http://schemas.microsoft.com/office/drawing/2014/main" id="{0E1516FA-F8E1-4C1C-A7BB-778ABF384F96}"/>
              </a:ext>
            </a:extLst>
          </p:cNvPr>
          <p:cNvSpPr/>
          <p:nvPr/>
        </p:nvSpPr>
        <p:spPr>
          <a:xfrm>
            <a:off x="7910623" y="1085211"/>
            <a:ext cx="2052084" cy="5295735"/>
          </a:xfrm>
          <a:prstGeom prst="roundRect">
            <a:avLst/>
          </a:prstGeom>
          <a:solidFill>
            <a:srgbClr val="C00000">
              <a:alpha val="3300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bdĺžnik 9">
            <a:extLst>
              <a:ext uri="{FF2B5EF4-FFF2-40B4-BE49-F238E27FC236}">
                <a16:creationId xmlns:a16="http://schemas.microsoft.com/office/drawing/2014/main" id="{1201E71F-8E87-4CA3-BA58-A447616458D9}"/>
              </a:ext>
            </a:extLst>
          </p:cNvPr>
          <p:cNvSpPr/>
          <p:nvPr/>
        </p:nvSpPr>
        <p:spPr>
          <a:xfrm>
            <a:off x="7910623" y="3051544"/>
            <a:ext cx="2052084" cy="5635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32728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lokTextu 2">
            <a:extLst>
              <a:ext uri="{FF2B5EF4-FFF2-40B4-BE49-F238E27FC236}">
                <a16:creationId xmlns:a16="http://schemas.microsoft.com/office/drawing/2014/main" id="{D667F657-8424-46D3-93DC-8F641201B2C3}"/>
              </a:ext>
            </a:extLst>
          </p:cNvPr>
          <p:cNvSpPr txBox="1"/>
          <p:nvPr/>
        </p:nvSpPr>
        <p:spPr>
          <a:xfrm>
            <a:off x="295564" y="438880"/>
            <a:ext cx="1160087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0" u="none" strike="noStrike" baseline="0" dirty="0"/>
              <a:t>Psoriasis and risk of atrial fibrillation</a:t>
            </a:r>
            <a:r>
              <a:rPr lang="sk-SK" sz="3200" b="1" i="0" u="none" strike="noStrike" baseline="0" dirty="0"/>
              <a:t> </a:t>
            </a:r>
            <a:r>
              <a:rPr lang="en-US" sz="3200" b="1" i="0" u="none" strike="noStrike" baseline="0" dirty="0"/>
              <a:t>and </a:t>
            </a:r>
            <a:r>
              <a:rPr lang="en-US" sz="3200" b="1" i="0" u="none" strike="noStrike" baseline="0" dirty="0" err="1"/>
              <a:t>ischaemic</a:t>
            </a:r>
            <a:r>
              <a:rPr lang="en-US" sz="3200" b="1" i="0" u="none" strike="noStrike" baseline="0" dirty="0"/>
              <a:t> stroke: </a:t>
            </a:r>
            <a:endParaRPr lang="sk-SK" sz="3200" b="1" i="0" u="none" strike="noStrike" baseline="0" dirty="0"/>
          </a:p>
          <a:p>
            <a:pPr algn="ctr"/>
            <a:r>
              <a:rPr lang="en-US" sz="2400" b="1" i="0" u="none" strike="noStrike" baseline="0" dirty="0"/>
              <a:t>a Danish Nationwide</a:t>
            </a:r>
            <a:r>
              <a:rPr lang="sk-SK" sz="2400" b="1" i="0" u="none" strike="noStrike" baseline="0" dirty="0"/>
              <a:t> </a:t>
            </a:r>
            <a:r>
              <a:rPr lang="sk-SK" sz="2400" b="1" i="0" u="none" strike="noStrike" baseline="0" dirty="0" err="1"/>
              <a:t>Cohort</a:t>
            </a:r>
            <a:r>
              <a:rPr lang="sk-SK" sz="2400" b="1" i="0" u="none" strike="noStrike" baseline="0" dirty="0"/>
              <a:t> Study</a:t>
            </a:r>
            <a:endParaRPr lang="sk-SK" sz="2400" b="1" dirty="0"/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DF209878-6912-4C26-8CBD-A37827350C8C}"/>
              </a:ext>
            </a:extLst>
          </p:cNvPr>
          <p:cNvSpPr txBox="1"/>
          <p:nvPr/>
        </p:nvSpPr>
        <p:spPr>
          <a:xfrm>
            <a:off x="0" y="6519446"/>
            <a:ext cx="41563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u="none" strike="noStrike" baseline="0" dirty="0">
                <a:solidFill>
                  <a:srgbClr val="231F20"/>
                </a:solidFill>
              </a:rPr>
              <a:t>European Heart Journal (2012) 33, 2054–2064</a:t>
            </a:r>
            <a:r>
              <a:rPr lang="sk-SK" sz="1600" b="0" i="0" u="none" strike="noStrike" baseline="0" dirty="0">
                <a:solidFill>
                  <a:srgbClr val="231F20"/>
                </a:solidFill>
              </a:rPr>
              <a:t>.</a:t>
            </a:r>
            <a:endParaRPr lang="sk-SK" sz="1600" dirty="0"/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843D0457-01C9-49AB-AF47-C6EFA7E30F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05"/>
          <a:stretch/>
        </p:blipFill>
        <p:spPr>
          <a:xfrm>
            <a:off x="3121885" y="1331339"/>
            <a:ext cx="8968509" cy="5245347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785C41AA-E696-4930-8133-4A6E8B4053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495" y="4964448"/>
            <a:ext cx="3095355" cy="338554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ACC61F7E-22F0-4317-9F8A-6EB31A2C80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498" y="5351493"/>
            <a:ext cx="2858898" cy="338554"/>
          </a:xfrm>
          <a:prstGeom prst="rect">
            <a:avLst/>
          </a:prstGeom>
        </p:spPr>
      </p:pic>
      <p:sp>
        <p:nvSpPr>
          <p:cNvPr id="13" name="BlokTextu 12">
            <a:extLst>
              <a:ext uri="{FF2B5EF4-FFF2-40B4-BE49-F238E27FC236}">
                <a16:creationId xmlns:a16="http://schemas.microsoft.com/office/drawing/2014/main" id="{44ABF8F1-9F6D-4345-BD36-28D890623658}"/>
              </a:ext>
            </a:extLst>
          </p:cNvPr>
          <p:cNvSpPr txBox="1"/>
          <p:nvPr/>
        </p:nvSpPr>
        <p:spPr>
          <a:xfrm>
            <a:off x="269036" y="1593768"/>
            <a:ext cx="290827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0" i="0" u="none" strike="noStrike" baseline="0">
                <a:solidFill>
                  <a:srgbClr val="231F20"/>
                </a:solidFill>
                <a:latin typeface="AdvOTb7819099"/>
              </a:rPr>
              <a:t>4 518 484 Danish citizens</a:t>
            </a:r>
            <a:endParaRPr lang="sk-SK" sz="1800" b="0" i="0" u="none" strike="noStrike" baseline="0">
              <a:solidFill>
                <a:srgbClr val="231F20"/>
              </a:solidFill>
              <a:latin typeface="AdvOTb7819099"/>
            </a:endParaRPr>
          </a:p>
          <a:p>
            <a:pPr algn="l"/>
            <a:r>
              <a:rPr lang="en-US" sz="1800" b="0" i="0" u="none" strike="noStrike" baseline="0">
                <a:solidFill>
                  <a:srgbClr val="231F20"/>
                </a:solidFill>
                <a:latin typeface="AdvOTb7819099"/>
              </a:rPr>
              <a:t>maximum </a:t>
            </a:r>
            <a:r>
              <a:rPr lang="sk-SK" sz="1800" b="0" i="0" u="none" strike="noStrike" baseline="0">
                <a:solidFill>
                  <a:srgbClr val="231F20"/>
                </a:solidFill>
                <a:latin typeface="AdvOTb7819099"/>
              </a:rPr>
              <a:t>FU o</a:t>
            </a:r>
            <a:r>
              <a:rPr lang="en-US" sz="1800" b="0" i="0" u="none" strike="noStrike" baseline="0">
                <a:solidFill>
                  <a:srgbClr val="231F20"/>
                </a:solidFill>
                <a:latin typeface="AdvOTb7819099"/>
              </a:rPr>
              <a:t>f 10 years</a:t>
            </a:r>
            <a:endParaRPr lang="sk-SK" sz="1800" b="0" i="0" u="none" strike="noStrike" baseline="0">
              <a:solidFill>
                <a:srgbClr val="231F20"/>
              </a:solidFill>
              <a:latin typeface="AdvOTb7819099"/>
            </a:endParaRPr>
          </a:p>
          <a:p>
            <a:pPr algn="l"/>
            <a:r>
              <a:rPr lang="en-US" sz="1800" b="0" i="0" u="none" strike="noStrike" baseline="0">
                <a:solidFill>
                  <a:srgbClr val="231F20"/>
                </a:solidFill>
                <a:latin typeface="AdvOTb7819099"/>
              </a:rPr>
              <a:t>Loss to </a:t>
            </a:r>
            <a:r>
              <a:rPr lang="sk-SK" sz="1800" b="0" i="0" u="none" strike="noStrike" baseline="0">
                <a:solidFill>
                  <a:srgbClr val="231F20"/>
                </a:solidFill>
                <a:latin typeface="AdvOTb7819099"/>
              </a:rPr>
              <a:t>FU &lt;</a:t>
            </a:r>
            <a:r>
              <a:rPr lang="en-US" sz="1800" b="0" i="0" u="none" strike="noStrike" baseline="0">
                <a:solidFill>
                  <a:srgbClr val="231F20"/>
                </a:solidFill>
                <a:latin typeface="AdvOTb7819099"/>
              </a:rPr>
              <a:t>4%</a:t>
            </a:r>
            <a:endParaRPr lang="sk-SK" sz="1800" b="0" i="0" u="none" strike="noStrike" baseline="0">
              <a:solidFill>
                <a:srgbClr val="231F20"/>
              </a:solidFill>
              <a:latin typeface="AdvOTb7819099"/>
            </a:endParaRPr>
          </a:p>
          <a:p>
            <a:pPr algn="l"/>
            <a:endParaRPr lang="en-US" sz="1800" b="0" i="0" u="none" strike="noStrike" baseline="0">
              <a:solidFill>
                <a:srgbClr val="231F20"/>
              </a:solidFill>
              <a:latin typeface="AdvOTb7819099"/>
            </a:endParaRPr>
          </a:p>
          <a:p>
            <a:pPr algn="l"/>
            <a:r>
              <a:rPr lang="en-US" sz="1800" b="0" i="0" u="none" strike="noStrike" baseline="0">
                <a:solidFill>
                  <a:srgbClr val="231F20"/>
                </a:solidFill>
                <a:latin typeface="AdvOTb7819099"/>
              </a:rPr>
              <a:t>36 765 </a:t>
            </a:r>
            <a:r>
              <a:rPr lang="sk-SK" sz="1800" b="0" i="0" u="none" strike="noStrike" baseline="0">
                <a:solidFill>
                  <a:srgbClr val="231F20"/>
                </a:solidFill>
                <a:latin typeface="AdvOTb7819099"/>
              </a:rPr>
              <a:t>pts - </a:t>
            </a:r>
            <a:r>
              <a:rPr lang="en-US" sz="1800" b="0" i="0" u="none" strike="noStrike" baseline="0">
                <a:solidFill>
                  <a:srgbClr val="231F20"/>
                </a:solidFill>
                <a:latin typeface="AdvOTb7819099"/>
              </a:rPr>
              <a:t>mild psoriasis</a:t>
            </a:r>
            <a:endParaRPr lang="sk-SK" sz="1800" b="0" i="0" u="none" strike="noStrike" baseline="0">
              <a:solidFill>
                <a:srgbClr val="231F20"/>
              </a:solidFill>
              <a:latin typeface="AdvOTb7819099"/>
            </a:endParaRPr>
          </a:p>
          <a:p>
            <a:pPr algn="l"/>
            <a:r>
              <a:rPr lang="en-US" sz="1800" b="0" i="0" u="none" strike="noStrike" baseline="0">
                <a:solidFill>
                  <a:srgbClr val="231F20"/>
                </a:solidFill>
                <a:latin typeface="AdvOTb7819099"/>
              </a:rPr>
              <a:t>2</a:t>
            </a:r>
            <a:r>
              <a:rPr lang="sk-SK" sz="1800" b="0" i="0" u="none" strike="noStrike" baseline="0">
                <a:solidFill>
                  <a:srgbClr val="231F20"/>
                </a:solidFill>
                <a:latin typeface="AdvOTb7819099"/>
              </a:rPr>
              <a:t> </a:t>
            </a:r>
            <a:r>
              <a:rPr lang="en-US" sz="1800" b="0" i="0" u="none" strike="noStrike" baseline="0">
                <a:solidFill>
                  <a:srgbClr val="231F20"/>
                </a:solidFill>
                <a:latin typeface="AdvOTb7819099"/>
              </a:rPr>
              <a:t>793</a:t>
            </a:r>
            <a:r>
              <a:rPr lang="sk-SK" sz="1800" b="0" i="0" u="none" strike="noStrike" baseline="0">
                <a:solidFill>
                  <a:srgbClr val="231F20"/>
                </a:solidFill>
                <a:latin typeface="AdvOTb7819099"/>
              </a:rPr>
              <a:t> pts - </a:t>
            </a:r>
            <a:r>
              <a:rPr lang="en-US" sz="1800" b="0" i="0" u="none" strike="noStrike" baseline="0">
                <a:solidFill>
                  <a:srgbClr val="231F20"/>
                </a:solidFill>
                <a:latin typeface="AdvOTb7819099"/>
              </a:rPr>
              <a:t>severe psoriasis</a:t>
            </a:r>
            <a:endParaRPr lang="sk-SK" sz="1800" b="0" i="0" u="none" strike="noStrike" baseline="0">
              <a:solidFill>
                <a:srgbClr val="231F20"/>
              </a:solidFill>
              <a:latin typeface="AdvOTb7819099"/>
            </a:endParaRPr>
          </a:p>
          <a:p>
            <a:pPr algn="l"/>
            <a:r>
              <a:rPr lang="en-US" sz="1800" b="0" i="0" u="none" strike="noStrike" baseline="0">
                <a:solidFill>
                  <a:srgbClr val="231F20"/>
                </a:solidFill>
                <a:latin typeface="AdvOTb7819099"/>
              </a:rPr>
              <a:t>4 478 926 </a:t>
            </a:r>
            <a:r>
              <a:rPr lang="sk-SK" sz="1800" b="0" i="0" u="none" strike="noStrike" baseline="0">
                <a:solidFill>
                  <a:srgbClr val="231F20"/>
                </a:solidFill>
                <a:latin typeface="AdvOTb7819099"/>
              </a:rPr>
              <a:t>– </a:t>
            </a:r>
            <a:r>
              <a:rPr lang="en-US" sz="1800" b="0" i="0" u="none" strike="noStrike" baseline="0">
                <a:solidFill>
                  <a:srgbClr val="231F20"/>
                </a:solidFill>
                <a:latin typeface="AdvOTb7819099"/>
              </a:rPr>
              <a:t>reference</a:t>
            </a:r>
            <a:r>
              <a:rPr lang="sk-SK" sz="1800" b="0" i="0" u="none" strike="noStrike" baseline="0">
                <a:solidFill>
                  <a:srgbClr val="231F20"/>
                </a:solidFill>
                <a:latin typeface="AdvOTb7819099"/>
              </a:rPr>
              <a:t> pts</a:t>
            </a:r>
            <a:endParaRPr lang="sk-SK" dirty="0"/>
          </a:p>
        </p:txBody>
      </p:sp>
      <p:sp>
        <p:nvSpPr>
          <p:cNvPr id="15" name="BlokTextu 14">
            <a:extLst>
              <a:ext uri="{FF2B5EF4-FFF2-40B4-BE49-F238E27FC236}">
                <a16:creationId xmlns:a16="http://schemas.microsoft.com/office/drawing/2014/main" id="{70695522-4ABC-44B1-B5B2-12A65C1414CD}"/>
              </a:ext>
            </a:extLst>
          </p:cNvPr>
          <p:cNvSpPr txBox="1"/>
          <p:nvPr/>
        </p:nvSpPr>
        <p:spPr>
          <a:xfrm>
            <a:off x="3990101" y="1822276"/>
            <a:ext cx="23090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sk-SK" sz="2000" b="1" i="0" u="none" strike="noStrike" baseline="0" dirty="0">
                <a:solidFill>
                  <a:srgbClr val="C00000"/>
                </a:solidFill>
              </a:rPr>
              <a:t>RR 2.98 (1.80–4.92)</a:t>
            </a:r>
            <a:endParaRPr lang="sk-SK" sz="2000" b="1" dirty="0">
              <a:solidFill>
                <a:srgbClr val="C00000"/>
              </a:solidFill>
            </a:endParaRPr>
          </a:p>
        </p:txBody>
      </p:sp>
      <p:sp>
        <p:nvSpPr>
          <p:cNvPr id="17" name="BlokTextu 16">
            <a:extLst>
              <a:ext uri="{FF2B5EF4-FFF2-40B4-BE49-F238E27FC236}">
                <a16:creationId xmlns:a16="http://schemas.microsoft.com/office/drawing/2014/main" id="{81D95149-0230-4008-A8BB-3EFBD30B0462}"/>
              </a:ext>
            </a:extLst>
          </p:cNvPr>
          <p:cNvSpPr txBox="1"/>
          <p:nvPr/>
        </p:nvSpPr>
        <p:spPr>
          <a:xfrm>
            <a:off x="3939300" y="4435560"/>
            <a:ext cx="24106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sk-SK" sz="2000" b="1" i="0" u="none" strike="noStrike" baseline="0" dirty="0">
                <a:solidFill>
                  <a:srgbClr val="C00000"/>
                </a:solidFill>
              </a:rPr>
              <a:t>RR: 1.29 (1.01– 1.65)</a:t>
            </a:r>
            <a:endParaRPr lang="sk-SK" sz="2000" b="1" dirty="0">
              <a:solidFill>
                <a:srgbClr val="C00000"/>
              </a:solidFill>
            </a:endParaRPr>
          </a:p>
        </p:txBody>
      </p:sp>
      <p:sp>
        <p:nvSpPr>
          <p:cNvPr id="19" name="BlokTextu 18">
            <a:extLst>
              <a:ext uri="{FF2B5EF4-FFF2-40B4-BE49-F238E27FC236}">
                <a16:creationId xmlns:a16="http://schemas.microsoft.com/office/drawing/2014/main" id="{F52473F7-8204-4778-B072-DDCCCFE97D3A}"/>
              </a:ext>
            </a:extLst>
          </p:cNvPr>
          <p:cNvSpPr txBox="1"/>
          <p:nvPr/>
        </p:nvSpPr>
        <p:spPr>
          <a:xfrm>
            <a:off x="8913091" y="1822276"/>
            <a:ext cx="24106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2000" b="1" i="0" u="none" strike="noStrike" baseline="0" dirty="0">
                <a:solidFill>
                  <a:srgbClr val="C00000"/>
                </a:solidFill>
              </a:rPr>
              <a:t>RR: 2.80 (1.81–4.34)</a:t>
            </a:r>
            <a:endParaRPr lang="sk-SK" sz="2000" b="1" dirty="0">
              <a:solidFill>
                <a:srgbClr val="C00000"/>
              </a:solidFill>
            </a:endParaRPr>
          </a:p>
        </p:txBody>
      </p:sp>
      <p:sp>
        <p:nvSpPr>
          <p:cNvPr id="21" name="BlokTextu 20">
            <a:extLst>
              <a:ext uri="{FF2B5EF4-FFF2-40B4-BE49-F238E27FC236}">
                <a16:creationId xmlns:a16="http://schemas.microsoft.com/office/drawing/2014/main" id="{96C4774D-F996-4096-A1DA-59C15E87F01E}"/>
              </a:ext>
            </a:extLst>
          </p:cNvPr>
          <p:cNvSpPr txBox="1"/>
          <p:nvPr/>
        </p:nvSpPr>
        <p:spPr>
          <a:xfrm>
            <a:off x="8783782" y="4466338"/>
            <a:ext cx="23090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2000" b="1" i="0" u="none" strike="noStrike" baseline="0" dirty="0">
                <a:solidFill>
                  <a:srgbClr val="C00000"/>
                </a:solidFill>
              </a:rPr>
              <a:t>RR: 1.34 (1.04–1.71)</a:t>
            </a:r>
            <a:endParaRPr lang="sk-SK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1047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0E311AC8-763B-4C5F-B6F3-3C79F34DBD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6873" y="0"/>
            <a:ext cx="9635453" cy="6668655"/>
          </a:xfrm>
          <a:prstGeom prst="rect">
            <a:avLst/>
          </a:prstGeom>
        </p:spPr>
      </p:pic>
      <p:sp>
        <p:nvSpPr>
          <p:cNvPr id="4" name="BlokTextu 3">
            <a:extLst>
              <a:ext uri="{FF2B5EF4-FFF2-40B4-BE49-F238E27FC236}">
                <a16:creationId xmlns:a16="http://schemas.microsoft.com/office/drawing/2014/main" id="{595766CD-5013-4299-951E-B81781C9A4C1}"/>
              </a:ext>
            </a:extLst>
          </p:cNvPr>
          <p:cNvSpPr txBox="1"/>
          <p:nvPr/>
        </p:nvSpPr>
        <p:spPr>
          <a:xfrm>
            <a:off x="203200" y="6178552"/>
            <a:ext cx="279653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European</a:t>
            </a:r>
            <a:r>
              <a:rPr kumimoji="0" lang="sk-SK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sk-SK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Heart</a:t>
            </a:r>
            <a:r>
              <a:rPr kumimoji="0" lang="sk-SK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sk-SK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Journal</a:t>
            </a:r>
            <a:r>
              <a:rPr kumimoji="0" lang="sk-SK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doi:10.1093/</a:t>
            </a:r>
            <a:r>
              <a:rPr kumimoji="0" lang="sk-SK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eurheartj</a:t>
            </a:r>
            <a:r>
              <a:rPr kumimoji="0" lang="sk-SK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/ehw208</a:t>
            </a:r>
          </a:p>
        </p:txBody>
      </p:sp>
    </p:spTree>
    <p:extLst>
      <p:ext uri="{BB962C8B-B14F-4D97-AF65-F5344CB8AC3E}">
        <p14:creationId xmlns:p14="http://schemas.microsoft.com/office/powerpoint/2010/main" val="14981723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lokTextu 2">
            <a:extLst>
              <a:ext uri="{FF2B5EF4-FFF2-40B4-BE49-F238E27FC236}">
                <a16:creationId xmlns:a16="http://schemas.microsoft.com/office/drawing/2014/main" id="{F4ACB69C-7A2A-4695-BEC2-3C2F48443BB0}"/>
              </a:ext>
            </a:extLst>
          </p:cNvPr>
          <p:cNvSpPr txBox="1"/>
          <p:nvPr/>
        </p:nvSpPr>
        <p:spPr>
          <a:xfrm>
            <a:off x="9855200" y="6273225"/>
            <a:ext cx="2336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sk-SK" sz="1600" b="0" i="1" u="none" strike="noStrike" baseline="0" dirty="0"/>
              <a:t>BMJ </a:t>
            </a:r>
            <a:r>
              <a:rPr lang="sk-SK" sz="1600" b="0" i="0" u="none" strike="noStrike" baseline="0" dirty="0"/>
              <a:t>2012;344:e1257 </a:t>
            </a:r>
          </a:p>
          <a:p>
            <a:pPr algn="r"/>
            <a:r>
              <a:rPr lang="sk-SK" sz="1600" b="0" i="0" u="none" strike="noStrike" baseline="0" dirty="0" err="1"/>
              <a:t>doi</a:t>
            </a:r>
            <a:r>
              <a:rPr lang="sk-SK" sz="1600" b="0" i="0" u="none" strike="noStrike" baseline="0" dirty="0"/>
              <a:t>: 10.1136/bmj.e1257</a:t>
            </a:r>
            <a:endParaRPr lang="sk-SK" sz="4400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F4FDE026-890C-47FE-A6AB-DD2FA70DA2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412" y="1807258"/>
            <a:ext cx="5183290" cy="3243483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69A90D41-E4CA-47BA-821E-A0C3A6A013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825" y="1807258"/>
            <a:ext cx="5422588" cy="3352588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AEDC083E-4AE3-4640-8BF1-C83244B7DD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672" y="4987636"/>
            <a:ext cx="8719127" cy="1870364"/>
          </a:xfrm>
          <a:prstGeom prst="rect">
            <a:avLst/>
          </a:prstGeom>
        </p:spPr>
      </p:pic>
      <p:sp>
        <p:nvSpPr>
          <p:cNvPr id="10" name="BlokTextu 9">
            <a:extLst>
              <a:ext uri="{FF2B5EF4-FFF2-40B4-BE49-F238E27FC236}">
                <a16:creationId xmlns:a16="http://schemas.microsoft.com/office/drawing/2014/main" id="{B95FAE4C-F7E6-4DB4-90E9-71EC9D9FDB01}"/>
              </a:ext>
            </a:extLst>
          </p:cNvPr>
          <p:cNvSpPr txBox="1"/>
          <p:nvPr/>
        </p:nvSpPr>
        <p:spPr>
          <a:xfrm>
            <a:off x="1690254" y="2703039"/>
            <a:ext cx="5677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/>
              <a:t>AF</a:t>
            </a:r>
          </a:p>
        </p:txBody>
      </p:sp>
      <p:sp>
        <p:nvSpPr>
          <p:cNvPr id="11" name="BlokTextu 10">
            <a:extLst>
              <a:ext uri="{FF2B5EF4-FFF2-40B4-BE49-F238E27FC236}">
                <a16:creationId xmlns:a16="http://schemas.microsoft.com/office/drawing/2014/main" id="{1631E5BA-52E7-477D-A4AD-DB42B3E4F372}"/>
              </a:ext>
            </a:extLst>
          </p:cNvPr>
          <p:cNvSpPr txBox="1"/>
          <p:nvPr/>
        </p:nvSpPr>
        <p:spPr>
          <a:xfrm>
            <a:off x="7264399" y="2742294"/>
            <a:ext cx="13413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/>
              <a:t>STROKE</a:t>
            </a:r>
          </a:p>
        </p:txBody>
      </p:sp>
      <p:sp>
        <p:nvSpPr>
          <p:cNvPr id="13" name="BlokTextu 12">
            <a:extLst>
              <a:ext uri="{FF2B5EF4-FFF2-40B4-BE49-F238E27FC236}">
                <a16:creationId xmlns:a16="http://schemas.microsoft.com/office/drawing/2014/main" id="{626F602F-3873-4A9F-8049-377B54F3F965}"/>
              </a:ext>
            </a:extLst>
          </p:cNvPr>
          <p:cNvSpPr txBox="1"/>
          <p:nvPr/>
        </p:nvSpPr>
        <p:spPr>
          <a:xfrm>
            <a:off x="406399" y="220998"/>
            <a:ext cx="1151774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0" u="none" strike="noStrike" baseline="0" dirty="0"/>
              <a:t>Risk of atrial fibrillation and stroke in rheumatoid</a:t>
            </a:r>
            <a:r>
              <a:rPr lang="sk-SK" sz="3200" b="1" i="0" u="none" strike="noStrike" baseline="0" dirty="0"/>
              <a:t> </a:t>
            </a:r>
            <a:r>
              <a:rPr lang="en-US" sz="3200" b="1" i="0" u="none" strike="noStrike" baseline="0" dirty="0"/>
              <a:t>arthritis: </a:t>
            </a:r>
            <a:endParaRPr lang="sk-SK" sz="3200" b="1" i="0" u="none" strike="noStrike" baseline="0" dirty="0"/>
          </a:p>
          <a:p>
            <a:pPr algn="ctr"/>
            <a:r>
              <a:rPr lang="en-US" sz="2400" b="1" i="0" u="none" strike="noStrike" baseline="0" dirty="0"/>
              <a:t>Danish nationwide cohort study</a:t>
            </a:r>
            <a:endParaRPr lang="sk-SK" sz="2400" dirty="0"/>
          </a:p>
        </p:txBody>
      </p:sp>
      <p:sp>
        <p:nvSpPr>
          <p:cNvPr id="15" name="BlokTextu 14">
            <a:extLst>
              <a:ext uri="{FF2B5EF4-FFF2-40B4-BE49-F238E27FC236}">
                <a16:creationId xmlns:a16="http://schemas.microsoft.com/office/drawing/2014/main" id="{46366052-FD93-4BDE-87EF-48EEC0DC2A4C}"/>
              </a:ext>
            </a:extLst>
          </p:cNvPr>
          <p:cNvSpPr txBox="1"/>
          <p:nvPr/>
        </p:nvSpPr>
        <p:spPr>
          <a:xfrm>
            <a:off x="775854" y="1261441"/>
            <a:ext cx="106402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2000" i="0" u="none" strike="noStrike" baseline="0" dirty="0"/>
              <a:t>General </a:t>
            </a:r>
            <a:r>
              <a:rPr lang="sk-SK" sz="2000" i="0" u="none" strike="noStrike" baseline="0" dirty="0" err="1"/>
              <a:t>population</a:t>
            </a:r>
            <a:r>
              <a:rPr lang="sk-SK" sz="2000" i="0" u="none" strike="noStrike" baseline="0" dirty="0"/>
              <a:t> (n=4 164 088);  </a:t>
            </a:r>
            <a:r>
              <a:rPr lang="sk-SK" sz="2000" i="0" u="none" strike="noStrike" baseline="0" dirty="0" err="1"/>
              <a:t>Rheumatoid</a:t>
            </a:r>
            <a:r>
              <a:rPr lang="sk-SK" sz="2000" i="0" u="none" strike="noStrike" baseline="0" dirty="0"/>
              <a:t> </a:t>
            </a:r>
            <a:r>
              <a:rPr lang="sk-SK" sz="2000" i="0" u="none" strike="noStrike" baseline="0" dirty="0" err="1"/>
              <a:t>arthritis</a:t>
            </a:r>
            <a:r>
              <a:rPr lang="sk-SK" sz="2000" i="0" u="none" strike="noStrike" baseline="0" dirty="0"/>
              <a:t> (n=18 247); </a:t>
            </a:r>
            <a:r>
              <a:rPr lang="en-US" sz="2000" b="0" i="0" u="none" strike="noStrike" baseline="0" dirty="0"/>
              <a:t>median follow-up of 4.8 years</a:t>
            </a:r>
            <a:endParaRPr lang="sk-SK" sz="5400" dirty="0"/>
          </a:p>
        </p:txBody>
      </p:sp>
    </p:spTree>
    <p:extLst>
      <p:ext uri="{BB962C8B-B14F-4D97-AF65-F5344CB8AC3E}">
        <p14:creationId xmlns:p14="http://schemas.microsoft.com/office/powerpoint/2010/main" val="21875207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58F01410-70AB-44B0-B84C-558E9343E8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5835" y="1108656"/>
            <a:ext cx="8053328" cy="5527832"/>
          </a:xfrm>
          <a:prstGeom prst="rect">
            <a:avLst/>
          </a:prstGeom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80BD4665-A23D-49E0-AC12-D13C9184E3F7}"/>
              </a:ext>
            </a:extLst>
          </p:cNvPr>
          <p:cNvSpPr txBox="1"/>
          <p:nvPr/>
        </p:nvSpPr>
        <p:spPr>
          <a:xfrm>
            <a:off x="314426" y="312533"/>
            <a:ext cx="114161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k-SK" sz="2800" b="1" dirty="0"/>
              <a:t>P</a:t>
            </a:r>
            <a:r>
              <a:rPr lang="en-US" sz="2800" b="1" i="0" u="none" strike="noStrike" baseline="0" dirty="0" err="1"/>
              <a:t>athophysiology</a:t>
            </a:r>
            <a:r>
              <a:rPr lang="en-US" sz="2800" b="1" i="0" u="none" strike="noStrike" baseline="0" dirty="0"/>
              <a:t> of </a:t>
            </a:r>
            <a:r>
              <a:rPr lang="en-US" sz="2800" b="1" i="0" u="none" strike="noStrike" baseline="0" dirty="0" err="1"/>
              <a:t>carrhythmias</a:t>
            </a:r>
            <a:r>
              <a:rPr lang="en-US" sz="2800" b="1" i="0" u="none" strike="noStrike" baseline="0" dirty="0"/>
              <a:t> in the course of rheumatoid arthritis</a:t>
            </a:r>
            <a:endParaRPr lang="sk-SK" sz="6600" b="1" dirty="0"/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237BC414-651A-4711-8F0E-D33496AB2C97}"/>
              </a:ext>
            </a:extLst>
          </p:cNvPr>
          <p:cNvSpPr txBox="1"/>
          <p:nvPr/>
        </p:nvSpPr>
        <p:spPr>
          <a:xfrm>
            <a:off x="8094892" y="6570837"/>
            <a:ext cx="42025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600" i="0" u="none" strike="noStrike" baseline="0" dirty="0"/>
              <a:t>http://dx.doi.org/10.1016/j.autrev.2014.05.007</a:t>
            </a:r>
            <a:endParaRPr lang="sk-SK" sz="1600" dirty="0"/>
          </a:p>
        </p:txBody>
      </p:sp>
    </p:spTree>
    <p:extLst>
      <p:ext uri="{BB962C8B-B14F-4D97-AF65-F5344CB8AC3E}">
        <p14:creationId xmlns:p14="http://schemas.microsoft.com/office/powerpoint/2010/main" val="42593865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031DF834-5668-4F69-9ECB-E89F0DAB8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101" y="1676531"/>
            <a:ext cx="6175805" cy="4687324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0A564CD4-2521-4E24-8E5C-A371F6DDE2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612209"/>
            <a:ext cx="5652656" cy="4751646"/>
          </a:xfrm>
          <a:prstGeom prst="rect">
            <a:avLst/>
          </a:prstGeom>
        </p:spPr>
      </p:pic>
      <p:sp>
        <p:nvSpPr>
          <p:cNvPr id="8" name="Obdĺžnik 7">
            <a:extLst>
              <a:ext uri="{FF2B5EF4-FFF2-40B4-BE49-F238E27FC236}">
                <a16:creationId xmlns:a16="http://schemas.microsoft.com/office/drawing/2014/main" id="{AD5C5F37-EB49-4EAB-8229-38768CBAF2E0}"/>
              </a:ext>
            </a:extLst>
          </p:cNvPr>
          <p:cNvSpPr/>
          <p:nvPr/>
        </p:nvSpPr>
        <p:spPr>
          <a:xfrm>
            <a:off x="6096000" y="1612209"/>
            <a:ext cx="461818" cy="5675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95189144-7DA7-450B-8C8E-750F897B0670}"/>
              </a:ext>
            </a:extLst>
          </p:cNvPr>
          <p:cNvSpPr txBox="1"/>
          <p:nvPr/>
        </p:nvSpPr>
        <p:spPr>
          <a:xfrm>
            <a:off x="306101" y="6345382"/>
            <a:ext cx="6860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RA – </a:t>
            </a:r>
            <a:r>
              <a:rPr lang="sk-SK" dirty="0" err="1"/>
              <a:t>rheumatoid</a:t>
            </a:r>
            <a:r>
              <a:rPr lang="sk-SK" dirty="0"/>
              <a:t> </a:t>
            </a:r>
            <a:r>
              <a:rPr lang="sk-SK" dirty="0" err="1"/>
              <a:t>arthritis</a:t>
            </a:r>
            <a:r>
              <a:rPr lang="sk-SK" dirty="0"/>
              <a:t>, CC – </a:t>
            </a:r>
            <a:r>
              <a:rPr lang="sk-SK" dirty="0" err="1"/>
              <a:t>comorbidity</a:t>
            </a:r>
            <a:r>
              <a:rPr lang="sk-SK" dirty="0"/>
              <a:t> </a:t>
            </a:r>
            <a:r>
              <a:rPr lang="sk-SK" dirty="0" err="1"/>
              <a:t>control</a:t>
            </a:r>
            <a:r>
              <a:rPr lang="sk-SK" dirty="0"/>
              <a:t>, HC- </a:t>
            </a:r>
            <a:r>
              <a:rPr lang="sk-SK" dirty="0" err="1"/>
              <a:t>healthy</a:t>
            </a:r>
            <a:r>
              <a:rPr lang="sk-SK" dirty="0"/>
              <a:t> </a:t>
            </a:r>
            <a:r>
              <a:rPr lang="sk-SK" dirty="0" err="1"/>
              <a:t>control</a:t>
            </a:r>
            <a:endParaRPr lang="sk-SK" dirty="0"/>
          </a:p>
        </p:txBody>
      </p:sp>
      <p:sp>
        <p:nvSpPr>
          <p:cNvPr id="11" name="BlokTextu 10">
            <a:extLst>
              <a:ext uri="{FF2B5EF4-FFF2-40B4-BE49-F238E27FC236}">
                <a16:creationId xmlns:a16="http://schemas.microsoft.com/office/drawing/2014/main" id="{DB171D93-7538-4A85-8F52-FAB0B7F0F0A3}"/>
              </a:ext>
            </a:extLst>
          </p:cNvPr>
          <p:cNvSpPr txBox="1"/>
          <p:nvPr/>
        </p:nvSpPr>
        <p:spPr>
          <a:xfrm>
            <a:off x="2078182" y="4996803"/>
            <a:ext cx="68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N=40</a:t>
            </a:r>
          </a:p>
        </p:txBody>
      </p:sp>
      <p:sp>
        <p:nvSpPr>
          <p:cNvPr id="12" name="BlokTextu 11">
            <a:extLst>
              <a:ext uri="{FF2B5EF4-FFF2-40B4-BE49-F238E27FC236}">
                <a16:creationId xmlns:a16="http://schemas.microsoft.com/office/drawing/2014/main" id="{4B364238-1DB8-4278-9559-3B361C0DA2E1}"/>
              </a:ext>
            </a:extLst>
          </p:cNvPr>
          <p:cNvSpPr txBox="1"/>
          <p:nvPr/>
        </p:nvSpPr>
        <p:spPr>
          <a:xfrm>
            <a:off x="7868081" y="5227520"/>
            <a:ext cx="68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N=40</a:t>
            </a:r>
          </a:p>
        </p:txBody>
      </p:sp>
      <p:sp>
        <p:nvSpPr>
          <p:cNvPr id="14" name="BlokTextu 13">
            <a:extLst>
              <a:ext uri="{FF2B5EF4-FFF2-40B4-BE49-F238E27FC236}">
                <a16:creationId xmlns:a16="http://schemas.microsoft.com/office/drawing/2014/main" id="{04FAD4C2-7C96-45E4-8059-38C083266BBB}"/>
              </a:ext>
            </a:extLst>
          </p:cNvPr>
          <p:cNvSpPr txBox="1"/>
          <p:nvPr/>
        </p:nvSpPr>
        <p:spPr>
          <a:xfrm>
            <a:off x="306101" y="385419"/>
            <a:ext cx="1129607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0" u="none" strike="noStrike" baseline="0" dirty="0">
                <a:solidFill>
                  <a:srgbClr val="000000"/>
                </a:solidFill>
              </a:rPr>
              <a:t>Systemic inflammation as a novel QT-prolonging risk factor </a:t>
            </a:r>
            <a:endParaRPr lang="sk-SK" sz="2800" b="1" i="0" u="none" strike="noStrike" baseline="0" dirty="0">
              <a:solidFill>
                <a:srgbClr val="000000"/>
              </a:solidFill>
            </a:endParaRPr>
          </a:p>
          <a:p>
            <a:pPr algn="ctr"/>
            <a:r>
              <a:rPr lang="en-US" sz="2800" b="1" i="0" u="none" strike="noStrike" baseline="0" dirty="0">
                <a:solidFill>
                  <a:srgbClr val="000000"/>
                </a:solidFill>
              </a:rPr>
              <a:t>in patients with </a:t>
            </a:r>
            <a:r>
              <a:rPr lang="en-US" sz="2800" b="1" i="0" u="none" strike="noStrike" baseline="0" dirty="0" err="1">
                <a:solidFill>
                  <a:srgbClr val="000000"/>
                </a:solidFill>
              </a:rPr>
              <a:t>torsades</a:t>
            </a:r>
            <a:r>
              <a:rPr lang="en-US" sz="2800" b="1" i="0" u="none" strike="noStrike" baseline="0" dirty="0">
                <a:solidFill>
                  <a:srgbClr val="000000"/>
                </a:solidFill>
              </a:rPr>
              <a:t> de pointes </a:t>
            </a:r>
            <a:endParaRPr lang="sk-SK" sz="2800" b="1" dirty="0"/>
          </a:p>
        </p:txBody>
      </p:sp>
      <p:sp>
        <p:nvSpPr>
          <p:cNvPr id="16" name="BlokTextu 15">
            <a:extLst>
              <a:ext uri="{FF2B5EF4-FFF2-40B4-BE49-F238E27FC236}">
                <a16:creationId xmlns:a16="http://schemas.microsoft.com/office/drawing/2014/main" id="{C255EC33-7655-4273-9086-154480D07772}"/>
              </a:ext>
            </a:extLst>
          </p:cNvPr>
          <p:cNvSpPr txBox="1"/>
          <p:nvPr/>
        </p:nvSpPr>
        <p:spPr>
          <a:xfrm>
            <a:off x="8783781" y="6345382"/>
            <a:ext cx="32220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b="0" i="0" u="none" strike="noStrike" baseline="0" dirty="0">
                <a:solidFill>
                  <a:srgbClr val="000000"/>
                </a:solidFill>
              </a:rPr>
              <a:t>Heart 2017;</a:t>
            </a:r>
            <a:r>
              <a:rPr lang="en-US" sz="1600" b="1" i="0" u="none" strike="noStrike" baseline="0" dirty="0">
                <a:solidFill>
                  <a:srgbClr val="000000"/>
                </a:solidFill>
              </a:rPr>
              <a:t>0</a:t>
            </a:r>
            <a:r>
              <a:rPr lang="en-US" sz="1600" b="0" i="0" u="none" strike="noStrike" baseline="0" dirty="0">
                <a:solidFill>
                  <a:srgbClr val="000000"/>
                </a:solidFill>
              </a:rPr>
              <a:t>:1–9. </a:t>
            </a:r>
            <a:endParaRPr lang="sk-SK" sz="1600" b="0" i="0" u="none" strike="noStrike" baseline="0" dirty="0">
              <a:solidFill>
                <a:srgbClr val="000000"/>
              </a:solidFill>
            </a:endParaRPr>
          </a:p>
          <a:p>
            <a:pPr algn="r"/>
            <a:r>
              <a:rPr lang="en-US" sz="1600" b="0" i="0" u="none" strike="noStrike" baseline="0" dirty="0">
                <a:solidFill>
                  <a:srgbClr val="000000"/>
                </a:solidFill>
              </a:rPr>
              <a:t>doi:10.1136/heartjnl-2016-311079 </a:t>
            </a:r>
            <a:endParaRPr lang="sk-SK" sz="1600" dirty="0"/>
          </a:p>
        </p:txBody>
      </p:sp>
    </p:spTree>
    <p:extLst>
      <p:ext uri="{BB962C8B-B14F-4D97-AF65-F5344CB8AC3E}">
        <p14:creationId xmlns:p14="http://schemas.microsoft.com/office/powerpoint/2010/main" val="16289984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F6322061-B4BF-4485-AE16-B0E6654D30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548" y="2989167"/>
            <a:ext cx="6508578" cy="3868833"/>
          </a:xfrm>
          <a:prstGeom prst="rect">
            <a:avLst/>
          </a:prstGeom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E4B5B253-1F8D-45FA-892F-AD66DB015B4C}"/>
              </a:ext>
            </a:extLst>
          </p:cNvPr>
          <p:cNvSpPr txBox="1"/>
          <p:nvPr/>
        </p:nvSpPr>
        <p:spPr>
          <a:xfrm>
            <a:off x="988291" y="1950382"/>
            <a:ext cx="1021541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sk-SK" sz="1800" b="1" i="0" u="none" strike="noStrike" baseline="0" dirty="0"/>
              <a:t>Standard ECG</a:t>
            </a:r>
            <a:r>
              <a:rPr lang="sk-SK" sz="1800" b="0" i="0" u="none" strike="noStrike" baseline="0" dirty="0"/>
              <a:t>		</a:t>
            </a:r>
            <a:r>
              <a:rPr lang="sk-SK" sz="1800" b="1" i="0" u="none" strike="noStrike" baseline="0" dirty="0"/>
              <a:t>T0 		T1 		T2 		</a:t>
            </a:r>
            <a:r>
              <a:rPr lang="sk-SK" sz="1800" b="0" i="1" u="none" strike="noStrike" baseline="0" dirty="0"/>
              <a:t>p</a:t>
            </a:r>
            <a:endParaRPr lang="sk-SK" sz="1800" b="0" i="0" u="none" strike="noStrike" baseline="0" dirty="0"/>
          </a:p>
          <a:p>
            <a:pPr algn="l"/>
            <a:r>
              <a:rPr lang="fr-FR" sz="1800" b="1" i="0" u="none" strike="noStrike" baseline="0" dirty="0"/>
              <a:t>QTc, ms </a:t>
            </a:r>
            <a:r>
              <a:rPr lang="sk-SK" sz="1800" b="0" i="0" u="none" strike="noStrike" baseline="0" dirty="0"/>
              <a:t>			</a:t>
            </a:r>
            <a:r>
              <a:rPr lang="fr-FR" sz="1800" b="0" i="0" u="none" strike="noStrike" baseline="0" dirty="0"/>
              <a:t>452.3±35.8 </a:t>
            </a:r>
            <a:r>
              <a:rPr lang="sk-SK" sz="1800" b="0" i="0" u="none" strike="noStrike" baseline="0" dirty="0"/>
              <a:t>	</a:t>
            </a:r>
            <a:r>
              <a:rPr lang="fr-FR" sz="1800" b="0" i="0" u="none" strike="noStrike" baseline="0" dirty="0"/>
              <a:t>428.8±34.3** </a:t>
            </a:r>
            <a:r>
              <a:rPr lang="sk-SK" sz="1800" b="0" i="0" u="none" strike="noStrike" baseline="0" dirty="0"/>
              <a:t>	</a:t>
            </a:r>
            <a:r>
              <a:rPr lang="fr-FR" sz="1800" b="0" i="0" u="none" strike="noStrike" baseline="0" dirty="0"/>
              <a:t>428.1±34.4** </a:t>
            </a:r>
            <a:r>
              <a:rPr lang="sk-SK" sz="1800" b="0" i="0" u="none" strike="noStrike" baseline="0" dirty="0"/>
              <a:t>	</a:t>
            </a:r>
            <a:r>
              <a:rPr lang="fr-FR" sz="1800" b="1" i="0" u="none" strike="noStrike" baseline="0" dirty="0"/>
              <a:t>0.001</a:t>
            </a:r>
          </a:p>
          <a:p>
            <a:pPr algn="l"/>
            <a:r>
              <a:rPr lang="en-US" sz="1800" b="1" i="0" u="none" strike="noStrike" baseline="0" dirty="0"/>
              <a:t>Patients with QTc&gt;440 </a:t>
            </a:r>
            <a:r>
              <a:rPr lang="en-US" sz="1800" b="1" i="0" u="none" strike="noStrike" baseline="0" dirty="0" err="1"/>
              <a:t>ms</a:t>
            </a:r>
            <a:r>
              <a:rPr lang="en-US" sz="1800" b="1" i="0" u="none" strike="noStrike" baseline="0" dirty="0"/>
              <a:t>, </a:t>
            </a:r>
            <a:r>
              <a:rPr lang="sk-SK" sz="1800" b="0" i="0" u="none" strike="noStrike" baseline="0" dirty="0"/>
              <a:t>	</a:t>
            </a:r>
            <a:r>
              <a:rPr lang="en-US" sz="1800" b="0" i="0" u="none" strike="noStrike" baseline="0" dirty="0"/>
              <a:t>n 13 (76%) </a:t>
            </a:r>
            <a:r>
              <a:rPr lang="sk-SK" sz="1800" b="0" i="0" u="none" strike="noStrike" baseline="0" dirty="0"/>
              <a:t>	</a:t>
            </a:r>
            <a:r>
              <a:rPr lang="en-US" sz="1800" b="0" i="0" u="none" strike="noStrike" baseline="0" dirty="0"/>
              <a:t>7 (41%) </a:t>
            </a:r>
            <a:r>
              <a:rPr lang="sk-SK" sz="1800" b="0" i="0" u="none" strike="noStrike" baseline="0" dirty="0"/>
              <a:t>		</a:t>
            </a:r>
            <a:r>
              <a:rPr lang="en-US" sz="1800" b="0" i="0" u="none" strike="noStrike" baseline="0" dirty="0"/>
              <a:t>5 (29%) </a:t>
            </a:r>
            <a:r>
              <a:rPr lang="sk-SK" sz="1800" b="0" i="0" u="none" strike="noStrike" baseline="0" dirty="0"/>
              <a:t>		</a:t>
            </a:r>
            <a:r>
              <a:rPr lang="en-US" sz="1800" b="1" i="0" u="none" strike="noStrike" baseline="0" dirty="0"/>
              <a:t>0.006</a:t>
            </a:r>
            <a:endParaRPr lang="sk-SK" dirty="0"/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D5D2D5E3-2C1A-48DA-833C-4DD50755E6E5}"/>
              </a:ext>
            </a:extLst>
          </p:cNvPr>
          <p:cNvSpPr txBox="1"/>
          <p:nvPr/>
        </p:nvSpPr>
        <p:spPr>
          <a:xfrm>
            <a:off x="217053" y="642790"/>
            <a:ext cx="1175789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sk-SK" sz="3000" b="1" i="0" u="none" strike="noStrike" baseline="0" dirty="0" err="1"/>
              <a:t>Antiarrhythmic</a:t>
            </a:r>
            <a:r>
              <a:rPr lang="sk-SK" sz="3000" b="1" i="0" u="none" strike="noStrike" baseline="0" dirty="0"/>
              <a:t> </a:t>
            </a:r>
            <a:r>
              <a:rPr lang="sk-SK" sz="3000" b="1" i="0" u="none" strike="noStrike" baseline="0" dirty="0" err="1"/>
              <a:t>potential</a:t>
            </a:r>
            <a:r>
              <a:rPr lang="sk-SK" sz="3000" b="1" i="0" u="none" strike="noStrike" baseline="0" dirty="0"/>
              <a:t> of </a:t>
            </a:r>
            <a:r>
              <a:rPr lang="sk-SK" sz="3000" b="1" i="0" u="none" strike="noStrike" baseline="0" dirty="0" err="1"/>
              <a:t>anti-cytokine</a:t>
            </a:r>
            <a:r>
              <a:rPr lang="sk-SK" sz="3000" b="1" i="0" u="none" strike="noStrike" baseline="0" dirty="0"/>
              <a:t> </a:t>
            </a:r>
            <a:r>
              <a:rPr lang="sk-SK" sz="3000" b="1" i="0" u="none" strike="noStrike" baseline="0" dirty="0" err="1"/>
              <a:t>therapy</a:t>
            </a:r>
            <a:r>
              <a:rPr lang="sk-SK" sz="3000" b="1" i="0" u="none" strike="noStrike" baseline="0" dirty="0"/>
              <a:t> in </a:t>
            </a:r>
            <a:r>
              <a:rPr lang="sk-SK" sz="3000" b="1" i="0" u="none" strike="noStrike" baseline="0" dirty="0" err="1"/>
              <a:t>rheumatoid</a:t>
            </a:r>
            <a:r>
              <a:rPr lang="sk-SK" sz="3000" b="1" i="0" u="none" strike="noStrike" baseline="0" dirty="0"/>
              <a:t> </a:t>
            </a:r>
            <a:r>
              <a:rPr lang="sk-SK" sz="3000" b="1" i="0" u="none" strike="noStrike" baseline="0" dirty="0" err="1"/>
              <a:t>arthritis</a:t>
            </a:r>
            <a:endParaRPr lang="sk-SK" sz="3000" b="1" i="0" u="none" strike="noStrike" baseline="0" dirty="0"/>
          </a:p>
          <a:p>
            <a:pPr algn="l"/>
            <a:r>
              <a:rPr lang="sk-SK" sz="2400" b="1" i="0" u="none" strike="noStrike" baseline="0" dirty="0"/>
              <a:t>Tocilizumab (</a:t>
            </a:r>
            <a:r>
              <a:rPr lang="sk-SK" sz="2400" b="1" i="0" u="none" strike="noStrike" baseline="0" dirty="0" err="1"/>
              <a:t>anti</a:t>
            </a:r>
            <a:r>
              <a:rPr lang="sk-SK" sz="2400" b="1" i="0" u="none" strike="noStrike" baseline="0" dirty="0"/>
              <a:t> IL-6 </a:t>
            </a:r>
            <a:r>
              <a:rPr lang="sk-SK" sz="2400" b="1" i="0" u="none" strike="noStrike" baseline="0" dirty="0" err="1"/>
              <a:t>antibody</a:t>
            </a:r>
            <a:r>
              <a:rPr lang="sk-SK" sz="2400" b="1" i="0" u="none" strike="noStrike" baseline="0" dirty="0"/>
              <a:t>) </a:t>
            </a:r>
            <a:r>
              <a:rPr lang="en-US" sz="2400" b="1" i="0" u="none" strike="noStrike" baseline="0" dirty="0"/>
              <a:t>reduces QTc interval by controlling systemic inflammation</a:t>
            </a:r>
            <a:endParaRPr lang="sk-SK" sz="2400" dirty="0"/>
          </a:p>
        </p:txBody>
      </p:sp>
      <p:sp>
        <p:nvSpPr>
          <p:cNvPr id="11" name="BlokTextu 10">
            <a:extLst>
              <a:ext uri="{FF2B5EF4-FFF2-40B4-BE49-F238E27FC236}">
                <a16:creationId xmlns:a16="http://schemas.microsoft.com/office/drawing/2014/main" id="{EA59B025-954A-4F62-918E-47B295D508D6}"/>
              </a:ext>
            </a:extLst>
          </p:cNvPr>
          <p:cNvSpPr txBox="1"/>
          <p:nvPr/>
        </p:nvSpPr>
        <p:spPr>
          <a:xfrm>
            <a:off x="8580582" y="6400060"/>
            <a:ext cx="346363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dirty="0">
                <a:solidFill>
                  <a:srgbClr val="1C1D1E"/>
                </a:solidFill>
                <a:effectLst/>
              </a:rPr>
              <a:t>Arthritis Care &amp; Research, 67: 332-339.</a:t>
            </a:r>
            <a:endParaRPr lang="sk-SK" sz="1600" dirty="0"/>
          </a:p>
        </p:txBody>
      </p:sp>
    </p:spTree>
    <p:extLst>
      <p:ext uri="{BB962C8B-B14F-4D97-AF65-F5344CB8AC3E}">
        <p14:creationId xmlns:p14="http://schemas.microsoft.com/office/powerpoint/2010/main" val="12258947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68B6A899-37CF-4B55-BE77-F766A1E13A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31" y="1406011"/>
            <a:ext cx="11800938" cy="5043949"/>
          </a:xfrm>
          <a:prstGeom prst="rect">
            <a:avLst/>
          </a:prstGeom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2CFDCA3D-624B-448F-854E-634F04BCA33F}"/>
              </a:ext>
            </a:extLst>
          </p:cNvPr>
          <p:cNvSpPr txBox="1"/>
          <p:nvPr/>
        </p:nvSpPr>
        <p:spPr>
          <a:xfrm>
            <a:off x="149156" y="182910"/>
            <a:ext cx="1189368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200" b="1" i="0" u="none" strike="noStrike" kern="1200" cap="none" spc="0" normalizeH="0" baseline="0" noProof="0" dirty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Mortality of COVID-19 </a:t>
            </a:r>
            <a:r>
              <a:rPr kumimoji="0" lang="sk-SK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hospitalized</a:t>
            </a:r>
            <a:r>
              <a:rPr kumimoji="0" lang="sk-SK" sz="3200" b="1" i="0" u="none" strike="noStrike" kern="1200" cap="none" spc="0" normalizeH="0" baseline="0" noProof="0" dirty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sk-SK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pts</a:t>
            </a:r>
            <a:r>
              <a:rPr kumimoji="0" lang="sk-SK" sz="3200" b="1" i="0" u="none" strike="noStrike" kern="1200" cap="none" spc="0" normalizeH="0" baseline="0" noProof="0" dirty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sk-SK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treated</a:t>
            </a:r>
            <a:r>
              <a:rPr kumimoji="0" lang="sk-SK" sz="3200" b="1" i="0" u="none" strike="noStrike" kern="1200" cap="none" spc="0" normalizeH="0" baseline="0" noProof="0" dirty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sk-SK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</a:t>
            </a:r>
            <a:r>
              <a:rPr kumimoji="0" lang="sk-SK" sz="3200" b="1" i="0" u="none" strike="noStrike" kern="1200" cap="none" spc="0" normalizeH="0" baseline="0" noProof="0" dirty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200" b="1" i="0" u="none" strike="noStrike" kern="1200" cap="none" spc="0" normalizeH="0" baseline="0" noProof="0" dirty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IL-6 </a:t>
            </a:r>
            <a:r>
              <a:rPr kumimoji="0" lang="sk-SK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inhibitor</a:t>
            </a:r>
            <a:r>
              <a:rPr kumimoji="0" lang="sk-SK" sz="3200" b="1" i="0" u="none" strike="noStrike" kern="1200" cap="none" spc="0" normalizeH="0" baseline="0" noProof="0" dirty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tocilizumab </a:t>
            </a:r>
            <a:r>
              <a:rPr kumimoji="0" lang="sk-SK" sz="2800" b="1" i="0" u="none" strike="noStrike" kern="1200" cap="none" spc="0" normalizeH="0" baseline="0" noProof="0" dirty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eta-anal</a:t>
            </a:r>
            <a:r>
              <a:rPr kumimoji="0" lang="sk-SK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ysis</a:t>
            </a:r>
            <a:r>
              <a:rPr kumimoji="0" lang="sk-SK" sz="2800" b="1" i="0" u="none" strike="noStrike" kern="1200" cap="none" spc="0" normalizeH="0" baseline="0" noProof="0" dirty="0">
                <a:ln>
                  <a:noFill/>
                </a:ln>
                <a:solidFill>
                  <a:srgbClr val="211D1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RCT</a:t>
            </a:r>
            <a:endParaRPr kumimoji="0" lang="sk-SK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C2482C87-5BA1-4506-BA50-EDE0C3C579B7}"/>
              </a:ext>
            </a:extLst>
          </p:cNvPr>
          <p:cNvSpPr txBox="1"/>
          <p:nvPr/>
        </p:nvSpPr>
        <p:spPr>
          <a:xfrm>
            <a:off x="9045676" y="6422230"/>
            <a:ext cx="25367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Lancet 2021; 397: 1637–45. </a:t>
            </a:r>
            <a:endParaRPr kumimoji="0" lang="sk-SK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BlokTextu 1">
            <a:extLst>
              <a:ext uri="{FF2B5EF4-FFF2-40B4-BE49-F238E27FC236}">
                <a16:creationId xmlns:a16="http://schemas.microsoft.com/office/drawing/2014/main" id="{455DD230-10C4-44EB-9FB6-61C81ED2C0B4}"/>
              </a:ext>
            </a:extLst>
          </p:cNvPr>
          <p:cNvSpPr txBox="1"/>
          <p:nvPr/>
        </p:nvSpPr>
        <p:spPr>
          <a:xfrm>
            <a:off x="1127051" y="5596191"/>
            <a:ext cx="43669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HR 0.86 (0.78- 0.94)</a:t>
            </a:r>
          </a:p>
        </p:txBody>
      </p:sp>
    </p:spTree>
    <p:extLst>
      <p:ext uri="{BB962C8B-B14F-4D97-AF65-F5344CB8AC3E}">
        <p14:creationId xmlns:p14="http://schemas.microsoft.com/office/powerpoint/2010/main" val="13437281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lokTextu 2">
            <a:extLst>
              <a:ext uri="{FF2B5EF4-FFF2-40B4-BE49-F238E27FC236}">
                <a16:creationId xmlns:a16="http://schemas.microsoft.com/office/drawing/2014/main" id="{A47E054E-FBB5-48E3-ACA0-798328E31380}"/>
              </a:ext>
            </a:extLst>
          </p:cNvPr>
          <p:cNvSpPr txBox="1"/>
          <p:nvPr/>
        </p:nvSpPr>
        <p:spPr>
          <a:xfrm>
            <a:off x="768789" y="1941825"/>
            <a:ext cx="48563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0" i="0" u="none" strike="noStrike" baseline="0" dirty="0"/>
              <a:t>28 637 p</a:t>
            </a:r>
            <a:r>
              <a:rPr lang="sk-SK" sz="1800" b="0" i="0" u="none" strike="noStrike" baseline="0" dirty="0" err="1"/>
              <a:t>ts</a:t>
            </a:r>
            <a:r>
              <a:rPr lang="sk-SK" sz="1800" b="0" i="0" u="none" strike="noStrike" baseline="0" dirty="0"/>
              <a:t> </a:t>
            </a:r>
            <a:r>
              <a:rPr lang="en-US" sz="1800" b="0" i="0" u="none" strike="noStrike" baseline="0" dirty="0"/>
              <a:t>with </a:t>
            </a:r>
            <a:r>
              <a:rPr lang="sk-SK" sz="1800" b="0" i="0" u="none" strike="noStrike" baseline="0" dirty="0" err="1"/>
              <a:t>biopsy-verified</a:t>
            </a:r>
            <a:r>
              <a:rPr lang="sk-SK" sz="1800" b="0" i="0" u="none" strike="noStrike" baseline="0" dirty="0"/>
              <a:t> </a:t>
            </a:r>
            <a:r>
              <a:rPr lang="sk-SK" sz="1800" b="0" i="0" u="none" strike="noStrike" baseline="0" dirty="0" err="1"/>
              <a:t>coeliac</a:t>
            </a:r>
            <a:r>
              <a:rPr lang="sk-SK" sz="1800" b="0" i="0" u="none" strike="noStrike" baseline="0" dirty="0"/>
              <a:t> </a:t>
            </a:r>
            <a:r>
              <a:rPr lang="sk-SK" sz="1800" b="0" i="0" u="none" strike="noStrike" baseline="0" dirty="0" err="1"/>
              <a:t>disease</a:t>
            </a:r>
            <a:endParaRPr lang="sk-SK" sz="1800" b="0" i="0" u="none" strike="noStrike" baseline="0" dirty="0"/>
          </a:p>
          <a:p>
            <a:pPr algn="l"/>
            <a:r>
              <a:rPr lang="sk-SK" dirty="0"/>
              <a:t>1 </a:t>
            </a:r>
            <a:r>
              <a:rPr lang="pt-BR" sz="1800" b="0" i="0" u="none" strike="noStrike" baseline="0" dirty="0"/>
              <a:t>141 731</a:t>
            </a:r>
            <a:r>
              <a:rPr lang="sk-SK" sz="1800" b="0" i="0" u="none" strike="noStrike" baseline="0" dirty="0"/>
              <a:t> </a:t>
            </a:r>
            <a:r>
              <a:rPr lang="sk-SK" sz="1800" b="0" i="0" u="none" strike="noStrike" baseline="0" dirty="0" err="1"/>
              <a:t>a</a:t>
            </a:r>
            <a:r>
              <a:rPr lang="sk-SK" dirty="0" err="1"/>
              <a:t>ge</a:t>
            </a:r>
            <a:r>
              <a:rPr lang="sk-SK" dirty="0"/>
              <a:t>- and sex </a:t>
            </a:r>
            <a:r>
              <a:rPr lang="sk-SK" dirty="0" err="1"/>
              <a:t>matched</a:t>
            </a:r>
            <a:r>
              <a:rPr lang="sk-SK" dirty="0"/>
              <a:t> </a:t>
            </a:r>
            <a:r>
              <a:rPr lang="pt-BR" dirty="0"/>
              <a:t>individuals</a:t>
            </a:r>
            <a:endParaRPr lang="sk-SK" dirty="0"/>
          </a:p>
          <a:p>
            <a:pPr algn="l"/>
            <a:r>
              <a:rPr lang="en-US" sz="1800" b="0" i="0" u="none" strike="noStrike" baseline="0" dirty="0"/>
              <a:t>median </a:t>
            </a:r>
            <a:r>
              <a:rPr lang="sk-SK" sz="1800" b="0" i="0" u="none" strike="noStrike" baseline="0" dirty="0"/>
              <a:t>FU</a:t>
            </a:r>
            <a:r>
              <a:rPr lang="en-US" sz="1800" b="0" i="0" u="none" strike="noStrike" baseline="0" dirty="0"/>
              <a:t> of 9 years</a:t>
            </a:r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61DD1CA0-4FD1-4546-A13A-946B9176AA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5164" y="1102810"/>
            <a:ext cx="6331547" cy="839016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66C621F2-ABD5-4E41-8970-AEA9789AD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5164" y="1941825"/>
            <a:ext cx="6331547" cy="1445244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A66149BF-73B2-4D40-BB1F-F834A9F797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235" y="3248678"/>
            <a:ext cx="10631530" cy="3309322"/>
          </a:xfrm>
          <a:prstGeom prst="rect">
            <a:avLst/>
          </a:prstGeom>
        </p:spPr>
      </p:pic>
      <p:sp>
        <p:nvSpPr>
          <p:cNvPr id="11" name="BlokTextu 10">
            <a:extLst>
              <a:ext uri="{FF2B5EF4-FFF2-40B4-BE49-F238E27FC236}">
                <a16:creationId xmlns:a16="http://schemas.microsoft.com/office/drawing/2014/main" id="{E25E5B42-7310-44E7-8641-EE95FE0282FE}"/>
              </a:ext>
            </a:extLst>
          </p:cNvPr>
          <p:cNvSpPr txBox="1"/>
          <p:nvPr/>
        </p:nvSpPr>
        <p:spPr>
          <a:xfrm>
            <a:off x="536794" y="334292"/>
            <a:ext cx="1111841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1" i="0" u="none" strike="noStrike" baseline="0" dirty="0"/>
              <a:t>Increased risk of </a:t>
            </a:r>
            <a:r>
              <a:rPr lang="sk-SK" sz="3200" b="1" i="0" u="none" strike="noStrike" baseline="0" dirty="0"/>
              <a:t>AF </a:t>
            </a:r>
            <a:r>
              <a:rPr lang="en-US" sz="3200" b="1" i="0" u="none" strike="noStrike" baseline="0" dirty="0"/>
              <a:t>in p</a:t>
            </a:r>
            <a:r>
              <a:rPr lang="sk-SK" sz="3200" b="1" i="0" u="none" strike="noStrike" baseline="0" dirty="0" err="1"/>
              <a:t>ts</a:t>
            </a:r>
            <a:r>
              <a:rPr lang="sk-SK" sz="3200" b="1" i="0" u="none" strike="noStrike" baseline="0" dirty="0"/>
              <a:t> </a:t>
            </a:r>
            <a:r>
              <a:rPr lang="en-US" sz="3200" b="1" i="0" u="none" strike="noStrike" baseline="0" dirty="0"/>
              <a:t>with coeliac disease:</a:t>
            </a:r>
            <a:r>
              <a:rPr lang="en-US" sz="2800" b="1" i="0" u="none" strike="noStrike" baseline="0" dirty="0"/>
              <a:t> </a:t>
            </a:r>
            <a:endParaRPr lang="sk-SK" sz="2800" b="1" i="0" u="none" strike="noStrike" baseline="0" dirty="0"/>
          </a:p>
          <a:p>
            <a:pPr algn="l"/>
            <a:r>
              <a:rPr lang="en-US" sz="2400" b="1" i="0" u="none" strike="noStrike" baseline="0" dirty="0"/>
              <a:t>a nationwide cohort study</a:t>
            </a:r>
            <a:r>
              <a:rPr lang="sk-SK" sz="2400" b="1" i="0" u="none" strike="noStrike" baseline="0" dirty="0"/>
              <a:t> (</a:t>
            </a:r>
            <a:r>
              <a:rPr lang="sk-SK" sz="2400" b="1" i="0" u="none" strike="noStrike" baseline="0" dirty="0" err="1"/>
              <a:t>Sweden</a:t>
            </a:r>
            <a:r>
              <a:rPr lang="sk-SK" sz="2400" b="1" i="0" u="none" strike="noStrike" baseline="0" dirty="0"/>
              <a:t>)</a:t>
            </a:r>
            <a:endParaRPr lang="sk-SK" sz="2400" b="1" dirty="0"/>
          </a:p>
        </p:txBody>
      </p:sp>
      <p:sp>
        <p:nvSpPr>
          <p:cNvPr id="13" name="BlokTextu 12">
            <a:extLst>
              <a:ext uri="{FF2B5EF4-FFF2-40B4-BE49-F238E27FC236}">
                <a16:creationId xmlns:a16="http://schemas.microsoft.com/office/drawing/2014/main" id="{80DC3ECD-F6FA-4F89-90F8-ED4ED9ECC85F}"/>
              </a:ext>
            </a:extLst>
          </p:cNvPr>
          <p:cNvSpPr txBox="1"/>
          <p:nvPr/>
        </p:nvSpPr>
        <p:spPr>
          <a:xfrm>
            <a:off x="7791111" y="6558000"/>
            <a:ext cx="41656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u="none" strike="noStrike" baseline="0" dirty="0">
                <a:solidFill>
                  <a:srgbClr val="231F20"/>
                </a:solidFill>
              </a:rPr>
              <a:t>European Heart Journal (2011) 32, 2430–2437</a:t>
            </a:r>
            <a:r>
              <a:rPr lang="sk-SK" sz="1600" b="0" i="0" u="none" strike="noStrike" baseline="0" dirty="0">
                <a:solidFill>
                  <a:srgbClr val="231F20"/>
                </a:solidFill>
              </a:rPr>
              <a:t>.</a:t>
            </a:r>
            <a:endParaRPr lang="sk-SK" sz="1600" dirty="0"/>
          </a:p>
        </p:txBody>
      </p:sp>
    </p:spTree>
    <p:extLst>
      <p:ext uri="{BB962C8B-B14F-4D97-AF65-F5344CB8AC3E}">
        <p14:creationId xmlns:p14="http://schemas.microsoft.com/office/powerpoint/2010/main" val="38030998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lokTextu 2">
            <a:extLst>
              <a:ext uri="{FF2B5EF4-FFF2-40B4-BE49-F238E27FC236}">
                <a16:creationId xmlns:a16="http://schemas.microsoft.com/office/drawing/2014/main" id="{C9D62248-1AB4-4CFE-BA3C-01D5C55501C6}"/>
              </a:ext>
            </a:extLst>
          </p:cNvPr>
          <p:cNvSpPr txBox="1"/>
          <p:nvPr/>
        </p:nvSpPr>
        <p:spPr>
          <a:xfrm>
            <a:off x="517235" y="1113135"/>
            <a:ext cx="754610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0" i="0" u="none" strike="noStrike" baseline="0" dirty="0">
                <a:latin typeface="AdvOTb7819099"/>
              </a:rPr>
              <a:t>Danish nationwide registries 1996–2011</a:t>
            </a:r>
            <a:endParaRPr lang="sk-SK" sz="1800" b="0" i="0" u="none" strike="noStrike" baseline="0" dirty="0">
              <a:latin typeface="AdvOTb7819099"/>
            </a:endParaRPr>
          </a:p>
          <a:p>
            <a:pPr algn="l"/>
            <a:r>
              <a:rPr lang="en-US" sz="1800" b="0" i="0" u="none" strike="noStrike" baseline="0" dirty="0">
                <a:latin typeface="AdvOTb7819099"/>
              </a:rPr>
              <a:t>24 499 patients with new-onset IBD </a:t>
            </a:r>
            <a:r>
              <a:rPr lang="sk-SK" sz="1800" b="0" i="0" u="none" strike="noStrike" baseline="0" dirty="0">
                <a:latin typeface="AdvOTb7819099"/>
              </a:rPr>
              <a:t>(</a:t>
            </a:r>
            <a:r>
              <a:rPr lang="sk-SK" sz="1800" b="0" i="0" u="none" strike="noStrike" baseline="0" dirty="0" err="1">
                <a:latin typeface="AdvOTb7819099"/>
              </a:rPr>
              <a:t>Crohn</a:t>
            </a:r>
            <a:r>
              <a:rPr lang="sk-SK" sz="1800" b="0" i="0" u="none" strike="noStrike" baseline="0" dirty="0">
                <a:latin typeface="AdvOTb7819099"/>
              </a:rPr>
              <a:t> </a:t>
            </a:r>
            <a:r>
              <a:rPr lang="sk-SK" sz="1800" b="0" i="0" u="none" strike="noStrike" baseline="0" dirty="0" err="1">
                <a:latin typeface="AdvOTb7819099"/>
              </a:rPr>
              <a:t>disease</a:t>
            </a:r>
            <a:r>
              <a:rPr lang="sk-SK" sz="1800" b="0" i="0" u="none" strike="noStrike" baseline="0" dirty="0">
                <a:latin typeface="AdvOTb7819099"/>
              </a:rPr>
              <a:t> and/or </a:t>
            </a:r>
            <a:r>
              <a:rPr lang="sk-SK" sz="1800" b="0" i="0" u="none" strike="noStrike" baseline="0" dirty="0" err="1">
                <a:latin typeface="AdvOTb7819099"/>
              </a:rPr>
              <a:t>Colitis</a:t>
            </a:r>
            <a:r>
              <a:rPr lang="sk-SK" sz="1800" b="0" i="0" u="none" strike="noStrike" baseline="0" dirty="0">
                <a:latin typeface="AdvOTb7819099"/>
              </a:rPr>
              <a:t> </a:t>
            </a:r>
            <a:r>
              <a:rPr lang="sk-SK" sz="1800" b="0" i="0" u="none" strike="noStrike" baseline="0" dirty="0" err="1">
                <a:latin typeface="AdvOTb7819099"/>
              </a:rPr>
              <a:t>ulcerosa</a:t>
            </a:r>
            <a:r>
              <a:rPr lang="sk-SK" sz="1800" b="0" i="0" u="none" strike="noStrike" baseline="0" dirty="0">
                <a:latin typeface="AdvOTb7819099"/>
              </a:rPr>
              <a:t>)</a:t>
            </a:r>
          </a:p>
          <a:p>
            <a:pPr algn="l"/>
            <a:r>
              <a:rPr lang="en-US" sz="1800" b="0" i="0" u="none" strike="noStrike" baseline="0" dirty="0">
                <a:latin typeface="AdvOTb7819099"/>
              </a:rPr>
              <a:t>236 275 age- and</a:t>
            </a:r>
            <a:r>
              <a:rPr lang="sk-SK" sz="1800" b="0" i="0" u="none" strike="noStrike" baseline="0" dirty="0">
                <a:latin typeface="AdvOTb7819099"/>
              </a:rPr>
              <a:t> sex-</a:t>
            </a:r>
            <a:r>
              <a:rPr lang="sk-SK" sz="1800" b="0" i="0" u="none" strike="noStrike" baseline="0" dirty="0" err="1">
                <a:latin typeface="AdvOTb7819099"/>
              </a:rPr>
              <a:t>matched</a:t>
            </a:r>
            <a:r>
              <a:rPr lang="sk-SK" sz="1800" b="0" i="0" u="none" strike="noStrike" baseline="0" dirty="0">
                <a:latin typeface="AdvOTb7819099"/>
              </a:rPr>
              <a:t> </a:t>
            </a:r>
            <a:r>
              <a:rPr lang="sk-SK" sz="1800" b="0" i="0" u="none" strike="noStrike" baseline="0" dirty="0" err="1">
                <a:latin typeface="AdvOTb7819099"/>
              </a:rPr>
              <a:t>controls</a:t>
            </a:r>
            <a:endParaRPr lang="sk-SK" sz="1800" b="0" i="0" u="none" strike="noStrike" baseline="0" dirty="0">
              <a:latin typeface="AdvOTb7819099"/>
            </a:endParaRPr>
          </a:p>
          <a:p>
            <a:pPr algn="l"/>
            <a:r>
              <a:rPr lang="en-US" sz="1800" b="0" i="0" u="none" strike="noStrike" baseline="0" dirty="0">
                <a:latin typeface="AdvOTb7819099"/>
              </a:rPr>
              <a:t>mean follow-up </a:t>
            </a:r>
            <a:r>
              <a:rPr lang="sk-SK" sz="1800" b="0" i="0" u="none" strike="noStrike" baseline="0" dirty="0">
                <a:latin typeface="AdvOTb7819099"/>
              </a:rPr>
              <a:t>= </a:t>
            </a:r>
            <a:r>
              <a:rPr lang="en-US" sz="1800" b="0" i="0" u="none" strike="noStrike" baseline="0" dirty="0">
                <a:latin typeface="AdvOTb7819099"/>
              </a:rPr>
              <a:t>6.8 years</a:t>
            </a:r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773C9C34-80AB-4E5F-8162-E0DC4B2957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235" y="2340967"/>
            <a:ext cx="11453091" cy="1291809"/>
          </a:xfrm>
          <a:prstGeom prst="rect">
            <a:avLst/>
          </a:prstGeom>
        </p:spPr>
      </p:pic>
      <p:sp>
        <p:nvSpPr>
          <p:cNvPr id="7" name="BlokTextu 6">
            <a:extLst>
              <a:ext uri="{FF2B5EF4-FFF2-40B4-BE49-F238E27FC236}">
                <a16:creationId xmlns:a16="http://schemas.microsoft.com/office/drawing/2014/main" id="{2A1A08F6-62ED-4BDF-8EE0-BC451F932523}"/>
              </a:ext>
            </a:extLst>
          </p:cNvPr>
          <p:cNvSpPr txBox="1"/>
          <p:nvPr/>
        </p:nvSpPr>
        <p:spPr>
          <a:xfrm>
            <a:off x="387925" y="371341"/>
            <a:ext cx="111944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0" u="none" strike="noStrike" baseline="0" dirty="0"/>
              <a:t>Increased risk</a:t>
            </a:r>
            <a:r>
              <a:rPr lang="sk-SK" sz="3200" b="1" i="0" u="none" strike="noStrike" baseline="0" dirty="0"/>
              <a:t> </a:t>
            </a:r>
            <a:r>
              <a:rPr lang="en-US" sz="3200" b="1" i="0" u="none" strike="noStrike" baseline="0" dirty="0"/>
              <a:t>of </a:t>
            </a:r>
            <a:r>
              <a:rPr lang="sk-SK" sz="3200" b="1" i="0" u="none" strike="noStrike" baseline="0" dirty="0"/>
              <a:t>AF </a:t>
            </a:r>
            <a:r>
              <a:rPr lang="en-US" sz="3200" b="1" i="0" u="none" strike="noStrike" baseline="0" dirty="0"/>
              <a:t>and stroke</a:t>
            </a:r>
            <a:r>
              <a:rPr lang="sk-SK" sz="3200" b="1" i="0" u="none" strike="noStrike" baseline="0" dirty="0"/>
              <a:t> </a:t>
            </a:r>
            <a:r>
              <a:rPr lang="en-US" sz="3200" b="1" i="0" u="none" strike="noStrike" baseline="0" dirty="0"/>
              <a:t>during</a:t>
            </a:r>
            <a:r>
              <a:rPr lang="sk-SK" sz="3200" b="1" i="0" u="none" strike="noStrike" baseline="0" dirty="0"/>
              <a:t> </a:t>
            </a:r>
            <a:r>
              <a:rPr lang="en-US" sz="3200" b="1" i="0" u="none" strike="noStrike" baseline="0" dirty="0"/>
              <a:t>active stages of</a:t>
            </a:r>
            <a:r>
              <a:rPr lang="sk-SK" sz="3200" b="1" i="0" u="none" strike="noStrike" baseline="0" dirty="0"/>
              <a:t> IBD</a:t>
            </a:r>
            <a:endParaRPr lang="sk-SK" sz="3200" b="1" dirty="0"/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018FAC93-634D-4DF7-AFED-B4FCF54C4815}"/>
              </a:ext>
            </a:extLst>
          </p:cNvPr>
          <p:cNvSpPr txBox="1"/>
          <p:nvPr/>
        </p:nvSpPr>
        <p:spPr>
          <a:xfrm>
            <a:off x="240145" y="6430805"/>
            <a:ext cx="276167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600" b="0" i="0" u="none" strike="noStrike" baseline="0" dirty="0" err="1"/>
              <a:t>Europace</a:t>
            </a:r>
            <a:r>
              <a:rPr lang="sk-SK" sz="1600" b="0" i="0" u="none" strike="noStrike" baseline="0" dirty="0"/>
              <a:t> (2014) 16, 477–484.</a:t>
            </a:r>
            <a:endParaRPr lang="sk-SK" sz="1600" dirty="0"/>
          </a:p>
        </p:txBody>
      </p:sp>
      <p:pic>
        <p:nvPicPr>
          <p:cNvPr id="11" name="Obrázok 10">
            <a:extLst>
              <a:ext uri="{FF2B5EF4-FFF2-40B4-BE49-F238E27FC236}">
                <a16:creationId xmlns:a16="http://schemas.microsoft.com/office/drawing/2014/main" id="{61037BFB-559A-42DE-9C54-0602F1FA07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307" y="4119873"/>
            <a:ext cx="8480012" cy="673800"/>
          </a:xfrm>
          <a:prstGeom prst="rect">
            <a:avLst/>
          </a:prstGeom>
        </p:spPr>
      </p:pic>
      <p:pic>
        <p:nvPicPr>
          <p:cNvPr id="13" name="Obrázok 12">
            <a:extLst>
              <a:ext uri="{FF2B5EF4-FFF2-40B4-BE49-F238E27FC236}">
                <a16:creationId xmlns:a16="http://schemas.microsoft.com/office/drawing/2014/main" id="{C0550C3F-9AC8-4364-9360-FE6629B574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099" y="4804791"/>
            <a:ext cx="11635227" cy="1090803"/>
          </a:xfrm>
          <a:prstGeom prst="rect">
            <a:avLst/>
          </a:prstGeom>
        </p:spPr>
      </p:pic>
      <p:pic>
        <p:nvPicPr>
          <p:cNvPr id="15" name="Obrázok 14">
            <a:extLst>
              <a:ext uri="{FF2B5EF4-FFF2-40B4-BE49-F238E27FC236}">
                <a16:creationId xmlns:a16="http://schemas.microsoft.com/office/drawing/2014/main" id="{6BB2E289-19A7-410D-B9C6-66F942CB503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7214"/>
          <a:stretch/>
        </p:blipFill>
        <p:spPr>
          <a:xfrm>
            <a:off x="7775380" y="5902036"/>
            <a:ext cx="3982512" cy="69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350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lokTextu 2">
            <a:extLst>
              <a:ext uri="{FF2B5EF4-FFF2-40B4-BE49-F238E27FC236}">
                <a16:creationId xmlns:a16="http://schemas.microsoft.com/office/drawing/2014/main" id="{C9D62248-1AB4-4CFE-BA3C-01D5C55501C6}"/>
              </a:ext>
            </a:extLst>
          </p:cNvPr>
          <p:cNvSpPr txBox="1"/>
          <p:nvPr/>
        </p:nvSpPr>
        <p:spPr>
          <a:xfrm>
            <a:off x="517235" y="1113135"/>
            <a:ext cx="754610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0" i="0" u="none" strike="noStrike" baseline="0" dirty="0">
                <a:latin typeface="AdvOTb7819099"/>
              </a:rPr>
              <a:t>Danish nationwide registries 1996–2011</a:t>
            </a:r>
            <a:endParaRPr lang="sk-SK" sz="1800" b="0" i="0" u="none" strike="noStrike" baseline="0" dirty="0">
              <a:latin typeface="AdvOTb7819099"/>
            </a:endParaRPr>
          </a:p>
          <a:p>
            <a:pPr algn="l"/>
            <a:r>
              <a:rPr lang="en-US" sz="1800" b="0" i="0" u="none" strike="noStrike" baseline="0" dirty="0">
                <a:latin typeface="AdvOTb7819099"/>
              </a:rPr>
              <a:t>24 499 patients with new-onset IBD </a:t>
            </a:r>
            <a:r>
              <a:rPr lang="sk-SK" sz="1800" b="0" i="0" u="none" strike="noStrike" baseline="0" dirty="0">
                <a:latin typeface="AdvOTb7819099"/>
              </a:rPr>
              <a:t>(</a:t>
            </a:r>
            <a:r>
              <a:rPr lang="sk-SK" sz="1800" b="0" i="0" u="none" strike="noStrike" baseline="0" dirty="0" err="1">
                <a:latin typeface="AdvOTb7819099"/>
              </a:rPr>
              <a:t>Crohn</a:t>
            </a:r>
            <a:r>
              <a:rPr lang="sk-SK" sz="1800" b="0" i="0" u="none" strike="noStrike" baseline="0" dirty="0">
                <a:latin typeface="AdvOTb7819099"/>
              </a:rPr>
              <a:t> </a:t>
            </a:r>
            <a:r>
              <a:rPr lang="sk-SK" sz="1800" b="0" i="0" u="none" strike="noStrike" baseline="0" dirty="0" err="1">
                <a:latin typeface="AdvOTb7819099"/>
              </a:rPr>
              <a:t>disease</a:t>
            </a:r>
            <a:r>
              <a:rPr lang="sk-SK" sz="1800" b="0" i="0" u="none" strike="noStrike" baseline="0" dirty="0">
                <a:latin typeface="AdvOTb7819099"/>
              </a:rPr>
              <a:t> and/or </a:t>
            </a:r>
            <a:r>
              <a:rPr lang="sk-SK" sz="1800" b="0" i="0" u="none" strike="noStrike" baseline="0" dirty="0" err="1">
                <a:latin typeface="AdvOTb7819099"/>
              </a:rPr>
              <a:t>Colitis</a:t>
            </a:r>
            <a:r>
              <a:rPr lang="sk-SK" sz="1800" b="0" i="0" u="none" strike="noStrike" baseline="0" dirty="0">
                <a:latin typeface="AdvOTb7819099"/>
              </a:rPr>
              <a:t> </a:t>
            </a:r>
            <a:r>
              <a:rPr lang="sk-SK" sz="1800" b="0" i="0" u="none" strike="noStrike" baseline="0" dirty="0" err="1">
                <a:latin typeface="AdvOTb7819099"/>
              </a:rPr>
              <a:t>ulcerosa</a:t>
            </a:r>
            <a:r>
              <a:rPr lang="sk-SK" sz="1800" b="0" i="0" u="none" strike="noStrike" baseline="0" dirty="0">
                <a:latin typeface="AdvOTb7819099"/>
              </a:rPr>
              <a:t>)</a:t>
            </a:r>
          </a:p>
          <a:p>
            <a:pPr algn="l"/>
            <a:r>
              <a:rPr lang="en-US" sz="1800" b="0" i="0" u="none" strike="noStrike" baseline="0" dirty="0">
                <a:latin typeface="AdvOTb7819099"/>
              </a:rPr>
              <a:t>236 275 age- and</a:t>
            </a:r>
            <a:r>
              <a:rPr lang="sk-SK" sz="1800" b="0" i="0" u="none" strike="noStrike" baseline="0" dirty="0">
                <a:latin typeface="AdvOTb7819099"/>
              </a:rPr>
              <a:t> sex-</a:t>
            </a:r>
            <a:r>
              <a:rPr lang="sk-SK" sz="1800" b="0" i="0" u="none" strike="noStrike" baseline="0" dirty="0" err="1">
                <a:latin typeface="AdvOTb7819099"/>
              </a:rPr>
              <a:t>matched</a:t>
            </a:r>
            <a:r>
              <a:rPr lang="sk-SK" sz="1800" b="0" i="0" u="none" strike="noStrike" baseline="0" dirty="0">
                <a:latin typeface="AdvOTb7819099"/>
              </a:rPr>
              <a:t> </a:t>
            </a:r>
            <a:r>
              <a:rPr lang="sk-SK" sz="1800" b="0" i="0" u="none" strike="noStrike" baseline="0" dirty="0" err="1">
                <a:latin typeface="AdvOTb7819099"/>
              </a:rPr>
              <a:t>controls</a:t>
            </a:r>
            <a:endParaRPr lang="sk-SK" sz="1800" b="0" i="0" u="none" strike="noStrike" baseline="0" dirty="0">
              <a:latin typeface="AdvOTb7819099"/>
            </a:endParaRPr>
          </a:p>
          <a:p>
            <a:pPr algn="l"/>
            <a:r>
              <a:rPr lang="en-US" sz="1800" b="0" i="0" u="none" strike="noStrike" baseline="0" dirty="0">
                <a:latin typeface="AdvOTb7819099"/>
              </a:rPr>
              <a:t>mean follow-up </a:t>
            </a:r>
            <a:r>
              <a:rPr lang="sk-SK" sz="1800" b="0" i="0" u="none" strike="noStrike" baseline="0" dirty="0">
                <a:latin typeface="AdvOTb7819099"/>
              </a:rPr>
              <a:t>= </a:t>
            </a:r>
            <a:r>
              <a:rPr lang="en-US" sz="1800" b="0" i="0" u="none" strike="noStrike" baseline="0" dirty="0">
                <a:latin typeface="AdvOTb7819099"/>
              </a:rPr>
              <a:t>6.8 years</a:t>
            </a:r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773C9C34-80AB-4E5F-8162-E0DC4B2957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235" y="2340967"/>
            <a:ext cx="11453091" cy="1291809"/>
          </a:xfrm>
          <a:prstGeom prst="rect">
            <a:avLst/>
          </a:prstGeom>
        </p:spPr>
      </p:pic>
      <p:sp>
        <p:nvSpPr>
          <p:cNvPr id="7" name="BlokTextu 6">
            <a:extLst>
              <a:ext uri="{FF2B5EF4-FFF2-40B4-BE49-F238E27FC236}">
                <a16:creationId xmlns:a16="http://schemas.microsoft.com/office/drawing/2014/main" id="{2A1A08F6-62ED-4BDF-8EE0-BC451F932523}"/>
              </a:ext>
            </a:extLst>
          </p:cNvPr>
          <p:cNvSpPr txBox="1"/>
          <p:nvPr/>
        </p:nvSpPr>
        <p:spPr>
          <a:xfrm>
            <a:off x="387925" y="371341"/>
            <a:ext cx="111944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0" u="none" strike="noStrike" baseline="0" dirty="0"/>
              <a:t>Increased risk</a:t>
            </a:r>
            <a:r>
              <a:rPr lang="sk-SK" sz="3200" b="1" i="0" u="none" strike="noStrike" baseline="0" dirty="0"/>
              <a:t> </a:t>
            </a:r>
            <a:r>
              <a:rPr lang="en-US" sz="3200" b="1" i="0" u="none" strike="noStrike" baseline="0" dirty="0"/>
              <a:t>of </a:t>
            </a:r>
            <a:r>
              <a:rPr lang="sk-SK" sz="3200" b="1" i="0" u="none" strike="noStrike" baseline="0" dirty="0"/>
              <a:t>AF </a:t>
            </a:r>
            <a:r>
              <a:rPr lang="en-US" sz="3200" b="1" i="0" u="none" strike="noStrike" baseline="0" dirty="0"/>
              <a:t>and stroke</a:t>
            </a:r>
            <a:r>
              <a:rPr lang="sk-SK" sz="3200" b="1" i="0" u="none" strike="noStrike" baseline="0" dirty="0"/>
              <a:t> </a:t>
            </a:r>
            <a:r>
              <a:rPr lang="en-US" sz="3200" b="1" i="0" u="none" strike="noStrike" baseline="0" dirty="0"/>
              <a:t>during</a:t>
            </a:r>
            <a:r>
              <a:rPr lang="sk-SK" sz="3200" b="1" i="0" u="none" strike="noStrike" baseline="0" dirty="0"/>
              <a:t> </a:t>
            </a:r>
            <a:r>
              <a:rPr lang="en-US" sz="3200" b="1" i="0" u="none" strike="noStrike" baseline="0" dirty="0"/>
              <a:t>active stages of</a:t>
            </a:r>
            <a:r>
              <a:rPr lang="sk-SK" sz="3200" b="1" i="0" u="none" strike="noStrike" baseline="0" dirty="0"/>
              <a:t> IBD</a:t>
            </a:r>
            <a:endParaRPr lang="sk-SK" sz="3200" b="1" dirty="0"/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018FAC93-634D-4DF7-AFED-B4FCF54C4815}"/>
              </a:ext>
            </a:extLst>
          </p:cNvPr>
          <p:cNvSpPr txBox="1"/>
          <p:nvPr/>
        </p:nvSpPr>
        <p:spPr>
          <a:xfrm>
            <a:off x="240145" y="6430805"/>
            <a:ext cx="276167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600" b="0" i="0" u="none" strike="noStrike" baseline="0" dirty="0" err="1"/>
              <a:t>Europace</a:t>
            </a:r>
            <a:r>
              <a:rPr lang="sk-SK" sz="1600" b="0" i="0" u="none" strike="noStrike" baseline="0" dirty="0"/>
              <a:t> (2014) 16, 477–484.</a:t>
            </a:r>
            <a:endParaRPr lang="sk-SK" sz="1600" dirty="0"/>
          </a:p>
        </p:txBody>
      </p:sp>
      <p:pic>
        <p:nvPicPr>
          <p:cNvPr id="11" name="Obrázok 10">
            <a:extLst>
              <a:ext uri="{FF2B5EF4-FFF2-40B4-BE49-F238E27FC236}">
                <a16:creationId xmlns:a16="http://schemas.microsoft.com/office/drawing/2014/main" id="{61037BFB-559A-42DE-9C54-0602F1FA07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307" y="4119873"/>
            <a:ext cx="8480012" cy="673800"/>
          </a:xfrm>
          <a:prstGeom prst="rect">
            <a:avLst/>
          </a:prstGeom>
        </p:spPr>
      </p:pic>
      <p:pic>
        <p:nvPicPr>
          <p:cNvPr id="15" name="Obrázok 14">
            <a:extLst>
              <a:ext uri="{FF2B5EF4-FFF2-40B4-BE49-F238E27FC236}">
                <a16:creationId xmlns:a16="http://schemas.microsoft.com/office/drawing/2014/main" id="{6BB2E289-19A7-410D-B9C6-66F942CB50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7214"/>
          <a:stretch/>
        </p:blipFill>
        <p:spPr>
          <a:xfrm>
            <a:off x="7775380" y="5902036"/>
            <a:ext cx="3982512" cy="698046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AF135EF5-8C2B-426B-A577-DE8C878A58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099" y="4220016"/>
            <a:ext cx="2205435" cy="584775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E3037C90-7F20-4247-9089-27CE5253D3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251" y="4802436"/>
            <a:ext cx="10383041" cy="113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7546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D692CAB5-D48C-49CF-AFC9-A2D35C42AC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850" y="1392932"/>
            <a:ext cx="10631870" cy="4802210"/>
          </a:xfrm>
          <a:prstGeom prst="rect">
            <a:avLst/>
          </a:prstGeom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14B40752-D368-45E1-8E1C-EF223A85A244}"/>
              </a:ext>
            </a:extLst>
          </p:cNvPr>
          <p:cNvSpPr txBox="1"/>
          <p:nvPr/>
        </p:nvSpPr>
        <p:spPr>
          <a:xfrm>
            <a:off x="745650" y="198751"/>
            <a:ext cx="1095633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dirty="0">
                <a:ln>
                  <a:noFill/>
                </a:ln>
                <a:solidFill>
                  <a:srgbClr val="2925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Risk of MI up to 1 month after infection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dirty="0">
                <a:ln>
                  <a:noFill/>
                </a:ln>
                <a:solidFill>
                  <a:srgbClr val="2925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depending on the presence of risk factors of MI</a:t>
            </a:r>
            <a:endParaRPr kumimoji="0" lang="en-GB" sz="3200" b="1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92113EE6-3361-4049-A458-B400BAC5DA62}"/>
              </a:ext>
            </a:extLst>
          </p:cNvPr>
          <p:cNvSpPr txBox="1"/>
          <p:nvPr/>
        </p:nvSpPr>
        <p:spPr>
          <a:xfrm>
            <a:off x="383457" y="5924290"/>
            <a:ext cx="1168072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400" b="1" i="0" u="none" strike="noStrike" kern="1200" cap="none" spc="0" normalizeH="0" baseline="0" noProof="0" dirty="0">
                <a:ln>
                  <a:noFill/>
                </a:ln>
                <a:solidFill>
                  <a:srgbClr val="2925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Risk </a:t>
            </a:r>
            <a:r>
              <a:rPr kumimoji="0" lang="sk-SK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2925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factors</a:t>
            </a:r>
            <a:r>
              <a:rPr kumimoji="0" lang="sk-SK" sz="1400" b="1" i="0" u="none" strike="noStrike" kern="1200" cap="none" spc="0" normalizeH="0" baseline="0" noProof="0" dirty="0">
                <a:ln>
                  <a:noFill/>
                </a:ln>
                <a:solidFill>
                  <a:srgbClr val="2925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sk-SK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2925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angina</a:t>
            </a:r>
            <a:r>
              <a:rPr kumimoji="0" lang="sk-SK" sz="1400" b="1" i="0" u="none" strike="noStrike" kern="1200" cap="none" spc="0" normalizeH="0" baseline="0" noProof="0" dirty="0">
                <a:ln>
                  <a:noFill/>
                </a:ln>
                <a:solidFill>
                  <a:srgbClr val="2925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smoking status, </a:t>
            </a:r>
            <a:r>
              <a:rPr kumimoji="0" lang="sk-SK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2925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diabetic</a:t>
            </a:r>
            <a:r>
              <a:rPr kumimoji="0" lang="sk-SK" sz="1400" b="1" i="0" u="none" strike="noStrike" kern="1200" cap="none" spc="0" normalizeH="0" baseline="0" noProof="0" dirty="0">
                <a:ln>
                  <a:noFill/>
                </a:ln>
                <a:solidFill>
                  <a:srgbClr val="2925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status, </a:t>
            </a:r>
            <a:r>
              <a:rPr kumimoji="0" lang="sk-SK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2925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hypertension</a:t>
            </a:r>
            <a:r>
              <a:rPr kumimoji="0" lang="sk-SK" sz="1400" b="1" i="0" u="none" strike="noStrike" kern="1200" cap="none" spc="0" normalizeH="0" baseline="0" noProof="0" dirty="0">
                <a:ln>
                  <a:noFill/>
                </a:ln>
                <a:solidFill>
                  <a:srgbClr val="2925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sk-SK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2925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peripheral</a:t>
            </a:r>
            <a:r>
              <a:rPr kumimoji="0" lang="sk-SK" sz="1400" b="1" i="0" u="none" strike="noStrike" kern="1200" cap="none" spc="0" normalizeH="0" baseline="0" noProof="0" dirty="0">
                <a:ln>
                  <a:noFill/>
                </a:ln>
                <a:solidFill>
                  <a:srgbClr val="2925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sk-SK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2925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vascular</a:t>
            </a:r>
            <a:r>
              <a:rPr kumimoji="0" lang="sk-SK" sz="1400" b="1" i="0" u="none" strike="noStrike" kern="1200" cap="none" spc="0" normalizeH="0" baseline="0" noProof="0" dirty="0">
                <a:ln>
                  <a:noFill/>
                </a:ln>
                <a:solidFill>
                  <a:srgbClr val="2925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sk-SK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2925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disease</a:t>
            </a:r>
            <a:r>
              <a:rPr kumimoji="0" lang="sk-SK" sz="1400" b="1" i="0" u="none" strike="noStrike" kern="1200" cap="none" spc="0" normalizeH="0" baseline="0" noProof="0" dirty="0">
                <a:ln>
                  <a:noFill/>
                </a:ln>
                <a:solidFill>
                  <a:srgbClr val="2925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sk-SK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2925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family</a:t>
            </a:r>
            <a:r>
              <a:rPr kumimoji="0" lang="sk-SK" sz="1400" b="1" i="0" u="none" strike="noStrike" kern="1200" cap="none" spc="0" normalizeH="0" baseline="0" noProof="0" dirty="0">
                <a:ln>
                  <a:noFill/>
                </a:ln>
                <a:solidFill>
                  <a:srgbClr val="2925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sk-SK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2925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history</a:t>
            </a:r>
            <a:r>
              <a:rPr kumimoji="0" lang="sk-SK" sz="1400" b="1" i="0" u="none" strike="noStrike" kern="1200" cap="none" spc="0" normalizeH="0" baseline="0" noProof="0" dirty="0">
                <a:ln>
                  <a:noFill/>
                </a:ln>
                <a:solidFill>
                  <a:srgbClr val="2925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CAD, </a:t>
            </a:r>
            <a:r>
              <a:rPr kumimoji="0" lang="sk-SK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2925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hyperlipidaemia</a:t>
            </a:r>
            <a:r>
              <a:rPr kumimoji="0" lang="sk-SK" sz="1400" b="1" i="0" u="none" strike="noStrike" kern="1200" cap="none" spc="0" normalizeH="0" baseline="0" noProof="0" dirty="0">
                <a:ln>
                  <a:noFill/>
                </a:ln>
                <a:solidFill>
                  <a:srgbClr val="2925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and </a:t>
            </a:r>
            <a:r>
              <a:rPr kumimoji="0" lang="sk-SK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2925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previous</a:t>
            </a:r>
            <a:r>
              <a:rPr kumimoji="0" lang="sk-SK" sz="1400" b="1" i="0" u="none" strike="noStrike" kern="1200" cap="none" spc="0" normalizeH="0" baseline="0" noProof="0" dirty="0">
                <a:ln>
                  <a:noFill/>
                </a:ln>
                <a:solidFill>
                  <a:srgbClr val="2925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sk-SK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2925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stroke</a:t>
            </a:r>
            <a:endParaRPr kumimoji="0" lang="sk-SK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4843C473-0315-4AAA-9829-7FC5608388C5}"/>
              </a:ext>
            </a:extLst>
          </p:cNvPr>
          <p:cNvSpPr txBox="1"/>
          <p:nvPr/>
        </p:nvSpPr>
        <p:spPr>
          <a:xfrm>
            <a:off x="7334864" y="6368083"/>
            <a:ext cx="43950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925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European Heart Journal (2008) 29, 96–103</a:t>
            </a:r>
            <a:r>
              <a:rPr kumimoji="0" lang="sk-SK" sz="1600" b="0" i="0" u="none" strike="noStrike" kern="1200" cap="none" spc="0" normalizeH="0" baseline="0" noProof="0" dirty="0">
                <a:ln>
                  <a:noFill/>
                </a:ln>
                <a:solidFill>
                  <a:srgbClr val="2925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sk-SK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bdĺžnik: zaoblené rohy 5">
            <a:extLst>
              <a:ext uri="{FF2B5EF4-FFF2-40B4-BE49-F238E27FC236}">
                <a16:creationId xmlns:a16="http://schemas.microsoft.com/office/drawing/2014/main" id="{51CAFC97-8CEC-4857-9E64-C294F2D9A63A}"/>
              </a:ext>
            </a:extLst>
          </p:cNvPr>
          <p:cNvSpPr/>
          <p:nvPr/>
        </p:nvSpPr>
        <p:spPr>
          <a:xfrm>
            <a:off x="383456" y="1356007"/>
            <a:ext cx="10839263" cy="1993249"/>
          </a:xfrm>
          <a:prstGeom prst="roundRect">
            <a:avLst/>
          </a:prstGeom>
          <a:solidFill>
            <a:srgbClr val="C00000">
              <a:alpha val="3300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bdĺžnik 9">
            <a:extLst>
              <a:ext uri="{FF2B5EF4-FFF2-40B4-BE49-F238E27FC236}">
                <a16:creationId xmlns:a16="http://schemas.microsoft.com/office/drawing/2014/main" id="{2584632E-C8B2-409B-91BB-E62EA5CC6745}"/>
              </a:ext>
            </a:extLst>
          </p:cNvPr>
          <p:cNvSpPr/>
          <p:nvPr/>
        </p:nvSpPr>
        <p:spPr>
          <a:xfrm>
            <a:off x="8304027" y="2445488"/>
            <a:ext cx="2392326" cy="73364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71017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7838AF1E-3AEF-424E-B44B-70B95146A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58" y="144399"/>
            <a:ext cx="6385059" cy="6556087"/>
          </a:xfrm>
          <a:prstGeom prst="rect">
            <a:avLst/>
          </a:prstGeom>
        </p:spPr>
      </p:pic>
      <p:sp>
        <p:nvSpPr>
          <p:cNvPr id="7" name="BlokTextu 6">
            <a:extLst>
              <a:ext uri="{FF2B5EF4-FFF2-40B4-BE49-F238E27FC236}">
                <a16:creationId xmlns:a16="http://schemas.microsoft.com/office/drawing/2014/main" id="{FE13F9DD-A701-42E2-9586-A51A13C0EE2B}"/>
              </a:ext>
            </a:extLst>
          </p:cNvPr>
          <p:cNvSpPr txBox="1"/>
          <p:nvPr/>
        </p:nvSpPr>
        <p:spPr>
          <a:xfrm>
            <a:off x="7010399" y="300335"/>
            <a:ext cx="453505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sk-SK" sz="2800" b="1" dirty="0"/>
              <a:t>M</a:t>
            </a:r>
            <a:r>
              <a:rPr lang="en-US" sz="2800" b="1" i="0" u="none" strike="noStrike" baseline="0" dirty="0" err="1"/>
              <a:t>echanisms</a:t>
            </a:r>
            <a:r>
              <a:rPr lang="en-US" sz="2800" b="1" i="0" u="none" strike="noStrike" baseline="0" dirty="0"/>
              <a:t> of cardiovascular disease in systemic lupus erythematosus and antiphospholipid</a:t>
            </a:r>
          </a:p>
          <a:p>
            <a:pPr algn="l"/>
            <a:r>
              <a:rPr lang="sk-SK" sz="2800" b="1" i="0" u="none" strike="noStrike" baseline="0" dirty="0" err="1"/>
              <a:t>syndrome</a:t>
            </a:r>
            <a:endParaRPr lang="sk-SK" sz="2800" b="1" dirty="0"/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8AD4DFEF-2994-403C-B09B-DB370DA0E5B1}"/>
              </a:ext>
            </a:extLst>
          </p:cNvPr>
          <p:cNvSpPr txBox="1"/>
          <p:nvPr/>
        </p:nvSpPr>
        <p:spPr>
          <a:xfrm>
            <a:off x="7610763" y="5972890"/>
            <a:ext cx="4165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sk-SK" sz="1600" b="0" i="0" u="none" strike="noStrike" baseline="0" dirty="0" err="1"/>
              <a:t>BioMed</a:t>
            </a:r>
            <a:r>
              <a:rPr lang="sk-SK" sz="1600" b="0" i="0" u="none" strike="noStrike" baseline="0" dirty="0"/>
              <a:t> </a:t>
            </a:r>
            <a:r>
              <a:rPr lang="sk-SK" sz="1600" b="0" i="0" u="none" strike="noStrike" baseline="0" dirty="0" err="1"/>
              <a:t>Research</a:t>
            </a:r>
            <a:r>
              <a:rPr lang="sk-SK" sz="1600" b="0" i="0" u="none" strike="noStrike" baseline="0" dirty="0"/>
              <a:t> International</a:t>
            </a:r>
          </a:p>
          <a:p>
            <a:pPr algn="r"/>
            <a:r>
              <a:rPr lang="sk-SK" sz="1600" b="0" i="0" u="none" strike="noStrike" baseline="0" dirty="0"/>
              <a:t>http://dx.doi.org/10.1155/2014/367359</a:t>
            </a:r>
            <a:endParaRPr lang="sk-SK" sz="1600" dirty="0"/>
          </a:p>
        </p:txBody>
      </p:sp>
    </p:spTree>
    <p:extLst>
      <p:ext uri="{BB962C8B-B14F-4D97-AF65-F5344CB8AC3E}">
        <p14:creationId xmlns:p14="http://schemas.microsoft.com/office/powerpoint/2010/main" val="28338118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46252F10-8A31-4399-B802-E4EC79B3D7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9672" y="4270"/>
            <a:ext cx="6160655" cy="6853730"/>
          </a:xfrm>
          <a:prstGeom prst="rect">
            <a:avLst/>
          </a:prstGeom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5115C182-AC4C-488F-9ECA-D4B350F5A1E6}"/>
              </a:ext>
            </a:extLst>
          </p:cNvPr>
          <p:cNvSpPr txBox="1"/>
          <p:nvPr/>
        </p:nvSpPr>
        <p:spPr>
          <a:xfrm>
            <a:off x="350982" y="725208"/>
            <a:ext cx="512618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sk-SK" sz="2800" b="1" i="0" u="none" strike="noStrike" baseline="0" dirty="0" err="1"/>
              <a:t>Electrocardiographic</a:t>
            </a:r>
            <a:r>
              <a:rPr lang="sk-SK" sz="2800" b="1" i="0" u="none" strike="noStrike" baseline="0" dirty="0"/>
              <a:t> </a:t>
            </a:r>
            <a:r>
              <a:rPr lang="sk-SK" sz="2800" b="1" i="0" u="none" strike="noStrike" baseline="0" dirty="0" err="1"/>
              <a:t>Findings</a:t>
            </a:r>
            <a:r>
              <a:rPr lang="sk-SK" sz="2800" b="1" i="0" u="none" strike="noStrike" baseline="0" dirty="0"/>
              <a:t> in </a:t>
            </a:r>
            <a:r>
              <a:rPr lang="en-US" sz="2800" b="1" i="0" u="none" strike="noStrike" baseline="0" dirty="0"/>
              <a:t>Systemic Lupus Erythematosus: </a:t>
            </a:r>
            <a:endParaRPr lang="sk-SK" sz="2800" b="1" i="0" u="none" strike="noStrike" baseline="0" dirty="0"/>
          </a:p>
          <a:p>
            <a:pPr algn="l"/>
            <a:r>
              <a:rPr lang="en-US" sz="2800" b="1" i="0" u="none" strike="noStrike" baseline="0" dirty="0"/>
              <a:t>Data From an</a:t>
            </a:r>
            <a:r>
              <a:rPr lang="sk-SK" sz="2800" b="1" i="0" u="none" strike="noStrike" baseline="0" dirty="0"/>
              <a:t> International </a:t>
            </a:r>
            <a:r>
              <a:rPr lang="sk-SK" sz="2800" b="1" i="0" u="none" strike="noStrike" baseline="0" dirty="0" err="1"/>
              <a:t>Inception</a:t>
            </a:r>
            <a:r>
              <a:rPr lang="sk-SK" sz="2800" b="1" i="0" u="none" strike="noStrike" baseline="0" dirty="0"/>
              <a:t> </a:t>
            </a:r>
            <a:r>
              <a:rPr lang="sk-SK" sz="2800" b="1" i="0" u="none" strike="noStrike" baseline="0" dirty="0" err="1"/>
              <a:t>Cohort</a:t>
            </a:r>
            <a:endParaRPr lang="sk-SK" sz="2800" dirty="0"/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CDA7776B-0A05-4B25-B046-57FE4F86C12F}"/>
              </a:ext>
            </a:extLst>
          </p:cNvPr>
          <p:cNvSpPr txBox="1"/>
          <p:nvPr/>
        </p:nvSpPr>
        <p:spPr>
          <a:xfrm>
            <a:off x="434109" y="2967335"/>
            <a:ext cx="270625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2400" i="0" u="none" strike="noStrike" baseline="0" dirty="0">
                <a:solidFill>
                  <a:srgbClr val="231F20"/>
                </a:solidFill>
              </a:rPr>
              <a:t>779 </a:t>
            </a:r>
            <a:r>
              <a:rPr lang="sk-SK" sz="2400" i="0" u="none" strike="noStrike" baseline="0" dirty="0" err="1">
                <a:solidFill>
                  <a:srgbClr val="231F20"/>
                </a:solidFill>
              </a:rPr>
              <a:t>patients</a:t>
            </a:r>
            <a:endParaRPr lang="sk-SK" sz="2400" i="0" u="none" strike="noStrike" baseline="0" dirty="0">
              <a:solidFill>
                <a:srgbClr val="231F20"/>
              </a:solidFill>
            </a:endParaRPr>
          </a:p>
          <a:p>
            <a:r>
              <a:rPr lang="en-US" sz="2400" i="0" u="none" strike="noStrike" baseline="0" dirty="0">
                <a:solidFill>
                  <a:srgbClr val="231F20"/>
                </a:solidFill>
              </a:rPr>
              <a:t>19 centers</a:t>
            </a:r>
            <a:endParaRPr lang="sk-SK" sz="2400" i="0" u="none" strike="noStrike" baseline="0" dirty="0">
              <a:solidFill>
                <a:srgbClr val="231F20"/>
              </a:solidFill>
            </a:endParaRPr>
          </a:p>
          <a:p>
            <a:r>
              <a:rPr lang="sk-SK" sz="2400" dirty="0">
                <a:solidFill>
                  <a:srgbClr val="231F20"/>
                </a:solidFill>
              </a:rPr>
              <a:t>8</a:t>
            </a:r>
            <a:r>
              <a:rPr lang="en-US" sz="2400" i="0" u="none" strike="noStrike" baseline="0" dirty="0">
                <a:solidFill>
                  <a:srgbClr val="231F20"/>
                </a:solidFill>
              </a:rPr>
              <a:t> different countries</a:t>
            </a:r>
            <a:endParaRPr lang="sk-SK" sz="2400" i="0" u="none" strike="noStrike" baseline="0" dirty="0">
              <a:solidFill>
                <a:srgbClr val="231F20"/>
              </a:solidFill>
            </a:endParaRPr>
          </a:p>
          <a:p>
            <a:endParaRPr lang="sk-SK" sz="2400" dirty="0"/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ADBBB547-B017-49E5-B18C-9728D68E0C10}"/>
              </a:ext>
            </a:extLst>
          </p:cNvPr>
          <p:cNvSpPr txBox="1"/>
          <p:nvPr/>
        </p:nvSpPr>
        <p:spPr>
          <a:xfrm>
            <a:off x="221673" y="6008362"/>
            <a:ext cx="3842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sk-SK" sz="1600" b="0" i="0" u="none" strike="noStrike" baseline="0" dirty="0" err="1">
                <a:solidFill>
                  <a:srgbClr val="231F20"/>
                </a:solidFill>
              </a:rPr>
              <a:t>Arthritis</a:t>
            </a:r>
            <a:r>
              <a:rPr lang="sk-SK" sz="1600" b="0" i="0" u="none" strike="noStrike" baseline="0" dirty="0">
                <a:solidFill>
                  <a:srgbClr val="231F20"/>
                </a:solidFill>
              </a:rPr>
              <a:t> </a:t>
            </a:r>
            <a:r>
              <a:rPr lang="sk-SK" sz="1600" b="0" i="0" u="none" strike="noStrike" baseline="0" dirty="0" err="1">
                <a:solidFill>
                  <a:srgbClr val="231F20"/>
                </a:solidFill>
              </a:rPr>
              <a:t>Care</a:t>
            </a:r>
            <a:r>
              <a:rPr lang="sk-SK" sz="1600" b="0" i="0" u="none" strike="noStrike" baseline="0" dirty="0">
                <a:solidFill>
                  <a:srgbClr val="231F20"/>
                </a:solidFill>
              </a:rPr>
              <a:t> &amp; </a:t>
            </a:r>
            <a:r>
              <a:rPr lang="sk-SK" sz="1600" b="0" i="0" u="none" strike="noStrike" baseline="0" dirty="0" err="1">
                <a:solidFill>
                  <a:srgbClr val="231F20"/>
                </a:solidFill>
              </a:rPr>
              <a:t>Research</a:t>
            </a:r>
            <a:endParaRPr lang="sk-SK" sz="1600" b="0" i="0" u="none" strike="noStrike" baseline="0" dirty="0">
              <a:solidFill>
                <a:srgbClr val="231F20"/>
              </a:solidFill>
            </a:endParaRPr>
          </a:p>
          <a:p>
            <a:pPr algn="l"/>
            <a:r>
              <a:rPr lang="en-US" sz="1600" b="0" i="0" u="none" strike="noStrike" baseline="0" dirty="0">
                <a:solidFill>
                  <a:srgbClr val="231F20"/>
                </a:solidFill>
              </a:rPr>
              <a:t>Vol. 67, No. 1, January 2015, pp 128–135</a:t>
            </a:r>
            <a:r>
              <a:rPr lang="sk-SK" sz="1600" b="0" i="0" u="none" strike="noStrike" baseline="0" dirty="0">
                <a:solidFill>
                  <a:srgbClr val="231F20"/>
                </a:solidFill>
              </a:rPr>
              <a:t>.</a:t>
            </a:r>
            <a:endParaRPr lang="sk-SK" sz="1600" dirty="0"/>
          </a:p>
        </p:txBody>
      </p:sp>
    </p:spTree>
    <p:extLst>
      <p:ext uri="{BB962C8B-B14F-4D97-AF65-F5344CB8AC3E}">
        <p14:creationId xmlns:p14="http://schemas.microsoft.com/office/powerpoint/2010/main" val="31210699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601E66E1-3014-4C26-B5EE-D601882C6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971" y="969819"/>
            <a:ext cx="11865551" cy="2083264"/>
          </a:xfrm>
          <a:prstGeom prst="rect">
            <a:avLst/>
          </a:prstGeom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21CEE08C-5E74-4B14-9CC9-8968BDAC8E11}"/>
              </a:ext>
            </a:extLst>
          </p:cNvPr>
          <p:cNvSpPr txBox="1"/>
          <p:nvPr/>
        </p:nvSpPr>
        <p:spPr>
          <a:xfrm>
            <a:off x="1413163" y="263297"/>
            <a:ext cx="936567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0" u="none" strike="noStrike" baseline="0" dirty="0"/>
              <a:t>When cardiac sarcoidosis should be considered</a:t>
            </a:r>
            <a:endParaRPr lang="sk-SK" sz="3200" b="1" dirty="0"/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1CBE5DAF-81B6-4327-85E4-40AE4F62591F}"/>
              </a:ext>
            </a:extLst>
          </p:cNvPr>
          <p:cNvSpPr txBox="1"/>
          <p:nvPr/>
        </p:nvSpPr>
        <p:spPr>
          <a:xfrm>
            <a:off x="8829964" y="6519446"/>
            <a:ext cx="326967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600" b="0" i="0" u="none" strike="noStrike" baseline="0" dirty="0" err="1"/>
              <a:t>Curr</a:t>
            </a:r>
            <a:r>
              <a:rPr lang="sk-SK" sz="1600" b="0" i="0" u="none" strike="noStrike" baseline="0" dirty="0"/>
              <a:t> </a:t>
            </a:r>
            <a:r>
              <a:rPr lang="sk-SK" sz="1600" b="0" i="0" u="none" strike="noStrike" baseline="0" dirty="0" err="1"/>
              <a:t>Opin</a:t>
            </a:r>
            <a:r>
              <a:rPr lang="sk-SK" sz="1600" b="0" i="0" u="none" strike="noStrike" baseline="0" dirty="0"/>
              <a:t> </a:t>
            </a:r>
            <a:r>
              <a:rPr lang="sk-SK" sz="1600" b="0" i="0" u="none" strike="noStrike" baseline="0" dirty="0" err="1"/>
              <a:t>Cardiol</a:t>
            </a:r>
            <a:r>
              <a:rPr lang="sk-SK" sz="1600" b="0" i="0" u="none" strike="noStrike" baseline="0" dirty="0"/>
              <a:t> 2012, 27:181–189.</a:t>
            </a:r>
            <a:endParaRPr lang="sk-SK" sz="1600" dirty="0"/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8C699E74-A936-42A2-B7EB-C4A905E79B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972" y="2984228"/>
            <a:ext cx="5465565" cy="3535218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E3FA138B-8637-4816-95D1-AE326386B9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6537" y="3053081"/>
            <a:ext cx="2960990" cy="3454489"/>
          </a:xfrm>
          <a:prstGeom prst="rect">
            <a:avLst/>
          </a:prstGeom>
        </p:spPr>
      </p:pic>
      <p:pic>
        <p:nvPicPr>
          <p:cNvPr id="13" name="Obrázok 12">
            <a:extLst>
              <a:ext uri="{FF2B5EF4-FFF2-40B4-BE49-F238E27FC236}">
                <a16:creationId xmlns:a16="http://schemas.microsoft.com/office/drawing/2014/main" id="{6B343383-67E3-4226-81E5-67699EB690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4929" y="3053081"/>
            <a:ext cx="3155763" cy="3454488"/>
          </a:xfrm>
          <a:prstGeom prst="rect">
            <a:avLst/>
          </a:prstGeom>
        </p:spPr>
      </p:pic>
      <p:sp>
        <p:nvSpPr>
          <p:cNvPr id="15" name="BlokTextu 14">
            <a:extLst>
              <a:ext uri="{FF2B5EF4-FFF2-40B4-BE49-F238E27FC236}">
                <a16:creationId xmlns:a16="http://schemas.microsoft.com/office/drawing/2014/main" id="{AB44B315-9641-4362-B008-906B20E26410}"/>
              </a:ext>
            </a:extLst>
          </p:cNvPr>
          <p:cNvSpPr txBox="1"/>
          <p:nvPr/>
        </p:nvSpPr>
        <p:spPr>
          <a:xfrm>
            <a:off x="5144655" y="6519446"/>
            <a:ext cx="381461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600" b="0" i="0" u="none" strike="noStrike" baseline="0" dirty="0" err="1"/>
              <a:t>Card</a:t>
            </a:r>
            <a:r>
              <a:rPr lang="sk-SK" sz="1600" b="0" i="0" u="none" strike="noStrike" baseline="0" dirty="0"/>
              <a:t> </a:t>
            </a:r>
            <a:r>
              <a:rPr lang="sk-SK" sz="1600" b="0" i="0" u="none" strike="noStrike" baseline="0" dirty="0" err="1"/>
              <a:t>Electrophysiol</a:t>
            </a:r>
            <a:r>
              <a:rPr lang="sk-SK" sz="1600" b="0" i="0" u="none" strike="noStrike" baseline="0" dirty="0"/>
              <a:t> </a:t>
            </a:r>
            <a:r>
              <a:rPr lang="sk-SK" sz="1600" b="0" i="0" u="none" strike="noStrike" baseline="0" dirty="0" err="1"/>
              <a:t>Clin</a:t>
            </a:r>
            <a:r>
              <a:rPr lang="sk-SK" sz="1600" b="0" i="0" u="none" strike="noStrike" baseline="0" dirty="0"/>
              <a:t> 7 (2015) 235–249.</a:t>
            </a:r>
            <a:endParaRPr lang="sk-SK" sz="1600" dirty="0"/>
          </a:p>
        </p:txBody>
      </p:sp>
    </p:spTree>
    <p:extLst>
      <p:ext uri="{BB962C8B-B14F-4D97-AF65-F5344CB8AC3E}">
        <p14:creationId xmlns:p14="http://schemas.microsoft.com/office/powerpoint/2010/main" val="10234997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1B3C32F5-AD76-4217-AEA7-A3F8B9AD33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545" y="792353"/>
            <a:ext cx="10898909" cy="6065647"/>
          </a:xfrm>
          <a:prstGeom prst="rect">
            <a:avLst/>
          </a:prstGeom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DFFE84F2-E63E-4BC0-8AA3-779A3950F24D}"/>
              </a:ext>
            </a:extLst>
          </p:cNvPr>
          <p:cNvSpPr txBox="1"/>
          <p:nvPr/>
        </p:nvSpPr>
        <p:spPr>
          <a:xfrm>
            <a:off x="0" y="269133"/>
            <a:ext cx="119610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0" u="none" strike="noStrike" baseline="0" dirty="0">
                <a:solidFill>
                  <a:srgbClr val="231F20"/>
                </a:solidFill>
              </a:rPr>
              <a:t>Clinical spectrum of cardiac sarcoidosis from inflammatory to “burnt out” phase</a:t>
            </a:r>
            <a:endParaRPr lang="sk-SK" sz="2800" b="1" dirty="0"/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7A66B874-5257-4605-A6D5-9EDB75995041}"/>
              </a:ext>
            </a:extLst>
          </p:cNvPr>
          <p:cNvSpPr txBox="1"/>
          <p:nvPr/>
        </p:nvSpPr>
        <p:spPr>
          <a:xfrm>
            <a:off x="7478919" y="6410157"/>
            <a:ext cx="463665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dirty="0" err="1">
                <a:effectLst/>
              </a:rPr>
              <a:t>Curr</a:t>
            </a:r>
            <a:r>
              <a:rPr lang="en-US" sz="1600" b="0" i="0" dirty="0">
                <a:effectLst/>
              </a:rPr>
              <a:t> Treat Options Cardiovasc Med. 2020;22(12):76.</a:t>
            </a:r>
            <a:endParaRPr lang="sk-SK" sz="1600" dirty="0"/>
          </a:p>
        </p:txBody>
      </p:sp>
    </p:spTree>
    <p:extLst>
      <p:ext uri="{BB962C8B-B14F-4D97-AF65-F5344CB8AC3E}">
        <p14:creationId xmlns:p14="http://schemas.microsoft.com/office/powerpoint/2010/main" val="25086920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A3F5727B-2092-4AB1-8C8B-CE411E69B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3727" y="953915"/>
            <a:ext cx="8793928" cy="5456242"/>
          </a:xfrm>
          <a:prstGeom prst="rect">
            <a:avLst/>
          </a:prstGeom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53248636-A510-45D3-98D4-E606F89A5C2C}"/>
              </a:ext>
            </a:extLst>
          </p:cNvPr>
          <p:cNvSpPr txBox="1"/>
          <p:nvPr/>
        </p:nvSpPr>
        <p:spPr>
          <a:xfrm>
            <a:off x="628073" y="97135"/>
            <a:ext cx="1118523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0" u="none" strike="noStrike" baseline="0" dirty="0"/>
              <a:t>FDG-PET of patients with cardiac and extra-cardiac sarcoidosis </a:t>
            </a:r>
            <a:endParaRPr lang="sk-SK" sz="2800" b="1" i="0" u="none" strike="noStrike" baseline="0" dirty="0"/>
          </a:p>
          <a:p>
            <a:pPr algn="ctr"/>
            <a:r>
              <a:rPr lang="en-US" sz="2800" b="1" i="0" u="none" strike="noStrike" baseline="0" dirty="0"/>
              <a:t>before (a) and after (b) treatment with anti-inflammatory</a:t>
            </a:r>
            <a:r>
              <a:rPr lang="sk-SK" sz="2800" b="1" i="0" u="none" strike="noStrike" baseline="0" dirty="0"/>
              <a:t> </a:t>
            </a:r>
            <a:r>
              <a:rPr lang="sk-SK" sz="2800" b="1" i="0" u="none" strike="noStrike" baseline="0" dirty="0" err="1"/>
              <a:t>agents</a:t>
            </a:r>
            <a:endParaRPr lang="sk-SK" sz="2800" b="1" dirty="0"/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77A34324-0FFB-4634-8ED4-601165C85C6D}"/>
              </a:ext>
            </a:extLst>
          </p:cNvPr>
          <p:cNvSpPr txBox="1"/>
          <p:nvPr/>
        </p:nvSpPr>
        <p:spPr>
          <a:xfrm>
            <a:off x="7478919" y="6410157"/>
            <a:ext cx="463665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dirty="0" err="1">
                <a:effectLst/>
              </a:rPr>
              <a:t>Curr</a:t>
            </a:r>
            <a:r>
              <a:rPr lang="en-US" sz="1600" b="0" i="0" dirty="0">
                <a:effectLst/>
              </a:rPr>
              <a:t> Treat Options Cardiovasc Med. 2020;22(12):76.</a:t>
            </a:r>
            <a:endParaRPr lang="sk-SK" sz="1600" dirty="0"/>
          </a:p>
        </p:txBody>
      </p:sp>
    </p:spTree>
    <p:extLst>
      <p:ext uri="{BB962C8B-B14F-4D97-AF65-F5344CB8AC3E}">
        <p14:creationId xmlns:p14="http://schemas.microsoft.com/office/powerpoint/2010/main" val="25163034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utoimmune Disease">
            <a:extLst>
              <a:ext uri="{FF2B5EF4-FFF2-40B4-BE49-F238E27FC236}">
                <a16:creationId xmlns:a16="http://schemas.microsoft.com/office/drawing/2014/main" id="{96DF1F81-57D2-439B-B858-8B84B8650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209721" cy="6762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361240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FCA59536-72B6-40B1-B622-5BF3332CA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779" y="911570"/>
            <a:ext cx="11735932" cy="5034860"/>
          </a:xfrm>
          <a:prstGeom prst="rect">
            <a:avLst/>
          </a:prstGeom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3A0970C8-C49A-41FD-8D7B-9EA4AF9CDB89}"/>
              </a:ext>
            </a:extLst>
          </p:cNvPr>
          <p:cNvSpPr txBox="1"/>
          <p:nvPr/>
        </p:nvSpPr>
        <p:spPr>
          <a:xfrm>
            <a:off x="8691417" y="6273225"/>
            <a:ext cx="32789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b="0" i="0" u="none" strike="noStrike" baseline="0" dirty="0"/>
              <a:t>J Am Heart Assoc. 2018;7:e010595. </a:t>
            </a:r>
            <a:endParaRPr lang="sk-SK" sz="1600" b="0" i="0" u="none" strike="noStrike" baseline="0" dirty="0"/>
          </a:p>
          <a:p>
            <a:pPr algn="r"/>
            <a:r>
              <a:rPr lang="en-US" sz="1600" b="0" i="0" u="none" strike="noStrike" baseline="0" dirty="0"/>
              <a:t>DOI: 10.1161/JAHA.118.010595</a:t>
            </a:r>
            <a:endParaRPr lang="sk-SK" sz="1600" dirty="0"/>
          </a:p>
        </p:txBody>
      </p:sp>
    </p:spTree>
    <p:extLst>
      <p:ext uri="{BB962C8B-B14F-4D97-AF65-F5344CB8AC3E}">
        <p14:creationId xmlns:p14="http://schemas.microsoft.com/office/powerpoint/2010/main" val="90567523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F40A0DFD-CB0D-4B01-AE9E-C875F24C4D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853" y="1723460"/>
            <a:ext cx="6070924" cy="4603449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14E23E47-2655-4422-858F-3C82FA0247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3185" y="1723460"/>
            <a:ext cx="5007455" cy="4439600"/>
          </a:xfrm>
          <a:prstGeom prst="rect">
            <a:avLst/>
          </a:prstGeom>
        </p:spPr>
      </p:pic>
      <p:sp>
        <p:nvSpPr>
          <p:cNvPr id="7" name="BlokTextu 6">
            <a:extLst>
              <a:ext uri="{FF2B5EF4-FFF2-40B4-BE49-F238E27FC236}">
                <a16:creationId xmlns:a16="http://schemas.microsoft.com/office/drawing/2014/main" id="{9FC58EBC-2EBC-4C63-8FE5-5995950C9528}"/>
              </a:ext>
            </a:extLst>
          </p:cNvPr>
          <p:cNvSpPr txBox="1"/>
          <p:nvPr/>
        </p:nvSpPr>
        <p:spPr>
          <a:xfrm>
            <a:off x="1274617" y="531091"/>
            <a:ext cx="942109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k-SK" sz="3200" b="1" dirty="0" err="1">
                <a:solidFill>
                  <a:srgbClr val="211D1E"/>
                </a:solidFill>
              </a:rPr>
              <a:t>Fever-associated</a:t>
            </a:r>
            <a:r>
              <a:rPr lang="sk-SK" sz="3200" b="1" dirty="0">
                <a:solidFill>
                  <a:srgbClr val="211D1E"/>
                </a:solidFill>
              </a:rPr>
              <a:t> LQTS and </a:t>
            </a:r>
            <a:r>
              <a:rPr lang="sk-SK" sz="3200" b="1" dirty="0" err="1">
                <a:solidFill>
                  <a:srgbClr val="211D1E"/>
                </a:solidFill>
              </a:rPr>
              <a:t>arrhythmias</a:t>
            </a:r>
            <a:endParaRPr lang="sk-SK" sz="3200" b="1" dirty="0"/>
          </a:p>
          <a:p>
            <a:pPr algn="ctr"/>
            <a:r>
              <a:rPr lang="sk-SK" sz="2400" b="1" i="0" u="none" strike="noStrike" baseline="0" dirty="0" err="1">
                <a:solidFill>
                  <a:srgbClr val="211D1E"/>
                </a:solidFill>
              </a:rPr>
              <a:t>Fever</a:t>
            </a:r>
            <a:r>
              <a:rPr lang="sk-SK" sz="2400" b="1" i="0" u="none" strike="noStrike" baseline="0" dirty="0">
                <a:solidFill>
                  <a:srgbClr val="211D1E"/>
                </a:solidFill>
              </a:rPr>
              <a:t> </a:t>
            </a:r>
            <a:r>
              <a:rPr lang="sk-SK" sz="2400" b="1" i="0" u="none" strike="noStrike" baseline="0" dirty="0" err="1">
                <a:solidFill>
                  <a:srgbClr val="211D1E"/>
                </a:solidFill>
              </a:rPr>
              <a:t>induces</a:t>
            </a:r>
            <a:r>
              <a:rPr lang="sk-SK" sz="2400" b="1" i="0" u="none" strike="noStrike" baseline="0" dirty="0">
                <a:solidFill>
                  <a:srgbClr val="211D1E"/>
                </a:solidFill>
              </a:rPr>
              <a:t> LQTS in </a:t>
            </a:r>
            <a:r>
              <a:rPr lang="sk-SK" sz="2400" b="1" i="0" u="none" strike="noStrike" baseline="0" dirty="0" err="1">
                <a:solidFill>
                  <a:srgbClr val="211D1E"/>
                </a:solidFill>
              </a:rPr>
              <a:t>conditions</a:t>
            </a:r>
            <a:r>
              <a:rPr lang="sk-SK" sz="2400" b="1" i="0" u="none" strike="noStrike" baseline="0" dirty="0">
                <a:solidFill>
                  <a:srgbClr val="211D1E"/>
                </a:solidFill>
              </a:rPr>
              <a:t> </a:t>
            </a:r>
            <a:r>
              <a:rPr lang="sk-SK" sz="2400" b="1" i="0" u="none" strike="noStrike" baseline="0" dirty="0" err="1">
                <a:solidFill>
                  <a:srgbClr val="211D1E"/>
                </a:solidFill>
              </a:rPr>
              <a:t>where</a:t>
            </a:r>
            <a:r>
              <a:rPr lang="sk-SK" sz="2400" b="1" i="0" u="none" strike="noStrike" baseline="0" dirty="0">
                <a:solidFill>
                  <a:srgbClr val="211D1E"/>
                </a:solidFill>
              </a:rPr>
              <a:t> </a:t>
            </a:r>
            <a:r>
              <a:rPr lang="sk-SK" sz="2400" b="1" i="0" u="none" strike="noStrike" baseline="0" dirty="0" err="1">
                <a:solidFill>
                  <a:srgbClr val="211D1E"/>
                </a:solidFill>
              </a:rPr>
              <a:t>hERG</a:t>
            </a:r>
            <a:r>
              <a:rPr lang="sk-SK" sz="2400" b="1" i="0" u="none" strike="noStrike" baseline="0" dirty="0">
                <a:solidFill>
                  <a:srgbClr val="211D1E"/>
                </a:solidFill>
              </a:rPr>
              <a:t> </a:t>
            </a:r>
            <a:r>
              <a:rPr lang="sk-SK" sz="2400" b="1" i="0" u="none" strike="noStrike" baseline="0" dirty="0" err="1">
                <a:solidFill>
                  <a:srgbClr val="211D1E"/>
                </a:solidFill>
              </a:rPr>
              <a:t>function</a:t>
            </a:r>
            <a:r>
              <a:rPr lang="sk-SK" sz="2400" b="1" i="0" u="none" strike="noStrike" baseline="0" dirty="0">
                <a:solidFill>
                  <a:srgbClr val="211D1E"/>
                </a:solidFill>
              </a:rPr>
              <a:t> </a:t>
            </a:r>
            <a:r>
              <a:rPr lang="sk-SK" sz="2400" b="1" i="0" u="none" strike="noStrike" baseline="0" dirty="0" err="1">
                <a:solidFill>
                  <a:srgbClr val="211D1E"/>
                </a:solidFill>
              </a:rPr>
              <a:t>is</a:t>
            </a:r>
            <a:r>
              <a:rPr lang="sk-SK" sz="2400" b="1" i="0" u="none" strike="noStrike" baseline="0" dirty="0">
                <a:solidFill>
                  <a:srgbClr val="211D1E"/>
                </a:solidFill>
              </a:rPr>
              <a:t> </a:t>
            </a:r>
            <a:r>
              <a:rPr lang="sk-SK" sz="2400" b="1" i="0" u="none" strike="noStrike" baseline="0" dirty="0" err="1">
                <a:solidFill>
                  <a:srgbClr val="211D1E"/>
                </a:solidFill>
              </a:rPr>
              <a:t>compromised</a:t>
            </a:r>
            <a:endParaRPr lang="sk-SK" sz="2400" b="1" i="0" u="none" strike="noStrike" baseline="0" dirty="0">
              <a:solidFill>
                <a:srgbClr val="211D1E"/>
              </a:solidFill>
            </a:endParaRP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2168E12D-D26B-4F91-BE7E-69D001605449}"/>
              </a:ext>
            </a:extLst>
          </p:cNvPr>
          <p:cNvSpPr txBox="1"/>
          <p:nvPr/>
        </p:nvSpPr>
        <p:spPr>
          <a:xfrm>
            <a:off x="9033163" y="6368595"/>
            <a:ext cx="290945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600" b="0" i="0" u="none" strike="noStrike" baseline="0" dirty="0" err="1">
                <a:solidFill>
                  <a:srgbClr val="211D1E"/>
                </a:solidFill>
              </a:rPr>
              <a:t>Heart</a:t>
            </a:r>
            <a:r>
              <a:rPr lang="sk-SK" sz="1600" b="0" i="0" u="none" strike="noStrike" baseline="0" dirty="0">
                <a:solidFill>
                  <a:srgbClr val="211D1E"/>
                </a:solidFill>
              </a:rPr>
              <a:t> Rhythm2016;0:-1–9. </a:t>
            </a:r>
            <a:endParaRPr lang="sk-SK" sz="1600" dirty="0"/>
          </a:p>
        </p:txBody>
      </p:sp>
    </p:spTree>
    <p:extLst>
      <p:ext uri="{BB962C8B-B14F-4D97-AF65-F5344CB8AC3E}">
        <p14:creationId xmlns:p14="http://schemas.microsoft.com/office/powerpoint/2010/main" val="150294428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6EC98210-A341-429A-AF59-262E116F7D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967" y="5293889"/>
            <a:ext cx="6853106" cy="1444038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173FB804-C927-48A6-82FD-C933EB1606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640" y="941423"/>
            <a:ext cx="4807956" cy="4252415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3327A2C7-3CB1-4BF8-9F24-193ECA3CA0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3404" y="941423"/>
            <a:ext cx="4807956" cy="4462940"/>
          </a:xfrm>
          <a:prstGeom prst="rect">
            <a:avLst/>
          </a:prstGeom>
        </p:spPr>
      </p:pic>
      <p:sp>
        <p:nvSpPr>
          <p:cNvPr id="8" name="Obdĺžnik 7">
            <a:extLst>
              <a:ext uri="{FF2B5EF4-FFF2-40B4-BE49-F238E27FC236}">
                <a16:creationId xmlns:a16="http://schemas.microsoft.com/office/drawing/2014/main" id="{3ADE1777-ABF2-4272-A916-420BF8FCFD45}"/>
              </a:ext>
            </a:extLst>
          </p:cNvPr>
          <p:cNvSpPr/>
          <p:nvPr/>
        </p:nvSpPr>
        <p:spPr>
          <a:xfrm>
            <a:off x="600640" y="941423"/>
            <a:ext cx="646269" cy="3886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" name="Obdĺžnik 8">
            <a:extLst>
              <a:ext uri="{FF2B5EF4-FFF2-40B4-BE49-F238E27FC236}">
                <a16:creationId xmlns:a16="http://schemas.microsoft.com/office/drawing/2014/main" id="{AA215272-3FD4-4801-90C2-DDD49894CEF8}"/>
              </a:ext>
            </a:extLst>
          </p:cNvPr>
          <p:cNvSpPr/>
          <p:nvPr/>
        </p:nvSpPr>
        <p:spPr>
          <a:xfrm>
            <a:off x="6766970" y="982623"/>
            <a:ext cx="646269" cy="3886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1" name="BlokTextu 10">
            <a:extLst>
              <a:ext uri="{FF2B5EF4-FFF2-40B4-BE49-F238E27FC236}">
                <a16:creationId xmlns:a16="http://schemas.microsoft.com/office/drawing/2014/main" id="{3759E7DD-5693-42B4-B35D-3DD47A049BF2}"/>
              </a:ext>
            </a:extLst>
          </p:cNvPr>
          <p:cNvSpPr txBox="1"/>
          <p:nvPr/>
        </p:nvSpPr>
        <p:spPr>
          <a:xfrm>
            <a:off x="161636" y="318152"/>
            <a:ext cx="118687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k-SK" sz="2800" b="1" i="0" u="none" strike="noStrike" baseline="0" dirty="0">
                <a:solidFill>
                  <a:srgbClr val="211D1E"/>
                </a:solidFill>
              </a:rPr>
              <a:t>155-kDa </a:t>
            </a:r>
            <a:r>
              <a:rPr lang="sk-SK" sz="2800" b="1" i="0" u="none" strike="noStrike" baseline="0" dirty="0" err="1">
                <a:solidFill>
                  <a:srgbClr val="211D1E"/>
                </a:solidFill>
              </a:rPr>
              <a:t>hERG</a:t>
            </a:r>
            <a:r>
              <a:rPr lang="sk-SK" sz="2800" b="1" i="0" u="none" strike="noStrike" baseline="0" dirty="0">
                <a:solidFill>
                  <a:srgbClr val="211D1E"/>
                </a:solidFill>
              </a:rPr>
              <a:t> </a:t>
            </a:r>
            <a:r>
              <a:rPr lang="sk-SK" sz="2800" b="1" i="0" u="none" strike="noStrike" baseline="0" dirty="0">
                <a:solidFill>
                  <a:srgbClr val="211D1E"/>
                </a:solidFill>
                <a:sym typeface="Symbol" panose="05050102010706020507" pitchFamily="18" charset="2"/>
              </a:rPr>
              <a:t> </a:t>
            </a:r>
            <a:r>
              <a:rPr lang="sk-SK" sz="2800" b="1" i="0" u="none" strike="noStrike" baseline="0" dirty="0" err="1">
                <a:solidFill>
                  <a:srgbClr val="211D1E"/>
                </a:solidFill>
              </a:rPr>
              <a:t>expression</a:t>
            </a:r>
            <a:r>
              <a:rPr lang="sk-SK" sz="2800" b="1" i="0" u="none" strike="noStrike" baseline="0" dirty="0">
                <a:solidFill>
                  <a:srgbClr val="211D1E"/>
                </a:solidFill>
              </a:rPr>
              <a:t> and </a:t>
            </a:r>
            <a:r>
              <a:rPr lang="sk-SK" sz="2800" b="1" i="0" u="none" strike="noStrike" baseline="0" dirty="0">
                <a:solidFill>
                  <a:srgbClr val="211D1E"/>
                </a:solidFill>
                <a:sym typeface="Symbol" panose="05050102010706020507" pitchFamily="18" charset="2"/>
              </a:rPr>
              <a:t></a:t>
            </a:r>
            <a:r>
              <a:rPr lang="sk-SK" sz="2800" b="1" i="0" u="none" strike="noStrike" baseline="0" dirty="0">
                <a:solidFill>
                  <a:srgbClr val="211D1E"/>
                </a:solidFill>
              </a:rPr>
              <a:t> </a:t>
            </a:r>
            <a:r>
              <a:rPr lang="sk-SK" sz="2800" b="1" i="0" u="none" strike="noStrike" baseline="0" dirty="0" err="1">
                <a:solidFill>
                  <a:srgbClr val="211D1E"/>
                </a:solidFill>
              </a:rPr>
              <a:t>degradation</a:t>
            </a:r>
            <a:r>
              <a:rPr lang="sk-SK" sz="2800" b="1" i="0" u="none" strike="noStrike" baseline="0" dirty="0">
                <a:solidFill>
                  <a:srgbClr val="211D1E"/>
                </a:solidFill>
              </a:rPr>
              <a:t> in </a:t>
            </a:r>
            <a:r>
              <a:rPr lang="sk-SK" sz="2800" b="1" i="0" u="none" strike="noStrike" baseline="0" dirty="0" err="1">
                <a:solidFill>
                  <a:srgbClr val="211D1E"/>
                </a:solidFill>
              </a:rPr>
              <a:t>febrile</a:t>
            </a:r>
            <a:r>
              <a:rPr lang="sk-SK" sz="2800" b="1" i="0" u="none" strike="noStrike" baseline="0" dirty="0">
                <a:solidFill>
                  <a:srgbClr val="211D1E"/>
                </a:solidFill>
              </a:rPr>
              <a:t> </a:t>
            </a:r>
            <a:r>
              <a:rPr lang="sk-SK" sz="2800" b="1" i="0" u="none" strike="noStrike" baseline="0" dirty="0" err="1">
                <a:solidFill>
                  <a:srgbClr val="211D1E"/>
                </a:solidFill>
              </a:rPr>
              <a:t>temperature</a:t>
            </a:r>
            <a:endParaRPr lang="sk-SK" sz="2800" b="1" dirty="0"/>
          </a:p>
        </p:txBody>
      </p:sp>
      <p:sp>
        <p:nvSpPr>
          <p:cNvPr id="13" name="BlokTextu 12">
            <a:extLst>
              <a:ext uri="{FF2B5EF4-FFF2-40B4-BE49-F238E27FC236}">
                <a16:creationId xmlns:a16="http://schemas.microsoft.com/office/drawing/2014/main" id="{2A9EF589-7A68-4765-A6B5-1BB37D7F4F2A}"/>
              </a:ext>
            </a:extLst>
          </p:cNvPr>
          <p:cNvSpPr txBox="1"/>
          <p:nvPr/>
        </p:nvSpPr>
        <p:spPr>
          <a:xfrm>
            <a:off x="9033163" y="6368595"/>
            <a:ext cx="290945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600" b="0" i="0" u="none" strike="noStrike" baseline="0" dirty="0" err="1">
                <a:solidFill>
                  <a:srgbClr val="211D1E"/>
                </a:solidFill>
              </a:rPr>
              <a:t>Heart</a:t>
            </a:r>
            <a:r>
              <a:rPr lang="sk-SK" sz="1600" b="0" i="0" u="none" strike="noStrike" baseline="0" dirty="0">
                <a:solidFill>
                  <a:srgbClr val="211D1E"/>
                </a:solidFill>
              </a:rPr>
              <a:t> Rhythm2016;0:-1–9. </a:t>
            </a:r>
            <a:endParaRPr lang="sk-SK" sz="1600" dirty="0"/>
          </a:p>
        </p:txBody>
      </p:sp>
    </p:spTree>
    <p:extLst>
      <p:ext uri="{BB962C8B-B14F-4D97-AF65-F5344CB8AC3E}">
        <p14:creationId xmlns:p14="http://schemas.microsoft.com/office/powerpoint/2010/main" val="25199797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86688C65-E6F4-43D3-A5DD-66F5C9D45F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4847" y="840509"/>
            <a:ext cx="9372607" cy="5679714"/>
          </a:xfrm>
          <a:prstGeom prst="rect">
            <a:avLst/>
          </a:prstGeom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0FD6AF5D-5D10-4937-91C4-782EBBABED6F}"/>
              </a:ext>
            </a:extLst>
          </p:cNvPr>
          <p:cNvSpPr txBox="1"/>
          <p:nvPr/>
        </p:nvSpPr>
        <p:spPr>
          <a:xfrm>
            <a:off x="1551709" y="255734"/>
            <a:ext cx="90885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k-SK" sz="3200" b="1" i="0" u="none" strike="noStrike" baseline="0" dirty="0" err="1"/>
              <a:t>Autoantibodies</a:t>
            </a:r>
            <a:r>
              <a:rPr lang="sk-SK" sz="3200" b="1" i="0" u="none" strike="noStrike" baseline="0" dirty="0"/>
              <a:t> and </a:t>
            </a:r>
            <a:r>
              <a:rPr lang="sk-SK" sz="3200" b="1" i="0" u="none" strike="noStrike" baseline="0" dirty="0" err="1"/>
              <a:t>cardiac</a:t>
            </a:r>
            <a:r>
              <a:rPr lang="sk-SK" sz="3200" b="1" i="0" u="none" strike="noStrike" baseline="0" dirty="0"/>
              <a:t> </a:t>
            </a:r>
            <a:r>
              <a:rPr lang="sk-SK" sz="3200" b="1" i="0" u="none" strike="noStrike" baseline="0" dirty="0" err="1"/>
              <a:t>arrhythmias</a:t>
            </a:r>
            <a:endParaRPr lang="sk-SK" sz="3200" b="1" dirty="0"/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D9456F58-2528-4F56-9D39-E0244D989616}"/>
              </a:ext>
            </a:extLst>
          </p:cNvPr>
          <p:cNvSpPr txBox="1"/>
          <p:nvPr/>
        </p:nvSpPr>
        <p:spPr>
          <a:xfrm>
            <a:off x="8820727" y="6432989"/>
            <a:ext cx="32627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600" b="0" i="0" u="none" strike="noStrike" baseline="0" dirty="0" err="1"/>
              <a:t>Heart</a:t>
            </a:r>
            <a:r>
              <a:rPr lang="sk-SK" sz="1600" b="0" i="0" u="none" strike="noStrike" baseline="0" dirty="0"/>
              <a:t> </a:t>
            </a:r>
            <a:r>
              <a:rPr lang="sk-SK" sz="1600" b="0" i="0" u="none" strike="noStrike" baseline="0" dirty="0" err="1"/>
              <a:t>Rhythm</a:t>
            </a:r>
            <a:r>
              <a:rPr lang="sk-SK" sz="1600" b="0" i="0" u="none" strike="noStrike" baseline="0" dirty="0"/>
              <a:t> 2011;8:1788 –1795.</a:t>
            </a:r>
            <a:endParaRPr lang="sk-SK" sz="1600" dirty="0"/>
          </a:p>
        </p:txBody>
      </p:sp>
    </p:spTree>
    <p:extLst>
      <p:ext uri="{BB962C8B-B14F-4D97-AF65-F5344CB8AC3E}">
        <p14:creationId xmlns:p14="http://schemas.microsoft.com/office/powerpoint/2010/main" val="17732121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E04AA4C3-CD3B-442B-95E6-4CB8A83856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303" y="414790"/>
            <a:ext cx="10981394" cy="5514062"/>
          </a:xfrm>
          <a:prstGeom prst="rect">
            <a:avLst/>
          </a:prstGeom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74345E33-1AB8-400A-98BC-8BC531B89B77}"/>
              </a:ext>
            </a:extLst>
          </p:cNvPr>
          <p:cNvSpPr txBox="1"/>
          <p:nvPr/>
        </p:nvSpPr>
        <p:spPr>
          <a:xfrm>
            <a:off x="7954297" y="6356866"/>
            <a:ext cx="41492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doi.org/10.1007/s00059-019-4788-5.</a:t>
            </a:r>
          </a:p>
        </p:txBody>
      </p:sp>
    </p:spTree>
    <p:extLst>
      <p:ext uri="{BB962C8B-B14F-4D97-AF65-F5344CB8AC3E}">
        <p14:creationId xmlns:p14="http://schemas.microsoft.com/office/powerpoint/2010/main" val="27840005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43FE41AE-8530-45B4-A251-F215F1944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8728" y="11466"/>
            <a:ext cx="6037200" cy="6846534"/>
          </a:xfrm>
          <a:prstGeom prst="rect">
            <a:avLst/>
          </a:prstGeom>
        </p:spPr>
      </p:pic>
      <p:sp>
        <p:nvSpPr>
          <p:cNvPr id="6" name="BlokTextu 5">
            <a:extLst>
              <a:ext uri="{FF2B5EF4-FFF2-40B4-BE49-F238E27FC236}">
                <a16:creationId xmlns:a16="http://schemas.microsoft.com/office/drawing/2014/main" id="{DC9EECE8-9510-4178-97D4-97C98657CC6C}"/>
              </a:ext>
            </a:extLst>
          </p:cNvPr>
          <p:cNvSpPr txBox="1"/>
          <p:nvPr/>
        </p:nvSpPr>
        <p:spPr>
          <a:xfrm>
            <a:off x="8700654" y="6519446"/>
            <a:ext cx="397163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600" b="0" u="none" strike="noStrike" baseline="0" dirty="0" err="1"/>
              <a:t>Nat</a:t>
            </a:r>
            <a:r>
              <a:rPr lang="sk-SK" sz="1600" b="0" u="none" strike="noStrike" baseline="0" dirty="0"/>
              <a:t>. Rev. </a:t>
            </a:r>
            <a:r>
              <a:rPr lang="sk-SK" sz="1600" b="0" u="none" strike="noStrike" baseline="0" dirty="0" err="1"/>
              <a:t>Immunol</a:t>
            </a:r>
            <a:r>
              <a:rPr lang="sk-SK" sz="1600" b="0" u="none" strike="noStrike" baseline="0" dirty="0"/>
              <a:t>. 18, 733–744 (2018).</a:t>
            </a:r>
            <a:endParaRPr lang="sk-SK" sz="1600" dirty="0"/>
          </a:p>
        </p:txBody>
      </p:sp>
    </p:spTree>
    <p:extLst>
      <p:ext uri="{BB962C8B-B14F-4D97-AF65-F5344CB8AC3E}">
        <p14:creationId xmlns:p14="http://schemas.microsoft.com/office/powerpoint/2010/main" val="179115792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C14FBB4E-621B-4CBF-831B-07212776C4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593" y="741185"/>
            <a:ext cx="10219062" cy="5479613"/>
          </a:xfrm>
          <a:prstGeom prst="rect">
            <a:avLst/>
          </a:prstGeom>
        </p:spPr>
      </p:pic>
      <p:sp>
        <p:nvSpPr>
          <p:cNvPr id="4" name="BlokTextu 3">
            <a:extLst>
              <a:ext uri="{FF2B5EF4-FFF2-40B4-BE49-F238E27FC236}">
                <a16:creationId xmlns:a16="http://schemas.microsoft.com/office/drawing/2014/main" id="{9B8AAF75-4563-4815-90EA-6B3DD708A6B2}"/>
              </a:ext>
            </a:extLst>
          </p:cNvPr>
          <p:cNvSpPr txBox="1"/>
          <p:nvPr/>
        </p:nvSpPr>
        <p:spPr>
          <a:xfrm>
            <a:off x="8820727" y="6432989"/>
            <a:ext cx="32627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600" b="0" i="0" u="none" strike="noStrike" baseline="0" dirty="0" err="1"/>
              <a:t>Heart</a:t>
            </a:r>
            <a:r>
              <a:rPr lang="sk-SK" sz="1600" b="0" i="0" u="none" strike="noStrike" baseline="0" dirty="0"/>
              <a:t> </a:t>
            </a:r>
            <a:r>
              <a:rPr lang="sk-SK" sz="1600" b="0" i="0" u="none" strike="noStrike" baseline="0" dirty="0" err="1"/>
              <a:t>Rhythm</a:t>
            </a:r>
            <a:r>
              <a:rPr lang="sk-SK" sz="1600" b="0" i="0" u="none" strike="noStrike" baseline="0" dirty="0"/>
              <a:t> 2011;8:1788 –1795.</a:t>
            </a:r>
            <a:endParaRPr lang="sk-SK" sz="1600" dirty="0"/>
          </a:p>
        </p:txBody>
      </p:sp>
    </p:spTree>
    <p:extLst>
      <p:ext uri="{BB962C8B-B14F-4D97-AF65-F5344CB8AC3E}">
        <p14:creationId xmlns:p14="http://schemas.microsoft.com/office/powerpoint/2010/main" val="336369658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96CFAFB7-CA07-4A72-8491-6ED4C72599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3423" y="52551"/>
            <a:ext cx="7314940" cy="6752897"/>
          </a:xfrm>
          <a:prstGeom prst="rect">
            <a:avLst/>
          </a:prstGeom>
        </p:spPr>
      </p:pic>
      <p:sp>
        <p:nvSpPr>
          <p:cNvPr id="4" name="BlokTextu 3">
            <a:extLst>
              <a:ext uri="{FF2B5EF4-FFF2-40B4-BE49-F238E27FC236}">
                <a16:creationId xmlns:a16="http://schemas.microsoft.com/office/drawing/2014/main" id="{9DC8B00E-EFA4-47F6-9794-0196B8D312D8}"/>
              </a:ext>
            </a:extLst>
          </p:cNvPr>
          <p:cNvSpPr txBox="1"/>
          <p:nvPr/>
        </p:nvSpPr>
        <p:spPr>
          <a:xfrm>
            <a:off x="8820727" y="6432989"/>
            <a:ext cx="32627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600" b="0" i="0" u="none" strike="noStrike" baseline="0" dirty="0" err="1"/>
              <a:t>Heart</a:t>
            </a:r>
            <a:r>
              <a:rPr lang="sk-SK" sz="1600" b="0" i="0" u="none" strike="noStrike" baseline="0" dirty="0"/>
              <a:t> </a:t>
            </a:r>
            <a:r>
              <a:rPr lang="sk-SK" sz="1600" b="0" i="0" u="none" strike="noStrike" baseline="0" dirty="0" err="1"/>
              <a:t>Rhythm</a:t>
            </a:r>
            <a:r>
              <a:rPr lang="sk-SK" sz="1600" b="0" i="0" u="none" strike="noStrike" baseline="0" dirty="0"/>
              <a:t> 2011;8:1788 –1795.</a:t>
            </a:r>
            <a:endParaRPr lang="sk-SK" sz="1600" dirty="0"/>
          </a:p>
        </p:txBody>
      </p:sp>
    </p:spTree>
    <p:extLst>
      <p:ext uri="{BB962C8B-B14F-4D97-AF65-F5344CB8AC3E}">
        <p14:creationId xmlns:p14="http://schemas.microsoft.com/office/powerpoint/2010/main" val="35930756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C389AEC4-5A40-471D-A378-9CC5866F4A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950" y="1311564"/>
            <a:ext cx="1324915" cy="5315816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1830F819-82AE-4DB2-9511-4609926CF3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7866" y="1309526"/>
            <a:ext cx="2143916" cy="5335428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9A8A14E9-E9B1-490A-8D59-490F7F828D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9109" y="1309526"/>
            <a:ext cx="3819525" cy="2819400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B74D09F9-5E90-46D4-A77C-4CF0C559FD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5439" y="1291054"/>
            <a:ext cx="990457" cy="2895184"/>
          </a:xfrm>
          <a:prstGeom prst="rect">
            <a:avLst/>
          </a:prstGeom>
        </p:spPr>
      </p:pic>
      <p:sp>
        <p:nvSpPr>
          <p:cNvPr id="11" name="BlokTextu 10">
            <a:extLst>
              <a:ext uri="{FF2B5EF4-FFF2-40B4-BE49-F238E27FC236}">
                <a16:creationId xmlns:a16="http://schemas.microsoft.com/office/drawing/2014/main" id="{5A32E67B-8E77-4D1E-9646-1A137475E54C}"/>
              </a:ext>
            </a:extLst>
          </p:cNvPr>
          <p:cNvSpPr txBox="1"/>
          <p:nvPr/>
        </p:nvSpPr>
        <p:spPr>
          <a:xfrm>
            <a:off x="1341293" y="404656"/>
            <a:ext cx="95094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0" u="none" strike="noStrike" baseline="0" dirty="0"/>
              <a:t>Cardiac Channelopathies Associated With LQTS</a:t>
            </a:r>
            <a:endParaRPr lang="sk-SK" sz="3200" b="1" dirty="0"/>
          </a:p>
        </p:txBody>
      </p:sp>
      <p:cxnSp>
        <p:nvCxnSpPr>
          <p:cNvPr id="13" name="Rovná spojnica 12">
            <a:extLst>
              <a:ext uri="{FF2B5EF4-FFF2-40B4-BE49-F238E27FC236}">
                <a16:creationId xmlns:a16="http://schemas.microsoft.com/office/drawing/2014/main" id="{672773B9-15E8-4126-90C4-A12364FF5F34}"/>
              </a:ext>
            </a:extLst>
          </p:cNvPr>
          <p:cNvCxnSpPr/>
          <p:nvPr/>
        </p:nvCxnSpPr>
        <p:spPr>
          <a:xfrm>
            <a:off x="4211782" y="1309526"/>
            <a:ext cx="0" cy="531785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Rovná spojnica 13">
            <a:extLst>
              <a:ext uri="{FF2B5EF4-FFF2-40B4-BE49-F238E27FC236}">
                <a16:creationId xmlns:a16="http://schemas.microsoft.com/office/drawing/2014/main" id="{FEBB22C2-5268-40EE-AE40-A061B9DDCC9F}"/>
              </a:ext>
            </a:extLst>
          </p:cNvPr>
          <p:cNvCxnSpPr>
            <a:cxnSpLocks/>
          </p:cNvCxnSpPr>
          <p:nvPr/>
        </p:nvCxnSpPr>
        <p:spPr>
          <a:xfrm>
            <a:off x="9725896" y="1328063"/>
            <a:ext cx="0" cy="271746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BlokTextu 16">
            <a:extLst>
              <a:ext uri="{FF2B5EF4-FFF2-40B4-BE49-F238E27FC236}">
                <a16:creationId xmlns:a16="http://schemas.microsoft.com/office/drawing/2014/main" id="{61B7ECB8-C1EF-4135-B357-A3BEBEC7C338}"/>
              </a:ext>
            </a:extLst>
          </p:cNvPr>
          <p:cNvSpPr txBox="1"/>
          <p:nvPr/>
        </p:nvSpPr>
        <p:spPr>
          <a:xfrm>
            <a:off x="8691417" y="6273225"/>
            <a:ext cx="32789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b="0" i="0" u="none" strike="noStrike" baseline="0" dirty="0"/>
              <a:t>J Am Heart Assoc. 2018;7:e010595. </a:t>
            </a:r>
            <a:endParaRPr lang="sk-SK" sz="1600" b="0" i="0" u="none" strike="noStrike" baseline="0" dirty="0"/>
          </a:p>
          <a:p>
            <a:pPr algn="r"/>
            <a:r>
              <a:rPr lang="en-US" sz="1600" b="0" i="0" u="none" strike="noStrike" baseline="0" dirty="0"/>
              <a:t>DOI: 10.1161/JAHA.118.010595</a:t>
            </a:r>
            <a:endParaRPr lang="sk-SK" sz="1600" dirty="0"/>
          </a:p>
        </p:txBody>
      </p:sp>
    </p:spTree>
    <p:extLst>
      <p:ext uri="{BB962C8B-B14F-4D97-AF65-F5344CB8AC3E}">
        <p14:creationId xmlns:p14="http://schemas.microsoft.com/office/powerpoint/2010/main" val="379467705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>
            <a:extLst>
              <a:ext uri="{FF2B5EF4-FFF2-40B4-BE49-F238E27FC236}">
                <a16:creationId xmlns:a16="http://schemas.microsoft.com/office/drawing/2014/main" id="{321D2D18-4637-40CF-861C-C2B8324ED697}"/>
              </a:ext>
            </a:extLst>
          </p:cNvPr>
          <p:cNvSpPr txBox="1"/>
          <p:nvPr/>
        </p:nvSpPr>
        <p:spPr>
          <a:xfrm>
            <a:off x="1341293" y="404656"/>
            <a:ext cx="95094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0" u="none" strike="noStrike" baseline="0" dirty="0"/>
              <a:t>Cardiac Channelopathies Associated With LQTS</a:t>
            </a:r>
            <a:endParaRPr lang="sk-SK" sz="3200" b="1" dirty="0"/>
          </a:p>
        </p:txBody>
      </p:sp>
      <p:sp>
        <p:nvSpPr>
          <p:cNvPr id="3" name="BlokTextu 2">
            <a:extLst>
              <a:ext uri="{FF2B5EF4-FFF2-40B4-BE49-F238E27FC236}">
                <a16:creationId xmlns:a16="http://schemas.microsoft.com/office/drawing/2014/main" id="{FF860AC7-41A9-42BB-A264-CE0FCBCCE26E}"/>
              </a:ext>
            </a:extLst>
          </p:cNvPr>
          <p:cNvSpPr txBox="1"/>
          <p:nvPr/>
        </p:nvSpPr>
        <p:spPr>
          <a:xfrm>
            <a:off x="8691417" y="6273225"/>
            <a:ext cx="32789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b="0" i="0" u="none" strike="noStrike" baseline="0" dirty="0"/>
              <a:t>J Am Heart Assoc. 2018;7:e010595. </a:t>
            </a:r>
            <a:endParaRPr lang="sk-SK" sz="1600" b="0" i="0" u="none" strike="noStrike" baseline="0" dirty="0"/>
          </a:p>
          <a:p>
            <a:pPr algn="r"/>
            <a:r>
              <a:rPr lang="en-US" sz="1600" b="0" i="0" u="none" strike="noStrike" baseline="0" dirty="0"/>
              <a:t>DOI: 10.1161/JAHA.118.010595</a:t>
            </a:r>
            <a:endParaRPr lang="sk-SK" sz="1600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F744E3E7-E7FA-45B5-BD8B-F624DC8090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870" y="1669538"/>
            <a:ext cx="4574882" cy="4334098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8F76646C-ECB3-4798-B283-EF33D123AE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9800" y="1669537"/>
            <a:ext cx="1771506" cy="4338383"/>
          </a:xfrm>
          <a:prstGeom prst="rect">
            <a:avLst/>
          </a:prstGeom>
        </p:spPr>
      </p:pic>
      <p:cxnSp>
        <p:nvCxnSpPr>
          <p:cNvPr id="8" name="Rovná spojnica 7">
            <a:extLst>
              <a:ext uri="{FF2B5EF4-FFF2-40B4-BE49-F238E27FC236}">
                <a16:creationId xmlns:a16="http://schemas.microsoft.com/office/drawing/2014/main" id="{1D6AF951-3654-4876-8510-9669A9C22B92}"/>
              </a:ext>
            </a:extLst>
          </p:cNvPr>
          <p:cNvCxnSpPr>
            <a:cxnSpLocks/>
          </p:cNvCxnSpPr>
          <p:nvPr/>
        </p:nvCxnSpPr>
        <p:spPr>
          <a:xfrm>
            <a:off x="7241306" y="1669537"/>
            <a:ext cx="0" cy="433409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863273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FFF3BFB0-4AC6-4674-AB60-99EEDE7892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0310" y="345517"/>
            <a:ext cx="9591379" cy="6390950"/>
          </a:xfrm>
          <a:prstGeom prst="rect">
            <a:avLst/>
          </a:prstGeom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5AF54C54-E583-47B3-9099-6C5B3A382F7E}"/>
              </a:ext>
            </a:extLst>
          </p:cNvPr>
          <p:cNvSpPr txBox="1"/>
          <p:nvPr/>
        </p:nvSpPr>
        <p:spPr>
          <a:xfrm>
            <a:off x="8802255" y="6397913"/>
            <a:ext cx="331585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sk-SK" sz="1600" b="0" i="0" u="none" strike="noStrike" baseline="0" dirty="0" err="1"/>
              <a:t>Heart</a:t>
            </a:r>
            <a:r>
              <a:rPr lang="sk-SK" sz="1600" b="0" i="0" u="none" strike="noStrike" baseline="0" dirty="0"/>
              <a:t> </a:t>
            </a:r>
            <a:r>
              <a:rPr lang="sk-SK" sz="1600" b="0" i="0" u="none" strike="noStrike" baseline="0" dirty="0" err="1"/>
              <a:t>Rhythm</a:t>
            </a:r>
            <a:r>
              <a:rPr lang="sk-SK" sz="1600" b="0" i="0" u="none" strike="noStrike" baseline="0" dirty="0"/>
              <a:t> 2019;16:1273–1280</a:t>
            </a:r>
            <a:r>
              <a:rPr lang="sk-SK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0277728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418BAFD4-D1FF-46B4-AAFD-45C0EA30F3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925" y="129243"/>
            <a:ext cx="9720947" cy="6683151"/>
          </a:xfrm>
          <a:prstGeom prst="rect">
            <a:avLst/>
          </a:prstGeom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CFEAA8AE-C4DC-4A2B-808F-DB0AAA7B05C7}"/>
              </a:ext>
            </a:extLst>
          </p:cNvPr>
          <p:cNvSpPr txBox="1"/>
          <p:nvPr/>
        </p:nvSpPr>
        <p:spPr>
          <a:xfrm>
            <a:off x="7980218" y="6390203"/>
            <a:ext cx="421178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b="0" i="0" dirty="0">
                <a:effectLst/>
              </a:rPr>
              <a:t>Nat Rev </a:t>
            </a:r>
            <a:r>
              <a:rPr lang="en-US" sz="1600" b="0" i="0" dirty="0" err="1">
                <a:effectLst/>
              </a:rPr>
              <a:t>Cardiol</a:t>
            </a:r>
            <a:r>
              <a:rPr lang="en-US" sz="1600" b="0" i="0" dirty="0">
                <a:effectLst/>
              </a:rPr>
              <a:t>. 2017 Sep;14(9):521-535.</a:t>
            </a:r>
            <a:endParaRPr lang="sk-SK" sz="1600" dirty="0"/>
          </a:p>
        </p:txBody>
      </p:sp>
    </p:spTree>
    <p:extLst>
      <p:ext uri="{BB962C8B-B14F-4D97-AF65-F5344CB8AC3E}">
        <p14:creationId xmlns:p14="http://schemas.microsoft.com/office/powerpoint/2010/main" val="186936077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EA675E59-A3C9-430A-BBC9-03BD14B37B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359" y="139901"/>
            <a:ext cx="9582663" cy="6578198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C7279EF9-028C-462F-A49F-91A2F36F11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2022" y="139901"/>
            <a:ext cx="2398911" cy="4515226"/>
          </a:xfrm>
          <a:prstGeom prst="rect">
            <a:avLst/>
          </a:prstGeom>
        </p:spPr>
      </p:pic>
      <p:sp>
        <p:nvSpPr>
          <p:cNvPr id="6" name="BlokTextu 5">
            <a:extLst>
              <a:ext uri="{FF2B5EF4-FFF2-40B4-BE49-F238E27FC236}">
                <a16:creationId xmlns:a16="http://schemas.microsoft.com/office/drawing/2014/main" id="{8C6F609F-1515-4C04-88EA-52E3AAB35DC3}"/>
              </a:ext>
            </a:extLst>
          </p:cNvPr>
          <p:cNvSpPr txBox="1"/>
          <p:nvPr/>
        </p:nvSpPr>
        <p:spPr>
          <a:xfrm>
            <a:off x="7820859" y="6029984"/>
            <a:ext cx="42117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b="0" i="0" dirty="0">
                <a:effectLst/>
              </a:rPr>
              <a:t>Nat Rev </a:t>
            </a:r>
            <a:r>
              <a:rPr lang="en-US" sz="1600" b="0" i="0" dirty="0" err="1">
                <a:effectLst/>
              </a:rPr>
              <a:t>Cardiol</a:t>
            </a:r>
            <a:r>
              <a:rPr lang="en-US" sz="1600" b="0" i="0" dirty="0">
                <a:effectLst/>
              </a:rPr>
              <a:t>. </a:t>
            </a:r>
            <a:endParaRPr lang="sk-SK" sz="1600" b="0" i="0" dirty="0">
              <a:effectLst/>
            </a:endParaRPr>
          </a:p>
          <a:p>
            <a:pPr algn="r"/>
            <a:r>
              <a:rPr lang="en-US" sz="1600" b="0" i="0" dirty="0">
                <a:effectLst/>
              </a:rPr>
              <a:t>2017 Sep;14(9):521-535.</a:t>
            </a:r>
            <a:endParaRPr lang="sk-SK" sz="1600" dirty="0"/>
          </a:p>
        </p:txBody>
      </p:sp>
    </p:spTree>
    <p:extLst>
      <p:ext uri="{BB962C8B-B14F-4D97-AF65-F5344CB8AC3E}">
        <p14:creationId xmlns:p14="http://schemas.microsoft.com/office/powerpoint/2010/main" val="9073957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448205F1-B13E-4242-8E46-C55317546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870" y="0"/>
            <a:ext cx="10470785" cy="6859880"/>
          </a:xfrm>
          <a:prstGeom prst="rect">
            <a:avLst/>
          </a:prstGeom>
        </p:spPr>
      </p:pic>
      <p:sp>
        <p:nvSpPr>
          <p:cNvPr id="4" name="BlokTextu 3">
            <a:extLst>
              <a:ext uri="{FF2B5EF4-FFF2-40B4-BE49-F238E27FC236}">
                <a16:creationId xmlns:a16="http://schemas.microsoft.com/office/drawing/2014/main" id="{B63A6A70-72E9-4665-8EF2-85B0150A2A2B}"/>
              </a:ext>
            </a:extLst>
          </p:cNvPr>
          <p:cNvSpPr txBox="1"/>
          <p:nvPr/>
        </p:nvSpPr>
        <p:spPr>
          <a:xfrm rot="16200000">
            <a:off x="9688945" y="4930858"/>
            <a:ext cx="421178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b="0" i="0" dirty="0">
                <a:effectLst/>
              </a:rPr>
              <a:t>Nat Rev </a:t>
            </a:r>
            <a:r>
              <a:rPr lang="en-US" sz="1600" b="0" i="0" dirty="0" err="1">
                <a:effectLst/>
              </a:rPr>
              <a:t>Cardiol</a:t>
            </a:r>
            <a:r>
              <a:rPr lang="en-US" sz="1600" b="0" i="0" dirty="0">
                <a:effectLst/>
              </a:rPr>
              <a:t>. 2017 Sep;14(9):521-535.</a:t>
            </a:r>
            <a:endParaRPr lang="sk-SK" sz="1600" dirty="0"/>
          </a:p>
        </p:txBody>
      </p:sp>
    </p:spTree>
    <p:extLst>
      <p:ext uri="{BB962C8B-B14F-4D97-AF65-F5344CB8AC3E}">
        <p14:creationId xmlns:p14="http://schemas.microsoft.com/office/powerpoint/2010/main" val="222186003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1389CAF3-F52B-4F68-9B2B-B0FC58E9D9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938" y="1117728"/>
            <a:ext cx="10814124" cy="5587871"/>
          </a:xfrm>
          <a:prstGeom prst="rect">
            <a:avLst/>
          </a:prstGeom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F98E16A5-35EA-4007-90C9-865FD27C9B51}"/>
              </a:ext>
            </a:extLst>
          </p:cNvPr>
          <p:cNvSpPr txBox="1"/>
          <p:nvPr/>
        </p:nvSpPr>
        <p:spPr>
          <a:xfrm>
            <a:off x="596573" y="152401"/>
            <a:ext cx="1113360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0" u="none" strike="noStrike" baseline="0" dirty="0"/>
              <a:t>Initial clinical presentation and prognosis of the 152 mothers </a:t>
            </a:r>
            <a:endParaRPr lang="sk-SK" sz="3200" b="1" i="0" u="none" strike="noStrike" baseline="0" dirty="0"/>
          </a:p>
          <a:p>
            <a:pPr algn="ctr"/>
            <a:r>
              <a:rPr lang="en-US" sz="3200" b="1" i="0" u="none" strike="noStrike" baseline="0" dirty="0"/>
              <a:t>of children with congenital heart</a:t>
            </a:r>
            <a:r>
              <a:rPr lang="sk-SK" sz="3200" b="1" i="0" u="none" strike="noStrike" baseline="0" dirty="0"/>
              <a:t> </a:t>
            </a:r>
            <a:r>
              <a:rPr lang="sk-SK" sz="3200" b="1" i="0" u="none" strike="noStrike" baseline="0" dirty="0" err="1"/>
              <a:t>block</a:t>
            </a:r>
            <a:endParaRPr lang="sk-SK" sz="3200" dirty="0"/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5884BE09-0D88-4D63-989D-4362F26206E3}"/>
              </a:ext>
            </a:extLst>
          </p:cNvPr>
          <p:cNvSpPr txBox="1"/>
          <p:nvPr/>
        </p:nvSpPr>
        <p:spPr>
          <a:xfrm>
            <a:off x="67376" y="6488668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u="none" strike="noStrike" baseline="0" dirty="0"/>
              <a:t>European Heart Journal (2001) 22, 813–824</a:t>
            </a:r>
            <a:r>
              <a:rPr lang="sk-SK" sz="1600" u="none" strike="noStrike" baseline="0" dirty="0"/>
              <a:t>.</a:t>
            </a:r>
            <a:endParaRPr lang="sk-SK" sz="1600" dirty="0"/>
          </a:p>
        </p:txBody>
      </p:sp>
    </p:spTree>
    <p:extLst>
      <p:ext uri="{BB962C8B-B14F-4D97-AF65-F5344CB8AC3E}">
        <p14:creationId xmlns:p14="http://schemas.microsoft.com/office/powerpoint/2010/main" val="32390002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lokTextu 2">
            <a:extLst>
              <a:ext uri="{FF2B5EF4-FFF2-40B4-BE49-F238E27FC236}">
                <a16:creationId xmlns:a16="http://schemas.microsoft.com/office/drawing/2014/main" id="{4A3EA9A0-D947-462D-8696-65849DC13C04}"/>
              </a:ext>
            </a:extLst>
          </p:cNvPr>
          <p:cNvSpPr txBox="1"/>
          <p:nvPr/>
        </p:nvSpPr>
        <p:spPr>
          <a:xfrm>
            <a:off x="221672" y="383416"/>
            <a:ext cx="1142538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0" u="none" strike="noStrike" baseline="0" dirty="0"/>
              <a:t>One-year outcomes in </a:t>
            </a:r>
            <a:r>
              <a:rPr lang="sk-SK" sz="3200" b="1" i="0" u="none" strike="noStrike" baseline="0" dirty="0"/>
              <a:t>AF </a:t>
            </a:r>
            <a:r>
              <a:rPr lang="sk-SK" sz="3200" b="1" i="0" u="none" strike="noStrike" baseline="0" dirty="0" err="1"/>
              <a:t>presenting</a:t>
            </a:r>
            <a:r>
              <a:rPr lang="sk-SK" sz="3200" b="1" i="0" u="none" strike="noStrike" baseline="0" dirty="0"/>
              <a:t> </a:t>
            </a:r>
            <a:r>
              <a:rPr lang="sk-SK" sz="3200" b="1" i="0" u="none" strike="noStrike" baseline="0" dirty="0" err="1"/>
              <a:t>during</a:t>
            </a:r>
            <a:r>
              <a:rPr lang="sk-SK" sz="3200" b="1" i="0" u="none" strike="noStrike" baseline="0" dirty="0"/>
              <a:t> </a:t>
            </a:r>
            <a:r>
              <a:rPr lang="sk-SK" sz="3200" b="1" i="0" u="none" strike="noStrike" baseline="0" dirty="0" err="1"/>
              <a:t>infections</a:t>
            </a:r>
            <a:endParaRPr lang="sk-SK" sz="3200" b="1" dirty="0"/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5CC3178F-EB1B-4062-85B4-A2C0E0FE2DB0}"/>
              </a:ext>
            </a:extLst>
          </p:cNvPr>
          <p:cNvSpPr txBox="1"/>
          <p:nvPr/>
        </p:nvSpPr>
        <p:spPr>
          <a:xfrm>
            <a:off x="7768982" y="6449689"/>
            <a:ext cx="419330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u="none" strike="noStrike" baseline="0" dirty="0"/>
              <a:t>European Heart Journal (2020) 41, 1112–1119</a:t>
            </a:r>
            <a:r>
              <a:rPr lang="sk-SK" sz="1600" b="0" i="0" u="none" strike="noStrike" baseline="0" dirty="0"/>
              <a:t>.</a:t>
            </a:r>
            <a:endParaRPr lang="sk-SK" sz="1600" dirty="0"/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7E761272-88D8-4243-ADC6-66CA284DFEC1}"/>
              </a:ext>
            </a:extLst>
          </p:cNvPr>
          <p:cNvSpPr txBox="1"/>
          <p:nvPr/>
        </p:nvSpPr>
        <p:spPr>
          <a:xfrm>
            <a:off x="461817" y="1233163"/>
            <a:ext cx="820189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latin typeface="AdvOTb7819099"/>
              </a:rPr>
              <a:t>Danish nationwide registry data</a:t>
            </a:r>
            <a:endParaRPr lang="sk-SK" sz="1800" b="0" i="0" u="none" strike="noStrike" baseline="0" dirty="0">
              <a:latin typeface="AdvOTb7819099"/>
            </a:endParaRPr>
          </a:p>
          <a:p>
            <a:r>
              <a:rPr lang="en-US" sz="1800" b="0" i="0" u="none" strike="noStrike" baseline="0" dirty="0">
                <a:latin typeface="AdvOTb7819099"/>
              </a:rPr>
              <a:t>AF </a:t>
            </a:r>
            <a:r>
              <a:rPr lang="en-US" sz="1800" b="0" i="0" u="none" strike="noStrike" baseline="0" dirty="0" err="1">
                <a:latin typeface="AdvOTb7819099"/>
              </a:rPr>
              <a:t>na</a:t>
            </a:r>
            <a:r>
              <a:rPr lang="sk-SK" sz="1800" b="0" i="0" u="none" strike="noStrike" baseline="0" dirty="0" err="1">
                <a:latin typeface="AdvOTb7819099"/>
              </a:rPr>
              <a:t>ive</a:t>
            </a:r>
            <a:r>
              <a:rPr lang="sk-SK" sz="1800" b="0" i="0" u="none" strike="noStrike" baseline="0" dirty="0">
                <a:latin typeface="AdvOTb7819099"/>
              </a:rPr>
              <a:t> </a:t>
            </a:r>
            <a:r>
              <a:rPr lang="en-US" sz="1800" b="0" i="0" u="none" strike="noStrike" baseline="0" dirty="0">
                <a:latin typeface="AdvOTb7819099"/>
              </a:rPr>
              <a:t>patients admitted with infection (1996–2016)</a:t>
            </a:r>
            <a:endParaRPr lang="sk-SK" sz="1800" b="0" i="0" u="none" strike="noStrike" baseline="0" dirty="0">
              <a:latin typeface="AdvOTb7819099"/>
            </a:endParaRPr>
          </a:p>
          <a:p>
            <a:r>
              <a:rPr lang="sk-SK" sz="1800" b="0" i="0" u="none" strike="noStrike" baseline="0" dirty="0">
                <a:latin typeface="AdvOTb7819099"/>
              </a:rPr>
              <a:t>30 307</a:t>
            </a:r>
            <a:r>
              <a:rPr lang="sk-SK" dirty="0">
                <a:latin typeface="AdvOTb7819099"/>
              </a:rPr>
              <a:t> </a:t>
            </a:r>
            <a:r>
              <a:rPr lang="sk-SK" dirty="0" err="1">
                <a:latin typeface="AdvOTb7819099"/>
              </a:rPr>
              <a:t>pts</a:t>
            </a:r>
            <a:r>
              <a:rPr lang="sk-SK" dirty="0">
                <a:latin typeface="AdvOTb7819099"/>
              </a:rPr>
              <a:t> </a:t>
            </a:r>
            <a:r>
              <a:rPr lang="sk-SK" dirty="0" err="1">
                <a:latin typeface="AdvOTb7819099"/>
              </a:rPr>
              <a:t>with</a:t>
            </a:r>
            <a:r>
              <a:rPr lang="sk-SK" dirty="0">
                <a:latin typeface="AdvOTb7819099"/>
              </a:rPr>
              <a:t> </a:t>
            </a:r>
            <a:r>
              <a:rPr lang="sk-SK" dirty="0" err="1">
                <a:latin typeface="AdvOTb7819099"/>
              </a:rPr>
              <a:t>infection</a:t>
            </a:r>
            <a:r>
              <a:rPr lang="sk-SK" dirty="0">
                <a:latin typeface="AdvOTb7819099"/>
              </a:rPr>
              <a:t> </a:t>
            </a:r>
            <a:r>
              <a:rPr lang="sk-SK" dirty="0" err="1">
                <a:latin typeface="AdvOTb7819099"/>
              </a:rPr>
              <a:t>related</a:t>
            </a:r>
            <a:r>
              <a:rPr lang="sk-SK" dirty="0">
                <a:latin typeface="AdvOTb7819099"/>
              </a:rPr>
              <a:t> AF </a:t>
            </a:r>
            <a:r>
              <a:rPr lang="sk-SK" dirty="0" err="1">
                <a:latin typeface="AdvOTb7819099"/>
              </a:rPr>
              <a:t>vs</a:t>
            </a:r>
            <a:r>
              <a:rPr lang="sk-SK" dirty="0">
                <a:latin typeface="AdvOTb7819099"/>
              </a:rPr>
              <a:t>  </a:t>
            </a:r>
            <a:r>
              <a:rPr lang="en-US" sz="1800" b="0" i="0" u="none" strike="noStrike" baseline="0" dirty="0">
                <a:latin typeface="AdvOTb7819099"/>
              </a:rPr>
              <a:t>90 912 p</a:t>
            </a:r>
            <a:r>
              <a:rPr lang="sk-SK" sz="1800" b="0" i="0" u="none" strike="noStrike" baseline="0" dirty="0" err="1">
                <a:latin typeface="AdvOTb7819099"/>
              </a:rPr>
              <a:t>ts</a:t>
            </a:r>
            <a:r>
              <a:rPr lang="en-US" sz="1800" b="0" i="0" u="none" strike="noStrike" baseline="0" dirty="0">
                <a:latin typeface="AdvOTb7819099"/>
              </a:rPr>
              <a:t> with infection without AF</a:t>
            </a:r>
            <a:endParaRPr lang="sk-SK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53B975F1-1132-4E3A-9ADB-82441CC2D5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05"/>
          <a:stretch/>
        </p:blipFill>
        <p:spPr>
          <a:xfrm>
            <a:off x="221672" y="2285803"/>
            <a:ext cx="3879273" cy="3122375"/>
          </a:xfrm>
          <a:prstGeom prst="rect">
            <a:avLst/>
          </a:prstGeom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F31A3470-5531-4AFC-9B94-3BF6CE49FA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54"/>
          <a:stretch/>
        </p:blipFill>
        <p:spPr>
          <a:xfrm>
            <a:off x="8038093" y="2285804"/>
            <a:ext cx="4054192" cy="3122376"/>
          </a:xfrm>
          <a:prstGeom prst="rect">
            <a:avLst/>
          </a:prstGeom>
        </p:spPr>
      </p:pic>
      <p:pic>
        <p:nvPicPr>
          <p:cNvPr id="14" name="Obrázok 13">
            <a:extLst>
              <a:ext uri="{FF2B5EF4-FFF2-40B4-BE49-F238E27FC236}">
                <a16:creationId xmlns:a16="http://schemas.microsoft.com/office/drawing/2014/main" id="{83FF06DF-0067-47D1-9925-F3F57D7055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6586" y="2313360"/>
            <a:ext cx="4036719" cy="3094818"/>
          </a:xfrm>
          <a:prstGeom prst="rect">
            <a:avLst/>
          </a:prstGeom>
        </p:spPr>
      </p:pic>
      <p:sp>
        <p:nvSpPr>
          <p:cNvPr id="16" name="BlokTextu 15">
            <a:extLst>
              <a:ext uri="{FF2B5EF4-FFF2-40B4-BE49-F238E27FC236}">
                <a16:creationId xmlns:a16="http://schemas.microsoft.com/office/drawing/2014/main" id="{33790BFA-5660-4477-BF66-95A99FFE7A47}"/>
              </a:ext>
            </a:extLst>
          </p:cNvPr>
          <p:cNvSpPr txBox="1"/>
          <p:nvPr/>
        </p:nvSpPr>
        <p:spPr>
          <a:xfrm>
            <a:off x="544946" y="2558580"/>
            <a:ext cx="24845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1" i="0" u="none" strike="noStrike" baseline="0" dirty="0"/>
              <a:t>Infection without AF</a:t>
            </a:r>
          </a:p>
          <a:p>
            <a:pPr algn="l"/>
            <a:r>
              <a:rPr lang="sk-SK" sz="1800" b="1" i="0" u="none" strike="noStrike" baseline="0" dirty="0" err="1">
                <a:solidFill>
                  <a:srgbClr val="996600"/>
                </a:solidFill>
              </a:rPr>
              <a:t>Infection−related</a:t>
            </a:r>
            <a:r>
              <a:rPr lang="sk-SK" sz="1800" b="1" i="0" u="none" strike="noStrike" baseline="0" dirty="0">
                <a:solidFill>
                  <a:srgbClr val="996600"/>
                </a:solidFill>
              </a:rPr>
              <a:t> AF</a:t>
            </a:r>
            <a:endParaRPr lang="sk-SK" b="1" dirty="0">
              <a:solidFill>
                <a:srgbClr val="996600"/>
              </a:solidFill>
            </a:endParaRPr>
          </a:p>
        </p:txBody>
      </p:sp>
      <p:sp>
        <p:nvSpPr>
          <p:cNvPr id="17" name="BlokTextu 16">
            <a:extLst>
              <a:ext uri="{FF2B5EF4-FFF2-40B4-BE49-F238E27FC236}">
                <a16:creationId xmlns:a16="http://schemas.microsoft.com/office/drawing/2014/main" id="{A300A664-1BFE-4C4E-A2ED-3501108A5B66}"/>
              </a:ext>
            </a:extLst>
          </p:cNvPr>
          <p:cNvSpPr txBox="1"/>
          <p:nvPr/>
        </p:nvSpPr>
        <p:spPr>
          <a:xfrm>
            <a:off x="4318001" y="2530765"/>
            <a:ext cx="24845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1" i="0" u="none" strike="noStrike" baseline="0" dirty="0"/>
              <a:t>Infection without AF</a:t>
            </a:r>
          </a:p>
          <a:p>
            <a:pPr algn="l"/>
            <a:r>
              <a:rPr lang="sk-SK" sz="1800" b="1" i="0" u="none" strike="noStrike" baseline="0" dirty="0" err="1">
                <a:solidFill>
                  <a:srgbClr val="996600"/>
                </a:solidFill>
              </a:rPr>
              <a:t>Infection−related</a:t>
            </a:r>
            <a:r>
              <a:rPr lang="sk-SK" sz="1800" b="1" i="0" u="none" strike="noStrike" baseline="0" dirty="0">
                <a:solidFill>
                  <a:srgbClr val="996600"/>
                </a:solidFill>
              </a:rPr>
              <a:t> AF</a:t>
            </a:r>
            <a:endParaRPr lang="sk-SK" b="1" dirty="0">
              <a:solidFill>
                <a:srgbClr val="996600"/>
              </a:solidFill>
            </a:endParaRPr>
          </a:p>
        </p:txBody>
      </p:sp>
      <p:sp>
        <p:nvSpPr>
          <p:cNvPr id="18" name="BlokTextu 17">
            <a:extLst>
              <a:ext uri="{FF2B5EF4-FFF2-40B4-BE49-F238E27FC236}">
                <a16:creationId xmlns:a16="http://schemas.microsoft.com/office/drawing/2014/main" id="{BD2D9B02-E986-41F3-AAEF-4373E38867E9}"/>
              </a:ext>
            </a:extLst>
          </p:cNvPr>
          <p:cNvSpPr txBox="1"/>
          <p:nvPr/>
        </p:nvSpPr>
        <p:spPr>
          <a:xfrm>
            <a:off x="8320361" y="2530401"/>
            <a:ext cx="24845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1" i="0" u="none" strike="noStrike" baseline="0" dirty="0"/>
              <a:t>Infection without AF</a:t>
            </a:r>
          </a:p>
          <a:p>
            <a:pPr algn="l"/>
            <a:r>
              <a:rPr lang="sk-SK" sz="1800" b="1" i="0" u="none" strike="noStrike" baseline="0" dirty="0" err="1">
                <a:solidFill>
                  <a:srgbClr val="996600"/>
                </a:solidFill>
              </a:rPr>
              <a:t>Infection−related</a:t>
            </a:r>
            <a:r>
              <a:rPr lang="sk-SK" sz="1800" b="1" i="0" u="none" strike="noStrike" baseline="0" dirty="0">
                <a:solidFill>
                  <a:srgbClr val="996600"/>
                </a:solidFill>
              </a:rPr>
              <a:t> AF</a:t>
            </a:r>
            <a:endParaRPr lang="sk-SK" b="1" dirty="0">
              <a:solidFill>
                <a:srgbClr val="996600"/>
              </a:solidFill>
            </a:endParaRPr>
          </a:p>
        </p:txBody>
      </p:sp>
      <p:sp>
        <p:nvSpPr>
          <p:cNvPr id="25" name="BlokTextu 24">
            <a:extLst>
              <a:ext uri="{FF2B5EF4-FFF2-40B4-BE49-F238E27FC236}">
                <a16:creationId xmlns:a16="http://schemas.microsoft.com/office/drawing/2014/main" id="{597100BE-ABE6-42F2-B8D4-D6E1AE701077}"/>
              </a:ext>
            </a:extLst>
          </p:cNvPr>
          <p:cNvSpPr txBox="1"/>
          <p:nvPr/>
        </p:nvSpPr>
        <p:spPr>
          <a:xfrm>
            <a:off x="480290" y="5624837"/>
            <a:ext cx="34275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000" b="1" dirty="0"/>
              <a:t>HR </a:t>
            </a:r>
            <a:r>
              <a:rPr lang="sk-SK" sz="2000" b="1" dirty="0">
                <a:solidFill>
                  <a:srgbClr val="FF0000"/>
                </a:solidFill>
              </a:rPr>
              <a:t>25.98</a:t>
            </a:r>
            <a:r>
              <a:rPr lang="sk-SK" sz="2000" b="1" dirty="0"/>
              <a:t> (95% CI 24.64; 27.39)</a:t>
            </a:r>
          </a:p>
        </p:txBody>
      </p:sp>
      <p:sp>
        <p:nvSpPr>
          <p:cNvPr id="26" name="BlokTextu 25">
            <a:extLst>
              <a:ext uri="{FF2B5EF4-FFF2-40B4-BE49-F238E27FC236}">
                <a16:creationId xmlns:a16="http://schemas.microsoft.com/office/drawing/2014/main" id="{9D5EB1D7-5CF4-4ED0-8E04-CC07BED5FE04}"/>
              </a:ext>
            </a:extLst>
          </p:cNvPr>
          <p:cNvSpPr txBox="1"/>
          <p:nvPr/>
        </p:nvSpPr>
        <p:spPr>
          <a:xfrm>
            <a:off x="4576994" y="5624837"/>
            <a:ext cx="30380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000" b="1" dirty="0"/>
              <a:t>HR </a:t>
            </a:r>
            <a:r>
              <a:rPr lang="sk-SK" sz="2000" b="1" dirty="0">
                <a:solidFill>
                  <a:srgbClr val="FF0000"/>
                </a:solidFill>
              </a:rPr>
              <a:t>1.91</a:t>
            </a:r>
            <a:r>
              <a:rPr lang="sk-SK" sz="2000" b="1" dirty="0"/>
              <a:t> (95% CI 1.81; 2.02)</a:t>
            </a:r>
          </a:p>
        </p:txBody>
      </p:sp>
      <p:sp>
        <p:nvSpPr>
          <p:cNvPr id="27" name="BlokTextu 26">
            <a:extLst>
              <a:ext uri="{FF2B5EF4-FFF2-40B4-BE49-F238E27FC236}">
                <a16:creationId xmlns:a16="http://schemas.microsoft.com/office/drawing/2014/main" id="{FA40EB0A-DB54-4C3B-9867-5EBEA119A9CB}"/>
              </a:ext>
            </a:extLst>
          </p:cNvPr>
          <p:cNvSpPr txBox="1"/>
          <p:nvPr/>
        </p:nvSpPr>
        <p:spPr>
          <a:xfrm>
            <a:off x="8546183" y="5624729"/>
            <a:ext cx="30380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000" b="1" dirty="0"/>
              <a:t>HR </a:t>
            </a:r>
            <a:r>
              <a:rPr lang="sk-SK" sz="2000" b="1" dirty="0">
                <a:solidFill>
                  <a:srgbClr val="FF0000"/>
                </a:solidFill>
              </a:rPr>
              <a:t>1.52</a:t>
            </a:r>
            <a:r>
              <a:rPr lang="sk-SK" sz="2000" b="1" dirty="0"/>
              <a:t> (95% CI 1.48; 1.56)</a:t>
            </a:r>
          </a:p>
        </p:txBody>
      </p:sp>
      <p:sp>
        <p:nvSpPr>
          <p:cNvPr id="28" name="BlokTextu 27">
            <a:extLst>
              <a:ext uri="{FF2B5EF4-FFF2-40B4-BE49-F238E27FC236}">
                <a16:creationId xmlns:a16="http://schemas.microsoft.com/office/drawing/2014/main" id="{FDE2618F-7842-45EE-B367-D20656C8FEA6}"/>
              </a:ext>
            </a:extLst>
          </p:cNvPr>
          <p:cNvSpPr txBox="1"/>
          <p:nvPr/>
        </p:nvSpPr>
        <p:spPr>
          <a:xfrm>
            <a:off x="2876896" y="3653090"/>
            <a:ext cx="88838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2000" b="1" dirty="0">
                <a:solidFill>
                  <a:srgbClr val="996600"/>
                </a:solidFill>
              </a:rPr>
              <a:t>36.4% </a:t>
            </a:r>
          </a:p>
          <a:p>
            <a:pPr algn="ctr"/>
            <a:r>
              <a:rPr lang="sk-SK" sz="2000" b="1" dirty="0" err="1"/>
              <a:t>vs</a:t>
            </a:r>
            <a:r>
              <a:rPr lang="sk-SK" sz="2000" b="1" dirty="0"/>
              <a:t> </a:t>
            </a:r>
          </a:p>
          <a:p>
            <a:pPr algn="ctr"/>
            <a:r>
              <a:rPr lang="sk-SK" sz="2000" b="1" dirty="0"/>
              <a:t>1.9%</a:t>
            </a:r>
          </a:p>
        </p:txBody>
      </p:sp>
      <p:sp>
        <p:nvSpPr>
          <p:cNvPr id="29" name="BlokTextu 28">
            <a:extLst>
              <a:ext uri="{FF2B5EF4-FFF2-40B4-BE49-F238E27FC236}">
                <a16:creationId xmlns:a16="http://schemas.microsoft.com/office/drawing/2014/main" id="{7949EF17-0651-45D8-B093-B494CFB43E18}"/>
              </a:ext>
            </a:extLst>
          </p:cNvPr>
          <p:cNvSpPr txBox="1"/>
          <p:nvPr/>
        </p:nvSpPr>
        <p:spPr>
          <a:xfrm>
            <a:off x="6786733" y="3276973"/>
            <a:ext cx="75854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2000" b="1" dirty="0">
                <a:solidFill>
                  <a:srgbClr val="996600"/>
                </a:solidFill>
              </a:rPr>
              <a:t>7.6% </a:t>
            </a:r>
          </a:p>
          <a:p>
            <a:pPr algn="ctr"/>
            <a:r>
              <a:rPr lang="sk-SK" sz="2000" b="1" dirty="0" err="1"/>
              <a:t>vs</a:t>
            </a:r>
            <a:r>
              <a:rPr lang="sk-SK" sz="2000" b="1" dirty="0"/>
              <a:t> </a:t>
            </a:r>
          </a:p>
          <a:p>
            <a:pPr algn="ctr"/>
            <a:r>
              <a:rPr lang="sk-SK" sz="2000" b="1" dirty="0"/>
              <a:t>4.4%</a:t>
            </a:r>
          </a:p>
        </p:txBody>
      </p:sp>
    </p:spTree>
    <p:extLst>
      <p:ext uri="{BB962C8B-B14F-4D97-AF65-F5344CB8AC3E}">
        <p14:creationId xmlns:p14="http://schemas.microsoft.com/office/powerpoint/2010/main" val="386734843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ED1CAF01-3601-4365-95A3-415F5CD691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270" y="0"/>
            <a:ext cx="9027459" cy="6858000"/>
          </a:xfrm>
          <a:prstGeom prst="rect">
            <a:avLst/>
          </a:prstGeom>
        </p:spPr>
      </p:pic>
      <p:sp>
        <p:nvSpPr>
          <p:cNvPr id="4" name="BlokTextu 3">
            <a:extLst>
              <a:ext uri="{FF2B5EF4-FFF2-40B4-BE49-F238E27FC236}">
                <a16:creationId xmlns:a16="http://schemas.microsoft.com/office/drawing/2014/main" id="{B50BAA03-0642-4AC8-AB00-6F02FF7A2E17}"/>
              </a:ext>
            </a:extLst>
          </p:cNvPr>
          <p:cNvSpPr txBox="1"/>
          <p:nvPr/>
        </p:nvSpPr>
        <p:spPr>
          <a:xfrm rot="16200000">
            <a:off x="10030690" y="5026316"/>
            <a:ext cx="32789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b="0" i="0" u="none" strike="noStrike" baseline="0" dirty="0"/>
              <a:t>J Am Heart Assoc. 2018;7:e010595. </a:t>
            </a:r>
            <a:endParaRPr lang="sk-SK" sz="1600" b="0" i="0" u="none" strike="noStrike" baseline="0" dirty="0"/>
          </a:p>
          <a:p>
            <a:pPr algn="r"/>
            <a:r>
              <a:rPr lang="en-US" sz="1600" b="0" i="0" u="none" strike="noStrike" baseline="0" dirty="0"/>
              <a:t>DOI: 10.1161/JAHA.118.010595</a:t>
            </a:r>
            <a:endParaRPr lang="sk-SK" sz="1600" dirty="0"/>
          </a:p>
        </p:txBody>
      </p:sp>
    </p:spTree>
    <p:extLst>
      <p:ext uri="{BB962C8B-B14F-4D97-AF65-F5344CB8AC3E}">
        <p14:creationId xmlns:p14="http://schemas.microsoft.com/office/powerpoint/2010/main" val="412685215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oznáme plánovaný dátum štartu Pečie celé Slovensko! Kedy odsunie očkovaciu  lotériu? - Mediaboom.sk">
            <a:extLst>
              <a:ext uri="{FF2B5EF4-FFF2-40B4-BE49-F238E27FC236}">
                <a16:creationId xmlns:a16="http://schemas.microsoft.com/office/drawing/2014/main" id="{53FB0355-6BB8-42BC-8BAE-8A5EC5A6F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2001" cy="686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318901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oes COVID-19 Cause Heart Damage? A Cardiologist Explains the New Research  | Health.com">
            <a:extLst>
              <a:ext uri="{FF2B5EF4-FFF2-40B4-BE49-F238E27FC236}">
                <a16:creationId xmlns:a16="http://schemas.microsoft.com/office/drawing/2014/main" id="{78CC01A9-1AB2-4F47-92F5-A8222F46F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lokTextu 1">
            <a:extLst>
              <a:ext uri="{FF2B5EF4-FFF2-40B4-BE49-F238E27FC236}">
                <a16:creationId xmlns:a16="http://schemas.microsoft.com/office/drawing/2014/main" id="{5FAAFC22-9AC0-480C-86AC-2D3800579EF0}"/>
              </a:ext>
            </a:extLst>
          </p:cNvPr>
          <p:cNvSpPr txBox="1"/>
          <p:nvPr/>
        </p:nvSpPr>
        <p:spPr>
          <a:xfrm>
            <a:off x="491267" y="3186545"/>
            <a:ext cx="75162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sk-SK" sz="4800" b="1" dirty="0" err="1"/>
              <a:t>Thank</a:t>
            </a:r>
            <a:r>
              <a:rPr lang="sk-SK" sz="4800" b="1" dirty="0"/>
              <a:t> </a:t>
            </a:r>
            <a:r>
              <a:rPr lang="sk-SK" sz="4800" b="1" dirty="0" err="1"/>
              <a:t>you</a:t>
            </a:r>
            <a:r>
              <a:rPr lang="sk-SK" sz="4800" b="1" dirty="0"/>
              <a:t> </a:t>
            </a:r>
            <a:r>
              <a:rPr lang="sk-SK" sz="4800" b="1" dirty="0" err="1"/>
              <a:t>for</a:t>
            </a:r>
            <a:r>
              <a:rPr lang="sk-SK" sz="4800" b="1" dirty="0"/>
              <a:t> </a:t>
            </a:r>
            <a:r>
              <a:rPr lang="sk-SK" sz="4800" b="1" dirty="0" err="1"/>
              <a:t>your</a:t>
            </a:r>
            <a:r>
              <a:rPr lang="sk-SK" sz="4800" b="1" dirty="0"/>
              <a:t> </a:t>
            </a:r>
            <a:r>
              <a:rPr lang="sk-SK" sz="4800" b="1" dirty="0" err="1"/>
              <a:t>attention</a:t>
            </a:r>
            <a:endParaRPr lang="sk-SK" sz="4800" b="1" dirty="0"/>
          </a:p>
        </p:txBody>
      </p:sp>
    </p:spTree>
    <p:extLst>
      <p:ext uri="{BB962C8B-B14F-4D97-AF65-F5344CB8AC3E}">
        <p14:creationId xmlns:p14="http://schemas.microsoft.com/office/powerpoint/2010/main" val="63843881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3F4860F0-53BC-412F-A4AC-0AFB98877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39" y="120163"/>
            <a:ext cx="8734998" cy="6336056"/>
          </a:xfrm>
          <a:prstGeom prst="rect">
            <a:avLst/>
          </a:prstGeom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4026A559-F15F-4B3A-8BA3-D0845CA1A42D}"/>
              </a:ext>
            </a:extLst>
          </p:cNvPr>
          <p:cNvSpPr txBox="1"/>
          <p:nvPr/>
        </p:nvSpPr>
        <p:spPr>
          <a:xfrm>
            <a:off x="5735782" y="6163831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sk-SK" sz="1600" b="0" i="0" u="none" strike="noStrike" baseline="0" dirty="0" err="1"/>
              <a:t>Immunol</a:t>
            </a:r>
            <a:r>
              <a:rPr lang="sk-SK" sz="1600" b="0" i="0" u="none" strike="noStrike" baseline="0" dirty="0"/>
              <a:t> </a:t>
            </a:r>
            <a:r>
              <a:rPr lang="sk-SK" sz="1600" b="0" i="0" u="none" strike="noStrike" baseline="0" dirty="0" err="1"/>
              <a:t>Res</a:t>
            </a:r>
            <a:endParaRPr lang="sk-SK" sz="1600" b="0" i="0" u="none" strike="noStrike" baseline="0" dirty="0"/>
          </a:p>
          <a:p>
            <a:pPr algn="r"/>
            <a:r>
              <a:rPr lang="sk-SK" sz="1600" b="0" i="0" u="none" strike="noStrike" baseline="0" dirty="0"/>
              <a:t>DOI 10.1007/s12026-016-8833-7</a:t>
            </a:r>
            <a:endParaRPr lang="sk-SK" sz="1600" dirty="0"/>
          </a:p>
        </p:txBody>
      </p:sp>
    </p:spTree>
    <p:extLst>
      <p:ext uri="{BB962C8B-B14F-4D97-AF65-F5344CB8AC3E}">
        <p14:creationId xmlns:p14="http://schemas.microsoft.com/office/powerpoint/2010/main" val="34187813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038F2517-1007-4B89-99DE-090A96E79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8876" y="0"/>
            <a:ext cx="8674247" cy="6576291"/>
          </a:xfrm>
          <a:prstGeom prst="rect">
            <a:avLst/>
          </a:prstGeom>
        </p:spPr>
      </p:pic>
      <p:sp>
        <p:nvSpPr>
          <p:cNvPr id="4" name="BlokTextu 3">
            <a:extLst>
              <a:ext uri="{FF2B5EF4-FFF2-40B4-BE49-F238E27FC236}">
                <a16:creationId xmlns:a16="http://schemas.microsoft.com/office/drawing/2014/main" id="{045E3BAF-F2C2-46D5-B619-2D475E0B7CDC}"/>
              </a:ext>
            </a:extLst>
          </p:cNvPr>
          <p:cNvSpPr txBox="1"/>
          <p:nvPr/>
        </p:nvSpPr>
        <p:spPr>
          <a:xfrm>
            <a:off x="5735782" y="6163831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sk-SK" sz="1600" b="0" i="0" u="none" strike="noStrike" baseline="0" dirty="0" err="1"/>
              <a:t>Immunol</a:t>
            </a:r>
            <a:r>
              <a:rPr lang="sk-SK" sz="1600" b="0" i="0" u="none" strike="noStrike" baseline="0" dirty="0"/>
              <a:t> </a:t>
            </a:r>
            <a:r>
              <a:rPr lang="sk-SK" sz="1600" b="0" i="0" u="none" strike="noStrike" baseline="0" dirty="0" err="1"/>
              <a:t>Res</a:t>
            </a:r>
            <a:endParaRPr lang="sk-SK" sz="1600" b="0" i="0" u="none" strike="noStrike" baseline="0" dirty="0"/>
          </a:p>
          <a:p>
            <a:pPr algn="r"/>
            <a:r>
              <a:rPr lang="sk-SK" sz="1600" b="0" i="0" u="none" strike="noStrike" baseline="0" dirty="0"/>
              <a:t>DOI 10.1007/s12026-016-8833-7</a:t>
            </a:r>
            <a:endParaRPr lang="sk-SK" sz="1600" dirty="0"/>
          </a:p>
        </p:txBody>
      </p:sp>
    </p:spTree>
    <p:extLst>
      <p:ext uri="{BB962C8B-B14F-4D97-AF65-F5344CB8AC3E}">
        <p14:creationId xmlns:p14="http://schemas.microsoft.com/office/powerpoint/2010/main" val="7430286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lokTextu 2">
            <a:extLst>
              <a:ext uri="{FF2B5EF4-FFF2-40B4-BE49-F238E27FC236}">
                <a16:creationId xmlns:a16="http://schemas.microsoft.com/office/drawing/2014/main" id="{4A3EA9A0-D947-462D-8696-65849DC13C04}"/>
              </a:ext>
            </a:extLst>
          </p:cNvPr>
          <p:cNvSpPr txBox="1"/>
          <p:nvPr/>
        </p:nvSpPr>
        <p:spPr>
          <a:xfrm>
            <a:off x="221672" y="383416"/>
            <a:ext cx="1142538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0" u="none" strike="noStrike" baseline="0" dirty="0"/>
              <a:t>One-year outcomes in </a:t>
            </a:r>
            <a:r>
              <a:rPr lang="sk-SK" sz="3200" b="1" i="0" u="none" strike="noStrike" baseline="0" dirty="0"/>
              <a:t>AF </a:t>
            </a:r>
            <a:r>
              <a:rPr lang="sk-SK" sz="3200" b="1" i="0" u="none" strike="noStrike" baseline="0" dirty="0" err="1"/>
              <a:t>presenting</a:t>
            </a:r>
            <a:r>
              <a:rPr lang="sk-SK" sz="3200" b="1" i="0" u="none" strike="noStrike" baseline="0" dirty="0"/>
              <a:t> </a:t>
            </a:r>
            <a:r>
              <a:rPr lang="sk-SK" sz="3200" b="1" i="0" u="none" strike="noStrike" baseline="0" dirty="0" err="1"/>
              <a:t>during</a:t>
            </a:r>
            <a:r>
              <a:rPr lang="sk-SK" sz="3200" b="1" i="0" u="none" strike="noStrike" baseline="0" dirty="0"/>
              <a:t> </a:t>
            </a:r>
            <a:r>
              <a:rPr lang="sk-SK" sz="3200" b="1" i="0" u="none" strike="noStrike" baseline="0" dirty="0" err="1"/>
              <a:t>infections</a:t>
            </a:r>
            <a:endParaRPr lang="sk-SK" sz="3200" b="1" dirty="0"/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5CC3178F-EB1B-4062-85B4-A2C0E0FE2DB0}"/>
              </a:ext>
            </a:extLst>
          </p:cNvPr>
          <p:cNvSpPr txBox="1"/>
          <p:nvPr/>
        </p:nvSpPr>
        <p:spPr>
          <a:xfrm>
            <a:off x="7768982" y="6449689"/>
            <a:ext cx="419330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u="none" strike="noStrike" baseline="0" dirty="0"/>
              <a:t>European Heart Journal (2020) 41, 1112–1119</a:t>
            </a:r>
            <a:r>
              <a:rPr lang="sk-SK" sz="1600" b="0" i="0" u="none" strike="noStrike" baseline="0" dirty="0"/>
              <a:t>.</a:t>
            </a:r>
            <a:endParaRPr lang="sk-SK" sz="1600" dirty="0"/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7E761272-88D8-4243-ADC6-66CA284DFEC1}"/>
              </a:ext>
            </a:extLst>
          </p:cNvPr>
          <p:cNvSpPr txBox="1"/>
          <p:nvPr/>
        </p:nvSpPr>
        <p:spPr>
          <a:xfrm>
            <a:off x="461817" y="1233163"/>
            <a:ext cx="820189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latin typeface="AdvOTb7819099"/>
              </a:rPr>
              <a:t>Danish nationwide registry data</a:t>
            </a:r>
            <a:endParaRPr lang="sk-SK" sz="1800" b="0" i="0" u="none" strike="noStrike" baseline="0" dirty="0">
              <a:latin typeface="AdvOTb7819099"/>
            </a:endParaRPr>
          </a:p>
          <a:p>
            <a:r>
              <a:rPr lang="en-US" sz="1800" b="0" i="0" u="none" strike="noStrike" baseline="0" dirty="0">
                <a:latin typeface="AdvOTb7819099"/>
              </a:rPr>
              <a:t>AF </a:t>
            </a:r>
            <a:r>
              <a:rPr lang="en-US" sz="1800" b="0" i="0" u="none" strike="noStrike" baseline="0" dirty="0" err="1">
                <a:latin typeface="AdvOTb7819099"/>
              </a:rPr>
              <a:t>na</a:t>
            </a:r>
            <a:r>
              <a:rPr lang="sk-SK" sz="1800" b="0" i="0" u="none" strike="noStrike" baseline="0" dirty="0" err="1">
                <a:latin typeface="AdvOTb7819099"/>
              </a:rPr>
              <a:t>ive</a:t>
            </a:r>
            <a:r>
              <a:rPr lang="sk-SK" sz="1800" b="0" i="0" u="none" strike="noStrike" baseline="0" dirty="0">
                <a:latin typeface="AdvOTb7819099"/>
              </a:rPr>
              <a:t> </a:t>
            </a:r>
            <a:r>
              <a:rPr lang="en-US" sz="1800" b="0" i="0" u="none" strike="noStrike" baseline="0" dirty="0">
                <a:latin typeface="AdvOTb7819099"/>
              </a:rPr>
              <a:t>patients admitted with infection (1996–2016)</a:t>
            </a:r>
            <a:endParaRPr lang="sk-SK" sz="1800" b="0" i="0" u="none" strike="noStrike" baseline="0" dirty="0">
              <a:latin typeface="AdvOTb7819099"/>
            </a:endParaRPr>
          </a:p>
          <a:p>
            <a:r>
              <a:rPr lang="sk-SK" sz="1800" b="0" i="0" u="none" strike="noStrike" baseline="0" dirty="0">
                <a:latin typeface="AdvOTb7819099"/>
              </a:rPr>
              <a:t>30 307</a:t>
            </a:r>
            <a:r>
              <a:rPr lang="sk-SK" dirty="0">
                <a:latin typeface="AdvOTb7819099"/>
              </a:rPr>
              <a:t> </a:t>
            </a:r>
            <a:r>
              <a:rPr lang="sk-SK" dirty="0" err="1">
                <a:latin typeface="AdvOTb7819099"/>
              </a:rPr>
              <a:t>pts</a:t>
            </a:r>
            <a:r>
              <a:rPr lang="sk-SK" dirty="0">
                <a:latin typeface="AdvOTb7819099"/>
              </a:rPr>
              <a:t> </a:t>
            </a:r>
            <a:r>
              <a:rPr lang="sk-SK" dirty="0" err="1">
                <a:latin typeface="AdvOTb7819099"/>
              </a:rPr>
              <a:t>with</a:t>
            </a:r>
            <a:r>
              <a:rPr lang="sk-SK" dirty="0">
                <a:latin typeface="AdvOTb7819099"/>
              </a:rPr>
              <a:t> </a:t>
            </a:r>
            <a:r>
              <a:rPr lang="sk-SK" dirty="0" err="1">
                <a:latin typeface="AdvOTb7819099"/>
              </a:rPr>
              <a:t>infection</a:t>
            </a:r>
            <a:r>
              <a:rPr lang="sk-SK" dirty="0">
                <a:latin typeface="AdvOTb7819099"/>
              </a:rPr>
              <a:t> </a:t>
            </a:r>
            <a:r>
              <a:rPr lang="sk-SK" dirty="0" err="1">
                <a:latin typeface="AdvOTb7819099"/>
              </a:rPr>
              <a:t>related</a:t>
            </a:r>
            <a:r>
              <a:rPr lang="sk-SK" dirty="0">
                <a:latin typeface="AdvOTb7819099"/>
              </a:rPr>
              <a:t> AF </a:t>
            </a:r>
            <a:r>
              <a:rPr lang="sk-SK" dirty="0" err="1">
                <a:latin typeface="AdvOTb7819099"/>
              </a:rPr>
              <a:t>vs</a:t>
            </a:r>
            <a:r>
              <a:rPr lang="sk-SK" dirty="0">
                <a:latin typeface="AdvOTb7819099"/>
              </a:rPr>
              <a:t>  </a:t>
            </a:r>
            <a:r>
              <a:rPr lang="en-US" sz="1800" b="0" i="0" u="none" strike="noStrike" baseline="0" dirty="0">
                <a:latin typeface="AdvOTb7819099"/>
              </a:rPr>
              <a:t>90 912 p</a:t>
            </a:r>
            <a:r>
              <a:rPr lang="sk-SK" sz="1800" b="0" i="0" u="none" strike="noStrike" baseline="0" dirty="0" err="1">
                <a:latin typeface="AdvOTb7819099"/>
              </a:rPr>
              <a:t>ts</a:t>
            </a:r>
            <a:r>
              <a:rPr lang="en-US" sz="1800" b="0" i="0" u="none" strike="noStrike" baseline="0" dirty="0">
                <a:latin typeface="AdvOTb7819099"/>
              </a:rPr>
              <a:t> with infection without AF</a:t>
            </a:r>
            <a:endParaRPr lang="sk-SK" dirty="0"/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C59F89B3-012D-46BD-9A28-50618941EA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044" y="2347222"/>
            <a:ext cx="11589911" cy="2557288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0D9CA791-F2B9-46D0-851E-A5543C3A63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4121" y="4821276"/>
            <a:ext cx="7995093" cy="1653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4223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C84C08E3-BA2D-4F51-AE64-C771910A64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475" y="247984"/>
            <a:ext cx="4010408" cy="3280308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DD0469F6-0533-4CAF-A1A3-F51D6C5AA4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813"/>
          <a:stretch/>
        </p:blipFill>
        <p:spPr>
          <a:xfrm>
            <a:off x="117364" y="3921550"/>
            <a:ext cx="5592168" cy="2795047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554F8D5C-7EF2-4E8F-B930-850887560B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0330" y="2139023"/>
            <a:ext cx="5394338" cy="4206779"/>
          </a:xfrm>
          <a:prstGeom prst="rect">
            <a:avLst/>
          </a:prstGeom>
        </p:spPr>
      </p:pic>
      <p:sp>
        <p:nvSpPr>
          <p:cNvPr id="8" name="BlokTextu 7">
            <a:extLst>
              <a:ext uri="{FF2B5EF4-FFF2-40B4-BE49-F238E27FC236}">
                <a16:creationId xmlns:a16="http://schemas.microsoft.com/office/drawing/2014/main" id="{E64FFD7D-ECBE-4E3B-8C72-EF99EC1F78A2}"/>
              </a:ext>
            </a:extLst>
          </p:cNvPr>
          <p:cNvSpPr txBox="1"/>
          <p:nvPr/>
        </p:nvSpPr>
        <p:spPr>
          <a:xfrm>
            <a:off x="4618366" y="426496"/>
            <a:ext cx="7394525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200" b="1" dirty="0" err="1"/>
              <a:t>Electrical</a:t>
            </a:r>
            <a:r>
              <a:rPr lang="sk-SK" sz="3200" b="1" dirty="0"/>
              <a:t> </a:t>
            </a:r>
            <a:r>
              <a:rPr lang="sk-SK" sz="3200" b="1" dirty="0" err="1"/>
              <a:t>remodelling</a:t>
            </a:r>
            <a:r>
              <a:rPr lang="sk-SK" sz="3200" b="1" dirty="0"/>
              <a:t> (P-</a:t>
            </a:r>
            <a:r>
              <a:rPr lang="sk-SK" sz="3200" b="1" dirty="0" err="1"/>
              <a:t>wave</a:t>
            </a:r>
            <a:r>
              <a:rPr lang="sk-SK" sz="3200" b="1" dirty="0"/>
              <a:t> </a:t>
            </a:r>
            <a:r>
              <a:rPr lang="sk-SK" sz="3200" b="1" dirty="0" err="1"/>
              <a:t>dispersion</a:t>
            </a:r>
            <a:r>
              <a:rPr lang="sk-SK" sz="3200" b="1" dirty="0"/>
              <a:t>) </a:t>
            </a:r>
          </a:p>
          <a:p>
            <a:r>
              <a:rPr lang="sk-SK" sz="1400" b="1" dirty="0"/>
              <a:t>and </a:t>
            </a:r>
          </a:p>
          <a:p>
            <a:r>
              <a:rPr lang="sk-SK" sz="3200" b="1" dirty="0" err="1"/>
              <a:t>Structural</a:t>
            </a:r>
            <a:r>
              <a:rPr lang="sk-SK" sz="3200" b="1" dirty="0"/>
              <a:t> </a:t>
            </a:r>
            <a:r>
              <a:rPr lang="sk-SK" sz="3200" b="1" dirty="0" err="1"/>
              <a:t>remodelling</a:t>
            </a:r>
            <a:r>
              <a:rPr lang="sk-SK" sz="3200" b="1" dirty="0"/>
              <a:t> (Cx43)</a:t>
            </a:r>
          </a:p>
          <a:p>
            <a:r>
              <a:rPr lang="sk-SK" sz="3200" b="1" dirty="0"/>
              <a:t>in </a:t>
            </a:r>
            <a:r>
              <a:rPr lang="sk-SK" sz="3200" b="1" dirty="0" err="1"/>
              <a:t>patients</a:t>
            </a:r>
            <a:r>
              <a:rPr lang="sk-SK" sz="3200" b="1" dirty="0"/>
              <a:t> </a:t>
            </a:r>
            <a:r>
              <a:rPr lang="sk-SK" sz="3200" b="1" dirty="0" err="1"/>
              <a:t>with</a:t>
            </a:r>
            <a:r>
              <a:rPr lang="sk-SK" sz="3200" b="1" dirty="0"/>
              <a:t> </a:t>
            </a:r>
            <a:r>
              <a:rPr lang="sk-SK" sz="3200" b="1" dirty="0" err="1"/>
              <a:t>inflammatory</a:t>
            </a:r>
            <a:r>
              <a:rPr lang="sk-SK" sz="3200" b="1" dirty="0"/>
              <a:t> </a:t>
            </a:r>
            <a:r>
              <a:rPr lang="sk-SK" sz="3200" b="1" dirty="0" err="1"/>
              <a:t>diseases</a:t>
            </a:r>
            <a:endParaRPr lang="sk-SK" sz="3200" b="1" dirty="0"/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4824A214-5061-4251-BAFD-8040457930A7}"/>
              </a:ext>
            </a:extLst>
          </p:cNvPr>
          <p:cNvSpPr txBox="1"/>
          <p:nvPr/>
        </p:nvSpPr>
        <p:spPr>
          <a:xfrm>
            <a:off x="5745955" y="6273225"/>
            <a:ext cx="60944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sk-SK" sz="1600" b="0" i="0" u="none" strike="noStrike" baseline="0" dirty="0"/>
              <a:t>J Am </a:t>
            </a:r>
            <a:r>
              <a:rPr lang="sk-SK" sz="1600" b="0" i="0" u="none" strike="noStrike" baseline="0" dirty="0" err="1"/>
              <a:t>Heart</a:t>
            </a:r>
            <a:r>
              <a:rPr lang="sk-SK" sz="1600" b="0" i="0" u="none" strike="noStrike" baseline="0" dirty="0"/>
              <a:t> </a:t>
            </a:r>
            <a:r>
              <a:rPr lang="pt-BR" sz="1600" b="0" i="0" u="none" strike="noStrike" baseline="0" dirty="0"/>
              <a:t>Assoc. 2019;8:e011006 </a:t>
            </a:r>
            <a:endParaRPr lang="sk-SK" sz="1600" b="0" i="0" u="none" strike="noStrike" baseline="0" dirty="0"/>
          </a:p>
          <a:p>
            <a:pPr algn="r"/>
            <a:r>
              <a:rPr lang="pt-BR" sz="1600" b="0" i="0" u="none" strike="noStrike" baseline="0" dirty="0"/>
              <a:t>DOI: 10.1161/JAHA.118.011006</a:t>
            </a:r>
            <a:endParaRPr lang="sk-SK" sz="1600" dirty="0"/>
          </a:p>
        </p:txBody>
      </p:sp>
    </p:spTree>
    <p:extLst>
      <p:ext uri="{BB962C8B-B14F-4D97-AF65-F5344CB8AC3E}">
        <p14:creationId xmlns:p14="http://schemas.microsoft.com/office/powerpoint/2010/main" val="9943398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4DF84C95-6C54-46E1-86B5-85F2D709D4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958" y="1850362"/>
            <a:ext cx="5906460" cy="4659870"/>
          </a:xfrm>
          <a:prstGeom prst="rect">
            <a:avLst/>
          </a:prstGeom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0997D1AC-620A-4418-8E1B-07AA7CABC664}"/>
              </a:ext>
            </a:extLst>
          </p:cNvPr>
          <p:cNvSpPr txBox="1"/>
          <p:nvPr/>
        </p:nvSpPr>
        <p:spPr>
          <a:xfrm>
            <a:off x="752958" y="347768"/>
            <a:ext cx="1089890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k-SK" sz="2800" b="1" i="0" u="none" strike="noStrike" baseline="0" dirty="0" err="1"/>
              <a:t>Changes</a:t>
            </a:r>
            <a:r>
              <a:rPr lang="sk-SK" sz="2800" b="1" i="0" u="none" strike="noStrike" baseline="0" dirty="0"/>
              <a:t> in </a:t>
            </a:r>
            <a:r>
              <a:rPr lang="sk-SK" sz="3200" b="1" i="0" u="none" strike="noStrike" baseline="0" dirty="0"/>
              <a:t>P-</a:t>
            </a:r>
            <a:r>
              <a:rPr lang="sk-SK" sz="3200" b="1" i="0" u="none" strike="noStrike" baseline="0" dirty="0" err="1"/>
              <a:t>wave</a:t>
            </a:r>
            <a:r>
              <a:rPr lang="sk-SK" sz="3200" b="1" i="0" u="none" strike="noStrike" baseline="0" dirty="0"/>
              <a:t> </a:t>
            </a:r>
            <a:r>
              <a:rPr lang="sk-SK" sz="3200" b="1" i="0" u="none" strike="noStrike" baseline="0" dirty="0" err="1"/>
              <a:t>dispersion</a:t>
            </a:r>
            <a:r>
              <a:rPr lang="sk-SK" sz="3200" b="1" i="0" u="none" strike="noStrike" baseline="0" dirty="0"/>
              <a:t> </a:t>
            </a:r>
            <a:r>
              <a:rPr lang="en-US" sz="2800" b="1" i="0" u="none" strike="noStrike" baseline="0" dirty="0"/>
              <a:t>in patients with inflammatory diseases, during</a:t>
            </a:r>
            <a:r>
              <a:rPr lang="sk-SK" sz="2800" b="1" i="0" u="none" strike="noStrike" baseline="0" dirty="0"/>
              <a:t> </a:t>
            </a:r>
            <a:r>
              <a:rPr lang="en-US" sz="2800" b="1" i="0" u="none" strike="noStrike" baseline="0" dirty="0"/>
              <a:t>active disease (PRE) and after therapeutic interventions resulting in a CRP decrease</a:t>
            </a:r>
            <a:r>
              <a:rPr lang="sk-SK" sz="2800" b="1" i="0" u="none" strike="noStrike" baseline="0" dirty="0"/>
              <a:t> </a:t>
            </a:r>
            <a:r>
              <a:rPr lang="en-US" sz="2800" b="1" i="0" u="none" strike="noStrike" baseline="0" dirty="0"/>
              <a:t>&gt;75% when compared with the baseline (POST</a:t>
            </a:r>
            <a:r>
              <a:rPr lang="sk-SK" sz="2800" b="1" i="0" u="none" strike="noStrike" baseline="0" dirty="0"/>
              <a:t>)</a:t>
            </a:r>
            <a:endParaRPr lang="sk-SK" sz="2800" b="1" dirty="0"/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9658E313-E7BA-4F90-90AD-212151E5B2F6}"/>
              </a:ext>
            </a:extLst>
          </p:cNvPr>
          <p:cNvSpPr txBox="1"/>
          <p:nvPr/>
        </p:nvSpPr>
        <p:spPr>
          <a:xfrm>
            <a:off x="5745955" y="6273225"/>
            <a:ext cx="60944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sk-SK" sz="1600" b="0" i="0" u="none" strike="noStrike" baseline="0" dirty="0"/>
              <a:t>J Am </a:t>
            </a:r>
            <a:r>
              <a:rPr lang="sk-SK" sz="1600" b="0" i="0" u="none" strike="noStrike" baseline="0" dirty="0" err="1"/>
              <a:t>Heart</a:t>
            </a:r>
            <a:r>
              <a:rPr lang="sk-SK" sz="1600" b="0" i="0" u="none" strike="noStrike" baseline="0" dirty="0"/>
              <a:t> </a:t>
            </a:r>
            <a:r>
              <a:rPr lang="pt-BR" sz="1600" b="0" i="0" u="none" strike="noStrike" baseline="0" dirty="0"/>
              <a:t>Assoc. 2019;8:e011006 </a:t>
            </a:r>
            <a:endParaRPr lang="sk-SK" sz="1600" b="0" i="0" u="none" strike="noStrike" baseline="0" dirty="0"/>
          </a:p>
          <a:p>
            <a:pPr algn="r"/>
            <a:r>
              <a:rPr lang="pt-BR" sz="1600" b="0" i="0" u="none" strike="noStrike" baseline="0" dirty="0"/>
              <a:t>DOI: 10.1161/JAHA.118.011006</a:t>
            </a:r>
            <a:endParaRPr lang="sk-SK" sz="1600" dirty="0"/>
          </a:p>
        </p:txBody>
      </p:sp>
      <p:graphicFrame>
        <p:nvGraphicFramePr>
          <p:cNvPr id="9" name="Tabuľka 8">
            <a:extLst>
              <a:ext uri="{FF2B5EF4-FFF2-40B4-BE49-F238E27FC236}">
                <a16:creationId xmlns:a16="http://schemas.microsoft.com/office/drawing/2014/main" id="{80506395-D022-46BE-B5F1-B148F08744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9384280"/>
              </p:ext>
            </p:extLst>
          </p:nvPr>
        </p:nvGraphicFramePr>
        <p:xfrm>
          <a:off x="5908031" y="2141537"/>
          <a:ext cx="6094428" cy="19266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46913">
                  <a:extLst>
                    <a:ext uri="{9D8B030D-6E8A-4147-A177-3AD203B41FA5}">
                      <a16:colId xmlns:a16="http://schemas.microsoft.com/office/drawing/2014/main" val="1422563270"/>
                    </a:ext>
                  </a:extLst>
                </a:gridCol>
                <a:gridCol w="2419266">
                  <a:extLst>
                    <a:ext uri="{9D8B030D-6E8A-4147-A177-3AD203B41FA5}">
                      <a16:colId xmlns:a16="http://schemas.microsoft.com/office/drawing/2014/main" val="460101573"/>
                    </a:ext>
                  </a:extLst>
                </a:gridCol>
                <a:gridCol w="1317286">
                  <a:extLst>
                    <a:ext uri="{9D8B030D-6E8A-4147-A177-3AD203B41FA5}">
                      <a16:colId xmlns:a16="http://schemas.microsoft.com/office/drawing/2014/main" val="1799484436"/>
                    </a:ext>
                  </a:extLst>
                </a:gridCol>
                <a:gridCol w="1110963">
                  <a:extLst>
                    <a:ext uri="{9D8B030D-6E8A-4147-A177-3AD203B41FA5}">
                      <a16:colId xmlns:a16="http://schemas.microsoft.com/office/drawing/2014/main" val="911358653"/>
                    </a:ext>
                  </a:extLst>
                </a:gridCol>
              </a:tblGrid>
              <a:tr h="401179">
                <a:tc>
                  <a:txBody>
                    <a:bodyPr/>
                    <a:lstStyle/>
                    <a:p>
                      <a:pPr algn="l" fontAlgn="b"/>
                      <a:r>
                        <a:rPr lang="sk-SK" sz="1600" b="1" u="none" strike="noStrike" dirty="0">
                          <a:effectLst/>
                        </a:rPr>
                        <a:t> </a:t>
                      </a:r>
                      <a:endParaRPr lang="sk-SK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u="none" strike="noStrike">
                          <a:effectLst/>
                        </a:rPr>
                        <a:t>PRE</a:t>
                      </a:r>
                      <a:endParaRPr lang="sk-SK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u="none" strike="noStrike">
                          <a:effectLst/>
                        </a:rPr>
                        <a:t>POST</a:t>
                      </a:r>
                      <a:endParaRPr lang="sk-SK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u="none" strike="noStrike">
                          <a:effectLst/>
                        </a:rPr>
                        <a:t>p</a:t>
                      </a:r>
                      <a:endParaRPr lang="sk-SK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1023"/>
                  </a:ext>
                </a:extLst>
              </a:tr>
              <a:tr h="385132">
                <a:tc>
                  <a:txBody>
                    <a:bodyPr/>
                    <a:lstStyle/>
                    <a:p>
                      <a:pPr algn="l" fontAlgn="b"/>
                      <a:r>
                        <a:rPr lang="sk-SK" sz="1600" b="1" u="none" strike="noStrike">
                          <a:effectLst/>
                        </a:rPr>
                        <a:t>CRP</a:t>
                      </a:r>
                      <a:endParaRPr lang="sk-SK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u="none" strike="noStrike">
                          <a:effectLst/>
                        </a:rPr>
                        <a:t>13.8 (1.0–39.8)</a:t>
                      </a:r>
                      <a:endParaRPr lang="sk-SK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u="none" strike="noStrike">
                          <a:effectLst/>
                        </a:rPr>
                        <a:t>1.6 (0.01–6.3)</a:t>
                      </a:r>
                      <a:endParaRPr lang="sk-SK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u="none" strike="noStrike">
                          <a:effectLst/>
                        </a:rPr>
                        <a:t>&lt;0.0001*</a:t>
                      </a:r>
                      <a:endParaRPr lang="sk-SK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0878792"/>
                  </a:ext>
                </a:extLst>
              </a:tr>
              <a:tr h="385132">
                <a:tc>
                  <a:txBody>
                    <a:bodyPr/>
                    <a:lstStyle/>
                    <a:p>
                      <a:pPr algn="l" fontAlgn="b"/>
                      <a:r>
                        <a:rPr lang="sk-SK" sz="1600" b="1" u="none" strike="noStrike" dirty="0" err="1">
                          <a:effectLst/>
                        </a:rPr>
                        <a:t>Neutrophil</a:t>
                      </a:r>
                      <a:r>
                        <a:rPr lang="sk-SK" sz="1600" b="1" u="none" strike="noStrike" dirty="0">
                          <a:effectLst/>
                        </a:rPr>
                        <a:t>/</a:t>
                      </a:r>
                    </a:p>
                    <a:p>
                      <a:pPr algn="l" fontAlgn="b"/>
                      <a:r>
                        <a:rPr lang="sk-SK" sz="1600" b="1" u="none" strike="noStrike" dirty="0" err="1">
                          <a:effectLst/>
                        </a:rPr>
                        <a:t>lymphocyte</a:t>
                      </a:r>
                      <a:r>
                        <a:rPr lang="sk-SK" sz="1600" b="1" u="none" strike="noStrike" dirty="0">
                          <a:effectLst/>
                        </a:rPr>
                        <a:t> </a:t>
                      </a:r>
                      <a:r>
                        <a:rPr lang="sk-SK" sz="1600" b="1" u="none" strike="noStrike" dirty="0" err="1">
                          <a:effectLst/>
                        </a:rPr>
                        <a:t>ratio</a:t>
                      </a:r>
                      <a:endParaRPr lang="sk-SK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u="none" strike="noStrike">
                          <a:effectLst/>
                        </a:rPr>
                        <a:t>8.1 (2.1–15.7)</a:t>
                      </a:r>
                      <a:endParaRPr lang="sk-SK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u="none" strike="noStrike">
                          <a:effectLst/>
                        </a:rPr>
                        <a:t>3.7 (1.4–9.5)</a:t>
                      </a:r>
                      <a:endParaRPr lang="sk-SK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u="none" strike="noStrike">
                          <a:effectLst/>
                        </a:rPr>
                        <a:t>0.0017*</a:t>
                      </a:r>
                      <a:endParaRPr lang="sk-SK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6997613"/>
                  </a:ext>
                </a:extLst>
              </a:tr>
              <a:tr h="401179">
                <a:tc>
                  <a:txBody>
                    <a:bodyPr/>
                    <a:lstStyle/>
                    <a:p>
                      <a:pPr algn="l" fontAlgn="b"/>
                      <a:r>
                        <a:rPr lang="sk-SK" sz="1600" b="1" u="none" strike="noStrike">
                          <a:effectLst/>
                        </a:rPr>
                        <a:t>Interleukin-6</a:t>
                      </a:r>
                      <a:endParaRPr lang="sk-SK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u="none" strike="noStrike">
                          <a:effectLst/>
                        </a:rPr>
                        <a:t>14.0 (0.2–156.5)</a:t>
                      </a:r>
                      <a:endParaRPr lang="sk-SK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u="none" strike="noStrike">
                          <a:effectLst/>
                        </a:rPr>
                        <a:t>3.6 (0.05–66.1)</a:t>
                      </a:r>
                      <a:endParaRPr lang="sk-SK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u="none" strike="noStrike" dirty="0">
                          <a:effectLst/>
                        </a:rPr>
                        <a:t>&lt;0.0001*</a:t>
                      </a:r>
                      <a:endParaRPr lang="sk-SK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30689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6429764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1025</TotalTime>
  <Words>1829</Words>
  <Application>Microsoft Office PowerPoint</Application>
  <PresentationFormat>Širokouhlá</PresentationFormat>
  <Paragraphs>297</Paragraphs>
  <Slides>64</Slides>
  <Notes>0</Notes>
  <HiddenSlides>20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64</vt:i4>
      </vt:variant>
    </vt:vector>
  </HeadingPairs>
  <TitlesOfParts>
    <vt:vector size="69" baseType="lpstr">
      <vt:lpstr>AdvOTb7819099</vt:lpstr>
      <vt:lpstr>Arial</vt:lpstr>
      <vt:lpstr>Calibri</vt:lpstr>
      <vt:lpstr>Calibri Light</vt:lpstr>
      <vt:lpstr>Motív Office</vt:lpstr>
      <vt:lpstr>Prezentácia programu PowerPoint</vt:lpstr>
      <vt:lpstr>Vyhlásenie o konflikte záujmov autora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Lubos Urban</dc:creator>
  <cp:lastModifiedBy>Lubos Urban</cp:lastModifiedBy>
  <cp:revision>57</cp:revision>
  <dcterms:created xsi:type="dcterms:W3CDTF">2021-10-18T09:25:17Z</dcterms:created>
  <dcterms:modified xsi:type="dcterms:W3CDTF">2021-11-08T06:45:12Z</dcterms:modified>
</cp:coreProperties>
</file>