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
  </p:notesMasterIdLst>
  <p:sldIdLst>
    <p:sldId id="256" r:id="rId2"/>
    <p:sldId id="258" r:id="rId3"/>
    <p:sldId id="285" r:id="rId4"/>
    <p:sldId id="259" r:id="rId5"/>
    <p:sldId id="263" r:id="rId6"/>
    <p:sldId id="290" r:id="rId7"/>
    <p:sldId id="291" r:id="rId8"/>
    <p:sldId id="270" r:id="rId9"/>
    <p:sldId id="264" r:id="rId10"/>
    <p:sldId id="271" r:id="rId11"/>
    <p:sldId id="265" r:id="rId12"/>
    <p:sldId id="269" r:id="rId13"/>
    <p:sldId id="268" r:id="rId14"/>
    <p:sldId id="283" r:id="rId15"/>
    <p:sldId id="292" r:id="rId16"/>
    <p:sldId id="288" r:id="rId17"/>
    <p:sldId id="287" r:id="rId18"/>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6554" autoAdjust="0"/>
  </p:normalViewPr>
  <p:slideViewPr>
    <p:cSldViewPr>
      <p:cViewPr varScale="1">
        <p:scale>
          <a:sx n="67" d="100"/>
          <a:sy n="67" d="100"/>
        </p:scale>
        <p:origin x="-1906" y="-77"/>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2210A5D-C42F-40EE-B499-BE02A48ADE91}" type="datetimeFigureOut">
              <a:rPr lang="cs-CZ" smtClean="0"/>
              <a:t>18.01.2019</a:t>
            </a:fld>
            <a:endParaRPr lang="cs-CZ"/>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E2CFCB0-B680-4BC8-B43C-2ABD1D23AA04}" type="slidenum">
              <a:rPr lang="cs-CZ" smtClean="0"/>
              <a:t>‹#›</a:t>
            </a:fld>
            <a:endParaRPr lang="cs-CZ"/>
          </a:p>
        </p:txBody>
      </p:sp>
    </p:spTree>
    <p:extLst>
      <p:ext uri="{BB962C8B-B14F-4D97-AF65-F5344CB8AC3E}">
        <p14:creationId xmlns:p14="http://schemas.microsoft.com/office/powerpoint/2010/main" val="2640407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Z okruhu 11 lidí výboru asociace je 6 po </a:t>
            </a:r>
            <a:r>
              <a:rPr lang="cs-CZ" dirty="0" err="1" smtClean="0"/>
              <a:t>ortop</a:t>
            </a:r>
            <a:r>
              <a:rPr lang="cs-CZ" dirty="0" smtClean="0"/>
              <a:t>. výkonech.</a:t>
            </a:r>
            <a:endParaRPr lang="cs-CZ" dirty="0"/>
          </a:p>
        </p:txBody>
      </p:sp>
      <p:sp>
        <p:nvSpPr>
          <p:cNvPr id="4" name="Zástupný symbol pro číslo snímku 3"/>
          <p:cNvSpPr>
            <a:spLocks noGrp="1"/>
          </p:cNvSpPr>
          <p:nvPr>
            <p:ph type="sldNum" sz="quarter" idx="10"/>
          </p:nvPr>
        </p:nvSpPr>
        <p:spPr/>
        <p:txBody>
          <a:bodyPr/>
          <a:lstStyle/>
          <a:p>
            <a:fld id="{0E2CFCB0-B680-4BC8-B43C-2ABD1D23AA04}" type="slidenum">
              <a:rPr lang="cs-CZ" smtClean="0"/>
              <a:t>1</a:t>
            </a:fld>
            <a:endParaRPr lang="cs-CZ"/>
          </a:p>
        </p:txBody>
      </p:sp>
    </p:spTree>
    <p:extLst>
      <p:ext uri="{BB962C8B-B14F-4D97-AF65-F5344CB8AC3E}">
        <p14:creationId xmlns:p14="http://schemas.microsoft.com/office/powerpoint/2010/main" val="31754286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Problémy pohybového aparátu ambulantního kardiologa pramení</a:t>
            </a:r>
            <a:r>
              <a:rPr lang="cs-CZ" baseline="0" dirty="0" smtClean="0"/>
              <a:t> ze skutečností, které jsou Vám všem myslím dobře známy. Sezení u počítače, popř. velmi vynucená poloha při provádění echokardiografie, velký počet pacientů málo času na pacienta, malé nebo žádné přestávky mezi pacienty – to vše přispívá k postupným svalovým </a:t>
            </a:r>
            <a:r>
              <a:rPr lang="cs-CZ" baseline="0" dirty="0" err="1" smtClean="0"/>
              <a:t>dysbalancím</a:t>
            </a:r>
            <a:r>
              <a:rPr lang="cs-CZ" baseline="0" dirty="0" smtClean="0"/>
              <a:t>, funkčním a později strukturálním poruchám pohybového aparátu a bolesti, kterou se snažíme tlumit analgetiky, abychom mohli dále fungovat a dále tělo přetěžovat.</a:t>
            </a:r>
            <a:endParaRPr lang="cs-CZ" dirty="0"/>
          </a:p>
        </p:txBody>
      </p:sp>
      <p:sp>
        <p:nvSpPr>
          <p:cNvPr id="4" name="Zástupný symbol pro číslo snímku 3"/>
          <p:cNvSpPr>
            <a:spLocks noGrp="1"/>
          </p:cNvSpPr>
          <p:nvPr>
            <p:ph type="sldNum" sz="quarter" idx="10"/>
          </p:nvPr>
        </p:nvSpPr>
        <p:spPr/>
        <p:txBody>
          <a:bodyPr/>
          <a:lstStyle/>
          <a:p>
            <a:fld id="{0E2CFCB0-B680-4BC8-B43C-2ABD1D23AA04}" type="slidenum">
              <a:rPr lang="cs-CZ" smtClean="0"/>
              <a:t>3</a:t>
            </a:fld>
            <a:endParaRPr lang="cs-CZ"/>
          </a:p>
        </p:txBody>
      </p:sp>
    </p:spTree>
    <p:extLst>
      <p:ext uri="{BB962C8B-B14F-4D97-AF65-F5344CB8AC3E}">
        <p14:creationId xmlns:p14="http://schemas.microsoft.com/office/powerpoint/2010/main" val="31922380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Důležité je vědět,</a:t>
            </a:r>
            <a:r>
              <a:rPr lang="cs-CZ" baseline="0" dirty="0" smtClean="0"/>
              <a:t> že žádný sed není správný, pokud trvá příliš dlouho. Lidské tělo není stavěné na statický sed trvající celé hodiny, je vytvářen velký tlak na meziobratlové ploténky a jelikož zpravidla nikdo nesedí s napřímenou páteří, přispívá tento tlak k degenerativním </a:t>
            </a:r>
            <a:r>
              <a:rPr lang="cs-CZ" baseline="0" dirty="0" err="1" smtClean="0"/>
              <a:t>onemoncěním</a:t>
            </a:r>
            <a:r>
              <a:rPr lang="cs-CZ" baseline="0" dirty="0" smtClean="0"/>
              <a:t> páteře, </a:t>
            </a:r>
            <a:r>
              <a:rPr lang="cs-CZ" baseline="0" dirty="0" err="1" smtClean="0"/>
              <a:t>protruzi</a:t>
            </a:r>
            <a:r>
              <a:rPr lang="cs-CZ" baseline="0" dirty="0" smtClean="0"/>
              <a:t> či výhřezům ploténky, spolu s oslabením svalů hlubokého stabilizačního systému. </a:t>
            </a:r>
            <a:endParaRPr lang="cs-CZ" dirty="0"/>
          </a:p>
        </p:txBody>
      </p:sp>
      <p:sp>
        <p:nvSpPr>
          <p:cNvPr id="4" name="Zástupný symbol pro číslo snímku 3"/>
          <p:cNvSpPr>
            <a:spLocks noGrp="1"/>
          </p:cNvSpPr>
          <p:nvPr>
            <p:ph type="sldNum" sz="quarter" idx="10"/>
          </p:nvPr>
        </p:nvSpPr>
        <p:spPr/>
        <p:txBody>
          <a:bodyPr/>
          <a:lstStyle/>
          <a:p>
            <a:fld id="{0E2CFCB0-B680-4BC8-B43C-2ABD1D23AA04}" type="slidenum">
              <a:rPr lang="cs-CZ" smtClean="0"/>
              <a:t>4</a:t>
            </a:fld>
            <a:endParaRPr lang="cs-CZ"/>
          </a:p>
        </p:txBody>
      </p:sp>
    </p:spTree>
    <p:extLst>
      <p:ext uri="{BB962C8B-B14F-4D97-AF65-F5344CB8AC3E}">
        <p14:creationId xmlns:p14="http://schemas.microsoft.com/office/powerpoint/2010/main" val="13480716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Zde vidíte Vám zřejmě dobrou známou polohu při provádění ECHO. Všimněte</a:t>
            </a:r>
            <a:r>
              <a:rPr lang="cs-CZ" baseline="0" dirty="0" smtClean="0"/>
              <a:t> si jednak osy páteře, která by samozřejmě měla být napřímená (obr. Vlevo), neměla by hlava být ukloněna na stranu (obr. </a:t>
            </a:r>
            <a:r>
              <a:rPr lang="cs-CZ" baseline="0" dirty="0" err="1" smtClean="0"/>
              <a:t>Upr</a:t>
            </a:r>
            <a:r>
              <a:rPr lang="cs-CZ" baseline="0" dirty="0" smtClean="0"/>
              <a:t>.), ani by trup neměl být nakláněn a rotován příliš do strany (obr. Vpravo), čímž se přispívá k </a:t>
            </a:r>
            <a:r>
              <a:rPr lang="cs-CZ" baseline="0" dirty="0" err="1" smtClean="0"/>
              <a:t>asmyterickému</a:t>
            </a:r>
            <a:r>
              <a:rPr lang="cs-CZ" baseline="0" dirty="0" smtClean="0"/>
              <a:t> přetížení těla. Rovněž osy ramen a pánve by měly být rovnoběžné, a ne sbíhavé.</a:t>
            </a:r>
            <a:endParaRPr lang="cs-CZ" dirty="0"/>
          </a:p>
        </p:txBody>
      </p:sp>
      <p:sp>
        <p:nvSpPr>
          <p:cNvPr id="4" name="Zástupný symbol pro číslo snímku 3"/>
          <p:cNvSpPr>
            <a:spLocks noGrp="1"/>
          </p:cNvSpPr>
          <p:nvPr>
            <p:ph type="sldNum" sz="quarter" idx="10"/>
          </p:nvPr>
        </p:nvSpPr>
        <p:spPr/>
        <p:txBody>
          <a:bodyPr/>
          <a:lstStyle/>
          <a:p>
            <a:fld id="{0E2CFCB0-B680-4BC8-B43C-2ABD1D23AA04}" type="slidenum">
              <a:rPr lang="cs-CZ" smtClean="0"/>
              <a:t>5</a:t>
            </a:fld>
            <a:endParaRPr lang="cs-CZ"/>
          </a:p>
        </p:txBody>
      </p:sp>
    </p:spTree>
    <p:extLst>
      <p:ext uri="{BB962C8B-B14F-4D97-AF65-F5344CB8AC3E}">
        <p14:creationId xmlns:p14="http://schemas.microsoft.com/office/powerpoint/2010/main" val="41014598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Zde vidíte ze začátku několik příkladů špatného sezení, myslím, že se tam poznáme všichni. Z boku vidíme jednak zalomení</a:t>
            </a:r>
            <a:r>
              <a:rPr lang="cs-CZ" baseline="0" dirty="0" smtClean="0"/>
              <a:t> v oblasti </a:t>
            </a:r>
            <a:r>
              <a:rPr lang="cs-CZ" baseline="0" dirty="0" err="1" smtClean="0"/>
              <a:t>CThp</a:t>
            </a:r>
            <a:r>
              <a:rPr lang="cs-CZ" baseline="0" dirty="0" smtClean="0"/>
              <a:t>, tedy přetížení v této oblasti, ramena spuštěna dopředu, což vede ke zkracování prsních svalů a špatnému dýchání, vyrovnání až </a:t>
            </a:r>
            <a:r>
              <a:rPr lang="cs-CZ" baseline="0" dirty="0" err="1" smtClean="0"/>
              <a:t>kyfotizaci</a:t>
            </a:r>
            <a:r>
              <a:rPr lang="cs-CZ" baseline="0" dirty="0" smtClean="0"/>
              <a:t> </a:t>
            </a:r>
            <a:r>
              <a:rPr lang="cs-CZ" baseline="0" dirty="0" err="1" smtClean="0"/>
              <a:t>ThLp</a:t>
            </a:r>
            <a:r>
              <a:rPr lang="cs-CZ" baseline="0" dirty="0" smtClean="0"/>
              <a:t> úseku, tedy opět nerovnoměrný tlak na meziobratlové disky, k tomu špatná poloha končetin. Jakmile bychom si zvedli židli, kyčle se dostanou nad kolena, postavení pánve se změní, zvýšený sed nás navede na to abychom seděli na sedacích hrbolech, páteř se napřímí, ramena jsou z protrakce vedena do přirozeného </a:t>
            </a:r>
            <a:r>
              <a:rPr lang="cs-CZ" baseline="0" dirty="0" err="1" smtClean="0"/>
              <a:t>stř</a:t>
            </a:r>
            <a:r>
              <a:rPr lang="cs-CZ" baseline="0" dirty="0" smtClean="0"/>
              <a:t>. postavením, hrudník se rozvine, hlava se napřímí. Tudíž základem je dobře nastavená výška židle – tak, aby byly kyčle výše než kolena. </a:t>
            </a:r>
            <a:endParaRPr lang="cs-CZ" dirty="0"/>
          </a:p>
        </p:txBody>
      </p:sp>
      <p:sp>
        <p:nvSpPr>
          <p:cNvPr id="4" name="Zástupný symbol pro číslo snímku 3"/>
          <p:cNvSpPr>
            <a:spLocks noGrp="1"/>
          </p:cNvSpPr>
          <p:nvPr>
            <p:ph type="sldNum" sz="quarter" idx="10"/>
          </p:nvPr>
        </p:nvSpPr>
        <p:spPr/>
        <p:txBody>
          <a:bodyPr/>
          <a:lstStyle/>
          <a:p>
            <a:fld id="{0E2CFCB0-B680-4BC8-B43C-2ABD1D23AA04}" type="slidenum">
              <a:rPr lang="cs-CZ" smtClean="0"/>
              <a:t>10</a:t>
            </a:fld>
            <a:endParaRPr lang="cs-CZ"/>
          </a:p>
        </p:txBody>
      </p:sp>
    </p:spTree>
    <p:extLst>
      <p:ext uri="{BB962C8B-B14F-4D97-AF65-F5344CB8AC3E}">
        <p14:creationId xmlns:p14="http://schemas.microsoft.com/office/powerpoint/2010/main" val="30736152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23" name="Obdélník 22"/>
          <p:cNvSpPr/>
          <p:nvPr/>
        </p:nvSpPr>
        <p:spPr>
          <a:xfrm flipV="1">
            <a:off x="5410182"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4" name="Obdélník 23"/>
          <p:cNvSpPr/>
          <p:nvPr/>
        </p:nvSpPr>
        <p:spPr>
          <a:xfrm flipV="1">
            <a:off x="5410200"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5" name="Obdélník 24"/>
          <p:cNvSpPr/>
          <p:nvPr/>
        </p:nvSpPr>
        <p:spPr>
          <a:xfrm flipV="1">
            <a:off x="5410200"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6" name="Obdélník 25"/>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Obdélník 26"/>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0" name="Zaoblený obdélník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1" name="Zaoblený obdélník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Obdélník 6"/>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Obdélník 9"/>
          <p:cNvSpPr/>
          <p:nvPr/>
        </p:nvSpPr>
        <p:spPr>
          <a:xfrm>
            <a:off x="0" y="3675527"/>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bdélník 10"/>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Obdélník 18"/>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Nadpis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kumimoji="0" lang="cs-CZ" smtClean="0"/>
              <a:t>Kliknutím lze upravit styl.</a:t>
            </a:r>
            <a:endParaRPr kumimoji="0" lang="en-US"/>
          </a:p>
        </p:txBody>
      </p:sp>
      <p:sp>
        <p:nvSpPr>
          <p:cNvPr id="9" name="Podnadpis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cs-CZ" smtClean="0"/>
              <a:t>Kliknutím lze upravit styl předlohy.</a:t>
            </a:r>
            <a:endParaRPr kumimoji="0" lang="en-US"/>
          </a:p>
        </p:txBody>
      </p:sp>
      <p:sp>
        <p:nvSpPr>
          <p:cNvPr id="28" name="Zástupný symbol pro datum 27"/>
          <p:cNvSpPr>
            <a:spLocks noGrp="1"/>
          </p:cNvSpPr>
          <p:nvPr>
            <p:ph type="dt" sz="half" idx="10"/>
          </p:nvPr>
        </p:nvSpPr>
        <p:spPr>
          <a:xfrm>
            <a:off x="6705600" y="4206240"/>
            <a:ext cx="960120" cy="457200"/>
          </a:xfrm>
        </p:spPr>
        <p:txBody>
          <a:bodyPr/>
          <a:lstStyle/>
          <a:p>
            <a:fld id="{4EDDFA5D-3D65-4975-BD9D-0D075C3C8BF3}" type="datetimeFigureOut">
              <a:rPr lang="cs-CZ" smtClean="0"/>
              <a:t>18.01.2019</a:t>
            </a:fld>
            <a:endParaRPr lang="cs-CZ"/>
          </a:p>
        </p:txBody>
      </p:sp>
      <p:sp>
        <p:nvSpPr>
          <p:cNvPr id="17" name="Zástupný symbol pro zápatí 16"/>
          <p:cNvSpPr>
            <a:spLocks noGrp="1"/>
          </p:cNvSpPr>
          <p:nvPr>
            <p:ph type="ftr" sz="quarter" idx="11"/>
          </p:nvPr>
        </p:nvSpPr>
        <p:spPr>
          <a:xfrm>
            <a:off x="5410200" y="4205288"/>
            <a:ext cx="1295400" cy="457200"/>
          </a:xfrm>
        </p:spPr>
        <p:txBody>
          <a:bodyPr/>
          <a:lstStyle/>
          <a:p>
            <a:endParaRPr lang="cs-CZ"/>
          </a:p>
        </p:txBody>
      </p:sp>
      <p:sp>
        <p:nvSpPr>
          <p:cNvPr id="29" name="Zástupný symbol pro číslo snímku 28"/>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fld id="{D231D453-6150-4A92-8141-258FCB6D0A4A}" type="slidenum">
              <a:rPr lang="cs-CZ" smtClean="0"/>
              <a:t>‹#›</a:t>
            </a:fld>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smtClean="0"/>
              <a:t>Kliknutím lze upravit styl.</a:t>
            </a:r>
            <a:endParaRPr kumimoji="0" lang="en-US"/>
          </a:p>
        </p:txBody>
      </p:sp>
      <p:sp>
        <p:nvSpPr>
          <p:cNvPr id="3" name="Zástupný symbol pro svislý text 2"/>
          <p:cNvSpPr>
            <a:spLocks noGrp="1"/>
          </p:cNvSpPr>
          <p:nvPr>
            <p:ph type="body" orient="vert" idx="1"/>
          </p:nvPr>
        </p:nvSpPr>
        <p:spPr/>
        <p:txBody>
          <a:bodyPr vert="eaVert"/>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datum 3"/>
          <p:cNvSpPr>
            <a:spLocks noGrp="1"/>
          </p:cNvSpPr>
          <p:nvPr>
            <p:ph type="dt" sz="half" idx="10"/>
          </p:nvPr>
        </p:nvSpPr>
        <p:spPr/>
        <p:txBody>
          <a:bodyPr/>
          <a:lstStyle/>
          <a:p>
            <a:fld id="{4EDDFA5D-3D65-4975-BD9D-0D075C3C8BF3}" type="datetimeFigureOut">
              <a:rPr lang="cs-CZ" smtClean="0"/>
              <a:t>18.01.2019</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D231D453-6150-4A92-8141-258FCB6D0A4A}" type="slidenum">
              <a:rPr lang="cs-CZ" smtClean="0"/>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781800" y="1143000"/>
            <a:ext cx="1905000" cy="5486400"/>
          </a:xfrm>
        </p:spPr>
        <p:txBody>
          <a:bodyPr vert="eaVert"/>
          <a:lstStyle/>
          <a:p>
            <a:r>
              <a:rPr kumimoji="0" lang="cs-CZ" smtClean="0"/>
              <a:t>Kliknutím lze upravit styl.</a:t>
            </a:r>
            <a:endParaRPr kumimoji="0" lang="en-US"/>
          </a:p>
        </p:txBody>
      </p:sp>
      <p:sp>
        <p:nvSpPr>
          <p:cNvPr id="3" name="Zástupný symbol pro svislý text 2"/>
          <p:cNvSpPr>
            <a:spLocks noGrp="1"/>
          </p:cNvSpPr>
          <p:nvPr>
            <p:ph type="body" orient="vert" idx="1"/>
          </p:nvPr>
        </p:nvSpPr>
        <p:spPr>
          <a:xfrm>
            <a:off x="457200" y="1143000"/>
            <a:ext cx="6248400" cy="5486400"/>
          </a:xfrm>
        </p:spPr>
        <p:txBody>
          <a:bodyPr vert="eaVert"/>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datum 3"/>
          <p:cNvSpPr>
            <a:spLocks noGrp="1"/>
          </p:cNvSpPr>
          <p:nvPr>
            <p:ph type="dt" sz="half" idx="10"/>
          </p:nvPr>
        </p:nvSpPr>
        <p:spPr/>
        <p:txBody>
          <a:bodyPr/>
          <a:lstStyle/>
          <a:p>
            <a:fld id="{4EDDFA5D-3D65-4975-BD9D-0D075C3C8BF3}" type="datetimeFigureOut">
              <a:rPr lang="cs-CZ" smtClean="0"/>
              <a:t>18.01.2019</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D231D453-6150-4A92-8141-258FCB6D0A4A}" type="slidenum">
              <a:rPr lang="cs-CZ" smtClean="0"/>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smtClean="0"/>
              <a:t>Kliknutím lze upravit styl.</a:t>
            </a:r>
            <a:endParaRPr kumimoji="0" lang="en-US"/>
          </a:p>
        </p:txBody>
      </p:sp>
      <p:sp>
        <p:nvSpPr>
          <p:cNvPr id="3" name="Zástupný symbol pro obsah 2"/>
          <p:cNvSpPr>
            <a:spLocks noGrp="1"/>
          </p:cNvSpPr>
          <p:nvPr>
            <p:ph idx="1"/>
          </p:nvPr>
        </p:nvSpPr>
        <p:spPr/>
        <p:txBody>
          <a:bodyPr/>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datum 3"/>
          <p:cNvSpPr>
            <a:spLocks noGrp="1"/>
          </p:cNvSpPr>
          <p:nvPr>
            <p:ph type="dt" sz="half" idx="10"/>
          </p:nvPr>
        </p:nvSpPr>
        <p:spPr/>
        <p:txBody>
          <a:bodyPr/>
          <a:lstStyle/>
          <a:p>
            <a:fld id="{4EDDFA5D-3D65-4975-BD9D-0D075C3C8BF3}" type="datetimeFigureOut">
              <a:rPr lang="cs-CZ" smtClean="0"/>
              <a:t>18.01.2019</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D231D453-6150-4A92-8141-258FCB6D0A4A}" type="slidenum">
              <a:rPr lang="cs-CZ" smtClean="0"/>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cs-CZ" smtClean="0"/>
              <a:t>Kliknutím lze upravit styl.</a:t>
            </a:r>
            <a:endParaRPr kumimoji="0" lang="en-US"/>
          </a:p>
        </p:txBody>
      </p:sp>
      <p:sp>
        <p:nvSpPr>
          <p:cNvPr id="3" name="Zástupný symbol pro text 2"/>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cs-CZ" smtClean="0"/>
              <a:t>Kliknutím lze upravit styly předlohy textu.</a:t>
            </a:r>
          </a:p>
        </p:txBody>
      </p:sp>
      <p:sp>
        <p:nvSpPr>
          <p:cNvPr id="4" name="Zástupný symbol pro datum 3"/>
          <p:cNvSpPr>
            <a:spLocks noGrp="1"/>
          </p:cNvSpPr>
          <p:nvPr>
            <p:ph type="dt" sz="half" idx="10"/>
          </p:nvPr>
        </p:nvSpPr>
        <p:spPr/>
        <p:txBody>
          <a:bodyPr/>
          <a:lstStyle/>
          <a:p>
            <a:fld id="{4EDDFA5D-3D65-4975-BD9D-0D075C3C8BF3}" type="datetimeFigureOut">
              <a:rPr lang="cs-CZ" smtClean="0"/>
              <a:t>18.01.2019</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D231D453-6150-4A92-8141-258FCB6D0A4A}" type="slidenum">
              <a:rPr lang="cs-CZ" smtClean="0"/>
              <a:t>‹#›</a:t>
            </a:fld>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smtClean="0"/>
              <a:t>Kliknutím lze upravit styl.</a:t>
            </a:r>
            <a:endParaRPr kumimoji="0" lang="en-US"/>
          </a:p>
        </p:txBody>
      </p:sp>
      <p:sp>
        <p:nvSpPr>
          <p:cNvPr id="3" name="Zástupný symbol pro obsah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obsah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5" name="Zástupný symbol pro datum 4"/>
          <p:cNvSpPr>
            <a:spLocks noGrp="1"/>
          </p:cNvSpPr>
          <p:nvPr>
            <p:ph type="dt" sz="half" idx="10"/>
          </p:nvPr>
        </p:nvSpPr>
        <p:spPr/>
        <p:txBody>
          <a:bodyPr/>
          <a:lstStyle/>
          <a:p>
            <a:fld id="{4EDDFA5D-3D65-4975-BD9D-0D075C3C8BF3}" type="datetimeFigureOut">
              <a:rPr lang="cs-CZ" smtClean="0"/>
              <a:t>18.01.2019</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D231D453-6150-4A92-8141-258FCB6D0A4A}" type="slidenum">
              <a:rPr lang="cs-CZ" smtClean="0"/>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381000" y="1143000"/>
            <a:ext cx="8382000" cy="1069848"/>
          </a:xfrm>
        </p:spPr>
        <p:txBody>
          <a:bodyPr anchor="ctr"/>
          <a:lstStyle>
            <a:lvl1pPr>
              <a:defRPr sz="4000" b="0" i="0" cap="none" baseline="0"/>
            </a:lvl1pPr>
          </a:lstStyle>
          <a:p>
            <a:r>
              <a:rPr kumimoji="0" lang="cs-CZ" smtClean="0"/>
              <a:t>Kliknutím lze upravit styl.</a:t>
            </a:r>
            <a:endParaRPr kumimoji="0" lang="en-US"/>
          </a:p>
        </p:txBody>
      </p:sp>
      <p:sp>
        <p:nvSpPr>
          <p:cNvPr id="3" name="Zástupný symbol pro text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cs-CZ" smtClean="0"/>
              <a:t>Kliknutím lze upravit styly předlohy textu.</a:t>
            </a:r>
          </a:p>
        </p:txBody>
      </p:sp>
      <p:sp>
        <p:nvSpPr>
          <p:cNvPr id="4" name="Zástupný symbol pro text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cs-CZ" smtClean="0"/>
              <a:t>Kliknutím lze upravit styly předlohy textu.</a:t>
            </a:r>
          </a:p>
        </p:txBody>
      </p:sp>
      <p:sp>
        <p:nvSpPr>
          <p:cNvPr id="5" name="Zástupný symbol pro obsah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6" name="Zástupný symbol pro obsah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26" name="Zástupný symbol pro datum 25"/>
          <p:cNvSpPr>
            <a:spLocks noGrp="1"/>
          </p:cNvSpPr>
          <p:nvPr>
            <p:ph type="dt" sz="half" idx="10"/>
          </p:nvPr>
        </p:nvSpPr>
        <p:spPr/>
        <p:txBody>
          <a:bodyPr rtlCol="0"/>
          <a:lstStyle/>
          <a:p>
            <a:fld id="{4EDDFA5D-3D65-4975-BD9D-0D075C3C8BF3}" type="datetimeFigureOut">
              <a:rPr lang="cs-CZ" smtClean="0"/>
              <a:t>18.01.2019</a:t>
            </a:fld>
            <a:endParaRPr lang="cs-CZ"/>
          </a:p>
        </p:txBody>
      </p:sp>
      <p:sp>
        <p:nvSpPr>
          <p:cNvPr id="27" name="Zástupný symbol pro číslo snímku 26"/>
          <p:cNvSpPr>
            <a:spLocks noGrp="1"/>
          </p:cNvSpPr>
          <p:nvPr>
            <p:ph type="sldNum" sz="quarter" idx="11"/>
          </p:nvPr>
        </p:nvSpPr>
        <p:spPr/>
        <p:txBody>
          <a:bodyPr rtlCol="0"/>
          <a:lstStyle/>
          <a:p>
            <a:fld id="{D231D453-6150-4A92-8141-258FCB6D0A4A}" type="slidenum">
              <a:rPr lang="cs-CZ" smtClean="0"/>
              <a:t>‹#›</a:t>
            </a:fld>
            <a:endParaRPr lang="cs-CZ"/>
          </a:p>
        </p:txBody>
      </p:sp>
      <p:sp>
        <p:nvSpPr>
          <p:cNvPr id="28" name="Zástupný symbol pro zápatí 27"/>
          <p:cNvSpPr>
            <a:spLocks noGrp="1"/>
          </p:cNvSpPr>
          <p:nvPr>
            <p:ph type="ftr" sz="quarter" idx="12"/>
          </p:nvPr>
        </p:nvSpPr>
        <p:spPr/>
        <p:txBody>
          <a:bodyPr rtlCol="0"/>
          <a:lstStyle/>
          <a:p>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cs-CZ" smtClean="0"/>
              <a:t>Kliknutím lze upravit styl.</a:t>
            </a:r>
            <a:endParaRPr kumimoji="0" lang="en-US"/>
          </a:p>
        </p:txBody>
      </p:sp>
      <p:sp>
        <p:nvSpPr>
          <p:cNvPr id="3" name="Zástupný symbol pro datum 2"/>
          <p:cNvSpPr>
            <a:spLocks noGrp="1"/>
          </p:cNvSpPr>
          <p:nvPr>
            <p:ph type="dt" sz="half" idx="10"/>
          </p:nvPr>
        </p:nvSpPr>
        <p:spPr>
          <a:xfrm>
            <a:off x="6583680" y="612648"/>
            <a:ext cx="957264" cy="457200"/>
          </a:xfrm>
        </p:spPr>
        <p:txBody>
          <a:bodyPr/>
          <a:lstStyle/>
          <a:p>
            <a:fld id="{4EDDFA5D-3D65-4975-BD9D-0D075C3C8BF3}" type="datetimeFigureOut">
              <a:rPr lang="cs-CZ" smtClean="0"/>
              <a:t>18.01.2019</a:t>
            </a:fld>
            <a:endParaRPr lang="cs-CZ"/>
          </a:p>
        </p:txBody>
      </p:sp>
      <p:sp>
        <p:nvSpPr>
          <p:cNvPr id="4" name="Zástupný symbol pro zápatí 3"/>
          <p:cNvSpPr>
            <a:spLocks noGrp="1"/>
          </p:cNvSpPr>
          <p:nvPr>
            <p:ph type="ftr" sz="quarter" idx="11"/>
          </p:nvPr>
        </p:nvSpPr>
        <p:spPr>
          <a:xfrm>
            <a:off x="5257800" y="612648"/>
            <a:ext cx="1325880" cy="457200"/>
          </a:xfrm>
        </p:spPr>
        <p:txBody>
          <a:bodyPr/>
          <a:lstStyle/>
          <a:p>
            <a:endParaRPr lang="cs-CZ"/>
          </a:p>
        </p:txBody>
      </p:sp>
      <p:sp>
        <p:nvSpPr>
          <p:cNvPr id="5" name="Zástupný symbol pro číslo snímku 4"/>
          <p:cNvSpPr>
            <a:spLocks noGrp="1"/>
          </p:cNvSpPr>
          <p:nvPr>
            <p:ph type="sldNum" sz="quarter" idx="12"/>
          </p:nvPr>
        </p:nvSpPr>
        <p:spPr>
          <a:xfrm>
            <a:off x="8174736" y="2272"/>
            <a:ext cx="762000" cy="365760"/>
          </a:xfrm>
        </p:spPr>
        <p:txBody>
          <a:bodyPr/>
          <a:lstStyle/>
          <a:p>
            <a:fld id="{D231D453-6150-4A92-8141-258FCB6D0A4A}" type="slidenum">
              <a:rPr lang="cs-CZ" smtClean="0"/>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4EDDFA5D-3D65-4975-BD9D-0D075C3C8BF3}" type="datetimeFigureOut">
              <a:rPr lang="cs-CZ" smtClean="0"/>
              <a:t>18.01.2019</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D231D453-6150-4A92-8141-258FCB6D0A4A}" type="slidenum">
              <a:rPr lang="cs-CZ" smtClean="0"/>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5353496" y="1101970"/>
            <a:ext cx="3383280" cy="877824"/>
          </a:xfrm>
        </p:spPr>
        <p:txBody>
          <a:bodyPr anchor="b"/>
          <a:lstStyle>
            <a:lvl1pPr algn="l">
              <a:buNone/>
              <a:defRPr sz="1800" b="1"/>
            </a:lvl1pPr>
          </a:lstStyle>
          <a:p>
            <a:r>
              <a:rPr kumimoji="0" lang="cs-CZ" smtClean="0"/>
              <a:t>Kliknutím lze upravit styl.</a:t>
            </a:r>
            <a:endParaRPr kumimoji="0" lang="en-US"/>
          </a:p>
        </p:txBody>
      </p:sp>
      <p:sp>
        <p:nvSpPr>
          <p:cNvPr id="3" name="Zástupný symbol pro text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cs-CZ" smtClean="0"/>
              <a:t>Kliknutím lze upravit styly předlohy textu.</a:t>
            </a:r>
          </a:p>
        </p:txBody>
      </p:sp>
      <p:sp>
        <p:nvSpPr>
          <p:cNvPr id="4" name="Zástupný symbol pro obsah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5" name="Zástupný symbol pro datum 4"/>
          <p:cNvSpPr>
            <a:spLocks noGrp="1"/>
          </p:cNvSpPr>
          <p:nvPr>
            <p:ph type="dt" sz="half" idx="10"/>
          </p:nvPr>
        </p:nvSpPr>
        <p:spPr/>
        <p:txBody>
          <a:bodyPr/>
          <a:lstStyle/>
          <a:p>
            <a:fld id="{4EDDFA5D-3D65-4975-BD9D-0D075C3C8BF3}" type="datetimeFigureOut">
              <a:rPr lang="cs-CZ" smtClean="0"/>
              <a:t>18.01.2019</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D231D453-6150-4A92-8141-258FCB6D0A4A}" type="slidenum">
              <a:rPr lang="cs-CZ" smtClean="0"/>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kumimoji="0" lang="cs-CZ" smtClean="0"/>
              <a:t>Kliknutím lze upravit styl.</a:t>
            </a:r>
            <a:endParaRPr kumimoji="0" lang="en-US"/>
          </a:p>
        </p:txBody>
      </p:sp>
      <p:sp>
        <p:nvSpPr>
          <p:cNvPr id="3" name="Zástupný symbol pro obrázek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cs-CZ" smtClean="0"/>
              <a:t>Kliknutím na ikonu přidáte obrázek.</a:t>
            </a:r>
            <a:endParaRPr kumimoji="0" lang="en-US" dirty="0"/>
          </a:p>
        </p:txBody>
      </p:sp>
      <p:sp>
        <p:nvSpPr>
          <p:cNvPr id="4" name="Zástupný symbol pro text 3"/>
          <p:cNvSpPr>
            <a:spLocks noGrp="1"/>
          </p:cNvSpPr>
          <p:nvPr>
            <p:ph type="body" sz="half" idx="2"/>
          </p:nvPr>
        </p:nvSpPr>
        <p:spPr>
          <a:xfrm>
            <a:off x="6088443" y="3274308"/>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cs-CZ" smtClean="0"/>
              <a:t>Kliknutím lze upravit styly předlohy textu.</a:t>
            </a:r>
          </a:p>
        </p:txBody>
      </p:sp>
      <p:sp>
        <p:nvSpPr>
          <p:cNvPr id="5" name="Zástupný symbol pro datum 4"/>
          <p:cNvSpPr>
            <a:spLocks noGrp="1"/>
          </p:cNvSpPr>
          <p:nvPr>
            <p:ph type="dt" sz="half" idx="10"/>
          </p:nvPr>
        </p:nvSpPr>
        <p:spPr/>
        <p:txBody>
          <a:bodyPr/>
          <a:lstStyle/>
          <a:p>
            <a:fld id="{4EDDFA5D-3D65-4975-BD9D-0D075C3C8BF3}" type="datetimeFigureOut">
              <a:rPr lang="cs-CZ" smtClean="0"/>
              <a:t>18.01.2019</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D231D453-6150-4A92-8141-258FCB6D0A4A}" type="slidenum">
              <a:rPr lang="cs-CZ" smtClean="0"/>
              <a:t>‹#›</a:t>
            </a:fld>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Obdélník 27"/>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Obdélník 28"/>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0" name="Obdélník 29"/>
          <p:cNvSpPr/>
          <p:nvPr/>
        </p:nvSpPr>
        <p:spPr>
          <a:xfrm>
            <a:off x="0" y="308276"/>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1" name="Obdélník 30"/>
          <p:cNvSpPr/>
          <p:nvPr/>
        </p:nvSpPr>
        <p:spPr>
          <a:xfrm flipV="1">
            <a:off x="5410182" y="360246"/>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Obdélník 31"/>
          <p:cNvSpPr/>
          <p:nvPr/>
        </p:nvSpPr>
        <p:spPr>
          <a:xfrm flipV="1">
            <a:off x="5410200" y="44011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3" name="Zaoblený obdélník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4" name="Zaoblený obdélník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5" name="Obdélník 34"/>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6" name="Obdélník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7" name="Obdélník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8" name="Obdélník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9" name="Obdélník 38"/>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0" name="Obdélník 39"/>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Zástupný symbol pro nadpis 21"/>
          <p:cNvSpPr>
            <a:spLocks noGrp="1"/>
          </p:cNvSpPr>
          <p:nvPr>
            <p:ph type="title"/>
          </p:nvPr>
        </p:nvSpPr>
        <p:spPr>
          <a:xfrm>
            <a:off x="457200" y="1143000"/>
            <a:ext cx="8229600" cy="1066800"/>
          </a:xfrm>
          <a:prstGeom prst="rect">
            <a:avLst/>
          </a:prstGeom>
        </p:spPr>
        <p:txBody>
          <a:bodyPr vert="horz" anchor="ctr">
            <a:normAutofit/>
          </a:bodyPr>
          <a:lstStyle/>
          <a:p>
            <a:r>
              <a:rPr kumimoji="0" lang="cs-CZ" smtClean="0"/>
              <a:t>Kliknutím lze upravit styl.</a:t>
            </a:r>
            <a:endParaRPr kumimoji="0" lang="en-US"/>
          </a:p>
        </p:txBody>
      </p:sp>
      <p:sp>
        <p:nvSpPr>
          <p:cNvPr id="13" name="Zástupný symbol pro text 12"/>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cs-CZ" smtClean="0"/>
              <a:t>Kliknutím lze upravit styly předlohy textu.</a:t>
            </a:r>
          </a:p>
          <a:p>
            <a:pPr lvl="1" eaLnBrk="1" latinLnBrk="0" hangingPunct="1"/>
            <a:r>
              <a:rPr kumimoji="0" lang="cs-CZ" smtClean="0"/>
              <a:t>Druhá úroveň</a:t>
            </a:r>
          </a:p>
          <a:p>
            <a:pPr lvl="2" eaLnBrk="1" latinLnBrk="0" hangingPunct="1"/>
            <a:r>
              <a:rPr kumimoji="0" lang="cs-CZ" smtClean="0"/>
              <a:t>Třetí úroveň</a:t>
            </a:r>
          </a:p>
          <a:p>
            <a:pPr lvl="3" eaLnBrk="1" latinLnBrk="0" hangingPunct="1"/>
            <a:r>
              <a:rPr kumimoji="0" lang="cs-CZ" smtClean="0"/>
              <a:t>Čtvrtá úroveň</a:t>
            </a:r>
          </a:p>
          <a:p>
            <a:pPr lvl="4" eaLnBrk="1" latinLnBrk="0" hangingPunct="1"/>
            <a:r>
              <a:rPr kumimoji="0" lang="cs-CZ" smtClean="0"/>
              <a:t>Pátá úroveň</a:t>
            </a:r>
            <a:endParaRPr kumimoji="0" lang="en-US"/>
          </a:p>
        </p:txBody>
      </p:sp>
      <p:sp>
        <p:nvSpPr>
          <p:cNvPr id="14" name="Zástupný symbol pro datum 13"/>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fld id="{4EDDFA5D-3D65-4975-BD9D-0D075C3C8BF3}" type="datetimeFigureOut">
              <a:rPr lang="cs-CZ" smtClean="0"/>
              <a:t>18.01.2019</a:t>
            </a:fld>
            <a:endParaRPr lang="cs-CZ"/>
          </a:p>
        </p:txBody>
      </p:sp>
      <p:sp>
        <p:nvSpPr>
          <p:cNvPr id="3" name="Zástupný symbol pro zápatí 2"/>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endParaRPr lang="cs-CZ"/>
          </a:p>
        </p:txBody>
      </p:sp>
      <p:sp>
        <p:nvSpPr>
          <p:cNvPr id="23" name="Zástupný symbol pro číslo snímku 22"/>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fld id="{D231D453-6150-4A92-8141-258FCB6D0A4A}" type="slidenum">
              <a:rPr lang="cs-CZ" smtClean="0"/>
              <a:t>‹#›</a:t>
            </a:fld>
            <a:endParaRPr lang="cs-CZ"/>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2.emf"/><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video" Target="../media/media1.mp4"/><Relationship Id="rId7" Type="http://schemas.openxmlformats.org/officeDocument/2006/relationships/image" Target="../media/image2.emf"/><Relationship Id="rId2" Type="http://schemas.microsoft.com/office/2007/relationships/media" Target="../media/media1.mp4"/><Relationship Id="rId1" Type="http://schemas.openxmlformats.org/officeDocument/2006/relationships/vmlDrawing" Target="../drawings/vmlDrawing10.vml"/><Relationship Id="rId6" Type="http://schemas.openxmlformats.org/officeDocument/2006/relationships/oleObject" Target="../embeddings/oleObject10.bin"/><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2.xml"/><Relationship Id="rId1" Type="http://schemas.openxmlformats.org/officeDocument/2006/relationships/vmlDrawing" Target="../drawings/vmlDrawing11.vml"/><Relationship Id="rId4" Type="http://schemas.openxmlformats.org/officeDocument/2006/relationships/image" Target="../media/image2.emf"/></Relationships>
</file>

<file path=ppt/slides/_rels/slide12.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image" Target="../media/image16.png"/><Relationship Id="rId7" Type="http://schemas.openxmlformats.org/officeDocument/2006/relationships/oleObject" Target="../embeddings/oleObject12.bin"/><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2.xml"/><Relationship Id="rId1" Type="http://schemas.openxmlformats.org/officeDocument/2006/relationships/vmlDrawing" Target="../drawings/vmlDrawing13.vml"/><Relationship Id="rId4" Type="http://schemas.openxmlformats.org/officeDocument/2006/relationships/image" Target="../media/image2.emf"/></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vmlDrawing" Target="../drawings/vmlDrawing14.vml"/><Relationship Id="rId5" Type="http://schemas.openxmlformats.org/officeDocument/2006/relationships/image" Target="../media/image2.emf"/><Relationship Id="rId4" Type="http://schemas.openxmlformats.org/officeDocument/2006/relationships/oleObject" Target="../embeddings/oleObject14.bin"/></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2.xml"/><Relationship Id="rId1" Type="http://schemas.openxmlformats.org/officeDocument/2006/relationships/vmlDrawing" Target="../drawings/vmlDrawing15.vml"/><Relationship Id="rId6" Type="http://schemas.openxmlformats.org/officeDocument/2006/relationships/image" Target="../media/image2.emf"/><Relationship Id="rId5" Type="http://schemas.openxmlformats.org/officeDocument/2006/relationships/oleObject" Target="../embeddings/oleObject15.bin"/><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2.xml"/><Relationship Id="rId1" Type="http://schemas.openxmlformats.org/officeDocument/2006/relationships/vmlDrawing" Target="../drawings/vmlDrawing16.vml"/><Relationship Id="rId5" Type="http://schemas.openxmlformats.org/officeDocument/2006/relationships/image" Target="../media/image2.emf"/><Relationship Id="rId4" Type="http://schemas.openxmlformats.org/officeDocument/2006/relationships/oleObject" Target="../embeddings/oleObject16.bin"/></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2.xml"/><Relationship Id="rId1" Type="http://schemas.openxmlformats.org/officeDocument/2006/relationships/vmlDrawing" Target="../drawings/vmlDrawing17.vml"/><Relationship Id="rId4" Type="http://schemas.openxmlformats.org/officeDocument/2006/relationships/image" Target="../media/image2.emf"/></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2.emf"/></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xml"/><Relationship Id="rId7" Type="http://schemas.openxmlformats.org/officeDocument/2006/relationships/image" Target="../media/image6.jpe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5.jpeg"/><Relationship Id="rId5" Type="http://schemas.openxmlformats.org/officeDocument/2006/relationships/image" Target="../media/image4.png"/><Relationship Id="rId10" Type="http://schemas.openxmlformats.org/officeDocument/2006/relationships/image" Target="../media/image2.emf"/><Relationship Id="rId4" Type="http://schemas.openxmlformats.org/officeDocument/2006/relationships/image" Target="../media/image3.png"/><Relationship Id="rId9" Type="http://schemas.openxmlformats.org/officeDocument/2006/relationships/oleObject" Target="../embeddings/oleObject3.bin"/></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notesSlide" Target="../notesSlides/notesSlide3.xml"/><Relationship Id="rId7" Type="http://schemas.openxmlformats.org/officeDocument/2006/relationships/image" Target="../media/image11.jpe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2.emf"/></Relationships>
</file>

<file path=ppt/slides/_rels/slide5.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notesSlide" Target="../notesSlides/notesSlide4.xml"/><Relationship Id="rId7"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hyperlink" Target="http://www.biodex.com/medical-imaging/products/ultrasound-tables/echo-pro%E2%84%A2-echocardiography-table/preventing-sonographer-m" TargetMode="External"/><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image" Target="../media/image2.emf"/><Relationship Id="rId4" Type="http://schemas.openxmlformats.org/officeDocument/2006/relationships/oleObject" Target="../embeddings/oleObject6.bin"/></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7.vml"/><Relationship Id="rId4" Type="http://schemas.openxmlformats.org/officeDocument/2006/relationships/image" Target="../media/image2.emf"/></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8.vml"/><Relationship Id="rId4" Type="http://schemas.openxmlformats.org/officeDocument/2006/relationships/image" Target="../media/image2.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9.vml"/><Relationship Id="rId4" Type="http://schemas.openxmlformats.org/officeDocument/2006/relationships/image" Target="../media/image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smtClean="0"/>
              <a:t>JAK SI UCHRÁNIT POHYBOVÝ APARÁT PŘI PRÁCI V AMBULANCI</a:t>
            </a:r>
            <a:endParaRPr lang="cs-CZ" dirty="0"/>
          </a:p>
        </p:txBody>
      </p:sp>
      <p:sp>
        <p:nvSpPr>
          <p:cNvPr id="3" name="Podnadpis 2"/>
          <p:cNvSpPr>
            <a:spLocks noGrp="1"/>
          </p:cNvSpPr>
          <p:nvPr>
            <p:ph type="subTitle" idx="1"/>
          </p:nvPr>
        </p:nvSpPr>
        <p:spPr>
          <a:xfrm>
            <a:off x="467544" y="4437112"/>
            <a:ext cx="4953000" cy="1752600"/>
          </a:xfrm>
        </p:spPr>
        <p:txBody>
          <a:bodyPr/>
          <a:lstStyle/>
          <a:p>
            <a:r>
              <a:rPr lang="cs-CZ" dirty="0" smtClean="0"/>
              <a:t>Doskočilová K., Skalická H.</a:t>
            </a:r>
          </a:p>
          <a:p>
            <a:r>
              <a:rPr lang="cs-CZ" dirty="0" smtClean="0"/>
              <a:t>Praha 2019</a:t>
            </a:r>
            <a:endParaRPr lang="cs-CZ" dirty="0"/>
          </a:p>
        </p:txBody>
      </p:sp>
      <p:graphicFrame>
        <p:nvGraphicFramePr>
          <p:cNvPr id="4" name="Objekt 3"/>
          <p:cNvGraphicFramePr>
            <a:graphicFrameLocks noChangeAspect="1"/>
          </p:cNvGraphicFramePr>
          <p:nvPr>
            <p:extLst>
              <p:ext uri="{D42A27DB-BD31-4B8C-83A1-F6EECF244321}">
                <p14:modId xmlns:p14="http://schemas.microsoft.com/office/powerpoint/2010/main" val="686193115"/>
              </p:ext>
            </p:extLst>
          </p:nvPr>
        </p:nvGraphicFramePr>
        <p:xfrm>
          <a:off x="7751763" y="25400"/>
          <a:ext cx="1392237" cy="996950"/>
        </p:xfrm>
        <a:graphic>
          <a:graphicData uri="http://schemas.openxmlformats.org/presentationml/2006/ole">
            <mc:AlternateContent xmlns:mc="http://schemas.openxmlformats.org/markup-compatibility/2006">
              <mc:Choice xmlns:v="urn:schemas-microsoft-com:vml" Requires="v">
                <p:oleObj spid="_x0000_s13327" name="CorelDRAW Home &amp; Students" r:id="rId4" imgW="4849200" imgH="3466440" progId="CorelDRAWHome.Graphic.18">
                  <p:embed/>
                </p:oleObj>
              </mc:Choice>
              <mc:Fallback>
                <p:oleObj name="CorelDRAW Home &amp; Students" r:id="rId4" imgW="4849200" imgH="3466440" progId="CorelDRAWHome.Graphic.18">
                  <p:embed/>
                  <p:pic>
                    <p:nvPicPr>
                      <p:cNvPr id="0" name="Objek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51763" y="25400"/>
                        <a:ext cx="1392237"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4692938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332656"/>
            <a:ext cx="8229600" cy="1066800"/>
          </a:xfrm>
        </p:spPr>
        <p:txBody>
          <a:bodyPr/>
          <a:lstStyle/>
          <a:p>
            <a:r>
              <a:rPr lang="cs-CZ" dirty="0" smtClean="0"/>
              <a:t>1. Narovnejte se</a:t>
            </a:r>
            <a:endParaRPr lang="cs-CZ" dirty="0"/>
          </a:p>
        </p:txBody>
      </p:sp>
      <p:graphicFrame>
        <p:nvGraphicFramePr>
          <p:cNvPr id="6" name="Objekt 5"/>
          <p:cNvGraphicFramePr>
            <a:graphicFrameLocks noChangeAspect="1"/>
          </p:cNvGraphicFramePr>
          <p:nvPr>
            <p:extLst>
              <p:ext uri="{D42A27DB-BD31-4B8C-83A1-F6EECF244321}">
                <p14:modId xmlns:p14="http://schemas.microsoft.com/office/powerpoint/2010/main" val="686193115"/>
              </p:ext>
            </p:extLst>
          </p:nvPr>
        </p:nvGraphicFramePr>
        <p:xfrm>
          <a:off x="7751763" y="25400"/>
          <a:ext cx="1392237" cy="996950"/>
        </p:xfrm>
        <a:graphic>
          <a:graphicData uri="http://schemas.openxmlformats.org/presentationml/2006/ole">
            <mc:AlternateContent xmlns:mc="http://schemas.openxmlformats.org/markup-compatibility/2006">
              <mc:Choice xmlns:v="urn:schemas-microsoft-com:vml" Requires="v">
                <p:oleObj spid="_x0000_s5136" name="CorelDRAW Home &amp; Students" r:id="rId6" imgW="4849200" imgH="3466440" progId="CorelDRAWHome.Graphic.18">
                  <p:embed/>
                </p:oleObj>
              </mc:Choice>
              <mc:Fallback>
                <p:oleObj name="CorelDRAW Home &amp; Students" r:id="rId6" imgW="4849200" imgH="3466440" progId="CorelDRAWHome.Graphic.18">
                  <p:embed/>
                  <p:pic>
                    <p:nvPicPr>
                      <p:cNvPr id="0" name="Objek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51763" y="25400"/>
                        <a:ext cx="1392237"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8" name="video.mp4">
            <a:hlinkClick r:id="" action="ppaction://media"/>
          </p:cNvPr>
          <p:cNvPicPr>
            <a:picLocks noGrp="1" noChangeAspect="1"/>
          </p:cNvPicPr>
          <p:nvPr>
            <p:ph idx="1"/>
            <a:videoFile r:link="rId3"/>
            <p:extLst>
              <p:ext uri="{DAA4B4D4-6D71-4841-9C94-3DE7FCFB9230}">
                <p14:media xmlns:p14="http://schemas.microsoft.com/office/powerpoint/2010/main" r:embed="rId2"/>
              </p:ext>
            </p:extLst>
          </p:nvPr>
        </p:nvPicPr>
        <p:blipFill>
          <a:blip r:embed="rId8"/>
          <a:stretch>
            <a:fillRect/>
          </a:stretch>
        </p:blipFill>
        <p:spPr>
          <a:xfrm>
            <a:off x="3419872" y="1235858"/>
            <a:ext cx="3096344" cy="5505510"/>
          </a:xfrm>
        </p:spPr>
      </p:pic>
    </p:spTree>
    <p:extLst>
      <p:ext uri="{BB962C8B-B14F-4D97-AF65-F5344CB8AC3E}">
        <p14:creationId xmlns:p14="http://schemas.microsoft.com/office/powerpoint/2010/main" val="1325352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88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2. Upravte si pracovní prostředí</a:t>
            </a:r>
            <a:endParaRPr lang="cs-CZ" dirty="0"/>
          </a:p>
        </p:txBody>
      </p:sp>
      <p:sp>
        <p:nvSpPr>
          <p:cNvPr id="3" name="Zástupný symbol pro obsah 2"/>
          <p:cNvSpPr>
            <a:spLocks noGrp="1"/>
          </p:cNvSpPr>
          <p:nvPr>
            <p:ph idx="1"/>
          </p:nvPr>
        </p:nvSpPr>
        <p:spPr>
          <a:xfrm>
            <a:off x="457200" y="2249424"/>
            <a:ext cx="8229600" cy="4608576"/>
          </a:xfrm>
        </p:spPr>
        <p:txBody>
          <a:bodyPr>
            <a:normAutofit fontScale="85000" lnSpcReduction="20000"/>
          </a:bodyPr>
          <a:lstStyle/>
          <a:p>
            <a:pPr lvl="0">
              <a:spcBef>
                <a:spcPts val="0"/>
              </a:spcBef>
              <a:buFont typeface="+mj-lt"/>
              <a:buAutoNum type="arabicPeriod"/>
            </a:pPr>
            <a:r>
              <a:rPr lang="cs-CZ" b="1" dirty="0"/>
              <a:t>Vždy se pokuste nastavit výšku židle a lehátka tak, abyste se k pacientovi museli ohýbat co </a:t>
            </a:r>
            <a:r>
              <a:rPr lang="cs-CZ" b="1" dirty="0" smtClean="0"/>
              <a:t>nejméně, omezit abdukci v </a:t>
            </a:r>
            <a:r>
              <a:rPr lang="cs-CZ" b="1" dirty="0" err="1" smtClean="0"/>
              <a:t>ram</a:t>
            </a:r>
            <a:r>
              <a:rPr lang="cs-CZ" b="1" dirty="0" smtClean="0"/>
              <a:t>. kl. </a:t>
            </a:r>
            <a:r>
              <a:rPr lang="cs-CZ" dirty="0"/>
              <a:t>Někteří lékaři upřednostňují i sezení na lůžku těsně za pacientem, kdy se o něj mohou opřít.</a:t>
            </a:r>
          </a:p>
          <a:p>
            <a:pPr lvl="0">
              <a:spcBef>
                <a:spcPts val="0"/>
              </a:spcBef>
              <a:buFont typeface="+mj-lt"/>
              <a:buAutoNum type="arabicPeriod"/>
            </a:pPr>
            <a:r>
              <a:rPr lang="cs-CZ" b="1" dirty="0"/>
              <a:t>Židle by měla být otočná a opatřena anatomicky vytvarovanou opěrkou zad</a:t>
            </a:r>
            <a:r>
              <a:rPr lang="cs-CZ" dirty="0"/>
              <a:t>, popř. si lékař může vypodložit bederní páteř srolovaným ručníkem/bederní opěrkou. </a:t>
            </a:r>
            <a:endParaRPr lang="cs-CZ" dirty="0" smtClean="0"/>
          </a:p>
          <a:p>
            <a:pPr lvl="0">
              <a:spcBef>
                <a:spcPts val="0"/>
              </a:spcBef>
              <a:buFont typeface="+mj-lt"/>
              <a:buAutoNum type="arabicPeriod"/>
            </a:pPr>
            <a:r>
              <a:rPr lang="cs-CZ" b="1" dirty="0" smtClean="0"/>
              <a:t>Výška monitoru ve výši očí</a:t>
            </a:r>
            <a:r>
              <a:rPr lang="cs-CZ" dirty="0" smtClean="0"/>
              <a:t>, vhodné umístění bez nutnosti rotace hlavy</a:t>
            </a:r>
          </a:p>
          <a:p>
            <a:pPr>
              <a:spcBef>
                <a:spcPts val="0"/>
              </a:spcBef>
              <a:buFont typeface="+mj-lt"/>
              <a:buAutoNum type="arabicPeriod"/>
            </a:pPr>
            <a:r>
              <a:rPr lang="cs-CZ" b="1" dirty="0"/>
              <a:t>Držení sondy bez vyvracení zápěstí do krajních </a:t>
            </a:r>
            <a:r>
              <a:rPr lang="cs-CZ" b="1" dirty="0" smtClean="0"/>
              <a:t>poloh</a:t>
            </a:r>
            <a:endParaRPr lang="cs-CZ" dirty="0" smtClean="0"/>
          </a:p>
          <a:p>
            <a:pPr lvl="0">
              <a:spcBef>
                <a:spcPts val="0"/>
              </a:spcBef>
              <a:buFont typeface="+mj-lt"/>
              <a:buAutoNum type="arabicPeriod"/>
            </a:pPr>
            <a:r>
              <a:rPr lang="cs-CZ" b="1" dirty="0" smtClean="0"/>
              <a:t>I při provádění vyšetření zkuste dodržovat zásady správného sedu.</a:t>
            </a:r>
          </a:p>
          <a:p>
            <a:pPr lvl="0">
              <a:spcBef>
                <a:spcPts val="0"/>
              </a:spcBef>
              <a:buFont typeface="+mj-lt"/>
              <a:buAutoNum type="arabicPeriod"/>
            </a:pPr>
            <a:endParaRPr lang="cs-CZ" b="1" dirty="0"/>
          </a:p>
          <a:p>
            <a:endParaRPr lang="cs-CZ" dirty="0"/>
          </a:p>
        </p:txBody>
      </p:sp>
      <p:graphicFrame>
        <p:nvGraphicFramePr>
          <p:cNvPr id="4" name="Objekt 3"/>
          <p:cNvGraphicFramePr>
            <a:graphicFrameLocks noChangeAspect="1"/>
          </p:cNvGraphicFramePr>
          <p:nvPr>
            <p:extLst>
              <p:ext uri="{D42A27DB-BD31-4B8C-83A1-F6EECF244321}">
                <p14:modId xmlns:p14="http://schemas.microsoft.com/office/powerpoint/2010/main" val="686193115"/>
              </p:ext>
            </p:extLst>
          </p:nvPr>
        </p:nvGraphicFramePr>
        <p:xfrm>
          <a:off x="7751763" y="25400"/>
          <a:ext cx="1392237" cy="996950"/>
        </p:xfrm>
        <a:graphic>
          <a:graphicData uri="http://schemas.openxmlformats.org/presentationml/2006/ole">
            <mc:AlternateContent xmlns:mc="http://schemas.openxmlformats.org/markup-compatibility/2006">
              <mc:Choice xmlns:v="urn:schemas-microsoft-com:vml" Requires="v">
                <p:oleObj spid="_x0000_s19471" name="CorelDRAW Home &amp; Students" r:id="rId3" imgW="4849200" imgH="3466440" progId="CorelDRAWHome.Graphic.18">
                  <p:embed/>
                </p:oleObj>
              </mc:Choice>
              <mc:Fallback>
                <p:oleObj name="CorelDRAW Home &amp; Students" r:id="rId3" imgW="4849200" imgH="3466440" progId="CorelDRAWHome.Graphic.18">
                  <p:embed/>
                  <p:pic>
                    <p:nvPicPr>
                      <p:cNvPr id="0" name="Objek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51763" y="25400"/>
                        <a:ext cx="1392237"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3447369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3</a:t>
            </a:r>
            <a:r>
              <a:rPr lang="cs-CZ" dirty="0" smtClean="0"/>
              <a:t>. Cvičte po práci</a:t>
            </a:r>
            <a:endParaRPr lang="cs-CZ" dirty="0"/>
          </a:p>
        </p:txBody>
      </p:sp>
      <p:sp>
        <p:nvSpPr>
          <p:cNvPr id="3" name="Zástupný symbol pro obsah 2"/>
          <p:cNvSpPr>
            <a:spLocks noGrp="1"/>
          </p:cNvSpPr>
          <p:nvPr>
            <p:ph idx="1"/>
          </p:nvPr>
        </p:nvSpPr>
        <p:spPr/>
        <p:txBody>
          <a:bodyPr/>
          <a:lstStyle/>
          <a:p>
            <a:r>
              <a:rPr lang="cs-CZ" dirty="0" smtClean="0"/>
              <a:t>Sportujte </a:t>
            </a:r>
          </a:p>
          <a:p>
            <a:pPr marL="109728" indent="0">
              <a:buNone/>
            </a:pPr>
            <a:r>
              <a:rPr lang="cs-CZ" b="1" dirty="0"/>
              <a:t>s</a:t>
            </a:r>
            <a:r>
              <a:rPr lang="cs-CZ" b="1" dirty="0" smtClean="0"/>
              <a:t>porty, které zapojí komplexně celé tělo a posílí Váš hluboký stabilizační systém </a:t>
            </a:r>
            <a:r>
              <a:rPr lang="cs-CZ" dirty="0" smtClean="0"/>
              <a:t>(</a:t>
            </a:r>
            <a:r>
              <a:rPr lang="cs-CZ" dirty="0" err="1" smtClean="0"/>
              <a:t>nordic</a:t>
            </a:r>
            <a:r>
              <a:rPr lang="cs-CZ" dirty="0" smtClean="0"/>
              <a:t> </a:t>
            </a:r>
            <a:r>
              <a:rPr lang="cs-CZ" dirty="0" err="1" smtClean="0"/>
              <a:t>walking</a:t>
            </a:r>
            <a:r>
              <a:rPr lang="cs-CZ" dirty="0" smtClean="0"/>
              <a:t>, jogging, jóga, plavání, </a:t>
            </a:r>
            <a:r>
              <a:rPr lang="cs-CZ" dirty="0" err="1" smtClean="0"/>
              <a:t>pilates</a:t>
            </a:r>
            <a:r>
              <a:rPr lang="cs-CZ" dirty="0" smtClean="0"/>
              <a:t>, běžkování, lyžování, cyklistika,…)</a:t>
            </a:r>
            <a:endParaRPr lang="cs-CZ" dirty="0"/>
          </a:p>
        </p:txBody>
      </p:sp>
      <p:sp>
        <p:nvSpPr>
          <p:cNvPr id="4" name="AutoShape 2" descr="VÃ½sledek obrÃ¡zku pro sports pictogram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5" name="AutoShape 4" descr="VÃ½sledek obrÃ¡zku pro sports pictogram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6" name="AutoShape 6" descr="VÃ½sledek obrÃ¡zku pro sports pictogram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7" name="AutoShape 8" descr="VÃ½sledek obrÃ¡zku pro sports pictograms"/>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11274" name="Picture 10" descr="VÃ½sledek obrÃ¡zku pro sports pictogram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891236"/>
            <a:ext cx="1966764" cy="1966764"/>
          </a:xfrm>
          <a:prstGeom prst="rect">
            <a:avLst/>
          </a:prstGeom>
          <a:noFill/>
          <a:extLst>
            <a:ext uri="{909E8E84-426E-40DD-AFC4-6F175D3DCCD1}">
              <a14:hiddenFill xmlns:a14="http://schemas.microsoft.com/office/drawing/2010/main">
                <a:solidFill>
                  <a:srgbClr val="FFFFFF"/>
                </a:solidFill>
              </a14:hiddenFill>
            </a:ext>
          </a:extLst>
        </p:spPr>
      </p:pic>
      <p:pic>
        <p:nvPicPr>
          <p:cNvPr id="11276" name="Picture 12" descr="VÃ½sledek obrÃ¡zku pro sports pictogram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63871" y="4891236"/>
            <a:ext cx="2108401" cy="2108402"/>
          </a:xfrm>
          <a:prstGeom prst="rect">
            <a:avLst/>
          </a:prstGeom>
          <a:noFill/>
          <a:extLst>
            <a:ext uri="{909E8E84-426E-40DD-AFC4-6F175D3DCCD1}">
              <a14:hiddenFill xmlns:a14="http://schemas.microsoft.com/office/drawing/2010/main">
                <a:solidFill>
                  <a:srgbClr val="FFFFFF"/>
                </a:solidFill>
              </a14:hiddenFill>
            </a:ext>
          </a:extLst>
        </p:spPr>
      </p:pic>
      <p:pic>
        <p:nvPicPr>
          <p:cNvPr id="11278" name="Picture 14" descr="VÃ½sledek obrÃ¡zku pro sports pictogram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44008" y="4953159"/>
            <a:ext cx="1842918" cy="1842918"/>
          </a:xfrm>
          <a:prstGeom prst="rect">
            <a:avLst/>
          </a:prstGeom>
          <a:noFill/>
          <a:extLst>
            <a:ext uri="{909E8E84-426E-40DD-AFC4-6F175D3DCCD1}">
              <a14:hiddenFill xmlns:a14="http://schemas.microsoft.com/office/drawing/2010/main">
                <a:solidFill>
                  <a:srgbClr val="FFFFFF"/>
                </a:solidFill>
              </a14:hiddenFill>
            </a:ext>
          </a:extLst>
        </p:spPr>
      </p:pic>
      <p:pic>
        <p:nvPicPr>
          <p:cNvPr id="11280" name="Picture 16" descr="VÃ½sledek obrÃ¡zku pro sports pictogram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86926" y="4365104"/>
            <a:ext cx="2016224" cy="201622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Objekt 7"/>
          <p:cNvGraphicFramePr>
            <a:graphicFrameLocks noChangeAspect="1"/>
          </p:cNvGraphicFramePr>
          <p:nvPr>
            <p:extLst>
              <p:ext uri="{D42A27DB-BD31-4B8C-83A1-F6EECF244321}">
                <p14:modId xmlns:p14="http://schemas.microsoft.com/office/powerpoint/2010/main" val="686193115"/>
              </p:ext>
            </p:extLst>
          </p:nvPr>
        </p:nvGraphicFramePr>
        <p:xfrm>
          <a:off x="7751763" y="25400"/>
          <a:ext cx="1392237" cy="996950"/>
        </p:xfrm>
        <a:graphic>
          <a:graphicData uri="http://schemas.openxmlformats.org/presentationml/2006/ole">
            <mc:AlternateContent xmlns:mc="http://schemas.openxmlformats.org/markup-compatibility/2006">
              <mc:Choice xmlns:v="urn:schemas-microsoft-com:vml" Requires="v">
                <p:oleObj spid="_x0000_s11293" name="CorelDRAW Home &amp; Students" r:id="rId7" imgW="4849200" imgH="3466440" progId="CorelDRAWHome.Graphic.18">
                  <p:embed/>
                </p:oleObj>
              </mc:Choice>
              <mc:Fallback>
                <p:oleObj name="CorelDRAW Home &amp; Students" r:id="rId7" imgW="4849200" imgH="3466440" progId="CorelDRAWHome.Graphic.18">
                  <p:embed/>
                  <p:pic>
                    <p:nvPicPr>
                      <p:cNvPr id="0" name="Objek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51763" y="25400"/>
                        <a:ext cx="1392237"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25874201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4. Cvičte při práci</a:t>
            </a:r>
            <a:endParaRPr lang="cs-CZ" dirty="0"/>
          </a:p>
        </p:txBody>
      </p:sp>
      <p:sp>
        <p:nvSpPr>
          <p:cNvPr id="3" name="Zástupný symbol pro obsah 2"/>
          <p:cNvSpPr>
            <a:spLocks noGrp="1"/>
          </p:cNvSpPr>
          <p:nvPr>
            <p:ph idx="1"/>
          </p:nvPr>
        </p:nvSpPr>
        <p:spPr/>
        <p:txBody>
          <a:bodyPr/>
          <a:lstStyle/>
          <a:p>
            <a:r>
              <a:rPr lang="cs-CZ" dirty="0" smtClean="0"/>
              <a:t>Snažte se využít každé chvilky pro provedení alespoň jednoho kompenzačního cviku mezi pacienty</a:t>
            </a:r>
          </a:p>
          <a:p>
            <a:r>
              <a:rPr lang="cs-CZ" dirty="0" smtClean="0"/>
              <a:t>Co nejvíce přerušujte sezení, doprovázejte pacienty ke dveřím ordinace</a:t>
            </a:r>
          </a:p>
          <a:p>
            <a:r>
              <a:rPr lang="cs-CZ" dirty="0" smtClean="0"/>
              <a:t>Využijte alespoň 5 min pro cvičení při pauze na oběd (pokud nějakou máte)</a:t>
            </a:r>
            <a:endParaRPr lang="cs-CZ" dirty="0"/>
          </a:p>
        </p:txBody>
      </p:sp>
      <p:graphicFrame>
        <p:nvGraphicFramePr>
          <p:cNvPr id="4" name="Objekt 3"/>
          <p:cNvGraphicFramePr>
            <a:graphicFrameLocks noChangeAspect="1"/>
          </p:cNvGraphicFramePr>
          <p:nvPr>
            <p:extLst>
              <p:ext uri="{D42A27DB-BD31-4B8C-83A1-F6EECF244321}">
                <p14:modId xmlns:p14="http://schemas.microsoft.com/office/powerpoint/2010/main" val="686193115"/>
              </p:ext>
            </p:extLst>
          </p:nvPr>
        </p:nvGraphicFramePr>
        <p:xfrm>
          <a:off x="7751763" y="25400"/>
          <a:ext cx="1392237" cy="996950"/>
        </p:xfrm>
        <a:graphic>
          <a:graphicData uri="http://schemas.openxmlformats.org/presentationml/2006/ole">
            <mc:AlternateContent xmlns:mc="http://schemas.openxmlformats.org/markup-compatibility/2006">
              <mc:Choice xmlns:v="urn:schemas-microsoft-com:vml" Requires="v">
                <p:oleObj spid="_x0000_s20495" name="CorelDRAW Home &amp; Students" r:id="rId3" imgW="4849200" imgH="3466440" progId="CorelDRAWHome.Graphic.18">
                  <p:embed/>
                </p:oleObj>
              </mc:Choice>
              <mc:Fallback>
                <p:oleObj name="CorelDRAW Home &amp; Students" r:id="rId3" imgW="4849200" imgH="3466440" progId="CorelDRAWHome.Graphic.18">
                  <p:embed/>
                  <p:pic>
                    <p:nvPicPr>
                      <p:cNvPr id="0" name="Objek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51763" y="25400"/>
                        <a:ext cx="1392237"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9875332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951780"/>
            <a:ext cx="8229600" cy="1066800"/>
          </a:xfrm>
        </p:spPr>
        <p:txBody>
          <a:bodyPr>
            <a:normAutofit fontScale="90000"/>
          </a:bodyPr>
          <a:lstStyle/>
          <a:p>
            <a:r>
              <a:rPr lang="cs-CZ" b="1" dirty="0" smtClean="0"/>
              <a:t>Aktivace hlubokého stabilizačního systému</a:t>
            </a:r>
            <a:endParaRPr lang="cs-CZ" dirty="0"/>
          </a:p>
        </p:txBody>
      </p:sp>
      <p:sp>
        <p:nvSpPr>
          <p:cNvPr id="3" name="Zástupný symbol pro obsah 2"/>
          <p:cNvSpPr>
            <a:spLocks noGrp="1"/>
          </p:cNvSpPr>
          <p:nvPr>
            <p:ph idx="1"/>
          </p:nvPr>
        </p:nvSpPr>
        <p:spPr/>
        <p:txBody>
          <a:bodyPr>
            <a:normAutofit fontScale="92500" lnSpcReduction="10000"/>
          </a:bodyPr>
          <a:lstStyle/>
          <a:p>
            <a:r>
              <a:rPr lang="cs-CZ" dirty="0"/>
              <a:t>Vzpřímený sed na </a:t>
            </a:r>
            <a:r>
              <a:rPr lang="cs-CZ" dirty="0" smtClean="0"/>
              <a:t>kraji židle, </a:t>
            </a:r>
          </a:p>
          <a:p>
            <a:pPr marL="109728" indent="0">
              <a:buNone/>
            </a:pPr>
            <a:r>
              <a:rPr lang="cs-CZ" dirty="0" smtClean="0"/>
              <a:t>dlaně </a:t>
            </a:r>
            <a:r>
              <a:rPr lang="cs-CZ" dirty="0"/>
              <a:t>položené na stole, </a:t>
            </a:r>
            <a:endParaRPr lang="cs-CZ" dirty="0" smtClean="0"/>
          </a:p>
          <a:p>
            <a:pPr marL="109728" indent="0">
              <a:buNone/>
            </a:pPr>
            <a:r>
              <a:rPr lang="cs-CZ" dirty="0" smtClean="0"/>
              <a:t>lokty </a:t>
            </a:r>
            <a:r>
              <a:rPr lang="cs-CZ" dirty="0"/>
              <a:t>drženy u těla</a:t>
            </a:r>
          </a:p>
          <a:p>
            <a:r>
              <a:rPr lang="cs-CZ" dirty="0"/>
              <a:t>Hlava vytažena </a:t>
            </a:r>
            <a:r>
              <a:rPr lang="cs-CZ" dirty="0" smtClean="0"/>
              <a:t>vzhůru</a:t>
            </a:r>
            <a:endParaRPr lang="cs-CZ" dirty="0"/>
          </a:p>
          <a:p>
            <a:r>
              <a:rPr lang="cs-CZ" dirty="0"/>
              <a:t>Zatlačit do dlaní a </a:t>
            </a:r>
            <a:r>
              <a:rPr lang="cs-CZ" dirty="0" err="1"/>
              <a:t>plosek</a:t>
            </a:r>
            <a:r>
              <a:rPr lang="cs-CZ" dirty="0"/>
              <a:t>, </a:t>
            </a:r>
            <a:endParaRPr lang="cs-CZ" dirty="0" smtClean="0"/>
          </a:p>
          <a:p>
            <a:pPr marL="109728" indent="0">
              <a:buNone/>
            </a:pPr>
            <a:r>
              <a:rPr lang="cs-CZ" dirty="0" smtClean="0"/>
              <a:t>„</a:t>
            </a:r>
            <a:r>
              <a:rPr lang="cs-CZ" dirty="0"/>
              <a:t>jako když se chcete postavit</a:t>
            </a:r>
            <a:r>
              <a:rPr lang="cs-CZ" dirty="0" smtClean="0"/>
              <a:t>“,</a:t>
            </a:r>
          </a:p>
          <a:p>
            <a:pPr marL="109728" indent="0">
              <a:buNone/>
            </a:pPr>
            <a:r>
              <a:rPr lang="cs-CZ" dirty="0" smtClean="0"/>
              <a:t>zpevnit </a:t>
            </a:r>
            <a:r>
              <a:rPr lang="cs-CZ" dirty="0"/>
              <a:t>střed těla, </a:t>
            </a:r>
          </a:p>
          <a:p>
            <a:pPr marL="109728" indent="0">
              <a:buNone/>
            </a:pPr>
            <a:r>
              <a:rPr lang="cs-CZ" dirty="0" smtClean="0"/>
              <a:t>nadlehčit </a:t>
            </a:r>
            <a:r>
              <a:rPr lang="cs-CZ" dirty="0"/>
              <a:t>hýždě</a:t>
            </a:r>
          </a:p>
          <a:p>
            <a:r>
              <a:rPr lang="cs-CZ" dirty="0"/>
              <a:t>Dýchat do </a:t>
            </a:r>
            <a:r>
              <a:rPr lang="cs-CZ" dirty="0" smtClean="0"/>
              <a:t>břicha</a:t>
            </a:r>
            <a:endParaRPr lang="cs-CZ" dirty="0"/>
          </a:p>
          <a:p>
            <a:r>
              <a:rPr lang="cs-CZ" dirty="0"/>
              <a:t>Opakovat </a:t>
            </a:r>
            <a:r>
              <a:rPr lang="cs-CZ" dirty="0" smtClean="0"/>
              <a:t>každých 30 min na 15 s</a:t>
            </a:r>
            <a:endParaRPr lang="cs-CZ" dirty="0"/>
          </a:p>
          <a:p>
            <a:endParaRPr lang="cs-CZ" dirty="0"/>
          </a:p>
        </p:txBody>
      </p:sp>
      <p:pic>
        <p:nvPicPr>
          <p:cNvPr id="1024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7572" t="26424" r="21191" b="19227"/>
          <a:stretch/>
        </p:blipFill>
        <p:spPr bwMode="auto">
          <a:xfrm>
            <a:off x="5745192" y="2018580"/>
            <a:ext cx="3243533" cy="46668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4" name="Objekt 3"/>
          <p:cNvGraphicFramePr>
            <a:graphicFrameLocks noChangeAspect="1"/>
          </p:cNvGraphicFramePr>
          <p:nvPr>
            <p:extLst>
              <p:ext uri="{D42A27DB-BD31-4B8C-83A1-F6EECF244321}">
                <p14:modId xmlns:p14="http://schemas.microsoft.com/office/powerpoint/2010/main" val="686193115"/>
              </p:ext>
            </p:extLst>
          </p:nvPr>
        </p:nvGraphicFramePr>
        <p:xfrm>
          <a:off x="7751763" y="25400"/>
          <a:ext cx="1392237" cy="996950"/>
        </p:xfrm>
        <a:graphic>
          <a:graphicData uri="http://schemas.openxmlformats.org/presentationml/2006/ole">
            <mc:AlternateContent xmlns:mc="http://schemas.openxmlformats.org/markup-compatibility/2006">
              <mc:Choice xmlns:v="urn:schemas-microsoft-com:vml" Requires="v">
                <p:oleObj spid="_x0000_s10256" name="CorelDRAW Home &amp; Students" r:id="rId4" imgW="4849200" imgH="3466440" progId="CorelDRAWHome.Graphic.18">
                  <p:embed/>
                </p:oleObj>
              </mc:Choice>
              <mc:Fallback>
                <p:oleObj name="CorelDRAW Home &amp; Students" r:id="rId4" imgW="4849200" imgH="3466440" progId="CorelDRAWHome.Graphic.18">
                  <p:embed/>
                  <p:pic>
                    <p:nvPicPr>
                      <p:cNvPr id="0" name="Objek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51763" y="25400"/>
                        <a:ext cx="1392237"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0303938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a:t>5</a:t>
            </a:r>
            <a:r>
              <a:rPr lang="cs-CZ" dirty="0" smtClean="0"/>
              <a:t>. Navštěvujte odborníky</a:t>
            </a:r>
            <a:endParaRPr lang="cs-CZ" dirty="0"/>
          </a:p>
        </p:txBody>
      </p:sp>
      <p:sp>
        <p:nvSpPr>
          <p:cNvPr id="3" name="Zástupný symbol pro obsah 2"/>
          <p:cNvSpPr>
            <a:spLocks noGrp="1"/>
          </p:cNvSpPr>
          <p:nvPr>
            <p:ph idx="1"/>
          </p:nvPr>
        </p:nvSpPr>
        <p:spPr/>
        <p:txBody>
          <a:bodyPr/>
          <a:lstStyle/>
          <a:p>
            <a:endParaRPr lang="cs-CZ" dirty="0"/>
          </a:p>
        </p:txBody>
      </p:sp>
      <p:pic>
        <p:nvPicPr>
          <p:cNvPr id="12290" name="Picture 2" descr="VÃ½sledek obrÃ¡zku pro mass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2636912"/>
            <a:ext cx="4588119" cy="3240360"/>
          </a:xfrm>
          <a:prstGeom prst="rect">
            <a:avLst/>
          </a:prstGeom>
          <a:noFill/>
          <a:extLst>
            <a:ext uri="{909E8E84-426E-40DD-AFC4-6F175D3DCCD1}">
              <a14:hiddenFill xmlns:a14="http://schemas.microsoft.com/office/drawing/2010/main">
                <a:solidFill>
                  <a:srgbClr val="FFFFFF"/>
                </a:solidFill>
              </a14:hiddenFill>
            </a:ext>
          </a:extLst>
        </p:spPr>
      </p:pic>
      <p:pic>
        <p:nvPicPr>
          <p:cNvPr id="5" name="Obrázek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52120" y="2348880"/>
            <a:ext cx="2592288" cy="4109885"/>
          </a:xfrm>
          <a:prstGeom prst="rect">
            <a:avLst/>
          </a:prstGeom>
        </p:spPr>
      </p:pic>
      <p:graphicFrame>
        <p:nvGraphicFramePr>
          <p:cNvPr id="4" name="Objekt 3"/>
          <p:cNvGraphicFramePr>
            <a:graphicFrameLocks noChangeAspect="1"/>
          </p:cNvGraphicFramePr>
          <p:nvPr>
            <p:extLst>
              <p:ext uri="{D42A27DB-BD31-4B8C-83A1-F6EECF244321}">
                <p14:modId xmlns:p14="http://schemas.microsoft.com/office/powerpoint/2010/main" val="2062340653"/>
              </p:ext>
            </p:extLst>
          </p:nvPr>
        </p:nvGraphicFramePr>
        <p:xfrm>
          <a:off x="7751763" y="25400"/>
          <a:ext cx="1392237" cy="996950"/>
        </p:xfrm>
        <a:graphic>
          <a:graphicData uri="http://schemas.openxmlformats.org/presentationml/2006/ole">
            <mc:AlternateContent xmlns:mc="http://schemas.openxmlformats.org/markup-compatibility/2006">
              <mc:Choice xmlns:v="urn:schemas-microsoft-com:vml" Requires="v">
                <p:oleObj spid="_x0000_s31748" name="CorelDRAW Home &amp; Students" r:id="rId5" imgW="4849200" imgH="3466440" progId="CorelDRAWHome.Graphic.18">
                  <p:embed/>
                </p:oleObj>
              </mc:Choice>
              <mc:Fallback>
                <p:oleObj name="CorelDRAW Home &amp; Students" r:id="rId5" imgW="4849200" imgH="3466440" progId="CorelDRAWHome.Graphic.1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51763" y="25400"/>
                        <a:ext cx="1392237"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7730789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27650" name="Picture 2" descr="VÃ½sledek obrÃ¡zku pro evolution man pc"/>
          <p:cNvPicPr>
            <a:picLocks noChangeAspect="1" noChangeArrowheads="1"/>
          </p:cNvPicPr>
          <p:nvPr/>
        </p:nvPicPr>
        <p:blipFill rotWithShape="1">
          <a:blip r:embed="rId3">
            <a:extLst>
              <a:ext uri="{28A0092B-C50C-407E-A947-70E740481C1C}">
                <a14:useLocalDpi xmlns:a14="http://schemas.microsoft.com/office/drawing/2010/main" val="0"/>
              </a:ext>
            </a:extLst>
          </a:blip>
          <a:srcRect l="9102" r="6982"/>
          <a:stretch/>
        </p:blipFill>
        <p:spPr bwMode="auto">
          <a:xfrm>
            <a:off x="12890" y="2060848"/>
            <a:ext cx="9143999" cy="408627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Objekt 3"/>
          <p:cNvGraphicFramePr>
            <a:graphicFrameLocks noChangeAspect="1"/>
          </p:cNvGraphicFramePr>
          <p:nvPr>
            <p:extLst>
              <p:ext uri="{D42A27DB-BD31-4B8C-83A1-F6EECF244321}">
                <p14:modId xmlns:p14="http://schemas.microsoft.com/office/powerpoint/2010/main" val="686193115"/>
              </p:ext>
            </p:extLst>
          </p:nvPr>
        </p:nvGraphicFramePr>
        <p:xfrm>
          <a:off x="7751763" y="25400"/>
          <a:ext cx="1392237" cy="996950"/>
        </p:xfrm>
        <a:graphic>
          <a:graphicData uri="http://schemas.openxmlformats.org/presentationml/2006/ole">
            <mc:AlternateContent xmlns:mc="http://schemas.openxmlformats.org/markup-compatibility/2006">
              <mc:Choice xmlns:v="urn:schemas-microsoft-com:vml" Requires="v">
                <p:oleObj spid="_x0000_s27662" name="CorelDRAW Home &amp; Students" r:id="rId4" imgW="4849200" imgH="3466440" progId="CorelDRAWHome.Graphic.18">
                  <p:embed/>
                </p:oleObj>
              </mc:Choice>
              <mc:Fallback>
                <p:oleObj name="CorelDRAW Home &amp; Students" r:id="rId4" imgW="4849200" imgH="3466440" progId="CorelDRAWHome.Graphic.18">
                  <p:embed/>
                  <p:pic>
                    <p:nvPicPr>
                      <p:cNvPr id="0" name="Objek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51763" y="25400"/>
                        <a:ext cx="1392237"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1996039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lnSpcReduction="10000"/>
          </a:bodyPr>
          <a:lstStyle/>
          <a:p>
            <a:pPr marL="0" indent="0" algn="ctr">
              <a:buNone/>
            </a:pPr>
            <a:endParaRPr lang="cs-CZ" sz="3600" dirty="0" smtClean="0"/>
          </a:p>
          <a:p>
            <a:pPr marL="0" indent="0" algn="ctr">
              <a:buNone/>
            </a:pPr>
            <a:r>
              <a:rPr lang="cs-CZ" sz="3600" dirty="0" smtClean="0"/>
              <a:t>Děkuji za pozornost </a:t>
            </a:r>
          </a:p>
          <a:p>
            <a:pPr marL="0" indent="0" algn="ctr">
              <a:buNone/>
            </a:pPr>
            <a:endParaRPr lang="cs-CZ" sz="3600" dirty="0" smtClean="0"/>
          </a:p>
          <a:p>
            <a:pPr marL="0" indent="0" algn="r">
              <a:buNone/>
            </a:pPr>
            <a:endParaRPr lang="cs-CZ" dirty="0" smtClean="0"/>
          </a:p>
          <a:p>
            <a:pPr marL="0" indent="0" algn="r">
              <a:buNone/>
            </a:pPr>
            <a:r>
              <a:rPr lang="cs-CZ" dirty="0" smtClean="0"/>
              <a:t>Ing. Kristýna Doskočilová</a:t>
            </a:r>
          </a:p>
          <a:p>
            <a:pPr marL="0" indent="0" algn="r">
              <a:buNone/>
            </a:pPr>
            <a:r>
              <a:rPr lang="cs-CZ" dirty="0" err="1" smtClean="0"/>
              <a:t>Kardioambulance</a:t>
            </a:r>
            <a:r>
              <a:rPr lang="cs-CZ" dirty="0" smtClean="0"/>
              <a:t>, s.r.o. – </a:t>
            </a:r>
            <a:r>
              <a:rPr lang="cs-CZ" dirty="0" err="1" smtClean="0"/>
              <a:t>Kardiofit</a:t>
            </a:r>
            <a:endParaRPr lang="cs-CZ" dirty="0" smtClean="0"/>
          </a:p>
          <a:p>
            <a:pPr marL="0" indent="0" algn="r">
              <a:buNone/>
            </a:pPr>
            <a:r>
              <a:rPr lang="cs-CZ" dirty="0" smtClean="0"/>
              <a:t>Prosecká 29/54, Praha 9</a:t>
            </a:r>
          </a:p>
          <a:p>
            <a:pPr marL="0" indent="0" algn="r">
              <a:buNone/>
            </a:pPr>
            <a:r>
              <a:rPr lang="cs-CZ" dirty="0"/>
              <a:t>t</a:t>
            </a:r>
            <a:r>
              <a:rPr lang="cs-CZ" dirty="0" smtClean="0"/>
              <a:t>el.: 286 584 824</a:t>
            </a:r>
          </a:p>
          <a:p>
            <a:pPr marL="0" indent="0" algn="r">
              <a:buNone/>
            </a:pPr>
            <a:r>
              <a:rPr lang="cs-CZ" dirty="0" smtClean="0"/>
              <a:t>mail@kardioambulance.cz</a:t>
            </a:r>
            <a:endParaRPr lang="cs-CZ" dirty="0"/>
          </a:p>
        </p:txBody>
      </p:sp>
      <p:graphicFrame>
        <p:nvGraphicFramePr>
          <p:cNvPr id="4" name="Objekt 3"/>
          <p:cNvGraphicFramePr>
            <a:graphicFrameLocks noChangeAspect="1"/>
          </p:cNvGraphicFramePr>
          <p:nvPr>
            <p:extLst>
              <p:ext uri="{D42A27DB-BD31-4B8C-83A1-F6EECF244321}">
                <p14:modId xmlns:p14="http://schemas.microsoft.com/office/powerpoint/2010/main" val="1619839788"/>
              </p:ext>
            </p:extLst>
          </p:nvPr>
        </p:nvGraphicFramePr>
        <p:xfrm>
          <a:off x="6444208" y="0"/>
          <a:ext cx="2592288" cy="1859233"/>
        </p:xfrm>
        <a:graphic>
          <a:graphicData uri="http://schemas.openxmlformats.org/presentationml/2006/ole">
            <mc:AlternateContent xmlns:mc="http://schemas.openxmlformats.org/markup-compatibility/2006">
              <mc:Choice xmlns:v="urn:schemas-microsoft-com:vml" Requires="v">
                <p:oleObj spid="_x0000_s26636" name="CorelDRAW Home &amp; Students" r:id="rId3" imgW="4849200" imgH="3466440" progId="CorelDRAWHome.Graphic.18">
                  <p:embed/>
                </p:oleObj>
              </mc:Choice>
              <mc:Fallback>
                <p:oleObj name="CorelDRAW Home &amp; Students" r:id="rId3" imgW="4849200" imgH="3466440" progId="CorelDRAWHome.Graphic.1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4208" y="0"/>
                        <a:ext cx="2592288" cy="1859233"/>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383561454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ulka 1">
            <a:extLst>
              <a:ext uri="{FF2B5EF4-FFF2-40B4-BE49-F238E27FC236}">
                <a16:creationId xmlns="" xmlns:a16="http://schemas.microsoft.com/office/drawing/2014/main" id="{61B159FC-0F09-40ED-8CF7-230EBE3B35C5}"/>
              </a:ext>
            </a:extLst>
          </p:cNvPr>
          <p:cNvGraphicFramePr>
            <a:graphicFrameLocks noGrp="1"/>
          </p:cNvGraphicFramePr>
          <p:nvPr>
            <p:extLst>
              <p:ext uri="{D42A27DB-BD31-4B8C-83A1-F6EECF244321}">
                <p14:modId xmlns:p14="http://schemas.microsoft.com/office/powerpoint/2010/main" val="131546537"/>
              </p:ext>
            </p:extLst>
          </p:nvPr>
        </p:nvGraphicFramePr>
        <p:xfrm>
          <a:off x="213064" y="1670433"/>
          <a:ext cx="8797771" cy="4893145"/>
        </p:xfrm>
        <a:graphic>
          <a:graphicData uri="http://schemas.openxmlformats.org/drawingml/2006/table">
            <a:tbl>
              <a:tblPr firstRow="1" bandRow="1">
                <a:tableStyleId>{5C22544A-7EE6-4342-B048-85BDC9FD1C3A}</a:tableStyleId>
              </a:tblPr>
              <a:tblGrid>
                <a:gridCol w="2643321">
                  <a:extLst>
                    <a:ext uri="{9D8B030D-6E8A-4147-A177-3AD203B41FA5}">
                      <a16:colId xmlns="" xmlns:a16="http://schemas.microsoft.com/office/drawing/2014/main" val="3906957397"/>
                    </a:ext>
                  </a:extLst>
                </a:gridCol>
                <a:gridCol w="1216925">
                  <a:extLst>
                    <a:ext uri="{9D8B030D-6E8A-4147-A177-3AD203B41FA5}">
                      <a16:colId xmlns="" xmlns:a16="http://schemas.microsoft.com/office/drawing/2014/main" val="517683055"/>
                    </a:ext>
                  </a:extLst>
                </a:gridCol>
                <a:gridCol w="1306697">
                  <a:extLst>
                    <a:ext uri="{9D8B030D-6E8A-4147-A177-3AD203B41FA5}">
                      <a16:colId xmlns="" xmlns:a16="http://schemas.microsoft.com/office/drawing/2014/main" val="728487569"/>
                    </a:ext>
                  </a:extLst>
                </a:gridCol>
                <a:gridCol w="3630828">
                  <a:extLst>
                    <a:ext uri="{9D8B030D-6E8A-4147-A177-3AD203B41FA5}">
                      <a16:colId xmlns="" xmlns:a16="http://schemas.microsoft.com/office/drawing/2014/main" val="1216515480"/>
                    </a:ext>
                  </a:extLst>
                </a:gridCol>
              </a:tblGrid>
              <a:tr h="558005">
                <a:tc>
                  <a:txBody>
                    <a:bodyPr/>
                    <a:lstStyle/>
                    <a:p>
                      <a:pPr algn="l"/>
                      <a:endParaRPr lang="cs-CZ"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4D6"/>
                    </a:solidFill>
                  </a:tcPr>
                </a:tc>
                <a:tc>
                  <a:txBody>
                    <a:bodyPr/>
                    <a:lstStyle/>
                    <a:p>
                      <a:pPr algn="ctr"/>
                      <a:r>
                        <a:rPr lang="cs-CZ" sz="1400" b="0" i="0" u="none" strike="noStrike" kern="1200" baseline="0" dirty="0">
                          <a:solidFill>
                            <a:schemeClr val="tx1"/>
                          </a:solidFill>
                          <a:latin typeface="+mn-lt"/>
                          <a:ea typeface="+mn-ea"/>
                          <a:cs typeface="+mn-cs"/>
                        </a:rPr>
                        <a:t> </a:t>
                      </a:r>
                      <a:r>
                        <a:rPr lang="cs-CZ" sz="1400" b="1" i="0" u="none" strike="noStrike" kern="1200" baseline="0" dirty="0">
                          <a:solidFill>
                            <a:schemeClr val="tx1"/>
                          </a:solidFill>
                          <a:latin typeface="+mn-lt"/>
                          <a:ea typeface="+mn-ea"/>
                          <a:cs typeface="+mn-cs"/>
                        </a:rPr>
                        <a:t>Nemám konflikt </a:t>
                      </a:r>
                      <a:endParaRPr lang="cs-CZ" sz="1400" b="0" i="0" u="none" strike="noStrike" kern="1200" baseline="0" dirty="0">
                        <a:solidFill>
                          <a:schemeClr val="tx1"/>
                        </a:solidFill>
                        <a:latin typeface="+mn-lt"/>
                        <a:ea typeface="+mn-ea"/>
                        <a:cs typeface="+mn-cs"/>
                      </a:endParaRPr>
                    </a:p>
                    <a:p>
                      <a:pPr algn="ctr"/>
                      <a:r>
                        <a:rPr lang="cs-CZ" sz="1400" dirty="0">
                          <a:solidFill>
                            <a:schemeClr val="tx1"/>
                          </a:solidFill>
                        </a:rPr>
                        <a:t>zájmů</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4D6"/>
                    </a:solidFill>
                  </a:tcPr>
                </a:tc>
                <a:tc>
                  <a:txBody>
                    <a:bodyPr/>
                    <a:lstStyle/>
                    <a:p>
                      <a:pPr algn="ctr"/>
                      <a:r>
                        <a:rPr lang="cs-CZ" sz="1400" dirty="0">
                          <a:solidFill>
                            <a:schemeClr val="tx1"/>
                          </a:solidFill>
                        </a:rPr>
                        <a:t>Mám konflikt zájmů</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4D6"/>
                    </a:solidFill>
                  </a:tcPr>
                </a:tc>
                <a:tc>
                  <a:txBody>
                    <a:bodyPr/>
                    <a:lstStyle/>
                    <a:p>
                      <a:pPr algn="ctr"/>
                      <a:r>
                        <a:rPr lang="cs-CZ" sz="1400" dirty="0">
                          <a:solidFill>
                            <a:schemeClr val="tx1"/>
                          </a:solidFill>
                        </a:rPr>
                        <a:t>Specifikace konfliktu (vyjmenujte subjekty, firmy či instituce, se kterými Vaše spolupráce může vést ke konfliktu zájmů)</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4D6"/>
                    </a:solidFill>
                  </a:tcPr>
                </a:tc>
                <a:extLst>
                  <a:ext uri="{0D108BD9-81ED-4DB2-BD59-A6C34878D82A}">
                    <a16:rowId xmlns="" xmlns:a16="http://schemas.microsoft.com/office/drawing/2014/main" val="2932067838"/>
                  </a:ext>
                </a:extLst>
              </a:tr>
              <a:tr h="558005">
                <a:tc>
                  <a:txBody>
                    <a:bodyPr/>
                    <a:lstStyle/>
                    <a:p>
                      <a:pPr algn="l"/>
                      <a:r>
                        <a:rPr lang="cs-CZ" sz="1600" b="0" dirty="0"/>
                        <a:t>Zaměstnanecký poměr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lgn="ctr">
                        <a:buFont typeface="Wingdings" panose="05000000000000000000" pitchFamily="2" charset="2"/>
                        <a:buNone/>
                      </a:pPr>
                      <a:r>
                        <a:rPr lang="cs-CZ" sz="1400" dirty="0" smtClean="0"/>
                        <a:t>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tc>
                  <a:txBody>
                    <a:bodyPr/>
                    <a:lstStyle/>
                    <a:p>
                      <a:pPr algn="ctr"/>
                      <a:endParaRPr lang="cs-CZ"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tc>
                  <a:txBody>
                    <a:bodyPr/>
                    <a:lstStyle/>
                    <a:p>
                      <a:pPr algn="ctr"/>
                      <a:endParaRPr lang="cs-CZ" sz="1400"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extLst>
                  <a:ext uri="{0D108BD9-81ED-4DB2-BD59-A6C34878D82A}">
                    <a16:rowId xmlns="" xmlns:a16="http://schemas.microsoft.com/office/drawing/2014/main" val="1231484910"/>
                  </a:ext>
                </a:extLst>
              </a:tr>
              <a:tr h="558005">
                <a:tc>
                  <a:txBody>
                    <a:bodyPr/>
                    <a:lstStyle/>
                    <a:p>
                      <a:pPr algn="l"/>
                      <a:r>
                        <a:rPr lang="cs-CZ" sz="1600" dirty="0"/>
                        <a:t>Vlastník / akcionář</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cs-CZ" sz="1400" dirty="0" smtClean="0"/>
                        <a:t>X</a:t>
                      </a:r>
                      <a:endParaRPr lang="cs-CZ"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4D6"/>
                    </a:solidFill>
                  </a:tcPr>
                </a:tc>
                <a:tc>
                  <a:txBody>
                    <a:bodyPr/>
                    <a:lstStyle/>
                    <a:p>
                      <a:pPr algn="ctr"/>
                      <a:endParaRPr lang="cs-CZ"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4D6"/>
                    </a:solidFill>
                  </a:tcPr>
                </a:tc>
                <a:tc>
                  <a:txBody>
                    <a:bodyPr/>
                    <a:lstStyle/>
                    <a:p>
                      <a:pPr algn="ctr"/>
                      <a:endParaRPr lang="cs-CZ"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4D6"/>
                    </a:solidFill>
                  </a:tcPr>
                </a:tc>
                <a:extLst>
                  <a:ext uri="{0D108BD9-81ED-4DB2-BD59-A6C34878D82A}">
                    <a16:rowId xmlns="" xmlns:a16="http://schemas.microsoft.com/office/drawing/2014/main" val="3107545113"/>
                  </a:ext>
                </a:extLst>
              </a:tr>
              <a:tr h="558005">
                <a:tc>
                  <a:txBody>
                    <a:bodyPr/>
                    <a:lstStyle/>
                    <a:p>
                      <a:pPr algn="l"/>
                      <a:r>
                        <a:rPr lang="cs-CZ" sz="1600" dirty="0"/>
                        <a:t>Konzultant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cs-CZ" sz="1400" dirty="0" smtClean="0"/>
                        <a:t>X</a:t>
                      </a:r>
                      <a:endParaRPr lang="cs-CZ"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tc>
                  <a:txBody>
                    <a:bodyPr/>
                    <a:lstStyle/>
                    <a:p>
                      <a:pPr algn="ctr"/>
                      <a:endParaRPr lang="cs-CZ"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tc>
                  <a:txBody>
                    <a:bodyPr/>
                    <a:lstStyle/>
                    <a:p>
                      <a:pPr algn="ctr"/>
                      <a:endParaRPr lang="cs-CZ"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extLst>
                  <a:ext uri="{0D108BD9-81ED-4DB2-BD59-A6C34878D82A}">
                    <a16:rowId xmlns="" xmlns:a16="http://schemas.microsoft.com/office/drawing/2014/main" val="3523498532"/>
                  </a:ext>
                </a:extLst>
              </a:tr>
              <a:tr h="558005">
                <a:tc>
                  <a:txBody>
                    <a:bodyPr/>
                    <a:lstStyle/>
                    <a:p>
                      <a:pPr algn="l"/>
                      <a:r>
                        <a:rPr lang="cs-CZ" sz="1600" dirty="0"/>
                        <a:t>Přednášková činnost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cs-CZ" sz="1400" dirty="0" smtClean="0"/>
                        <a:t>X</a:t>
                      </a:r>
                      <a:endParaRPr lang="cs-CZ"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4D6"/>
                    </a:solidFill>
                  </a:tcPr>
                </a:tc>
                <a:tc>
                  <a:txBody>
                    <a:bodyPr/>
                    <a:lstStyle/>
                    <a:p>
                      <a:pPr algn="ctr"/>
                      <a:endParaRPr lang="cs-CZ"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4D6"/>
                    </a:solidFill>
                  </a:tcPr>
                </a:tc>
                <a:tc>
                  <a:txBody>
                    <a:bodyPr/>
                    <a:lstStyle/>
                    <a:p>
                      <a:pPr algn="ctr"/>
                      <a:endParaRPr lang="cs-CZ"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4D6"/>
                    </a:solidFill>
                  </a:tcPr>
                </a:tc>
                <a:extLst>
                  <a:ext uri="{0D108BD9-81ED-4DB2-BD59-A6C34878D82A}">
                    <a16:rowId xmlns="" xmlns:a16="http://schemas.microsoft.com/office/drawing/2014/main" val="1757319712"/>
                  </a:ext>
                </a:extLst>
              </a:tr>
              <a:tr h="558005">
                <a:tc>
                  <a:txBody>
                    <a:bodyPr/>
                    <a:lstStyle/>
                    <a:p>
                      <a:pPr algn="l"/>
                      <a:r>
                        <a:rPr lang="cs-CZ" sz="1600" dirty="0"/>
                        <a:t>Člen poradních sborů (</a:t>
                      </a:r>
                      <a:r>
                        <a:rPr lang="cs-CZ" sz="1600" dirty="0" err="1"/>
                        <a:t>advisory</a:t>
                      </a:r>
                      <a:r>
                        <a:rPr lang="cs-CZ" sz="1600" dirty="0"/>
                        <a:t> </a:t>
                      </a:r>
                      <a:r>
                        <a:rPr lang="cs-CZ" sz="1600" dirty="0" err="1"/>
                        <a:t>boards</a:t>
                      </a:r>
                      <a:r>
                        <a:rPr lang="cs-CZ" sz="1600"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cs-CZ" sz="1400" dirty="0" smtClean="0"/>
                        <a:t>X</a:t>
                      </a:r>
                      <a:endParaRPr lang="cs-CZ"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tc>
                  <a:txBody>
                    <a:bodyPr/>
                    <a:lstStyle/>
                    <a:p>
                      <a:pPr algn="ctr"/>
                      <a:endParaRPr lang="cs-CZ"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tc>
                  <a:txBody>
                    <a:bodyPr/>
                    <a:lstStyle/>
                    <a:p>
                      <a:pPr algn="ctr"/>
                      <a:endParaRPr lang="cs-CZ"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extLst>
                  <a:ext uri="{0D108BD9-81ED-4DB2-BD59-A6C34878D82A}">
                    <a16:rowId xmlns="" xmlns:a16="http://schemas.microsoft.com/office/drawing/2014/main" val="2924211609"/>
                  </a:ext>
                </a:extLst>
              </a:tr>
              <a:tr h="558005">
                <a:tc>
                  <a:txBody>
                    <a:bodyPr/>
                    <a:lstStyle/>
                    <a:p>
                      <a:pPr algn="l"/>
                      <a:r>
                        <a:rPr lang="cs-CZ" sz="1600" dirty="0"/>
                        <a:t>Podpora výzkumu / granty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cs-CZ" sz="1400" dirty="0" smtClean="0"/>
                        <a:t>X</a:t>
                      </a:r>
                      <a:endParaRPr lang="cs-CZ"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4D6"/>
                    </a:solidFill>
                  </a:tcPr>
                </a:tc>
                <a:tc>
                  <a:txBody>
                    <a:bodyPr/>
                    <a:lstStyle/>
                    <a:p>
                      <a:pPr algn="ctr"/>
                      <a:endParaRPr lang="cs-CZ"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4D6"/>
                    </a:solidFill>
                  </a:tcPr>
                </a:tc>
                <a:tc>
                  <a:txBody>
                    <a:bodyPr/>
                    <a:lstStyle/>
                    <a:p>
                      <a:pPr algn="ctr"/>
                      <a:endParaRPr lang="cs-CZ"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4D6"/>
                    </a:solidFill>
                  </a:tcPr>
                </a:tc>
                <a:extLst>
                  <a:ext uri="{0D108BD9-81ED-4DB2-BD59-A6C34878D82A}">
                    <a16:rowId xmlns="" xmlns:a16="http://schemas.microsoft.com/office/drawing/2014/main" val="93121771"/>
                  </a:ext>
                </a:extLst>
              </a:tr>
              <a:tr h="558005">
                <a:tc>
                  <a:txBody>
                    <a:bodyPr/>
                    <a:lstStyle/>
                    <a:p>
                      <a:pPr algn="l"/>
                      <a:r>
                        <a:rPr lang="cs-CZ" sz="1600" dirty="0"/>
                        <a:t>Jiné honoráře (např. za klinické studie či registry)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cs-CZ" sz="1400" dirty="0" smtClean="0"/>
                        <a:t>X</a:t>
                      </a:r>
                      <a:endParaRPr lang="cs-CZ"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tc>
                  <a:txBody>
                    <a:bodyPr/>
                    <a:lstStyle/>
                    <a:p>
                      <a:pPr algn="ctr"/>
                      <a:endParaRPr lang="cs-CZ"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tc>
                  <a:txBody>
                    <a:bodyPr/>
                    <a:lstStyle/>
                    <a:p>
                      <a:pPr algn="ctr"/>
                      <a:endParaRPr lang="cs-CZ"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extLst>
                  <a:ext uri="{0D108BD9-81ED-4DB2-BD59-A6C34878D82A}">
                    <a16:rowId xmlns="" xmlns:a16="http://schemas.microsoft.com/office/drawing/2014/main" val="348542458"/>
                  </a:ext>
                </a:extLst>
              </a:tr>
            </a:tbl>
          </a:graphicData>
        </a:graphic>
      </p:graphicFrame>
      <p:graphicFrame>
        <p:nvGraphicFramePr>
          <p:cNvPr id="3" name="Objekt 2"/>
          <p:cNvGraphicFramePr>
            <a:graphicFrameLocks noChangeAspect="1"/>
          </p:cNvGraphicFramePr>
          <p:nvPr>
            <p:extLst>
              <p:ext uri="{D42A27DB-BD31-4B8C-83A1-F6EECF244321}">
                <p14:modId xmlns:p14="http://schemas.microsoft.com/office/powerpoint/2010/main" val="686193115"/>
              </p:ext>
            </p:extLst>
          </p:nvPr>
        </p:nvGraphicFramePr>
        <p:xfrm>
          <a:off x="7751763" y="25400"/>
          <a:ext cx="1392237" cy="996950"/>
        </p:xfrm>
        <a:graphic>
          <a:graphicData uri="http://schemas.openxmlformats.org/presentationml/2006/ole">
            <mc:AlternateContent xmlns:mc="http://schemas.openxmlformats.org/markup-compatibility/2006">
              <mc:Choice xmlns:v="urn:schemas-microsoft-com:vml" Requires="v">
                <p:oleObj spid="_x0000_s14350" name="CorelDRAW Home &amp; Students" r:id="rId3" imgW="4849200" imgH="3466440" progId="CorelDRAWHome.Graphic.18">
                  <p:embed/>
                </p:oleObj>
              </mc:Choice>
              <mc:Fallback>
                <p:oleObj name="CorelDRAW Home &amp; Students" r:id="rId3" imgW="4849200" imgH="3466440" progId="CorelDRAWHome.Graphic.18">
                  <p:embed/>
                  <p:pic>
                    <p:nvPicPr>
                      <p:cNvPr id="0" name="Objek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51763" y="25400"/>
                        <a:ext cx="1392237"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9954774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85955" y="593196"/>
            <a:ext cx="8229600" cy="1066800"/>
          </a:xfrm>
        </p:spPr>
        <p:txBody>
          <a:bodyPr/>
          <a:lstStyle/>
          <a:p>
            <a:r>
              <a:rPr lang="cs-CZ" dirty="0" smtClean="0"/>
              <a:t>Problémy ambulantního kardiologa</a:t>
            </a:r>
            <a:endParaRPr lang="cs-CZ" dirty="0"/>
          </a:p>
        </p:txBody>
      </p:sp>
      <p:pic>
        <p:nvPicPr>
          <p:cNvPr id="4" name="Picture 41" descr="Související obráze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23928" y="2528900"/>
            <a:ext cx="1531511" cy="3501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Související obráze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76430" y="1659996"/>
            <a:ext cx="2376264" cy="173780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7" descr="Výsledek obrázku pro pill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2970" y="4279404"/>
            <a:ext cx="2376264" cy="1780614"/>
          </a:xfrm>
          <a:prstGeom prst="rect">
            <a:avLst/>
          </a:prstGeom>
          <a:noFill/>
          <a:extLst>
            <a:ext uri="{909E8E84-426E-40DD-AFC4-6F175D3DCCD1}">
              <a14:hiddenFill xmlns:a14="http://schemas.microsoft.com/office/drawing/2010/main">
                <a:solidFill>
                  <a:srgbClr val="FFFFFF"/>
                </a:solidFill>
              </a14:hiddenFill>
            </a:ext>
          </a:extLst>
        </p:spPr>
      </p:pic>
      <p:pic>
        <p:nvPicPr>
          <p:cNvPr id="25602" name="Picture 2" descr="VÃ½sledek obrÃ¡zku pro time"/>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19961"/>
          <a:stretch/>
        </p:blipFill>
        <p:spPr bwMode="auto">
          <a:xfrm>
            <a:off x="5943788" y="4279404"/>
            <a:ext cx="2441548" cy="1737808"/>
          </a:xfrm>
          <a:prstGeom prst="rect">
            <a:avLst/>
          </a:prstGeom>
          <a:noFill/>
          <a:extLst>
            <a:ext uri="{909E8E84-426E-40DD-AFC4-6F175D3DCCD1}">
              <a14:hiddenFill xmlns:a14="http://schemas.microsoft.com/office/drawing/2010/main">
                <a:solidFill>
                  <a:srgbClr val="FFFFFF"/>
                </a:solidFill>
              </a14:hiddenFill>
            </a:ext>
          </a:extLst>
        </p:spPr>
      </p:pic>
      <p:sp>
        <p:nvSpPr>
          <p:cNvPr id="9" name="Výbuch 1 8"/>
          <p:cNvSpPr/>
          <p:nvPr/>
        </p:nvSpPr>
        <p:spPr>
          <a:xfrm>
            <a:off x="4509663" y="2877292"/>
            <a:ext cx="360040" cy="472860"/>
          </a:xfrm>
          <a:prstGeom prst="irregularSeal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Výbuch 1 12"/>
          <p:cNvSpPr/>
          <p:nvPr/>
        </p:nvSpPr>
        <p:spPr>
          <a:xfrm>
            <a:off x="4506576" y="3727539"/>
            <a:ext cx="360040" cy="472860"/>
          </a:xfrm>
          <a:prstGeom prst="irregularSeal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 name="Výbuch 1 13"/>
          <p:cNvSpPr/>
          <p:nvPr/>
        </p:nvSpPr>
        <p:spPr>
          <a:xfrm>
            <a:off x="4146536" y="2994183"/>
            <a:ext cx="360040" cy="472860"/>
          </a:xfrm>
          <a:prstGeom prst="irregularSeal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 name="Výbuch 1 14"/>
          <p:cNvSpPr/>
          <p:nvPr/>
        </p:nvSpPr>
        <p:spPr>
          <a:xfrm>
            <a:off x="4146536" y="3455127"/>
            <a:ext cx="360040" cy="472860"/>
          </a:xfrm>
          <a:prstGeom prst="irregularSeal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6" name="Výbuch 1 15"/>
          <p:cNvSpPr/>
          <p:nvPr/>
        </p:nvSpPr>
        <p:spPr>
          <a:xfrm>
            <a:off x="3968907" y="3927987"/>
            <a:ext cx="360040" cy="472860"/>
          </a:xfrm>
          <a:prstGeom prst="irregularSeal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25606" name="Picture 6" descr="VÃ½sledek obrÃ¡zku pro doctors sitti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6180" r="17590"/>
          <a:stretch/>
        </p:blipFill>
        <p:spPr bwMode="auto">
          <a:xfrm>
            <a:off x="585955" y="1396113"/>
            <a:ext cx="3019247" cy="256785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1" name="Objekt 10"/>
          <p:cNvGraphicFramePr>
            <a:graphicFrameLocks noChangeAspect="1"/>
          </p:cNvGraphicFramePr>
          <p:nvPr>
            <p:extLst>
              <p:ext uri="{D42A27DB-BD31-4B8C-83A1-F6EECF244321}">
                <p14:modId xmlns:p14="http://schemas.microsoft.com/office/powerpoint/2010/main" val="686193115"/>
              </p:ext>
            </p:extLst>
          </p:nvPr>
        </p:nvGraphicFramePr>
        <p:xfrm>
          <a:off x="7751763" y="25400"/>
          <a:ext cx="1392237" cy="996950"/>
        </p:xfrm>
        <a:graphic>
          <a:graphicData uri="http://schemas.openxmlformats.org/presentationml/2006/ole">
            <mc:AlternateContent xmlns:mc="http://schemas.openxmlformats.org/markup-compatibility/2006">
              <mc:Choice xmlns:v="urn:schemas-microsoft-com:vml" Requires="v">
                <p:oleObj spid="_x0000_s25619" name="CorelDRAW Home &amp; Students" r:id="rId9" imgW="4849200" imgH="3466440" progId="CorelDRAWHome.Graphic.18">
                  <p:embed/>
                </p:oleObj>
              </mc:Choice>
              <mc:Fallback>
                <p:oleObj name="CorelDRAW Home &amp; Students" r:id="rId9" imgW="4849200" imgH="3466440" progId="CorelDRAWHome.Graphic.18">
                  <p:embed/>
                  <p:pic>
                    <p:nvPicPr>
                      <p:cNvPr id="0" name="Objekt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51763" y="25400"/>
                        <a:ext cx="1392237"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980471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374021" y="444320"/>
            <a:ext cx="8229600" cy="1066800"/>
          </a:xfrm>
        </p:spPr>
        <p:txBody>
          <a:bodyPr/>
          <a:lstStyle/>
          <a:p>
            <a:r>
              <a:rPr lang="cs-CZ" dirty="0" smtClean="0"/>
              <a:t>Správný sed</a:t>
            </a:r>
            <a:endParaRPr lang="cs-CZ" dirty="0"/>
          </a:p>
        </p:txBody>
      </p:sp>
      <p:pic>
        <p:nvPicPr>
          <p:cNvPr id="1028" name="Picture 4" descr="VÃ½sledek obrÃ¡zku pro wrong sitt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534" y="1677610"/>
            <a:ext cx="2286000" cy="200025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ouvisejÃ­cÃ­ obrÃ¡ze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32240" y="1462202"/>
            <a:ext cx="1715390" cy="230425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VÃ½sledek obrÃ¡zku pro sitting on a bal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39012" y="3737720"/>
            <a:ext cx="2008618" cy="3012927"/>
          </a:xfrm>
          <a:prstGeom prst="rect">
            <a:avLst/>
          </a:prstGeom>
          <a:noFill/>
          <a:extLst>
            <a:ext uri="{909E8E84-426E-40DD-AFC4-6F175D3DCCD1}">
              <a14:hiddenFill xmlns:a14="http://schemas.microsoft.com/office/drawing/2010/main">
                <a:solidFill>
                  <a:srgbClr val="FFFFFF"/>
                </a:solidFill>
              </a14:hiddenFill>
            </a:ext>
          </a:extLst>
        </p:spPr>
      </p:pic>
      <p:sp>
        <p:nvSpPr>
          <p:cNvPr id="8" name="AutoShape 14" descr="VÃ½sledek obrÃ¡zku pro sitting p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9" name="AutoShape 16" descr="VÃ½sledek obrÃ¡zku pro sitting pc"/>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1042" name="Picture 18" descr="VÃ½sledek obrÃ¡zku pro sitting pc"/>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4021" y="4570873"/>
            <a:ext cx="3294111" cy="2196074"/>
          </a:xfrm>
          <a:prstGeom prst="rect">
            <a:avLst/>
          </a:prstGeom>
          <a:noFill/>
          <a:extLst>
            <a:ext uri="{909E8E84-426E-40DD-AFC4-6F175D3DCCD1}">
              <a14:hiddenFill xmlns:a14="http://schemas.microsoft.com/office/drawing/2010/main">
                <a:solidFill>
                  <a:srgbClr val="FFFFFF"/>
                </a:solidFill>
              </a14:hiddenFill>
            </a:ext>
          </a:extLst>
        </p:spPr>
      </p:pic>
      <p:sp>
        <p:nvSpPr>
          <p:cNvPr id="10" name="AutoShape 20" descr="VÃ½sledek obrÃ¡zku pro sitting on pc"/>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11" name="AutoShape 22" descr="VÃ½sledek obrÃ¡zku pro sitting on pc"/>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12" name="AutoShape 24" descr="VÃ½sledek obrÃ¡zku pro sitting on pc"/>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13" name="TextovéPole 12"/>
          <p:cNvSpPr txBox="1"/>
          <p:nvPr/>
        </p:nvSpPr>
        <p:spPr>
          <a:xfrm>
            <a:off x="612775" y="3501008"/>
            <a:ext cx="8063681" cy="1323439"/>
          </a:xfrm>
          <a:prstGeom prst="rect">
            <a:avLst/>
          </a:prstGeom>
          <a:noFill/>
        </p:spPr>
        <p:txBody>
          <a:bodyPr wrap="square" rtlCol="0">
            <a:spAutoFit/>
          </a:bodyPr>
          <a:lstStyle/>
          <a:p>
            <a:r>
              <a:rPr lang="cs-CZ" sz="4000" b="1" u="sng" dirty="0" smtClean="0">
                <a:solidFill>
                  <a:srgbClr val="FF0000"/>
                </a:solidFill>
              </a:rPr>
              <a:t>ŽÁDNÝ SED NENÍ SPRÁVNÝ, POKUD TRVÁ MOC DLOUHO</a:t>
            </a:r>
            <a:endParaRPr lang="cs-CZ" sz="4000" b="1" u="sng" dirty="0">
              <a:solidFill>
                <a:srgbClr val="FF0000"/>
              </a:solidFill>
            </a:endParaRPr>
          </a:p>
        </p:txBody>
      </p:sp>
      <p:graphicFrame>
        <p:nvGraphicFramePr>
          <p:cNvPr id="14" name="Objekt 13"/>
          <p:cNvGraphicFramePr>
            <a:graphicFrameLocks noChangeAspect="1"/>
          </p:cNvGraphicFramePr>
          <p:nvPr>
            <p:extLst>
              <p:ext uri="{D42A27DB-BD31-4B8C-83A1-F6EECF244321}">
                <p14:modId xmlns:p14="http://schemas.microsoft.com/office/powerpoint/2010/main" val="686193115"/>
              </p:ext>
            </p:extLst>
          </p:nvPr>
        </p:nvGraphicFramePr>
        <p:xfrm>
          <a:off x="7751763" y="25400"/>
          <a:ext cx="1392237" cy="996950"/>
        </p:xfrm>
        <a:graphic>
          <a:graphicData uri="http://schemas.openxmlformats.org/presentationml/2006/ole">
            <mc:AlternateContent xmlns:mc="http://schemas.openxmlformats.org/markup-compatibility/2006">
              <mc:Choice xmlns:v="urn:schemas-microsoft-com:vml" Requires="v">
                <p:oleObj spid="_x0000_s1061" name="CorelDRAW Home &amp; Students" r:id="rId8" imgW="4849200" imgH="3466440" progId="CorelDRAWHome.Graphic.18">
                  <p:embed/>
                </p:oleObj>
              </mc:Choice>
              <mc:Fallback>
                <p:oleObj name="CorelDRAW Home &amp; Students" r:id="rId8" imgW="4849200" imgH="3466440" progId="CorelDRAWHome.Graphic.18">
                  <p:embed/>
                  <p:pic>
                    <p:nvPicPr>
                      <p:cNvPr id="0" name="Objekt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51763" y="25400"/>
                        <a:ext cx="1392237"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1575681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Poloha lékaře při echokardiografii</a:t>
            </a:r>
            <a:endParaRPr lang="cs-CZ" dirty="0"/>
          </a:p>
        </p:txBody>
      </p:sp>
      <p:pic>
        <p:nvPicPr>
          <p:cNvPr id="4" name="Zástupný symbol pro obsah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39269" y="2132856"/>
            <a:ext cx="2592288" cy="3456384"/>
          </a:xfrm>
        </p:spPr>
      </p:pic>
      <p:pic>
        <p:nvPicPr>
          <p:cNvPr id="5" name="Obrázek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59832" y="2136405"/>
            <a:ext cx="2592289" cy="3456385"/>
          </a:xfrm>
          <a:prstGeom prst="rect">
            <a:avLst/>
          </a:prstGeom>
        </p:spPr>
      </p:pic>
      <p:pic>
        <p:nvPicPr>
          <p:cNvPr id="6" name="Obrázek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12160" y="2085359"/>
            <a:ext cx="2663531" cy="3551375"/>
          </a:xfrm>
          <a:prstGeom prst="rect">
            <a:avLst/>
          </a:prstGeom>
        </p:spPr>
      </p:pic>
      <p:cxnSp>
        <p:nvCxnSpPr>
          <p:cNvPr id="7" name="Přímá spojnice 6"/>
          <p:cNvCxnSpPr/>
          <p:nvPr/>
        </p:nvCxnSpPr>
        <p:spPr>
          <a:xfrm flipV="1">
            <a:off x="1465299" y="2492896"/>
            <a:ext cx="288032" cy="2376264"/>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9" name="Oblouk 8"/>
          <p:cNvSpPr/>
          <p:nvPr/>
        </p:nvSpPr>
        <p:spPr>
          <a:xfrm flipH="1">
            <a:off x="7020272" y="3284984"/>
            <a:ext cx="864096" cy="2808312"/>
          </a:xfrm>
          <a:prstGeom prst="arc">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cxnSp>
        <p:nvCxnSpPr>
          <p:cNvPr id="10" name="Přímá spojnice 9"/>
          <p:cNvCxnSpPr/>
          <p:nvPr/>
        </p:nvCxnSpPr>
        <p:spPr>
          <a:xfrm flipV="1">
            <a:off x="4134982" y="3284984"/>
            <a:ext cx="220994" cy="177203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Přímá spojnice 10"/>
          <p:cNvCxnSpPr/>
          <p:nvPr/>
        </p:nvCxnSpPr>
        <p:spPr>
          <a:xfrm flipH="1" flipV="1">
            <a:off x="4245479" y="2708920"/>
            <a:ext cx="110497" cy="61561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Přímá spojnice 13"/>
          <p:cNvCxnSpPr/>
          <p:nvPr/>
        </p:nvCxnSpPr>
        <p:spPr>
          <a:xfrm>
            <a:off x="1213271" y="3409683"/>
            <a:ext cx="1080120" cy="9001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8" name="Přímá spojnice 17"/>
          <p:cNvCxnSpPr/>
          <p:nvPr/>
        </p:nvCxnSpPr>
        <p:spPr>
          <a:xfrm>
            <a:off x="1115616" y="4689140"/>
            <a:ext cx="828092" cy="9001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2" name="Přímá spojnice 21"/>
          <p:cNvCxnSpPr/>
          <p:nvPr/>
        </p:nvCxnSpPr>
        <p:spPr>
          <a:xfrm flipV="1">
            <a:off x="3760667" y="3524239"/>
            <a:ext cx="1243381" cy="6677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Přímá spojnice 23"/>
          <p:cNvCxnSpPr/>
          <p:nvPr/>
        </p:nvCxnSpPr>
        <p:spPr>
          <a:xfrm>
            <a:off x="3765439" y="4503892"/>
            <a:ext cx="950577" cy="27525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Přímá spojnice 25"/>
          <p:cNvCxnSpPr/>
          <p:nvPr/>
        </p:nvCxnSpPr>
        <p:spPr>
          <a:xfrm flipV="1">
            <a:off x="6640987" y="4365104"/>
            <a:ext cx="702938" cy="1387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Přímá spojnice 27"/>
          <p:cNvCxnSpPr/>
          <p:nvPr/>
        </p:nvCxnSpPr>
        <p:spPr>
          <a:xfrm>
            <a:off x="6876256" y="3324537"/>
            <a:ext cx="720080" cy="19970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aphicFrame>
        <p:nvGraphicFramePr>
          <p:cNvPr id="38" name="Objekt 37"/>
          <p:cNvGraphicFramePr>
            <a:graphicFrameLocks noChangeAspect="1"/>
          </p:cNvGraphicFramePr>
          <p:nvPr>
            <p:extLst>
              <p:ext uri="{D42A27DB-BD31-4B8C-83A1-F6EECF244321}">
                <p14:modId xmlns:p14="http://schemas.microsoft.com/office/powerpoint/2010/main" val="686193115"/>
              </p:ext>
            </p:extLst>
          </p:nvPr>
        </p:nvGraphicFramePr>
        <p:xfrm>
          <a:off x="7751763" y="25400"/>
          <a:ext cx="1392237" cy="996950"/>
        </p:xfrm>
        <a:graphic>
          <a:graphicData uri="http://schemas.openxmlformats.org/presentationml/2006/ole">
            <mc:AlternateContent xmlns:mc="http://schemas.openxmlformats.org/markup-compatibility/2006">
              <mc:Choice xmlns:v="urn:schemas-microsoft-com:vml" Requires="v">
                <p:oleObj spid="_x0000_s15376" name="CorelDRAW Home &amp; Students" r:id="rId7" imgW="4849200" imgH="3466440" progId="CorelDRAWHome.Graphic.18">
                  <p:embed/>
                </p:oleObj>
              </mc:Choice>
              <mc:Fallback>
                <p:oleObj name="CorelDRAW Home &amp; Students" r:id="rId7" imgW="4849200" imgH="3466440" progId="CorelDRAWHome.Graphic.18">
                  <p:embed/>
                  <p:pic>
                    <p:nvPicPr>
                      <p:cNvPr id="0" name="Objek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51763" y="25400"/>
                        <a:ext cx="1392237"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6071073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764704"/>
            <a:ext cx="8229600" cy="1066800"/>
          </a:xfrm>
        </p:spPr>
        <p:txBody>
          <a:bodyPr/>
          <a:lstStyle/>
          <a:p>
            <a:r>
              <a:rPr lang="cs-CZ" dirty="0" smtClean="0"/>
              <a:t>Echokardiografie</a:t>
            </a:r>
            <a:endParaRPr lang="cs-CZ" dirty="0"/>
          </a:p>
        </p:txBody>
      </p:sp>
      <p:sp>
        <p:nvSpPr>
          <p:cNvPr id="3" name="Zástupný symbol pro obsah 2"/>
          <p:cNvSpPr>
            <a:spLocks noGrp="1"/>
          </p:cNvSpPr>
          <p:nvPr>
            <p:ph idx="1"/>
          </p:nvPr>
        </p:nvSpPr>
        <p:spPr>
          <a:xfrm>
            <a:off x="457200" y="1600200"/>
            <a:ext cx="8229600" cy="5141168"/>
          </a:xfrm>
        </p:spPr>
        <p:txBody>
          <a:bodyPr>
            <a:normAutofit fontScale="70000" lnSpcReduction="20000"/>
          </a:bodyPr>
          <a:lstStyle/>
          <a:p>
            <a:pPr marL="0" indent="0">
              <a:buNone/>
            </a:pPr>
            <a:r>
              <a:rPr lang="en-US" b="1" dirty="0"/>
              <a:t>Egregious Ergonomics Create Olympic-sized Problems for Australian Sonographers</a:t>
            </a:r>
          </a:p>
          <a:p>
            <a:r>
              <a:rPr lang="cs-CZ" dirty="0" smtClean="0"/>
              <a:t>Obtíže </a:t>
            </a:r>
            <a:r>
              <a:rPr lang="cs-CZ" dirty="0" err="1" smtClean="0"/>
              <a:t>muskuloskeletálního</a:t>
            </a:r>
            <a:r>
              <a:rPr lang="cs-CZ" dirty="0" smtClean="0"/>
              <a:t> aparátu asi 78% pracovníků provádějících ECHO</a:t>
            </a:r>
          </a:p>
          <a:p>
            <a:r>
              <a:rPr lang="cs-CZ" b="1" dirty="0" smtClean="0"/>
              <a:t>Lokalizace bolesti a obtíží:</a:t>
            </a:r>
          </a:p>
          <a:p>
            <a:pPr marL="457200" lvl="1" indent="0">
              <a:buNone/>
            </a:pPr>
            <a:r>
              <a:rPr lang="cs-CZ" dirty="0" smtClean="0">
                <a:solidFill>
                  <a:schemeClr val="tx1"/>
                </a:solidFill>
              </a:rPr>
              <a:t>91% ramenní pletenec</a:t>
            </a:r>
          </a:p>
          <a:p>
            <a:pPr marL="457200" lvl="1" indent="0">
              <a:buNone/>
            </a:pPr>
            <a:r>
              <a:rPr lang="cs-CZ" dirty="0" smtClean="0">
                <a:solidFill>
                  <a:schemeClr val="tx1"/>
                </a:solidFill>
              </a:rPr>
              <a:t>84% krční páteř</a:t>
            </a:r>
          </a:p>
          <a:p>
            <a:pPr marL="457200" lvl="1" indent="0">
              <a:buNone/>
            </a:pPr>
            <a:r>
              <a:rPr lang="cs-CZ" dirty="0" smtClean="0">
                <a:solidFill>
                  <a:schemeClr val="tx1"/>
                </a:solidFill>
              </a:rPr>
              <a:t>73% „horní záda“ – přechod </a:t>
            </a:r>
            <a:r>
              <a:rPr lang="cs-CZ" dirty="0" err="1" smtClean="0">
                <a:solidFill>
                  <a:schemeClr val="tx1"/>
                </a:solidFill>
              </a:rPr>
              <a:t>CThp</a:t>
            </a:r>
            <a:r>
              <a:rPr lang="cs-CZ" dirty="0" smtClean="0">
                <a:solidFill>
                  <a:schemeClr val="tx1"/>
                </a:solidFill>
              </a:rPr>
              <a:t>, horní </a:t>
            </a:r>
            <a:r>
              <a:rPr lang="cs-CZ" dirty="0" err="1" smtClean="0">
                <a:solidFill>
                  <a:schemeClr val="tx1"/>
                </a:solidFill>
              </a:rPr>
              <a:t>Thp</a:t>
            </a:r>
            <a:endParaRPr lang="cs-CZ" dirty="0" smtClean="0">
              <a:solidFill>
                <a:schemeClr val="tx1"/>
              </a:solidFill>
            </a:endParaRPr>
          </a:p>
          <a:p>
            <a:pPr marL="457200" lvl="1" indent="0">
              <a:buNone/>
            </a:pPr>
            <a:r>
              <a:rPr lang="cs-CZ" dirty="0" smtClean="0">
                <a:solidFill>
                  <a:schemeClr val="tx1"/>
                </a:solidFill>
              </a:rPr>
              <a:t>61% zápěstí</a:t>
            </a:r>
          </a:p>
          <a:p>
            <a:pPr marL="457200" lvl="1" indent="0">
              <a:buNone/>
            </a:pPr>
            <a:r>
              <a:rPr lang="cs-CZ" dirty="0" smtClean="0">
                <a:solidFill>
                  <a:schemeClr val="tx1"/>
                </a:solidFill>
              </a:rPr>
              <a:t>61% bederní páteř</a:t>
            </a:r>
          </a:p>
          <a:p>
            <a:pPr marL="457200" lvl="1" indent="0">
              <a:buNone/>
            </a:pPr>
            <a:r>
              <a:rPr lang="cs-CZ" dirty="0" smtClean="0">
                <a:solidFill>
                  <a:schemeClr val="tx1"/>
                </a:solidFill>
              </a:rPr>
              <a:t>59% oči</a:t>
            </a:r>
          </a:p>
          <a:p>
            <a:pPr marL="457200" lvl="1" indent="0">
              <a:buNone/>
            </a:pPr>
            <a:r>
              <a:rPr lang="cs-CZ" dirty="0" smtClean="0">
                <a:solidFill>
                  <a:schemeClr val="tx1"/>
                </a:solidFill>
              </a:rPr>
              <a:t>56% ruce a prsty</a:t>
            </a:r>
          </a:p>
          <a:p>
            <a:pPr marL="457200" lvl="1" indent="0">
              <a:buNone/>
            </a:pPr>
            <a:r>
              <a:rPr lang="cs-CZ" dirty="0" smtClean="0">
                <a:solidFill>
                  <a:schemeClr val="tx1"/>
                </a:solidFill>
              </a:rPr>
              <a:t>53% paže</a:t>
            </a:r>
          </a:p>
          <a:p>
            <a:pPr marL="457200" lvl="1" indent="0">
              <a:buNone/>
            </a:pPr>
            <a:r>
              <a:rPr lang="cs-CZ" dirty="0" smtClean="0">
                <a:solidFill>
                  <a:schemeClr val="tx1"/>
                </a:solidFill>
              </a:rPr>
              <a:t>43% „střední část zad“ – dolní </a:t>
            </a:r>
            <a:r>
              <a:rPr lang="cs-CZ" dirty="0" err="1" smtClean="0">
                <a:solidFill>
                  <a:schemeClr val="tx1"/>
                </a:solidFill>
              </a:rPr>
              <a:t>Thp</a:t>
            </a:r>
            <a:r>
              <a:rPr lang="cs-CZ" dirty="0" smtClean="0">
                <a:solidFill>
                  <a:schemeClr val="tx1"/>
                </a:solidFill>
              </a:rPr>
              <a:t>, přechod </a:t>
            </a:r>
            <a:r>
              <a:rPr lang="cs-CZ" dirty="0" err="1" smtClean="0">
                <a:solidFill>
                  <a:schemeClr val="tx1"/>
                </a:solidFill>
              </a:rPr>
              <a:t>ThLp</a:t>
            </a:r>
            <a:endParaRPr lang="cs-CZ" dirty="0" smtClean="0">
              <a:solidFill>
                <a:schemeClr val="tx1"/>
              </a:solidFill>
            </a:endParaRPr>
          </a:p>
          <a:p>
            <a:pPr marL="457200" lvl="1" indent="0">
              <a:buNone/>
            </a:pPr>
            <a:r>
              <a:rPr lang="cs-CZ" dirty="0" smtClean="0">
                <a:solidFill>
                  <a:schemeClr val="tx1"/>
                </a:solidFill>
              </a:rPr>
              <a:t>41% předloktí</a:t>
            </a:r>
          </a:p>
          <a:p>
            <a:pPr marL="457200" lvl="1" indent="0">
              <a:buNone/>
            </a:pPr>
            <a:endParaRPr lang="cs-CZ" dirty="0" smtClean="0">
              <a:solidFill>
                <a:schemeClr val="tx1"/>
              </a:solidFill>
            </a:endParaRPr>
          </a:p>
          <a:p>
            <a:pPr marL="457200" lvl="1" indent="0">
              <a:buNone/>
            </a:pPr>
            <a:r>
              <a:rPr lang="cs-CZ" sz="2000" dirty="0">
                <a:solidFill>
                  <a:schemeClr val="tx1"/>
                </a:solidFill>
              </a:rPr>
              <a:t>BACHELOR, J. </a:t>
            </a:r>
            <a:r>
              <a:rPr lang="cs-CZ" sz="2000" dirty="0" err="1">
                <a:solidFill>
                  <a:schemeClr val="tx1"/>
                </a:solidFill>
              </a:rPr>
              <a:t>Egregious</a:t>
            </a:r>
            <a:r>
              <a:rPr lang="cs-CZ" sz="2000" dirty="0">
                <a:solidFill>
                  <a:schemeClr val="tx1"/>
                </a:solidFill>
              </a:rPr>
              <a:t> </a:t>
            </a:r>
            <a:r>
              <a:rPr lang="cs-CZ" sz="2000" dirty="0" err="1">
                <a:solidFill>
                  <a:schemeClr val="tx1"/>
                </a:solidFill>
              </a:rPr>
              <a:t>Ergonomics</a:t>
            </a:r>
            <a:r>
              <a:rPr lang="cs-CZ" sz="2000" dirty="0">
                <a:solidFill>
                  <a:schemeClr val="tx1"/>
                </a:solidFill>
              </a:rPr>
              <a:t> </a:t>
            </a:r>
            <a:r>
              <a:rPr lang="cs-CZ" sz="2000" dirty="0" err="1">
                <a:solidFill>
                  <a:schemeClr val="tx1"/>
                </a:solidFill>
              </a:rPr>
              <a:t>Create</a:t>
            </a:r>
            <a:r>
              <a:rPr lang="cs-CZ" sz="2000" dirty="0">
                <a:solidFill>
                  <a:schemeClr val="tx1"/>
                </a:solidFill>
              </a:rPr>
              <a:t> </a:t>
            </a:r>
            <a:r>
              <a:rPr lang="cs-CZ" sz="2000" dirty="0" err="1">
                <a:solidFill>
                  <a:schemeClr val="tx1"/>
                </a:solidFill>
              </a:rPr>
              <a:t>Olympic-sized</a:t>
            </a:r>
            <a:r>
              <a:rPr lang="cs-CZ" sz="2000" dirty="0">
                <a:solidFill>
                  <a:schemeClr val="tx1"/>
                </a:solidFill>
              </a:rPr>
              <a:t> </a:t>
            </a:r>
            <a:r>
              <a:rPr lang="cs-CZ" sz="2000" dirty="0" err="1">
                <a:solidFill>
                  <a:schemeClr val="tx1"/>
                </a:solidFill>
              </a:rPr>
              <a:t>Problems</a:t>
            </a:r>
            <a:r>
              <a:rPr lang="cs-CZ" sz="2000" dirty="0">
                <a:solidFill>
                  <a:schemeClr val="tx1"/>
                </a:solidFill>
              </a:rPr>
              <a:t> </a:t>
            </a:r>
            <a:r>
              <a:rPr lang="cs-CZ" sz="2000" dirty="0" err="1">
                <a:solidFill>
                  <a:schemeClr val="tx1"/>
                </a:solidFill>
              </a:rPr>
              <a:t>for</a:t>
            </a:r>
            <a:r>
              <a:rPr lang="cs-CZ" sz="2000" dirty="0">
                <a:solidFill>
                  <a:schemeClr val="tx1"/>
                </a:solidFill>
              </a:rPr>
              <a:t> </a:t>
            </a:r>
            <a:r>
              <a:rPr lang="cs-CZ" sz="2000" dirty="0" err="1">
                <a:solidFill>
                  <a:schemeClr val="tx1"/>
                </a:solidFill>
              </a:rPr>
              <a:t>Australian</a:t>
            </a:r>
            <a:r>
              <a:rPr lang="cs-CZ" sz="2000" dirty="0">
                <a:solidFill>
                  <a:schemeClr val="tx1"/>
                </a:solidFill>
              </a:rPr>
              <a:t> </a:t>
            </a:r>
            <a:r>
              <a:rPr lang="cs-CZ" sz="2000" dirty="0" err="1">
                <a:solidFill>
                  <a:schemeClr val="tx1"/>
                </a:solidFill>
              </a:rPr>
              <a:t>Sonographers</a:t>
            </a:r>
            <a:r>
              <a:rPr lang="cs-CZ" sz="2000" dirty="0">
                <a:solidFill>
                  <a:schemeClr val="tx1"/>
                </a:solidFill>
              </a:rPr>
              <a:t>. </a:t>
            </a:r>
            <a:r>
              <a:rPr lang="cs-CZ" sz="2000" i="1" dirty="0" err="1">
                <a:solidFill>
                  <a:schemeClr val="tx1"/>
                </a:solidFill>
              </a:rPr>
              <a:t>Biodex</a:t>
            </a:r>
            <a:r>
              <a:rPr lang="cs-CZ" sz="2000" i="1" dirty="0">
                <a:solidFill>
                  <a:schemeClr val="tx1"/>
                </a:solidFill>
              </a:rPr>
              <a:t>: </a:t>
            </a:r>
            <a:r>
              <a:rPr lang="cs-CZ" sz="2000" i="1" dirty="0" err="1">
                <a:solidFill>
                  <a:schemeClr val="tx1"/>
                </a:solidFill>
              </a:rPr>
              <a:t>Preventing</a:t>
            </a:r>
            <a:r>
              <a:rPr lang="cs-CZ" sz="2000" i="1" dirty="0">
                <a:solidFill>
                  <a:schemeClr val="tx1"/>
                </a:solidFill>
              </a:rPr>
              <a:t> </a:t>
            </a:r>
            <a:r>
              <a:rPr lang="cs-CZ" sz="2000" i="1" dirty="0" err="1">
                <a:solidFill>
                  <a:schemeClr val="tx1"/>
                </a:solidFill>
              </a:rPr>
              <a:t>Sonographer</a:t>
            </a:r>
            <a:r>
              <a:rPr lang="cs-CZ" sz="2000" i="1" dirty="0">
                <a:solidFill>
                  <a:schemeClr val="tx1"/>
                </a:solidFill>
              </a:rPr>
              <a:t> </a:t>
            </a:r>
            <a:r>
              <a:rPr lang="cs-CZ" sz="2000" i="1" dirty="0" err="1">
                <a:solidFill>
                  <a:schemeClr val="tx1"/>
                </a:solidFill>
              </a:rPr>
              <a:t>Musculoskeletal</a:t>
            </a:r>
            <a:r>
              <a:rPr lang="cs-CZ" sz="2000" i="1" dirty="0">
                <a:solidFill>
                  <a:schemeClr val="tx1"/>
                </a:solidFill>
              </a:rPr>
              <a:t> </a:t>
            </a:r>
            <a:r>
              <a:rPr lang="cs-CZ" sz="2000" i="1" dirty="0" err="1">
                <a:solidFill>
                  <a:schemeClr val="tx1"/>
                </a:solidFill>
              </a:rPr>
              <a:t>Injury</a:t>
            </a:r>
            <a:r>
              <a:rPr lang="cs-CZ" sz="2000" dirty="0">
                <a:solidFill>
                  <a:schemeClr val="tx1"/>
                </a:solidFill>
              </a:rPr>
              <a:t> [online]. 21.9.2000 [cit. 2018-03-05]. Dostupné z: </a:t>
            </a:r>
            <a:r>
              <a:rPr lang="cs-CZ" sz="2000" dirty="0">
                <a:solidFill>
                  <a:schemeClr val="tx1"/>
                </a:solidFill>
                <a:hlinkClick r:id="rId3"/>
              </a:rPr>
              <a:t>http://www.biodex.com/medical-imaging/products/ultrasound-tables/echo-pro%E2%84%A2-echocardiography-table/preventing-sonographer-m</a:t>
            </a:r>
            <a:endParaRPr lang="cs-CZ" sz="2000" dirty="0">
              <a:solidFill>
                <a:schemeClr val="tx1"/>
              </a:solidFill>
            </a:endParaRPr>
          </a:p>
          <a:p>
            <a:pPr marL="457200" lvl="1" indent="0">
              <a:buNone/>
            </a:pPr>
            <a:endParaRPr lang="cs-CZ" dirty="0" smtClean="0">
              <a:solidFill>
                <a:schemeClr val="tx1"/>
              </a:solidFill>
            </a:endParaRPr>
          </a:p>
          <a:p>
            <a:pPr marL="457200" lvl="1" indent="0">
              <a:buNone/>
            </a:pPr>
            <a:endParaRPr lang="cs-CZ" dirty="0">
              <a:solidFill>
                <a:schemeClr val="tx1"/>
              </a:solidFill>
            </a:endParaRPr>
          </a:p>
        </p:txBody>
      </p:sp>
      <p:graphicFrame>
        <p:nvGraphicFramePr>
          <p:cNvPr id="4" name="Objekt 3"/>
          <p:cNvGraphicFramePr>
            <a:graphicFrameLocks noChangeAspect="1"/>
          </p:cNvGraphicFramePr>
          <p:nvPr>
            <p:extLst>
              <p:ext uri="{D42A27DB-BD31-4B8C-83A1-F6EECF244321}">
                <p14:modId xmlns:p14="http://schemas.microsoft.com/office/powerpoint/2010/main" val="686193115"/>
              </p:ext>
            </p:extLst>
          </p:nvPr>
        </p:nvGraphicFramePr>
        <p:xfrm>
          <a:off x="7751763" y="25400"/>
          <a:ext cx="1392237" cy="996950"/>
        </p:xfrm>
        <a:graphic>
          <a:graphicData uri="http://schemas.openxmlformats.org/presentationml/2006/ole">
            <mc:AlternateContent xmlns:mc="http://schemas.openxmlformats.org/markup-compatibility/2006">
              <mc:Choice xmlns:v="urn:schemas-microsoft-com:vml" Requires="v">
                <p:oleObj spid="_x0000_s29706" name="CorelDRAW Home &amp; Students" r:id="rId4" imgW="4849200" imgH="3466440" progId="CorelDRAWHome.Graphic.18">
                  <p:embed/>
                </p:oleObj>
              </mc:Choice>
              <mc:Fallback>
                <p:oleObj name="CorelDRAW Home &amp; Students" r:id="rId4" imgW="4849200" imgH="3466440" progId="CorelDRAWHome.Graphic.18">
                  <p:embed/>
                  <p:pic>
                    <p:nvPicPr>
                      <p:cNvPr id="0" name="Objekt 3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51763" y="25400"/>
                        <a:ext cx="1392237"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0399045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620688"/>
            <a:ext cx="8229600" cy="1066800"/>
          </a:xfrm>
        </p:spPr>
        <p:txBody>
          <a:bodyPr/>
          <a:lstStyle/>
          <a:p>
            <a:r>
              <a:rPr lang="cs-CZ" dirty="0"/>
              <a:t>Echokardiografie</a:t>
            </a:r>
          </a:p>
        </p:txBody>
      </p:sp>
      <p:sp>
        <p:nvSpPr>
          <p:cNvPr id="3" name="Zástupný symbol pro obsah 2"/>
          <p:cNvSpPr>
            <a:spLocks noGrp="1"/>
          </p:cNvSpPr>
          <p:nvPr>
            <p:ph idx="1"/>
          </p:nvPr>
        </p:nvSpPr>
        <p:spPr>
          <a:xfrm>
            <a:off x="457200" y="1700808"/>
            <a:ext cx="8507288" cy="4968552"/>
          </a:xfrm>
        </p:spPr>
        <p:txBody>
          <a:bodyPr>
            <a:normAutofit fontScale="92500"/>
          </a:bodyPr>
          <a:lstStyle/>
          <a:p>
            <a:pPr marL="109728" indent="0">
              <a:buNone/>
            </a:pPr>
            <a:r>
              <a:rPr lang="cs-CZ" b="1" dirty="0" err="1" smtClean="0"/>
              <a:t>Essential</a:t>
            </a:r>
            <a:r>
              <a:rPr lang="cs-CZ" b="1" dirty="0" smtClean="0"/>
              <a:t> </a:t>
            </a:r>
            <a:r>
              <a:rPr lang="cs-CZ" b="1" dirty="0" err="1" smtClean="0"/>
              <a:t>ergonomics</a:t>
            </a:r>
            <a:r>
              <a:rPr lang="cs-CZ" b="1" dirty="0" smtClean="0"/>
              <a:t> to </a:t>
            </a:r>
            <a:r>
              <a:rPr lang="cs-CZ" b="1" dirty="0" err="1" smtClean="0"/>
              <a:t>minimize</a:t>
            </a:r>
            <a:r>
              <a:rPr lang="cs-CZ" b="1" dirty="0" smtClean="0"/>
              <a:t> </a:t>
            </a:r>
            <a:r>
              <a:rPr lang="cs-CZ" b="1" dirty="0" err="1" smtClean="0"/>
              <a:t>work-related</a:t>
            </a:r>
            <a:r>
              <a:rPr lang="cs-CZ" b="1" dirty="0" smtClean="0"/>
              <a:t> </a:t>
            </a:r>
            <a:r>
              <a:rPr lang="cs-CZ" b="1" dirty="0" err="1" smtClean="0"/>
              <a:t>musculoskeletal</a:t>
            </a:r>
            <a:r>
              <a:rPr lang="cs-CZ" b="1" dirty="0" smtClean="0"/>
              <a:t> </a:t>
            </a:r>
            <a:r>
              <a:rPr lang="cs-CZ" b="1" dirty="0" err="1" smtClean="0"/>
              <a:t>disorders</a:t>
            </a:r>
            <a:r>
              <a:rPr lang="cs-CZ" b="1" dirty="0" smtClean="0"/>
              <a:t> in </a:t>
            </a:r>
            <a:r>
              <a:rPr lang="cs-CZ" b="1" dirty="0" err="1" smtClean="0"/>
              <a:t>echocardiography</a:t>
            </a:r>
            <a:endParaRPr lang="cs-CZ" dirty="0"/>
          </a:p>
          <a:p>
            <a:r>
              <a:rPr lang="cs-CZ" dirty="0" smtClean="0"/>
              <a:t>80-90 % trpí bolestí</a:t>
            </a:r>
          </a:p>
          <a:p>
            <a:r>
              <a:rPr lang="cs-CZ" dirty="0" smtClean="0"/>
              <a:t>Pocit </a:t>
            </a:r>
            <a:r>
              <a:rPr lang="cs-CZ" dirty="0" err="1" smtClean="0"/>
              <a:t>dyskomfortu</a:t>
            </a:r>
            <a:r>
              <a:rPr lang="cs-CZ" dirty="0" smtClean="0"/>
              <a:t> při provádění vyšetření přichází již po 5 letech od nástupu do praxe</a:t>
            </a:r>
          </a:p>
          <a:p>
            <a:endParaRPr lang="cs-CZ" dirty="0"/>
          </a:p>
          <a:p>
            <a:pPr marL="109728" indent="0">
              <a:buNone/>
            </a:pPr>
            <a:r>
              <a:rPr lang="cs-CZ" dirty="0"/>
              <a:t> </a:t>
            </a:r>
            <a:r>
              <a:rPr lang="cs-CZ" dirty="0" smtClean="0"/>
              <a:t>                   pracovní neschopnost, chirurgické, ortopedické zákroky, změna zaměstnání </a:t>
            </a:r>
          </a:p>
          <a:p>
            <a:pPr marL="109728" indent="0">
              <a:buNone/>
            </a:pPr>
            <a:endParaRPr lang="cs-CZ" dirty="0"/>
          </a:p>
          <a:p>
            <a:pPr marL="109728" indent="0">
              <a:buNone/>
            </a:pPr>
            <a:r>
              <a:rPr lang="cs-CZ" sz="1500" dirty="0"/>
              <a:t>DEB, </a:t>
            </a:r>
            <a:r>
              <a:rPr lang="cs-CZ" sz="1500" dirty="0" err="1"/>
              <a:t>Shantanu</a:t>
            </a:r>
            <a:r>
              <a:rPr lang="cs-CZ" sz="1500" dirty="0"/>
              <a:t> a </a:t>
            </a:r>
            <a:r>
              <a:rPr lang="cs-CZ" sz="1500" dirty="0" err="1"/>
              <a:t>Ashwin</a:t>
            </a:r>
            <a:r>
              <a:rPr lang="cs-CZ" sz="1500" dirty="0"/>
              <a:t> VENKATESHVARAN. </a:t>
            </a:r>
            <a:r>
              <a:rPr lang="cs-CZ" sz="1500" i="1" dirty="0" err="1"/>
              <a:t>Essential</a:t>
            </a:r>
            <a:r>
              <a:rPr lang="cs-CZ" sz="1500" i="1" dirty="0"/>
              <a:t> </a:t>
            </a:r>
            <a:r>
              <a:rPr lang="cs-CZ" sz="1500" i="1" dirty="0" err="1"/>
              <a:t>ergonomics</a:t>
            </a:r>
            <a:r>
              <a:rPr lang="cs-CZ" sz="1500" i="1" dirty="0"/>
              <a:t> to </a:t>
            </a:r>
            <a:r>
              <a:rPr lang="cs-CZ" sz="1500" i="1" dirty="0" err="1"/>
              <a:t>minimize</a:t>
            </a:r>
            <a:r>
              <a:rPr lang="cs-CZ" sz="1500" i="1" dirty="0"/>
              <a:t> </a:t>
            </a:r>
            <a:r>
              <a:rPr lang="cs-CZ" sz="1500" i="1" dirty="0" err="1"/>
              <a:t>work-related</a:t>
            </a:r>
            <a:r>
              <a:rPr lang="cs-CZ" sz="1500" i="1" dirty="0"/>
              <a:t> </a:t>
            </a:r>
            <a:r>
              <a:rPr lang="cs-CZ" sz="1500" i="1" dirty="0" err="1"/>
              <a:t>musculoskeletal</a:t>
            </a:r>
            <a:r>
              <a:rPr lang="cs-CZ" sz="1500" i="1" dirty="0"/>
              <a:t> </a:t>
            </a:r>
            <a:r>
              <a:rPr lang="cs-CZ" sz="1500" i="1" dirty="0" err="1"/>
              <a:t>disorders</a:t>
            </a:r>
            <a:r>
              <a:rPr lang="cs-CZ" sz="1500" i="1" dirty="0"/>
              <a:t> in </a:t>
            </a:r>
            <a:r>
              <a:rPr lang="cs-CZ" sz="1500" i="1" dirty="0" err="1"/>
              <a:t>echocardiography</a:t>
            </a:r>
            <a:r>
              <a:rPr lang="cs-CZ" sz="1500" dirty="0"/>
              <a:t> [online]. 2018, </a:t>
            </a:r>
            <a:r>
              <a:rPr lang="cs-CZ" sz="1500" b="1" dirty="0"/>
              <a:t>2</a:t>
            </a:r>
            <a:r>
              <a:rPr lang="cs-CZ" sz="1500" dirty="0"/>
              <a:t>(1) [cit. 2019-01-18]. DOI: 10.4103/jiae.jiae_2_18. ISSN 2543-1463. Dostupné z: http://www.jiaecho.org/text.asp?2018/2/1/49/227029</a:t>
            </a:r>
          </a:p>
        </p:txBody>
      </p:sp>
      <p:sp>
        <p:nvSpPr>
          <p:cNvPr id="4" name="Šipka doprava 3"/>
          <p:cNvSpPr/>
          <p:nvPr/>
        </p:nvSpPr>
        <p:spPr>
          <a:xfrm>
            <a:off x="1043608" y="4221088"/>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aphicFrame>
        <p:nvGraphicFramePr>
          <p:cNvPr id="5" name="Objekt 4"/>
          <p:cNvGraphicFramePr>
            <a:graphicFrameLocks noChangeAspect="1"/>
          </p:cNvGraphicFramePr>
          <p:nvPr>
            <p:extLst>
              <p:ext uri="{D42A27DB-BD31-4B8C-83A1-F6EECF244321}">
                <p14:modId xmlns:p14="http://schemas.microsoft.com/office/powerpoint/2010/main" val="686193115"/>
              </p:ext>
            </p:extLst>
          </p:nvPr>
        </p:nvGraphicFramePr>
        <p:xfrm>
          <a:off x="7751763" y="25400"/>
          <a:ext cx="1392237" cy="996950"/>
        </p:xfrm>
        <a:graphic>
          <a:graphicData uri="http://schemas.openxmlformats.org/presentationml/2006/ole">
            <mc:AlternateContent xmlns:mc="http://schemas.openxmlformats.org/markup-compatibility/2006">
              <mc:Choice xmlns:v="urn:schemas-microsoft-com:vml" Requires="v">
                <p:oleObj spid="_x0000_s30730" name="CorelDRAW Home &amp; Students" r:id="rId3" imgW="4849200" imgH="3466440" progId="CorelDRAWHome.Graphic.18">
                  <p:embed/>
                </p:oleObj>
              </mc:Choice>
              <mc:Fallback>
                <p:oleObj name="CorelDRAW Home &amp; Students" r:id="rId3" imgW="4849200" imgH="3466440" progId="CorelDRAWHome.Graphic.18">
                  <p:embed/>
                  <p:pic>
                    <p:nvPicPr>
                      <p:cNvPr id="0" name="Objekt 3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51763" y="25400"/>
                        <a:ext cx="1392237"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22633095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692696"/>
            <a:ext cx="8229600" cy="1066800"/>
          </a:xfrm>
        </p:spPr>
        <p:txBody>
          <a:bodyPr/>
          <a:lstStyle/>
          <a:p>
            <a:r>
              <a:rPr lang="cs-CZ" dirty="0" smtClean="0"/>
              <a:t>Echokardiografie</a:t>
            </a:r>
            <a:endParaRPr lang="cs-CZ" b="1" dirty="0"/>
          </a:p>
        </p:txBody>
      </p:sp>
      <p:sp>
        <p:nvSpPr>
          <p:cNvPr id="3" name="Zástupný symbol pro obsah 2"/>
          <p:cNvSpPr>
            <a:spLocks noGrp="1"/>
          </p:cNvSpPr>
          <p:nvPr>
            <p:ph idx="1"/>
          </p:nvPr>
        </p:nvSpPr>
        <p:spPr>
          <a:xfrm>
            <a:off x="457200" y="1700808"/>
            <a:ext cx="8229600" cy="5157192"/>
          </a:xfrm>
        </p:spPr>
        <p:txBody>
          <a:bodyPr>
            <a:normAutofit fontScale="92500" lnSpcReduction="20000"/>
          </a:bodyPr>
          <a:lstStyle/>
          <a:p>
            <a:pPr marL="0" indent="0">
              <a:buNone/>
            </a:pPr>
            <a:r>
              <a:rPr lang="cs-CZ" b="1" dirty="0" smtClean="0"/>
              <a:t>Příčiny vzniku obtíží:</a:t>
            </a:r>
          </a:p>
          <a:p>
            <a:r>
              <a:rPr lang="cs-CZ" b="1" dirty="0" smtClean="0"/>
              <a:t>Špatné vybavení </a:t>
            </a:r>
            <a:r>
              <a:rPr lang="cs-CZ" dirty="0" smtClean="0"/>
              <a:t>– výška klávesnice a monitoru a jejich pozice, omezená polohovatelnost vybavení, špatné držení sondy, nevhodná židle, lehátko</a:t>
            </a:r>
          </a:p>
          <a:p>
            <a:r>
              <a:rPr lang="cs-CZ" b="1" dirty="0" smtClean="0"/>
              <a:t>Nesprávné držení těla vzhledem k vynucené poloze </a:t>
            </a:r>
            <a:r>
              <a:rPr lang="cs-CZ" dirty="0" smtClean="0"/>
              <a:t>– trvalá abdukce v </a:t>
            </a:r>
            <a:r>
              <a:rPr lang="cs-CZ" dirty="0" err="1" smtClean="0"/>
              <a:t>ram</a:t>
            </a:r>
            <a:r>
              <a:rPr lang="cs-CZ" dirty="0" smtClean="0"/>
              <a:t>. kl., nesprávné statické držení páteře</a:t>
            </a:r>
          </a:p>
          <a:p>
            <a:r>
              <a:rPr lang="cs-CZ" b="1" dirty="0" smtClean="0"/>
              <a:t>Silový tlak vyvíjený na akrální část horní končetiny </a:t>
            </a:r>
            <a:r>
              <a:rPr lang="cs-CZ" dirty="0" smtClean="0"/>
              <a:t>pro co nejlepší zobrazení sondou, nevhodná poloha</a:t>
            </a:r>
          </a:p>
          <a:p>
            <a:r>
              <a:rPr lang="cs-CZ" b="1" dirty="0" err="1" smtClean="0"/>
              <a:t>Repetitivní</a:t>
            </a:r>
            <a:r>
              <a:rPr lang="cs-CZ" b="1" dirty="0" smtClean="0"/>
              <a:t> pohyby</a:t>
            </a:r>
          </a:p>
          <a:p>
            <a:r>
              <a:rPr lang="cs-CZ" b="1" dirty="0" smtClean="0"/>
              <a:t>Pohybové stereotypy</a:t>
            </a:r>
            <a:r>
              <a:rPr lang="cs-CZ" dirty="0" smtClean="0"/>
              <a:t>, individuální stav pohybového aparátu, tělesná konstituce </a:t>
            </a:r>
          </a:p>
          <a:p>
            <a:r>
              <a:rPr lang="cs-CZ" b="1" dirty="0" smtClean="0"/>
              <a:t>Krátké nebo žádné přestávky mezi pacienty </a:t>
            </a:r>
            <a:endParaRPr lang="en-US" b="1" dirty="0" smtClean="0"/>
          </a:p>
          <a:p>
            <a:pPr marL="0" indent="0">
              <a:buNone/>
            </a:pPr>
            <a:endParaRPr lang="cs-CZ" b="1" dirty="0"/>
          </a:p>
        </p:txBody>
      </p:sp>
      <p:graphicFrame>
        <p:nvGraphicFramePr>
          <p:cNvPr id="4" name="Objekt 3"/>
          <p:cNvGraphicFramePr>
            <a:graphicFrameLocks noChangeAspect="1"/>
          </p:cNvGraphicFramePr>
          <p:nvPr>
            <p:extLst>
              <p:ext uri="{D42A27DB-BD31-4B8C-83A1-F6EECF244321}">
                <p14:modId xmlns:p14="http://schemas.microsoft.com/office/powerpoint/2010/main" val="686193115"/>
              </p:ext>
            </p:extLst>
          </p:nvPr>
        </p:nvGraphicFramePr>
        <p:xfrm>
          <a:off x="7751763" y="25400"/>
          <a:ext cx="1392237" cy="996950"/>
        </p:xfrm>
        <a:graphic>
          <a:graphicData uri="http://schemas.openxmlformats.org/presentationml/2006/ole">
            <mc:AlternateContent xmlns:mc="http://schemas.openxmlformats.org/markup-compatibility/2006">
              <mc:Choice xmlns:v="urn:schemas-microsoft-com:vml" Requires="v">
                <p:oleObj spid="_x0000_s17423" name="CorelDRAW Home &amp; Students" r:id="rId3" imgW="4849200" imgH="3466440" progId="CorelDRAWHome.Graphic.18">
                  <p:embed/>
                </p:oleObj>
              </mc:Choice>
              <mc:Fallback>
                <p:oleObj name="CorelDRAW Home &amp; Students" r:id="rId3" imgW="4849200" imgH="3466440" progId="CorelDRAWHome.Graphic.18">
                  <p:embed/>
                  <p:pic>
                    <p:nvPicPr>
                      <p:cNvPr id="0" name="Objek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51763" y="25400"/>
                        <a:ext cx="1392237"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9266285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3140968"/>
            <a:ext cx="8229600" cy="1066800"/>
          </a:xfrm>
        </p:spPr>
        <p:txBody>
          <a:bodyPr/>
          <a:lstStyle/>
          <a:p>
            <a:pPr algn="ctr"/>
            <a:r>
              <a:rPr lang="cs-CZ" dirty="0" smtClean="0"/>
              <a:t>Co s tím?</a:t>
            </a:r>
            <a:endParaRPr lang="cs-CZ" dirty="0"/>
          </a:p>
        </p:txBody>
      </p:sp>
      <p:sp>
        <p:nvSpPr>
          <p:cNvPr id="3" name="Zástupný symbol pro obsah 2"/>
          <p:cNvSpPr>
            <a:spLocks noGrp="1"/>
          </p:cNvSpPr>
          <p:nvPr>
            <p:ph idx="1"/>
          </p:nvPr>
        </p:nvSpPr>
        <p:spPr/>
        <p:txBody>
          <a:bodyPr/>
          <a:lstStyle/>
          <a:p>
            <a:endParaRPr lang="cs-CZ"/>
          </a:p>
        </p:txBody>
      </p:sp>
      <p:graphicFrame>
        <p:nvGraphicFramePr>
          <p:cNvPr id="4" name="Objekt 3"/>
          <p:cNvGraphicFramePr>
            <a:graphicFrameLocks noChangeAspect="1"/>
          </p:cNvGraphicFramePr>
          <p:nvPr>
            <p:extLst>
              <p:ext uri="{D42A27DB-BD31-4B8C-83A1-F6EECF244321}">
                <p14:modId xmlns:p14="http://schemas.microsoft.com/office/powerpoint/2010/main" val="686193115"/>
              </p:ext>
            </p:extLst>
          </p:nvPr>
        </p:nvGraphicFramePr>
        <p:xfrm>
          <a:off x="7751763" y="25400"/>
          <a:ext cx="1392237" cy="996950"/>
        </p:xfrm>
        <a:graphic>
          <a:graphicData uri="http://schemas.openxmlformats.org/presentationml/2006/ole">
            <mc:AlternateContent xmlns:mc="http://schemas.openxmlformats.org/markup-compatibility/2006">
              <mc:Choice xmlns:v="urn:schemas-microsoft-com:vml" Requires="v">
                <p:oleObj spid="_x0000_s18446" name="CorelDRAW Home &amp; Students" r:id="rId3" imgW="4849200" imgH="3466440" progId="CorelDRAWHome.Graphic.18">
                  <p:embed/>
                </p:oleObj>
              </mc:Choice>
              <mc:Fallback>
                <p:oleObj name="CorelDRAW Home &amp; Students" r:id="rId3" imgW="4849200" imgH="3466440" progId="CorelDRAWHome.Graphic.18">
                  <p:embed/>
                  <p:pic>
                    <p:nvPicPr>
                      <p:cNvPr id="0" name="Objek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51763" y="25400"/>
                        <a:ext cx="1392237"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57465574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Urbanistický">
  <a:themeElements>
    <a:clrScheme name="Urbanistický">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istický">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Urbanistický">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Urban</Template>
  <TotalTime>8550</TotalTime>
  <Words>874</Words>
  <Application>Microsoft Office PowerPoint</Application>
  <PresentationFormat>On-screen Show (4:3)</PresentationFormat>
  <Paragraphs>103</Paragraphs>
  <Slides>17</Slides>
  <Notes>5</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17</vt:i4>
      </vt:variant>
    </vt:vector>
  </HeadingPairs>
  <TitlesOfParts>
    <vt:vector size="19" baseType="lpstr">
      <vt:lpstr>Urbanistický</vt:lpstr>
      <vt:lpstr>CorelDRAW Home &amp; Students</vt:lpstr>
      <vt:lpstr>JAK SI UCHRÁNIT POHYBOVÝ APARÁT PŘI PRÁCI V AMBULANCI</vt:lpstr>
      <vt:lpstr>PowerPoint Presentation</vt:lpstr>
      <vt:lpstr>Problémy ambulantního kardiologa</vt:lpstr>
      <vt:lpstr>Správný sed</vt:lpstr>
      <vt:lpstr>Poloha lékaře při echokardiografii</vt:lpstr>
      <vt:lpstr>Echokardiografie</vt:lpstr>
      <vt:lpstr>Echokardiografie</vt:lpstr>
      <vt:lpstr>Echokardiografie</vt:lpstr>
      <vt:lpstr>Co s tím?</vt:lpstr>
      <vt:lpstr>1. Narovnejte se</vt:lpstr>
      <vt:lpstr>2. Upravte si pracovní prostředí</vt:lpstr>
      <vt:lpstr>3. Cvičte po práci</vt:lpstr>
      <vt:lpstr>4. Cvičte při práci</vt:lpstr>
      <vt:lpstr>Aktivace hlubokého stabilizačního systému</vt:lpstr>
      <vt:lpstr>5. Navštěvujte odborníky</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JAK SI UCHRÁNIT POHYBOVÝ APARÁT PŘI PRÁCI V AMBULANCI</dc:title>
  <dc:creator>Eva Doskočilová</dc:creator>
  <cp:lastModifiedBy>Windows User</cp:lastModifiedBy>
  <cp:revision>43</cp:revision>
  <dcterms:created xsi:type="dcterms:W3CDTF">2019-01-12T10:28:01Z</dcterms:created>
  <dcterms:modified xsi:type="dcterms:W3CDTF">2019-01-18T15:00:10Z</dcterms:modified>
</cp:coreProperties>
</file>