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  <p:sldId id="275" r:id="rId3"/>
    <p:sldId id="257" r:id="rId4"/>
    <p:sldId id="272" r:id="rId5"/>
    <p:sldId id="259" r:id="rId6"/>
    <p:sldId id="274" r:id="rId7"/>
    <p:sldId id="260" r:id="rId8"/>
    <p:sldId id="273" r:id="rId9"/>
    <p:sldId id="262" r:id="rId10"/>
    <p:sldId id="263" r:id="rId11"/>
    <p:sldId id="264" r:id="rId12"/>
    <p:sldId id="265" r:id="rId13"/>
    <p:sldId id="267" r:id="rId14"/>
    <p:sldId id="266" r:id="rId15"/>
    <p:sldId id="268" r:id="rId16"/>
    <p:sldId id="269" r:id="rId17"/>
    <p:sldId id="271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967E2D0-1938-49ED-93E0-002EB20E942A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BE10EF-1ACA-43E7-A77B-D093E3D26462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9452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5D221DB-2162-44F3-81E5-5CD2D8AC7E7E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122B69-8DB1-4A3C-9BDA-4CA184A08B90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96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D61C75B-5BEF-4F3E-BA48-ADBA264252A6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A2B041-1528-47CB-8309-3E16A3275260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255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2DC81C5-7A04-48DF-9463-C21119A128A4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1137D34-EE22-4D69-AA16-AB9013D6273A}" type="slidenum">
              <a:rPr lang="cs-CZ" smtClean="0"/>
              <a:pPr lvl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4379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66DE6FD-5754-4B95-89C3-A1771C2F2767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074C087-E9C6-4B74-B737-51B80671B768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11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4CE75BD-3330-443D-AEF0-2C44591D7C9D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8FAE8BE-5554-4ABB-B894-2871046C1203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570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4C64755-0B56-451C-A51A-4B0B5B96370E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18F918-3A18-4C52-B8D0-70ACA79A1D57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141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5353695-3778-461E-BA17-2A8B56BE8BBD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080277-9E84-4777-AC55-8C5CDCB9541B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056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240B83B-072D-420E-9E8B-DB529429A589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D784D2-FB28-4E1B-9414-07EAD51DD1D8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1A8E85D-FBA4-4F6C-A624-957931978B0C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D7154EA-4218-4F30-8E4F-959E096B9962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4671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1BE4038-5152-41F5-9F4E-42865F652BBC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FE8981B-3FC3-442D-8070-305CF5070BC0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38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805A1E1-34CD-40CB-B990-BE3B9A7EC0F4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0560D6-E25E-4FDA-AA3A-D510A275029C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52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2287DF9-C166-492F-9967-EA05C69227C3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BB50A8-6F2B-425F-87E3-A1F7271AFD1D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30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0E508CF-FE93-41DA-A9F7-96335FBD0709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5CABACB-266F-4B4F-B4E7-FD9776D1DE10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0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61FE76-EB23-4925-9D43-CA89C93485DE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1FFA54-274A-4335-B7AE-8951A1DF43EA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870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DBC5C8C-A95B-4575-A8AE-3478A0ED5383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9EEE358-B92C-4924-849C-1729238C710E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77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F468EF6-91CC-4247-94AC-CFC1EC5A1B7F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9E80B7D-A9EF-4928-B919-8CCCEB0B814C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93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lvl="0"/>
            <a:fld id="{4A5751F5-ED7D-4E11-A920-79B778F6E4D7}" type="datetime1">
              <a:rPr lang="en-US" smtClean="0"/>
              <a:pPr lvl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F85C2FFF-447F-441D-91EF-1A1208A5AD74}" type="slidenum">
              <a:rPr lang="cs-CZ" smtClean="0"/>
              <a:pPr lv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51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8BA9B-CE90-40A3-9373-72FA04788A3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54955" y="1447801"/>
            <a:ext cx="8825658" cy="2223868"/>
          </a:xfrm>
        </p:spPr>
        <p:txBody>
          <a:bodyPr>
            <a:normAutofit/>
          </a:bodyPr>
          <a:lstStyle/>
          <a:p>
            <a:pPr lvl="0"/>
            <a:r>
              <a:rPr lang="cs-CZ" sz="4300" dirty="0"/>
              <a:t>Plicní hypertenze jako vzácný projev generalizovaného karcinomu prsu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64EFCCB-1147-432D-A2BA-D3E9F98EF75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76421" y="4768947"/>
            <a:ext cx="8791571" cy="488851"/>
          </a:xfrm>
        </p:spPr>
        <p:txBody>
          <a:bodyPr/>
          <a:lstStyle/>
          <a:p>
            <a:pPr lvl="0"/>
            <a:r>
              <a:rPr lang="sv-SE"/>
              <a:t>Jiří Vrtal, Marian Branny, Jan Mrózek</a:t>
            </a: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6EF9D-83D3-4C58-A490-26DCCCAC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182" y="618518"/>
            <a:ext cx="9129932" cy="1519771"/>
          </a:xfrm>
        </p:spPr>
        <p:txBody>
          <a:bodyPr>
            <a:normAutofit/>
          </a:bodyPr>
          <a:lstStyle/>
          <a:p>
            <a:r>
              <a:rPr lang="cs-CZ" dirty="0"/>
              <a:t>Bronchoskopie a cytologické vyšetření  </a:t>
            </a:r>
            <a:r>
              <a:rPr lang="cs-CZ" dirty="0" err="1"/>
              <a:t>fluidothoraxů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E060C-FFA5-4276-8919-BCB970A78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2" y="1658141"/>
            <a:ext cx="8032652" cy="354171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sz="2400" dirty="0"/>
              <a:t>Bronchoskopie  neprokázala tumorózní infiltraci, pouze přítomnost zánětlivé </a:t>
            </a:r>
            <a:r>
              <a:rPr lang="cs-CZ" sz="2400" dirty="0" err="1"/>
              <a:t>celulizace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Opakované punkce </a:t>
            </a:r>
            <a:r>
              <a:rPr lang="cs-CZ" sz="2400" dirty="0" err="1"/>
              <a:t>fluidothoraxů</a:t>
            </a:r>
            <a:r>
              <a:rPr lang="cs-CZ" sz="2400" dirty="0"/>
              <a:t> </a:t>
            </a:r>
          </a:p>
          <a:p>
            <a:r>
              <a:rPr lang="cs-CZ" sz="2400" dirty="0"/>
              <a:t>Cytologické vyšetření  – bez  průkazu maligních buněk, exsudát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493861-FE46-4B0E-9784-34F7528EEF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3"/>
          <a:stretch/>
        </p:blipFill>
        <p:spPr>
          <a:xfrm>
            <a:off x="8510953" y="1658141"/>
            <a:ext cx="3285808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3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6EF9D-83D3-4C58-A490-26DCCCAC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5" y="566423"/>
            <a:ext cx="7324159" cy="872657"/>
          </a:xfrm>
        </p:spPr>
        <p:txBody>
          <a:bodyPr/>
          <a:lstStyle/>
          <a:p>
            <a:r>
              <a:rPr lang="cs-CZ" dirty="0"/>
              <a:t> Pravostranná katetrizace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E060C-FFA5-4276-8919-BCB970A78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1" y="1645920"/>
            <a:ext cx="5697416" cy="731785"/>
          </a:xfrm>
        </p:spPr>
        <p:txBody>
          <a:bodyPr>
            <a:normAutofit/>
          </a:bodyPr>
          <a:lstStyle/>
          <a:p>
            <a:r>
              <a:rPr lang="cs-CZ" sz="2400" dirty="0" err="1"/>
              <a:t>Prekapilární</a:t>
            </a:r>
            <a:r>
              <a:rPr lang="cs-CZ" sz="2400" dirty="0"/>
              <a:t> plicní hypertenze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7541" t="8715" r="24265" b="14815"/>
          <a:stretch>
            <a:fillRect/>
          </a:stretch>
        </p:blipFill>
        <p:spPr bwMode="auto">
          <a:xfrm>
            <a:off x="7718054" y="224586"/>
            <a:ext cx="4191000" cy="471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1815EDA-A9BD-4DC8-AEC6-E4EA4DC6FE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5" t="24103" r="25075" b="31176"/>
          <a:stretch/>
        </p:blipFill>
        <p:spPr>
          <a:xfrm rot="10800000">
            <a:off x="282946" y="2584545"/>
            <a:ext cx="5152673" cy="38603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4002EC1-E55A-4824-8158-E118FB9A5F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8" t="45231" r="18717" b="10872"/>
          <a:stretch/>
        </p:blipFill>
        <p:spPr>
          <a:xfrm rot="10800000">
            <a:off x="5983631" y="2597125"/>
            <a:ext cx="4515762" cy="386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01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6EF9D-83D3-4C58-A490-26DCCCAC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15" y="618518"/>
            <a:ext cx="10471289" cy="872657"/>
          </a:xfrm>
        </p:spPr>
        <p:txBody>
          <a:bodyPr>
            <a:normAutofit/>
          </a:bodyPr>
          <a:lstStyle/>
          <a:p>
            <a:r>
              <a:rPr lang="cs-CZ" dirty="0"/>
              <a:t>Mamografie a sonografie prsu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E060C-FFA5-4276-8919-BCB970A78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115" y="1658141"/>
            <a:ext cx="6712191" cy="4836788"/>
          </a:xfrm>
        </p:spPr>
        <p:txBody>
          <a:bodyPr>
            <a:normAutofit/>
          </a:bodyPr>
          <a:lstStyle/>
          <a:p>
            <a:r>
              <a:rPr lang="cs-CZ" sz="2400" dirty="0"/>
              <a:t>Známky invazivního karcinomu 					s prorůstáním do okolí a s masivní lymfadenopatií</a:t>
            </a:r>
          </a:p>
          <a:p>
            <a:endParaRPr lang="cs-CZ" sz="2400" dirty="0"/>
          </a:p>
          <a:p>
            <a:r>
              <a:rPr lang="cs-CZ" sz="2400" dirty="0"/>
              <a:t>Potvrzeno histologicky</a:t>
            </a:r>
          </a:p>
          <a:p>
            <a:endParaRPr lang="cs-CZ" sz="2400" dirty="0"/>
          </a:p>
          <a:p>
            <a:r>
              <a:rPr lang="cs-CZ" sz="2400" dirty="0"/>
              <a:t>Onkologické konzilium  - pacientku převezmeme k léčbě po zlepšení klinického stavu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0137" t="11875" r="26244" b="13750"/>
          <a:stretch>
            <a:fillRect/>
          </a:stretch>
        </p:blipFill>
        <p:spPr bwMode="auto">
          <a:xfrm>
            <a:off x="7503459" y="1613648"/>
            <a:ext cx="4112426" cy="499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378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6EF9D-83D3-4C58-A490-26DCCCAC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618518"/>
            <a:ext cx="10498764" cy="872657"/>
          </a:xfrm>
        </p:spPr>
        <p:txBody>
          <a:bodyPr/>
          <a:lstStyle/>
          <a:p>
            <a:r>
              <a:rPr lang="cs-CZ" dirty="0"/>
              <a:t> Další průběh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E060C-FFA5-4276-8919-BCB970A78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723" y="1658141"/>
            <a:ext cx="7005711" cy="4581341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sz="2800" dirty="0"/>
              <a:t>Další zhoršování  respirační insuficience </a:t>
            </a:r>
          </a:p>
          <a:p>
            <a:r>
              <a:rPr lang="cs-CZ" sz="2800" dirty="0"/>
              <a:t>Napojení na NIV - pacientka dependentní</a:t>
            </a:r>
          </a:p>
          <a:p>
            <a:endParaRPr lang="cs-CZ" sz="2800" dirty="0"/>
          </a:p>
          <a:p>
            <a:r>
              <a:rPr lang="cs-CZ" sz="2800" dirty="0"/>
              <a:t>Jako </a:t>
            </a:r>
            <a:r>
              <a:rPr lang="cs-CZ" sz="2800" dirty="0" err="1"/>
              <a:t>ultimum</a:t>
            </a:r>
            <a:r>
              <a:rPr lang="cs-CZ" sz="2800" dirty="0"/>
              <a:t> refugium po konzultaci s centrem plicní hypertenze  nasazen </a:t>
            </a:r>
            <a:r>
              <a:rPr lang="cs-CZ" sz="2800" dirty="0" err="1"/>
              <a:t>sildenafil</a:t>
            </a:r>
            <a:r>
              <a:rPr lang="cs-CZ" sz="2800" dirty="0"/>
              <a:t> </a:t>
            </a:r>
            <a:r>
              <a:rPr lang="cs-CZ" sz="2800" dirty="0" err="1"/>
              <a:t>p.o</a:t>
            </a:r>
            <a:r>
              <a:rPr lang="cs-CZ" sz="2800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FEFB30-27C1-4AB2-AD37-4D372E39C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04" y="1599410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22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6EF9D-83D3-4C58-A490-26DCCCAC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618518"/>
            <a:ext cx="10315884" cy="872657"/>
          </a:xfrm>
        </p:spPr>
        <p:txBody>
          <a:bodyPr/>
          <a:lstStyle/>
          <a:p>
            <a:r>
              <a:rPr lang="cs-CZ" dirty="0"/>
              <a:t>Další průběh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E060C-FFA5-4276-8919-BCB970A78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658140"/>
            <a:ext cx="10733649" cy="4581341"/>
          </a:xfrm>
        </p:spPr>
        <p:txBody>
          <a:bodyPr>
            <a:normAutofit/>
          </a:bodyPr>
          <a:lstStyle/>
          <a:p>
            <a:r>
              <a:rPr lang="cs-CZ" sz="2800" dirty="0"/>
              <a:t>15. den další progrese respiračního a pravostranného srdečního selhání</a:t>
            </a:r>
          </a:p>
          <a:p>
            <a:endParaRPr lang="cs-CZ" sz="2800" dirty="0"/>
          </a:p>
          <a:p>
            <a:r>
              <a:rPr lang="cs-CZ" sz="2800" dirty="0"/>
              <a:t>Vzhledem k nemožnosti kurativního řešení nádorového rozhodnuto nerozšiřovat terapii  a byla zahájena paliativní péče</a:t>
            </a:r>
          </a:p>
          <a:p>
            <a:endParaRPr lang="cs-CZ" sz="2800" dirty="0"/>
          </a:p>
          <a:p>
            <a:r>
              <a:rPr lang="cs-CZ" sz="2800" dirty="0"/>
              <a:t>18. den hospitalizace pacientka zemřela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2358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6EF9D-83D3-4C58-A490-26DCCCAC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04" y="618519"/>
            <a:ext cx="9905996" cy="872657"/>
          </a:xfrm>
        </p:spPr>
        <p:txBody>
          <a:bodyPr/>
          <a:lstStyle/>
          <a:p>
            <a:r>
              <a:rPr lang="cs-CZ" dirty="0"/>
              <a:t>Sekční a histologický nález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E060C-FFA5-4276-8919-BCB970A78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28" y="1491176"/>
            <a:ext cx="11812172" cy="1246425"/>
          </a:xfrm>
        </p:spPr>
        <p:txBody>
          <a:bodyPr>
            <a:noAutofit/>
          </a:bodyPr>
          <a:lstStyle/>
          <a:p>
            <a:r>
              <a:rPr lang="cs-CZ" sz="2800" dirty="0"/>
              <a:t>Následná klinická pitva potvrdila nález  tumoru pravého prsu s lymfadenopatií, prorůstáním do hrudní stěny, četnými metastázami v plicích a </a:t>
            </a:r>
            <a:r>
              <a:rPr lang="cs-CZ" sz="2800" dirty="0" err="1"/>
              <a:t>angioinvazí</a:t>
            </a:r>
            <a:r>
              <a:rPr lang="cs-CZ" sz="2800" dirty="0"/>
              <a:t> do plic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0E9550-C717-43EA-A1BF-546BB042D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4038" t="19883" r="10692" b="21832"/>
          <a:stretch/>
        </p:blipFill>
        <p:spPr>
          <a:xfrm>
            <a:off x="1300085" y="2904565"/>
            <a:ext cx="3496996" cy="380572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5D2DC51-00E9-44AF-9097-0B65557FF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9116" t="30965" r="35961" b="34968"/>
          <a:stretch/>
        </p:blipFill>
        <p:spPr>
          <a:xfrm>
            <a:off x="5997776" y="2904565"/>
            <a:ext cx="4725910" cy="38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23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6EF9D-83D3-4C58-A490-26DCCCAC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50" y="407503"/>
            <a:ext cx="3587262" cy="872657"/>
          </a:xfrm>
        </p:spPr>
        <p:txBody>
          <a:bodyPr/>
          <a:lstStyle/>
          <a:p>
            <a:r>
              <a:rPr lang="cs-CZ" dirty="0"/>
              <a:t>Diskuse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E060C-FFA5-4276-8919-BCB970A78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491176"/>
            <a:ext cx="11308080" cy="3240743"/>
          </a:xfrm>
        </p:spPr>
        <p:txBody>
          <a:bodyPr>
            <a:noAutofit/>
          </a:bodyPr>
          <a:lstStyle/>
          <a:p>
            <a:r>
              <a:rPr lang="cs-CZ" sz="2800" dirty="0"/>
              <a:t>Onkologická onemocnění vzácnou příčinou plicní hypertenze, a to navzdory faktu, že v některých </a:t>
            </a:r>
            <a:r>
              <a:rPr lang="cs-CZ" sz="2800" i="1" dirty="0"/>
              <a:t>post </a:t>
            </a:r>
            <a:r>
              <a:rPr lang="cs-CZ" sz="2800" i="1" dirty="0" err="1"/>
              <a:t>mortem</a:t>
            </a:r>
            <a:r>
              <a:rPr lang="cs-CZ" sz="2800" i="1" dirty="0"/>
              <a:t> </a:t>
            </a:r>
            <a:r>
              <a:rPr lang="cs-CZ" sz="2800" dirty="0"/>
              <a:t>studiích byl výskyt </a:t>
            </a:r>
            <a:r>
              <a:rPr lang="cs-CZ" sz="2800" dirty="0" err="1"/>
              <a:t>mikroembolů</a:t>
            </a:r>
            <a:r>
              <a:rPr lang="cs-CZ" sz="2800" dirty="0"/>
              <a:t> v plicích odhalen až u 26% pacientů se solidními tumory (1)</a:t>
            </a:r>
          </a:p>
          <a:p>
            <a:endParaRPr lang="cs-CZ" sz="2800" dirty="0"/>
          </a:p>
          <a:p>
            <a:r>
              <a:rPr lang="cs-CZ" sz="2800" dirty="0"/>
              <a:t>Nejčastěji PH spojena s adenokarcinomy (např. karcinom prsu), tumory plic, jater nebo gastrointestinálního traktu (2)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6756164-567F-49D2-9460-F6DE2AEB3D38}"/>
              </a:ext>
            </a:extLst>
          </p:cNvPr>
          <p:cNvSpPr/>
          <p:nvPr/>
        </p:nvSpPr>
        <p:spPr>
          <a:xfrm>
            <a:off x="675250" y="5577761"/>
            <a:ext cx="10789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0" i="0" u="none" strike="noStrike" baseline="0" dirty="0">
                <a:solidFill>
                  <a:schemeClr val="bg1"/>
                </a:solidFill>
                <a:latin typeface="Frutiger CE"/>
              </a:rPr>
              <a:t>1.L.C. </a:t>
            </a:r>
            <a:r>
              <a:rPr lang="cs-CZ" sz="1600" b="0" i="0" u="none" strike="noStrike" baseline="0" dirty="0" err="1">
                <a:solidFill>
                  <a:schemeClr val="bg1"/>
                </a:solidFill>
                <a:latin typeface="Frutiger CE"/>
              </a:rPr>
              <a:t>Price</a:t>
            </a:r>
            <a:r>
              <a:rPr lang="cs-CZ" sz="1600" b="0" i="0" u="none" strike="noStrike" baseline="0" dirty="0">
                <a:solidFill>
                  <a:schemeClr val="bg1"/>
                </a:solidFill>
                <a:latin typeface="Frutiger CE"/>
              </a:rPr>
              <a:t>, M.J. </a:t>
            </a:r>
            <a:r>
              <a:rPr lang="cs-CZ" sz="1600" b="0" i="0" u="none" strike="noStrike" baseline="0" dirty="0" err="1">
                <a:solidFill>
                  <a:schemeClr val="bg1"/>
                </a:solidFill>
                <a:latin typeface="Frutiger CE"/>
              </a:rPr>
              <a:t>Seckl</a:t>
            </a:r>
            <a:r>
              <a:rPr lang="cs-CZ" sz="1600" b="0" i="0" u="none" strike="noStrike" baseline="0" dirty="0">
                <a:solidFill>
                  <a:schemeClr val="bg1"/>
                </a:solidFill>
                <a:latin typeface="Frutiger CE"/>
              </a:rPr>
              <a:t>, P. </a:t>
            </a:r>
            <a:r>
              <a:rPr lang="cs-CZ" sz="1600" b="0" i="0" u="none" strike="noStrike" baseline="0" dirty="0" err="1">
                <a:solidFill>
                  <a:schemeClr val="bg1"/>
                </a:solidFill>
                <a:latin typeface="Frutiger CE"/>
              </a:rPr>
              <a:t>Dorfmuller</a:t>
            </a:r>
            <a:r>
              <a:rPr lang="cs-CZ" sz="1600" b="0" i="0" u="none" strike="noStrike" baseline="0" dirty="0">
                <a:solidFill>
                  <a:schemeClr val="bg1"/>
                </a:solidFill>
                <a:latin typeface="Frutiger CE"/>
              </a:rPr>
              <a:t>, et al., </a:t>
            </a:r>
            <a:r>
              <a:rPr lang="cs-CZ" sz="1600" b="0" i="0" u="none" strike="noStrike" baseline="0" dirty="0" err="1">
                <a:solidFill>
                  <a:schemeClr val="bg1"/>
                </a:solidFill>
                <a:latin typeface="Frutiger CE"/>
              </a:rPr>
              <a:t>Tumoral</a:t>
            </a:r>
            <a:r>
              <a:rPr lang="cs-CZ" sz="1600" b="0" i="0" u="none" strike="noStrike" baseline="0" dirty="0">
                <a:solidFill>
                  <a:schemeClr val="bg1"/>
                </a:solidFill>
                <a:latin typeface="Frutiger CE"/>
              </a:rPr>
              <a:t> </a:t>
            </a:r>
            <a:r>
              <a:rPr lang="cs-CZ" sz="1600" b="0" i="0" u="none" strike="noStrike" baseline="0" dirty="0" err="1">
                <a:solidFill>
                  <a:schemeClr val="bg1"/>
                </a:solidFill>
                <a:latin typeface="Frutiger CE"/>
              </a:rPr>
              <a:t>pulmonary</a:t>
            </a:r>
            <a:r>
              <a:rPr lang="cs-CZ" sz="1600" b="0" i="0" u="none" strike="noStrike" baseline="0" dirty="0">
                <a:solidFill>
                  <a:schemeClr val="bg1"/>
                </a:solidFill>
                <a:latin typeface="Frutiger CE"/>
              </a:rPr>
              <a:t> </a:t>
            </a:r>
            <a:r>
              <a:rPr lang="cs-CZ" sz="1600" b="0" i="0" u="none" strike="noStrike" baseline="0" dirty="0" err="1">
                <a:solidFill>
                  <a:schemeClr val="bg1"/>
                </a:solidFill>
                <a:latin typeface="Frutiger CE"/>
              </a:rPr>
              <a:t>hypertension</a:t>
            </a:r>
            <a:r>
              <a:rPr lang="cs-CZ" sz="1600" b="0" i="0" u="none" strike="noStrike" baseline="0" dirty="0">
                <a:solidFill>
                  <a:schemeClr val="bg1"/>
                </a:solidFill>
                <a:latin typeface="Frutiger CE"/>
              </a:rPr>
              <a:t>, </a:t>
            </a:r>
            <a:r>
              <a:rPr lang="cs-CZ" sz="1600" b="0" i="0" u="none" strike="noStrike" baseline="0" dirty="0" err="1">
                <a:solidFill>
                  <a:schemeClr val="bg1"/>
                </a:solidFill>
                <a:latin typeface="Frutiger CE"/>
              </a:rPr>
              <a:t>European</a:t>
            </a:r>
            <a:r>
              <a:rPr lang="cs-CZ" sz="1600" b="0" i="0" u="none" strike="noStrike" baseline="0" dirty="0">
                <a:solidFill>
                  <a:schemeClr val="bg1"/>
                </a:solidFill>
                <a:latin typeface="Frutiger CE"/>
              </a:rPr>
              <a:t> </a:t>
            </a:r>
            <a:r>
              <a:rPr lang="cs-CZ" sz="1600" b="0" i="0" u="none" strike="noStrike" baseline="0" dirty="0" err="1">
                <a:solidFill>
                  <a:schemeClr val="bg1"/>
                </a:solidFill>
                <a:latin typeface="Frutiger CE"/>
              </a:rPr>
              <a:t>Respiratory</a:t>
            </a:r>
            <a:r>
              <a:rPr lang="cs-CZ" sz="1600" b="0" i="0" u="none" strike="noStrike" baseline="0" dirty="0">
                <a:solidFill>
                  <a:schemeClr val="bg1"/>
                </a:solidFill>
                <a:latin typeface="Frutiger CE"/>
              </a:rPr>
              <a:t> </a:t>
            </a:r>
            <a:r>
              <a:rPr lang="cs-CZ" sz="1600" b="0" i="0" u="none" strike="noStrike" baseline="0" dirty="0" err="1">
                <a:solidFill>
                  <a:schemeClr val="bg1"/>
                </a:solidFill>
                <a:latin typeface="Frutiger CE"/>
              </a:rPr>
              <a:t>Review</a:t>
            </a:r>
            <a:r>
              <a:rPr lang="cs-CZ" sz="1600" b="0" i="0" u="none" strike="noStrike" baseline="0" dirty="0">
                <a:solidFill>
                  <a:schemeClr val="bg1"/>
                </a:solidFill>
                <a:latin typeface="Frutiger CE"/>
              </a:rPr>
              <a:t> 28 (2019) </a:t>
            </a:r>
            <a:r>
              <a:rPr lang="cs-CZ" sz="1600" b="0" i="0" u="none" strike="noStrike" baseline="0" dirty="0" err="1">
                <a:solidFill>
                  <a:schemeClr val="bg1"/>
                </a:solidFill>
                <a:latin typeface="Frutiger CE"/>
              </a:rPr>
              <a:t>pii</a:t>
            </a:r>
            <a:r>
              <a:rPr lang="cs-CZ" sz="1600" b="0" i="0" u="none" strike="noStrike" baseline="0" dirty="0">
                <a:solidFill>
                  <a:schemeClr val="bg1"/>
                </a:solidFill>
                <a:latin typeface="Frutiger CE"/>
              </a:rPr>
              <a:t>: 180065. </a:t>
            </a:r>
            <a:r>
              <a:rPr lang="cs-CZ" sz="1600" b="0" i="0" u="none" strike="noStrike" baseline="0" dirty="0" err="1">
                <a:solidFill>
                  <a:schemeClr val="bg1"/>
                </a:solidFill>
                <a:latin typeface="Frutiger CE"/>
              </a:rPr>
              <a:t>doi</a:t>
            </a:r>
            <a:r>
              <a:rPr lang="cs-CZ" sz="1600" b="0" i="0" u="none" strike="noStrike" baseline="0" dirty="0">
                <a:solidFill>
                  <a:schemeClr val="bg1"/>
                </a:solidFill>
                <a:latin typeface="Frutiger CE"/>
              </a:rPr>
              <a:t>: 10.1183/16000617.0065-2018.</a:t>
            </a:r>
          </a:p>
          <a:p>
            <a:r>
              <a:rPr lang="cs-CZ" sz="1600" dirty="0">
                <a:solidFill>
                  <a:schemeClr val="bg1"/>
                </a:solidFill>
                <a:latin typeface="Frutiger CE"/>
              </a:rPr>
              <a:t>2. </a:t>
            </a:r>
            <a:r>
              <a:rPr lang="en-US" sz="1600" dirty="0">
                <a:solidFill>
                  <a:schemeClr val="bg1"/>
                </a:solidFill>
                <a:latin typeface="Frutiger CE"/>
              </a:rPr>
              <a:t>L. </a:t>
            </a:r>
            <a:r>
              <a:rPr lang="en-US" sz="1600" dirty="0" err="1">
                <a:solidFill>
                  <a:schemeClr val="bg1"/>
                </a:solidFill>
                <a:latin typeface="Frutiger CE"/>
              </a:rPr>
              <a:t>Sadoff</a:t>
            </a:r>
            <a:r>
              <a:rPr lang="en-US" sz="1600" dirty="0">
                <a:solidFill>
                  <a:schemeClr val="bg1"/>
                </a:solidFill>
                <a:latin typeface="Frutiger CE"/>
              </a:rPr>
              <a:t>, J. Grossman, H. Weiner, Lymphangitic pulmonary</a:t>
            </a:r>
            <a:r>
              <a:rPr lang="cs-CZ" sz="1600" dirty="0">
                <a:solidFill>
                  <a:schemeClr val="bg1"/>
                </a:solidFill>
                <a:latin typeface="Frutiger CE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Frutiger CE"/>
              </a:rPr>
              <a:t>metastases secondary to breast cancer with normal chest</a:t>
            </a:r>
            <a:r>
              <a:rPr lang="cs-CZ" sz="1600" dirty="0">
                <a:solidFill>
                  <a:schemeClr val="bg1"/>
                </a:solidFill>
                <a:latin typeface="Frutiger CE"/>
              </a:rPr>
              <a:t>    </a:t>
            </a:r>
            <a:r>
              <a:rPr lang="en-US" sz="1600" dirty="0">
                <a:solidFill>
                  <a:schemeClr val="bg1"/>
                </a:solidFill>
                <a:latin typeface="Frutiger CE"/>
              </a:rPr>
              <a:t>x-rays and abnormal perfusion lung scans, Oncology 31 (1975)</a:t>
            </a:r>
            <a:r>
              <a:rPr lang="cs-CZ" sz="1600" dirty="0">
                <a:solidFill>
                  <a:schemeClr val="bg1"/>
                </a:solidFill>
                <a:latin typeface="Frutiger CE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Frutiger CE"/>
              </a:rPr>
              <a:t>164–171.</a:t>
            </a:r>
            <a:r>
              <a:rPr lang="cs-CZ" sz="1600" b="0" i="0" u="none" strike="noStrike" baseline="0" dirty="0">
                <a:solidFill>
                  <a:schemeClr val="bg1"/>
                </a:solidFill>
                <a:latin typeface="Frutiger CE"/>
              </a:rPr>
              <a:t> 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02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6EF9D-83D3-4C58-A490-26DCCCAC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1" y="421969"/>
            <a:ext cx="10123460" cy="872657"/>
          </a:xfrm>
        </p:spPr>
        <p:txBody>
          <a:bodyPr>
            <a:normAutofit fontScale="90000"/>
          </a:bodyPr>
          <a:lstStyle/>
          <a:p>
            <a:r>
              <a:rPr lang="cs-CZ" dirty="0"/>
              <a:t>Mechanismus vzniku plicní  hypertenze		     	u onkologických onemocnění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E060C-FFA5-4276-8919-BCB970A78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51" y="1944455"/>
            <a:ext cx="10592973" cy="4306562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Makroembolismus</a:t>
            </a:r>
            <a:r>
              <a:rPr lang="cs-CZ" sz="2800" dirty="0"/>
              <a:t> – klasická PE resp. TEN</a:t>
            </a:r>
          </a:p>
          <a:p>
            <a:r>
              <a:rPr lang="cs-CZ" sz="2800" b="1" dirty="0"/>
              <a:t>Plicní nádorový </a:t>
            </a:r>
            <a:r>
              <a:rPr lang="cs-CZ" sz="2800" b="1" dirty="0" err="1"/>
              <a:t>mikroembolismus</a:t>
            </a:r>
            <a:r>
              <a:rPr lang="cs-CZ" sz="2800" b="1" dirty="0"/>
              <a:t> </a:t>
            </a:r>
            <a:r>
              <a:rPr lang="cs-CZ" sz="2800" dirty="0"/>
              <a:t>(</a:t>
            </a:r>
            <a:r>
              <a:rPr lang="cs-CZ" sz="2800" dirty="0" err="1"/>
              <a:t>pulmonary</a:t>
            </a:r>
            <a:r>
              <a:rPr lang="cs-CZ" sz="2800" dirty="0"/>
              <a:t> </a:t>
            </a:r>
            <a:r>
              <a:rPr lang="cs-CZ" sz="2800" dirty="0" err="1"/>
              <a:t>tumour</a:t>
            </a:r>
            <a:r>
              <a:rPr lang="cs-CZ" sz="2800" dirty="0"/>
              <a:t> </a:t>
            </a:r>
            <a:r>
              <a:rPr lang="cs-CZ" sz="2800" dirty="0" err="1"/>
              <a:t>microembolism</a:t>
            </a:r>
            <a:r>
              <a:rPr lang="cs-CZ" sz="2800" dirty="0"/>
              <a:t>, PTE) - okluze malých plicních arteriol přímo nádorovými buňkami bez jejich rozvinutí se v metastázu </a:t>
            </a:r>
          </a:p>
          <a:p>
            <a:r>
              <a:rPr lang="cs-CZ" sz="2800" b="1" dirty="0"/>
              <a:t>Nádorová plicní trombotická mikroangiopatie </a:t>
            </a:r>
            <a:r>
              <a:rPr lang="cs-CZ" sz="2800" dirty="0"/>
              <a:t>(</a:t>
            </a:r>
            <a:r>
              <a:rPr lang="cs-CZ" sz="2800" dirty="0" err="1"/>
              <a:t>pulmonary</a:t>
            </a:r>
            <a:r>
              <a:rPr lang="cs-CZ" sz="2800" dirty="0"/>
              <a:t> </a:t>
            </a:r>
            <a:r>
              <a:rPr lang="cs-CZ" sz="2800" dirty="0" err="1"/>
              <a:t>tumour</a:t>
            </a:r>
            <a:r>
              <a:rPr lang="cs-CZ" sz="2800" dirty="0"/>
              <a:t> </a:t>
            </a:r>
            <a:r>
              <a:rPr lang="cs-CZ" sz="2800" dirty="0" err="1"/>
              <a:t>thrombotic</a:t>
            </a:r>
            <a:r>
              <a:rPr lang="cs-CZ" sz="2800" dirty="0"/>
              <a:t> </a:t>
            </a:r>
            <a:r>
              <a:rPr lang="cs-CZ" sz="2800" dirty="0" err="1"/>
              <a:t>microangiopathy</a:t>
            </a:r>
            <a:r>
              <a:rPr lang="cs-CZ" sz="2800" dirty="0"/>
              <a:t>, PTTM)- reaktivní  zánětlivá , trombotická a proliferační odpověď kolem nádorových buněk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8D0DFA2-1CBE-4BE2-9292-403EF343A235}"/>
              </a:ext>
            </a:extLst>
          </p:cNvPr>
          <p:cNvSpPr txBox="1"/>
          <p:nvPr/>
        </p:nvSpPr>
        <p:spPr>
          <a:xfrm>
            <a:off x="1143000" y="6251017"/>
            <a:ext cx="1032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L.C. </a:t>
            </a:r>
            <a:r>
              <a:rPr lang="cs-CZ" sz="1400" dirty="0" err="1">
                <a:solidFill>
                  <a:schemeClr val="bg1"/>
                </a:solidFill>
              </a:rPr>
              <a:t>Price</a:t>
            </a:r>
            <a:r>
              <a:rPr lang="cs-CZ" sz="1400" dirty="0">
                <a:solidFill>
                  <a:schemeClr val="bg1"/>
                </a:solidFill>
              </a:rPr>
              <a:t>, M.J. </a:t>
            </a:r>
            <a:r>
              <a:rPr lang="cs-CZ" sz="1400" dirty="0" err="1">
                <a:solidFill>
                  <a:schemeClr val="bg1"/>
                </a:solidFill>
              </a:rPr>
              <a:t>Seckl</a:t>
            </a:r>
            <a:r>
              <a:rPr lang="cs-CZ" sz="1400" dirty="0">
                <a:solidFill>
                  <a:schemeClr val="bg1"/>
                </a:solidFill>
              </a:rPr>
              <a:t>, P. </a:t>
            </a:r>
            <a:r>
              <a:rPr lang="cs-CZ" sz="1400" dirty="0" err="1">
                <a:solidFill>
                  <a:schemeClr val="bg1"/>
                </a:solidFill>
              </a:rPr>
              <a:t>Dorfmuller</a:t>
            </a:r>
            <a:r>
              <a:rPr lang="cs-CZ" sz="1400" dirty="0">
                <a:solidFill>
                  <a:schemeClr val="bg1"/>
                </a:solidFill>
              </a:rPr>
              <a:t>, et al., </a:t>
            </a:r>
            <a:r>
              <a:rPr lang="cs-CZ" sz="1400" dirty="0" err="1">
                <a:solidFill>
                  <a:schemeClr val="bg1"/>
                </a:solidFill>
              </a:rPr>
              <a:t>Tumoral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pulmonary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hypertension</a:t>
            </a:r>
            <a:r>
              <a:rPr lang="cs-CZ" sz="1400" dirty="0">
                <a:solidFill>
                  <a:schemeClr val="bg1"/>
                </a:solidFill>
              </a:rPr>
              <a:t>, </a:t>
            </a:r>
            <a:r>
              <a:rPr lang="cs-CZ" sz="1400" dirty="0" err="1">
                <a:solidFill>
                  <a:schemeClr val="bg1"/>
                </a:solidFill>
              </a:rPr>
              <a:t>European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Respiratory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Review</a:t>
            </a:r>
            <a:r>
              <a:rPr lang="cs-CZ" sz="1400" dirty="0">
                <a:solidFill>
                  <a:schemeClr val="bg1"/>
                </a:solidFill>
              </a:rPr>
              <a:t> 28 (2019) </a:t>
            </a:r>
            <a:r>
              <a:rPr lang="cs-CZ" sz="1400" dirty="0" err="1">
                <a:solidFill>
                  <a:schemeClr val="bg1"/>
                </a:solidFill>
              </a:rPr>
              <a:t>pii</a:t>
            </a:r>
            <a:r>
              <a:rPr lang="cs-CZ" sz="1400" dirty="0">
                <a:solidFill>
                  <a:schemeClr val="bg1"/>
                </a:solidFill>
              </a:rPr>
              <a:t>: 180065. </a:t>
            </a:r>
            <a:r>
              <a:rPr lang="cs-CZ" sz="1400" dirty="0" err="1">
                <a:solidFill>
                  <a:schemeClr val="bg1"/>
                </a:solidFill>
              </a:rPr>
              <a:t>doi</a:t>
            </a:r>
            <a:r>
              <a:rPr lang="cs-CZ" sz="1400" dirty="0">
                <a:solidFill>
                  <a:schemeClr val="bg1"/>
                </a:solidFill>
              </a:rPr>
              <a:t>: 10.1183/16000617.0065-2018. </a:t>
            </a:r>
          </a:p>
        </p:txBody>
      </p:sp>
    </p:spTree>
    <p:extLst>
      <p:ext uri="{BB962C8B-B14F-4D97-AF65-F5344CB8AC3E}">
        <p14:creationId xmlns:p14="http://schemas.microsoft.com/office/powerpoint/2010/main" val="3101931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6EF9D-83D3-4C58-A490-26DCCCAC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47" y="491910"/>
            <a:ext cx="10415952" cy="872657"/>
          </a:xfrm>
        </p:spPr>
        <p:txBody>
          <a:bodyPr>
            <a:normAutofit fontScale="90000"/>
          </a:bodyPr>
          <a:lstStyle/>
          <a:p>
            <a:r>
              <a:rPr lang="cs-CZ" dirty="0"/>
              <a:t>Prognóza a léčba plicní hypertenze 				u onkologických onemocnění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E060C-FFA5-4276-8919-BCB970A78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7" y="2622176"/>
            <a:ext cx="10832121" cy="2245659"/>
          </a:xfrm>
        </p:spPr>
        <p:txBody>
          <a:bodyPr>
            <a:normAutofit/>
          </a:bodyPr>
          <a:lstStyle/>
          <a:p>
            <a:r>
              <a:rPr lang="cs-CZ" sz="2800" dirty="0"/>
              <a:t>Prognóza obecně nepříznivá</a:t>
            </a:r>
          </a:p>
          <a:p>
            <a:r>
              <a:rPr lang="cs-CZ" sz="2800" dirty="0"/>
              <a:t> Kasuisticky případy kladné odpovědi </a:t>
            </a:r>
            <a:r>
              <a:rPr lang="cs-CZ" sz="2800" dirty="0" err="1"/>
              <a:t>mikrovaskulárních</a:t>
            </a:r>
            <a:r>
              <a:rPr lang="cs-CZ" sz="2800" dirty="0"/>
              <a:t> forem na léčbu chemoterapeutiky, imunosupresivy a vazodilatátory (1,2)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6479FBD-3C8E-46A3-9CDD-AB273A5B4FAC}"/>
              </a:ext>
            </a:extLst>
          </p:cNvPr>
          <p:cNvSpPr txBox="1"/>
          <p:nvPr/>
        </p:nvSpPr>
        <p:spPr>
          <a:xfrm>
            <a:off x="829995" y="5654705"/>
            <a:ext cx="110712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1.S. </a:t>
            </a:r>
            <a:r>
              <a:rPr lang="cs-CZ" sz="1400" dirty="0" err="1">
                <a:solidFill>
                  <a:schemeClr val="bg1"/>
                </a:solidFill>
              </a:rPr>
              <a:t>Minatsuki</a:t>
            </a:r>
            <a:r>
              <a:rPr lang="cs-CZ" sz="1400" dirty="0">
                <a:solidFill>
                  <a:schemeClr val="bg1"/>
                </a:solidFill>
              </a:rPr>
              <a:t>, I. </a:t>
            </a:r>
            <a:r>
              <a:rPr lang="cs-CZ" sz="1400" dirty="0" err="1">
                <a:solidFill>
                  <a:schemeClr val="bg1"/>
                </a:solidFill>
              </a:rPr>
              <a:t>Miura</a:t>
            </a:r>
            <a:r>
              <a:rPr lang="cs-CZ" sz="1400" dirty="0">
                <a:solidFill>
                  <a:schemeClr val="bg1"/>
                </a:solidFill>
              </a:rPr>
              <a:t>, A. </a:t>
            </a:r>
            <a:r>
              <a:rPr lang="cs-CZ" sz="1400" dirty="0" err="1">
                <a:solidFill>
                  <a:schemeClr val="bg1"/>
                </a:solidFill>
              </a:rPr>
              <a:t>Yao</a:t>
            </a:r>
            <a:r>
              <a:rPr lang="cs-CZ" sz="1400" dirty="0">
                <a:solidFill>
                  <a:schemeClr val="bg1"/>
                </a:solidFill>
              </a:rPr>
              <a:t>, et al., </a:t>
            </a:r>
            <a:r>
              <a:rPr lang="cs-CZ" sz="1400" dirty="0" err="1">
                <a:solidFill>
                  <a:schemeClr val="bg1"/>
                </a:solidFill>
              </a:rPr>
              <a:t>Platelet-derived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growth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factor</a:t>
            </a:r>
            <a:r>
              <a:rPr lang="cs-CZ" sz="1400" dirty="0">
                <a:solidFill>
                  <a:schemeClr val="bg1"/>
                </a:solidFill>
              </a:rPr>
              <a:t> receptor-tyrosine </a:t>
            </a:r>
            <a:r>
              <a:rPr lang="cs-CZ" sz="1400" dirty="0" err="1">
                <a:solidFill>
                  <a:schemeClr val="bg1"/>
                </a:solidFill>
              </a:rPr>
              <a:t>kinase</a:t>
            </a:r>
            <a:r>
              <a:rPr lang="cs-CZ" sz="1400" dirty="0">
                <a:solidFill>
                  <a:schemeClr val="bg1"/>
                </a:solidFill>
              </a:rPr>
              <a:t> inhibitor, </a:t>
            </a:r>
            <a:r>
              <a:rPr lang="cs-CZ" sz="1400" dirty="0" err="1">
                <a:solidFill>
                  <a:schemeClr val="bg1"/>
                </a:solidFill>
              </a:rPr>
              <a:t>imatinib</a:t>
            </a:r>
            <a:r>
              <a:rPr lang="cs-CZ" sz="1400" dirty="0">
                <a:solidFill>
                  <a:schemeClr val="bg1"/>
                </a:solidFill>
              </a:rPr>
              <a:t>, </a:t>
            </a:r>
            <a:r>
              <a:rPr lang="cs-CZ" sz="1400" dirty="0" err="1">
                <a:solidFill>
                  <a:schemeClr val="bg1"/>
                </a:solidFill>
              </a:rPr>
              <a:t>is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effective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for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treating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pulmonary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hypertension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induced</a:t>
            </a:r>
            <a:r>
              <a:rPr lang="cs-CZ" sz="1400" dirty="0">
                <a:solidFill>
                  <a:schemeClr val="bg1"/>
                </a:solidFill>
              </a:rPr>
              <a:t> by </a:t>
            </a:r>
            <a:r>
              <a:rPr lang="cs-CZ" sz="1400" dirty="0" err="1">
                <a:solidFill>
                  <a:schemeClr val="bg1"/>
                </a:solidFill>
              </a:rPr>
              <a:t>pulmonary</a:t>
            </a:r>
            <a:r>
              <a:rPr lang="cs-CZ" sz="1400" dirty="0">
                <a:solidFill>
                  <a:schemeClr val="bg1"/>
                </a:solidFill>
              </a:rPr>
              <a:t> tumor </a:t>
            </a:r>
            <a:r>
              <a:rPr lang="cs-CZ" sz="1400" dirty="0" err="1">
                <a:solidFill>
                  <a:schemeClr val="bg1"/>
                </a:solidFill>
              </a:rPr>
              <a:t>thrombotic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microangiopathy</a:t>
            </a:r>
            <a:r>
              <a:rPr lang="cs-CZ" sz="1400" dirty="0">
                <a:solidFill>
                  <a:schemeClr val="bg1"/>
                </a:solidFill>
              </a:rPr>
              <a:t>, International </a:t>
            </a:r>
            <a:r>
              <a:rPr lang="cs-CZ" sz="1400" dirty="0" err="1">
                <a:solidFill>
                  <a:schemeClr val="bg1"/>
                </a:solidFill>
              </a:rPr>
              <a:t>Heart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Journal</a:t>
            </a:r>
            <a:r>
              <a:rPr lang="cs-CZ" sz="1400" dirty="0">
                <a:solidFill>
                  <a:schemeClr val="bg1"/>
                </a:solidFill>
              </a:rPr>
              <a:t> 56 (2015) 245–248. </a:t>
            </a:r>
          </a:p>
          <a:p>
            <a:r>
              <a:rPr lang="cs-CZ" sz="1400" dirty="0">
                <a:solidFill>
                  <a:schemeClr val="bg1"/>
                </a:solidFill>
              </a:rPr>
              <a:t>2. A. </a:t>
            </a:r>
            <a:r>
              <a:rPr lang="cs-CZ" sz="1400" dirty="0" err="1">
                <a:solidFill>
                  <a:schemeClr val="bg1"/>
                </a:solidFill>
              </a:rPr>
              <a:t>Ogawa</a:t>
            </a:r>
            <a:r>
              <a:rPr lang="cs-CZ" sz="1400" dirty="0">
                <a:solidFill>
                  <a:schemeClr val="bg1"/>
                </a:solidFill>
              </a:rPr>
              <a:t>, I. </a:t>
            </a:r>
            <a:r>
              <a:rPr lang="cs-CZ" sz="1400" dirty="0" err="1">
                <a:solidFill>
                  <a:schemeClr val="bg1"/>
                </a:solidFill>
              </a:rPr>
              <a:t>Yamadori</a:t>
            </a:r>
            <a:r>
              <a:rPr lang="cs-CZ" sz="1400" dirty="0">
                <a:solidFill>
                  <a:schemeClr val="bg1"/>
                </a:solidFill>
              </a:rPr>
              <a:t>, O. </a:t>
            </a:r>
            <a:r>
              <a:rPr lang="cs-CZ" sz="1400" dirty="0" err="1">
                <a:solidFill>
                  <a:schemeClr val="bg1"/>
                </a:solidFill>
              </a:rPr>
              <a:t>Matsubara</a:t>
            </a:r>
            <a:r>
              <a:rPr lang="cs-CZ" sz="1400" dirty="0">
                <a:solidFill>
                  <a:schemeClr val="bg1"/>
                </a:solidFill>
              </a:rPr>
              <a:t>, H. </a:t>
            </a:r>
            <a:r>
              <a:rPr lang="cs-CZ" sz="1400" dirty="0" err="1">
                <a:solidFill>
                  <a:schemeClr val="bg1"/>
                </a:solidFill>
              </a:rPr>
              <a:t>Matsubara</a:t>
            </a:r>
            <a:r>
              <a:rPr lang="cs-CZ" sz="1400" dirty="0">
                <a:solidFill>
                  <a:schemeClr val="bg1"/>
                </a:solidFill>
              </a:rPr>
              <a:t>, </a:t>
            </a:r>
            <a:r>
              <a:rPr lang="cs-CZ" sz="1400" dirty="0" err="1">
                <a:solidFill>
                  <a:schemeClr val="bg1"/>
                </a:solidFill>
              </a:rPr>
              <a:t>Pulmonary</a:t>
            </a:r>
            <a:r>
              <a:rPr lang="cs-CZ" sz="1400" dirty="0">
                <a:solidFill>
                  <a:schemeClr val="bg1"/>
                </a:solidFill>
              </a:rPr>
              <a:t> tumor </a:t>
            </a:r>
            <a:r>
              <a:rPr lang="cs-CZ" sz="1400" dirty="0" err="1">
                <a:solidFill>
                  <a:schemeClr val="bg1"/>
                </a:solidFill>
              </a:rPr>
              <a:t>thrombotic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microangiopathy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with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circulatory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failure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treated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with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imatinib</a:t>
            </a:r>
            <a:r>
              <a:rPr lang="cs-CZ" sz="1400" dirty="0">
                <a:solidFill>
                  <a:schemeClr val="bg1"/>
                </a:solidFill>
              </a:rPr>
              <a:t>, </a:t>
            </a:r>
            <a:r>
              <a:rPr lang="cs-CZ" sz="1400" dirty="0" err="1">
                <a:solidFill>
                  <a:schemeClr val="bg1"/>
                </a:solidFill>
              </a:rPr>
              <a:t>Internal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Medicine</a:t>
            </a:r>
            <a:r>
              <a:rPr lang="cs-CZ" sz="1400" dirty="0">
                <a:solidFill>
                  <a:schemeClr val="bg1"/>
                </a:solidFill>
              </a:rPr>
              <a:t> 52 (2013) 1927–1930. </a:t>
            </a:r>
          </a:p>
        </p:txBody>
      </p:sp>
    </p:spTree>
    <p:extLst>
      <p:ext uri="{BB962C8B-B14F-4D97-AF65-F5344CB8AC3E}">
        <p14:creationId xmlns:p14="http://schemas.microsoft.com/office/powerpoint/2010/main" val="1006342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558F15-5C09-480F-A7B5-57C79E451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1BB729-69FA-4B8E-A3C8-8CD4534FA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65AE23AF-D0EA-4DB8-9357-170ED04EF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368220"/>
              </p:ext>
            </p:extLst>
          </p:nvPr>
        </p:nvGraphicFramePr>
        <p:xfrm>
          <a:off x="534572" y="452718"/>
          <a:ext cx="9706708" cy="6060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6414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342651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441698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005945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122527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5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5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>
                          <a:solidFill>
                            <a:schemeClr val="bg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679741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5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679741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679741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679741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705462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705462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705462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704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>
            <a:extLst>
              <a:ext uri="{FF2B5EF4-FFF2-40B4-BE49-F238E27FC236}">
                <a16:creationId xmlns:a16="http://schemas.microsoft.com/office/drawing/2014/main" id="{0F511F02-D362-44A2-8B31-1111F68616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8518"/>
            <a:ext cx="9905996" cy="844522"/>
          </a:xfrm>
        </p:spPr>
        <p:txBody>
          <a:bodyPr/>
          <a:lstStyle/>
          <a:p>
            <a:pPr lvl="0"/>
            <a:r>
              <a:rPr lang="cs-CZ" dirty="0"/>
              <a:t>KASUISTIKA</a:t>
            </a:r>
          </a:p>
        </p:txBody>
      </p:sp>
      <p:sp>
        <p:nvSpPr>
          <p:cNvPr id="3" name="Zástupný obsah 4">
            <a:extLst>
              <a:ext uri="{FF2B5EF4-FFF2-40B4-BE49-F238E27FC236}">
                <a16:creationId xmlns:a16="http://schemas.microsoft.com/office/drawing/2014/main" id="{E11B9439-37A4-4CE8-A2E9-C0BCBAF0E0E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41408" y="1758462"/>
            <a:ext cx="9616239" cy="4656406"/>
          </a:xfrm>
        </p:spPr>
        <p:txBody>
          <a:bodyPr>
            <a:normAutofit/>
          </a:bodyPr>
          <a:lstStyle/>
          <a:p>
            <a:pPr lvl="0"/>
            <a:r>
              <a:rPr lang="cs-CZ" sz="2800" dirty="0"/>
              <a:t>žena, H.E. * 1952</a:t>
            </a:r>
          </a:p>
          <a:p>
            <a:pPr lvl="0"/>
            <a:r>
              <a:rPr lang="cs-CZ" sz="2800" dirty="0"/>
              <a:t>162 cm, 128 kg</a:t>
            </a:r>
          </a:p>
          <a:p>
            <a:pPr lvl="0"/>
            <a:r>
              <a:rPr lang="cs-CZ" sz="2800" dirty="0"/>
              <a:t>OA:</a:t>
            </a:r>
          </a:p>
          <a:p>
            <a:pPr lvl="1"/>
            <a:r>
              <a:rPr lang="cs-CZ" sz="2800" dirty="0"/>
              <a:t>arteriální hypertenze</a:t>
            </a:r>
          </a:p>
          <a:p>
            <a:pPr lvl="1"/>
            <a:r>
              <a:rPr lang="cs-CZ" sz="2800" dirty="0"/>
              <a:t>stav po opakovaných erysipelech</a:t>
            </a:r>
          </a:p>
          <a:p>
            <a:pPr lvl="1"/>
            <a:r>
              <a:rPr lang="cs-CZ" sz="2800" dirty="0"/>
              <a:t>bez dalších interních přidružených onemocnění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>
            <a:extLst>
              <a:ext uri="{FF2B5EF4-FFF2-40B4-BE49-F238E27FC236}">
                <a16:creationId xmlns:a16="http://schemas.microsoft.com/office/drawing/2014/main" id="{0F511F02-D362-44A2-8B31-1111F68616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781" y="618518"/>
            <a:ext cx="10157623" cy="844522"/>
          </a:xfrm>
        </p:spPr>
        <p:txBody>
          <a:bodyPr/>
          <a:lstStyle/>
          <a:p>
            <a:pPr lvl="0"/>
            <a:r>
              <a:rPr lang="cs-CZ" dirty="0"/>
              <a:t>KASUISTIKA</a:t>
            </a:r>
          </a:p>
        </p:txBody>
      </p:sp>
      <p:sp>
        <p:nvSpPr>
          <p:cNvPr id="3" name="Zástupný obsah 4">
            <a:extLst>
              <a:ext uri="{FF2B5EF4-FFF2-40B4-BE49-F238E27FC236}">
                <a16:creationId xmlns:a16="http://schemas.microsoft.com/office/drawing/2014/main" id="{E11B9439-37A4-4CE8-A2E9-C0BCBAF0E0E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87791" y="1463041"/>
            <a:ext cx="10860258" cy="5036234"/>
          </a:xfrm>
        </p:spPr>
        <p:txBody>
          <a:bodyPr>
            <a:noAutofit/>
          </a:bodyPr>
          <a:lstStyle/>
          <a:p>
            <a:pPr lvl="0"/>
            <a:r>
              <a:rPr lang="cs-CZ" b="1" dirty="0"/>
              <a:t>1. hospitalizace </a:t>
            </a:r>
            <a:r>
              <a:rPr lang="cs-CZ" dirty="0"/>
              <a:t>18.12. 2018 ve spádové nemocnici pro dušnost, kašel</a:t>
            </a:r>
          </a:p>
          <a:p>
            <a:pPr lvl="1"/>
            <a:r>
              <a:rPr lang="cs-CZ" sz="2400" b="1" dirty="0"/>
              <a:t>Laboratorně</a:t>
            </a:r>
            <a:r>
              <a:rPr lang="cs-CZ" sz="2400" dirty="0"/>
              <a:t>  CRP 60, leu 15,6, jinak bez pozoruhodností</a:t>
            </a:r>
          </a:p>
          <a:p>
            <a:pPr lvl="1"/>
            <a:r>
              <a:rPr lang="cs-CZ" sz="2400" b="1" dirty="0"/>
              <a:t>Echo</a:t>
            </a:r>
            <a:r>
              <a:rPr lang="cs-CZ" sz="2400" dirty="0"/>
              <a:t> dilatace pravostranných oddílů, známky PH gradient na </a:t>
            </a:r>
            <a:r>
              <a:rPr lang="cs-CZ" sz="2400" dirty="0" err="1"/>
              <a:t>Tri</a:t>
            </a:r>
            <a:r>
              <a:rPr lang="cs-CZ" sz="2400" dirty="0"/>
              <a:t> 75 </a:t>
            </a:r>
            <a:r>
              <a:rPr lang="cs-CZ" sz="2400" dirty="0" err="1"/>
              <a:t>mmHg</a:t>
            </a:r>
            <a:endParaRPr lang="cs-CZ" sz="2400" dirty="0"/>
          </a:p>
          <a:p>
            <a:pPr lvl="1"/>
            <a:r>
              <a:rPr lang="cs-CZ" sz="2400" b="1" dirty="0"/>
              <a:t>CT angiografie </a:t>
            </a:r>
            <a:r>
              <a:rPr lang="cs-CZ" sz="2400" dirty="0"/>
              <a:t>neprokázala plicní embolii, kondenzace plicního parenchymu, bilaterální výpotek, dilatace plicnice </a:t>
            </a:r>
          </a:p>
          <a:p>
            <a:pPr lvl="1"/>
            <a:r>
              <a:rPr lang="cs-CZ" sz="2400" dirty="0"/>
              <a:t>uzavřeno jako atypická  pneumonie – podána ATB (</a:t>
            </a:r>
            <a:r>
              <a:rPr lang="cs-CZ" sz="2400" dirty="0" err="1"/>
              <a:t>Levofloxacin</a:t>
            </a:r>
            <a:r>
              <a:rPr lang="cs-CZ" sz="2400" dirty="0"/>
              <a:t>), </a:t>
            </a:r>
            <a:r>
              <a:rPr lang="cs-CZ" sz="2400" dirty="0" err="1"/>
              <a:t>bronchodilatancia</a:t>
            </a:r>
            <a:r>
              <a:rPr lang="cs-CZ" sz="2400" dirty="0"/>
              <a:t>,  expektorancia, diuretika, punkce výpotku 1400 ml transsudát</a:t>
            </a:r>
          </a:p>
          <a:p>
            <a:pPr lvl="1"/>
            <a:endParaRPr lang="cs-CZ" sz="2400" dirty="0"/>
          </a:p>
          <a:p>
            <a:pPr lvl="1"/>
            <a:r>
              <a:rPr lang="cs-CZ" sz="2400" dirty="0"/>
              <a:t>zlepšení klinického stavu ,  22.12. </a:t>
            </a:r>
            <a:r>
              <a:rPr lang="cs-CZ" sz="2400" dirty="0" err="1"/>
              <a:t>dimise</a:t>
            </a:r>
            <a:endParaRPr lang="cs-CZ" sz="2400" dirty="0"/>
          </a:p>
          <a:p>
            <a:pPr lvl="1"/>
            <a:r>
              <a:rPr lang="cs-CZ" sz="2400" dirty="0"/>
              <a:t>objednána k došetření na 3.1. 2019 do FNO na plicní oddělení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>
            <a:extLst>
              <a:ext uri="{FF2B5EF4-FFF2-40B4-BE49-F238E27FC236}">
                <a16:creationId xmlns:a16="http://schemas.microsoft.com/office/drawing/2014/main" id="{0F511F02-D362-44A2-8B31-1111F68616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8518"/>
            <a:ext cx="9905996" cy="844522"/>
          </a:xfrm>
        </p:spPr>
        <p:txBody>
          <a:bodyPr/>
          <a:lstStyle/>
          <a:p>
            <a:pPr lvl="0"/>
            <a:r>
              <a:rPr lang="cs-CZ" dirty="0"/>
              <a:t>KASUISTIKA</a:t>
            </a:r>
          </a:p>
        </p:txBody>
      </p:sp>
      <p:sp>
        <p:nvSpPr>
          <p:cNvPr id="3" name="Zástupný obsah 4">
            <a:extLst>
              <a:ext uri="{FF2B5EF4-FFF2-40B4-BE49-F238E27FC236}">
                <a16:creationId xmlns:a16="http://schemas.microsoft.com/office/drawing/2014/main" id="{E11B9439-37A4-4CE8-A2E9-C0BCBAF0E0E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41407" y="1758462"/>
            <a:ext cx="10351897" cy="4656406"/>
          </a:xfrm>
        </p:spPr>
        <p:txBody>
          <a:bodyPr>
            <a:normAutofit/>
          </a:bodyPr>
          <a:lstStyle/>
          <a:p>
            <a:pPr lvl="0"/>
            <a:r>
              <a:rPr lang="cs-CZ" b="1" dirty="0"/>
              <a:t>2. hospitalizace  </a:t>
            </a:r>
            <a:r>
              <a:rPr lang="cs-CZ" dirty="0"/>
              <a:t>- 3.1. 2019 přijata na naši JIP</a:t>
            </a:r>
          </a:p>
          <a:p>
            <a:pPr lvl="1"/>
            <a:r>
              <a:rPr lang="cs-CZ" sz="2400" dirty="0"/>
              <a:t>těžká klidová dušnost, </a:t>
            </a:r>
            <a:r>
              <a:rPr lang="cs-CZ" sz="2400" dirty="0" err="1"/>
              <a:t>hyposaturace</a:t>
            </a:r>
            <a:endParaRPr lang="cs-CZ" sz="2400" dirty="0"/>
          </a:p>
          <a:p>
            <a:pPr lvl="1"/>
            <a:r>
              <a:rPr lang="cs-CZ" sz="2400" dirty="0"/>
              <a:t>fyzikální vyšetření - bilaterálně </a:t>
            </a:r>
            <a:r>
              <a:rPr lang="cs-CZ" sz="2400" dirty="0" err="1"/>
              <a:t>chrůpky</a:t>
            </a:r>
            <a:r>
              <a:rPr lang="cs-CZ" sz="2400" dirty="0"/>
              <a:t> a oslabení při </a:t>
            </a:r>
            <a:r>
              <a:rPr lang="cs-CZ" sz="2400" dirty="0" err="1"/>
              <a:t>bazích</a:t>
            </a:r>
            <a:r>
              <a:rPr lang="cs-CZ" sz="2400" dirty="0"/>
              <a:t>, tachykardie </a:t>
            </a:r>
          </a:p>
          <a:p>
            <a:pPr lvl="1"/>
            <a:r>
              <a:rPr lang="cs-CZ" sz="2400" dirty="0"/>
              <a:t>indurace a zarudnutí celého pravého prsu </a:t>
            </a:r>
          </a:p>
          <a:p>
            <a:pPr lvl="1"/>
            <a:r>
              <a:rPr lang="cs-CZ" sz="2400" dirty="0"/>
              <a:t>laboratorně hypoxie, </a:t>
            </a:r>
            <a:r>
              <a:rPr lang="cs-CZ" sz="2400" dirty="0" err="1"/>
              <a:t>hypokapnie</a:t>
            </a:r>
            <a:r>
              <a:rPr lang="cs-CZ" sz="2400" dirty="0"/>
              <a:t>, respirační alkalóza, CRP 47,  PCT </a:t>
            </a:r>
            <a:r>
              <a:rPr lang="cs-CZ" sz="2400" dirty="0" err="1"/>
              <a:t>neg</a:t>
            </a:r>
            <a:r>
              <a:rPr lang="cs-CZ" sz="2400" dirty="0"/>
              <a:t>., 	leu 14.6,  BNP 771,  jinak bez pozoruhodností</a:t>
            </a:r>
          </a:p>
          <a:p>
            <a:pPr lvl="1"/>
            <a:r>
              <a:rPr lang="cs-CZ" sz="2400" dirty="0"/>
              <a:t>empiricky ATB, </a:t>
            </a:r>
            <a:r>
              <a:rPr lang="cs-CZ" sz="2400" dirty="0" err="1"/>
              <a:t>bronchodilatancia</a:t>
            </a:r>
            <a:r>
              <a:rPr lang="cs-CZ" sz="2400" dirty="0"/>
              <a:t>, diuretika, kyslík, </a:t>
            </a:r>
            <a:r>
              <a:rPr lang="cs-CZ" sz="2400" dirty="0" err="1"/>
              <a:t>antikoagulace</a:t>
            </a:r>
            <a:r>
              <a:rPr lang="cs-CZ" sz="2400" dirty="0"/>
              <a:t> LMWH  – bez efektu </a:t>
            </a:r>
          </a:p>
        </p:txBody>
      </p:sp>
    </p:spTree>
    <p:extLst>
      <p:ext uri="{BB962C8B-B14F-4D97-AF65-F5344CB8AC3E}">
        <p14:creationId xmlns:p14="http://schemas.microsoft.com/office/powerpoint/2010/main" val="2516525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17598" t="6480" r="23701" b="3017"/>
          <a:stretch>
            <a:fillRect/>
          </a:stretch>
        </p:blipFill>
        <p:spPr bwMode="auto">
          <a:xfrm>
            <a:off x="2011681" y="-516"/>
            <a:ext cx="8074854" cy="680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6EF9D-83D3-4C58-A490-26DCCCAC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618518"/>
            <a:ext cx="5419164" cy="1613694"/>
          </a:xfrm>
        </p:spPr>
        <p:txBody>
          <a:bodyPr>
            <a:normAutofit/>
          </a:bodyPr>
          <a:lstStyle/>
          <a:p>
            <a:r>
              <a:rPr lang="cs-CZ" dirty="0"/>
              <a:t>CT angiografie  plic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E060C-FFA5-4276-8919-BCB970A78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2124635"/>
            <a:ext cx="4937760" cy="4733365"/>
          </a:xfrm>
        </p:spPr>
        <p:txBody>
          <a:bodyPr>
            <a:normAutofit/>
          </a:bodyPr>
          <a:lstStyle/>
          <a:p>
            <a:r>
              <a:rPr lang="cs-CZ" sz="2400" dirty="0"/>
              <a:t>vyloučena plicní embolie, dilatace kmene plicnice</a:t>
            </a:r>
          </a:p>
          <a:p>
            <a:r>
              <a:rPr lang="cs-CZ" sz="2400" dirty="0"/>
              <a:t>prosáknutí a </a:t>
            </a:r>
            <a:r>
              <a:rPr lang="cs-CZ" sz="2400" dirty="0" err="1"/>
              <a:t>nfiltrace</a:t>
            </a:r>
            <a:r>
              <a:rPr lang="cs-CZ" sz="2400" dirty="0"/>
              <a:t> prsu, axilární lymfadenopatie </a:t>
            </a:r>
          </a:p>
          <a:p>
            <a:r>
              <a:rPr lang="cs-CZ" sz="2400" dirty="0"/>
              <a:t>difuzní infiltrace parenchymu, avšak bez jasných známek metastazujícího či nádorového postižení plic </a:t>
            </a:r>
          </a:p>
          <a:p>
            <a:r>
              <a:rPr lang="cs-CZ" sz="2400" dirty="0"/>
              <a:t>bilaterálně </a:t>
            </a:r>
            <a:r>
              <a:rPr lang="cs-CZ" sz="2400" dirty="0" err="1"/>
              <a:t>fluidothorax</a:t>
            </a:r>
            <a:endParaRPr lang="cs-CZ" sz="2400" dirty="0"/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4460" t="11503" r="24534" b="2842"/>
          <a:stretch>
            <a:fillRect/>
          </a:stretch>
        </p:blipFill>
        <p:spPr bwMode="auto">
          <a:xfrm>
            <a:off x="5749682" y="847165"/>
            <a:ext cx="6092694" cy="575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3976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6EF9D-83D3-4C58-A490-26DCCCAC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5" y="618518"/>
            <a:ext cx="5396753" cy="1613694"/>
          </a:xfrm>
        </p:spPr>
        <p:txBody>
          <a:bodyPr>
            <a:normAutofit/>
          </a:bodyPr>
          <a:lstStyle/>
          <a:p>
            <a:r>
              <a:rPr lang="cs-CZ" dirty="0"/>
              <a:t>CT angiografie  plic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E060C-FFA5-4276-8919-BCB970A78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124634"/>
            <a:ext cx="4598892" cy="4733365"/>
          </a:xfrm>
        </p:spPr>
        <p:txBody>
          <a:bodyPr>
            <a:normAutofit/>
          </a:bodyPr>
          <a:lstStyle/>
          <a:p>
            <a:r>
              <a:rPr lang="cs-CZ" dirty="0"/>
              <a:t>vyloučena plicní embolie,  bilaterálně nevelký </a:t>
            </a:r>
            <a:r>
              <a:rPr lang="cs-CZ" dirty="0" err="1"/>
              <a:t>fluidothorax</a:t>
            </a:r>
            <a:r>
              <a:rPr lang="cs-CZ" dirty="0"/>
              <a:t>, dilatace kmene plicnice, známky difuzní infiltrace parenchymu, avšak bez jasných známek metastazujícího či nádorového postižení plic 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1595" t="7168" r="24617" b="11160"/>
          <a:stretch/>
        </p:blipFill>
        <p:spPr bwMode="auto">
          <a:xfrm>
            <a:off x="5943600" y="1012875"/>
            <a:ext cx="5876365" cy="545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5637" t="19804" r="24093" b="6732"/>
          <a:stretch>
            <a:fillRect/>
          </a:stretch>
        </p:blipFill>
        <p:spPr bwMode="auto">
          <a:xfrm>
            <a:off x="397016" y="2084294"/>
            <a:ext cx="5300055" cy="43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3976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6EF9D-83D3-4C58-A490-26DCCCAC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65" y="618518"/>
            <a:ext cx="4909349" cy="872657"/>
          </a:xfrm>
        </p:spPr>
        <p:txBody>
          <a:bodyPr/>
          <a:lstStyle/>
          <a:p>
            <a:r>
              <a:rPr lang="cs-CZ" dirty="0"/>
              <a:t> Echokardiografie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503" t="8634" r="23174" b="7875"/>
          <a:stretch>
            <a:fillRect/>
          </a:stretch>
        </p:blipFill>
        <p:spPr bwMode="auto">
          <a:xfrm>
            <a:off x="309765" y="2198219"/>
            <a:ext cx="4304438" cy="436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2538" t="7251" r="8780" b="5740"/>
          <a:stretch>
            <a:fillRect/>
          </a:stretch>
        </p:blipFill>
        <p:spPr bwMode="auto">
          <a:xfrm>
            <a:off x="4964472" y="1688124"/>
            <a:ext cx="6917763" cy="487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21153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1587</TotalTime>
  <Words>776</Words>
  <Application>Microsoft Office PowerPoint</Application>
  <PresentationFormat>Širokoúhlá obrazovka</PresentationFormat>
  <Paragraphs>96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Century Gothic</vt:lpstr>
      <vt:lpstr>Frutiger CE</vt:lpstr>
      <vt:lpstr>Wingdings</vt:lpstr>
      <vt:lpstr>Wingdings 3</vt:lpstr>
      <vt:lpstr>Ion</vt:lpstr>
      <vt:lpstr>Plicní hypertenze jako vzácný projev generalizovaného karcinomu prsu </vt:lpstr>
      <vt:lpstr>Prezentace aplikace PowerPoint</vt:lpstr>
      <vt:lpstr>KASUISTIKA</vt:lpstr>
      <vt:lpstr>KASUISTIKA</vt:lpstr>
      <vt:lpstr>KASUISTIKA</vt:lpstr>
      <vt:lpstr>Prezentace aplikace PowerPoint</vt:lpstr>
      <vt:lpstr>CT angiografie  plic</vt:lpstr>
      <vt:lpstr>CT angiografie  plic</vt:lpstr>
      <vt:lpstr> Echokardiografie </vt:lpstr>
      <vt:lpstr>Bronchoskopie a cytologické vyšetření  fluidothoraxů</vt:lpstr>
      <vt:lpstr> Pravostranná katetrizace</vt:lpstr>
      <vt:lpstr>Mamografie a sonografie prsu</vt:lpstr>
      <vt:lpstr> Další průběh</vt:lpstr>
      <vt:lpstr>Další průběh</vt:lpstr>
      <vt:lpstr>Sekční a histologický nález</vt:lpstr>
      <vt:lpstr>Diskuse</vt:lpstr>
      <vt:lpstr>Mechanismus vzniku plicní  hypertenze        u onkologických onemocnění </vt:lpstr>
      <vt:lpstr>Prognóza a léčba plicní hypertenze     u onkologických onemocnění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Plicní hypertenze jako vzácný projev generalizovaného karcinomu prsu</dc:title>
  <dc:creator>Honza</dc:creator>
  <cp:lastModifiedBy>Honza</cp:lastModifiedBy>
  <cp:revision>22</cp:revision>
  <dcterms:created xsi:type="dcterms:W3CDTF">2019-10-01T19:36:06Z</dcterms:created>
  <dcterms:modified xsi:type="dcterms:W3CDTF">2019-10-13T04:50:20Z</dcterms:modified>
</cp:coreProperties>
</file>