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13"/>
  </p:notesMasterIdLst>
  <p:sldIdLst>
    <p:sldId id="257" r:id="rId2"/>
    <p:sldId id="430" r:id="rId3"/>
    <p:sldId id="267" r:id="rId4"/>
    <p:sldId id="5258" r:id="rId5"/>
    <p:sldId id="5202" r:id="rId6"/>
    <p:sldId id="5259" r:id="rId7"/>
    <p:sldId id="270" r:id="rId8"/>
    <p:sldId id="5255" r:id="rId9"/>
    <p:sldId id="5256" r:id="rId10"/>
    <p:sldId id="5271" r:id="rId11"/>
    <p:sldId id="52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395" autoAdjust="0"/>
  </p:normalViewPr>
  <p:slideViewPr>
    <p:cSldViewPr snapToGrid="0" snapToObjects="1">
      <p:cViewPr varScale="1">
        <p:scale>
          <a:sx n="63" d="100"/>
          <a:sy n="63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F904F-46E6-7749-B08E-8FF94041B1DA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B31A6-9B34-7C4A-B693-5712C7204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31A6-9B34-7C4A-B693-5712C72048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80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31A6-9B34-7C4A-B693-5712C72048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5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350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10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48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481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9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07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29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45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A8A10A2-4ACE-354E-91DF-5582C3708403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EDD6E41-5CEC-F448-8680-FE5551FD2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jpeg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7828" y="640081"/>
            <a:ext cx="11239867" cy="161777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AVEIR – LEADLESS KARDIOSTIMULÁTOR NOVÉ GENERACE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9648200" y="4193067"/>
            <a:ext cx="2385921" cy="178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28" y="4193067"/>
            <a:ext cx="1644534" cy="161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2092361" y="3117273"/>
            <a:ext cx="7475588" cy="2856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H. MACHOVÁ, V. KYCLTOVÁ, M. STRÁNSKÁ,        I. ŠANDOVÁ, H. VYKYDALOVÁ, M. MUDROCH,     M. CHOVANEC, J. PETRŮ, P. NEUŽIL </a:t>
            </a:r>
          </a:p>
          <a:p>
            <a:endParaRPr lang="cs-CZ" dirty="0"/>
          </a:p>
          <a:p>
            <a:r>
              <a:rPr lang="cs-CZ" dirty="0" err="1"/>
              <a:t>Kardiocentrum</a:t>
            </a:r>
            <a:r>
              <a:rPr lang="cs-CZ" dirty="0"/>
              <a:t>, Nemocnice na Homolce, </a:t>
            </a:r>
          </a:p>
          <a:p>
            <a:r>
              <a:rPr lang="cs-CZ" dirty="0"/>
              <a:t>Praha, Česká Republika </a:t>
            </a:r>
          </a:p>
        </p:txBody>
      </p:sp>
    </p:spTree>
    <p:extLst>
      <p:ext uri="{BB962C8B-B14F-4D97-AF65-F5344CB8AC3E}">
        <p14:creationId xmlns:p14="http://schemas.microsoft.com/office/powerpoint/2010/main" val="373698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3930A-2458-C24D-80EF-D5CD1F76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786" y="698684"/>
            <a:ext cx="94524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Bezdrátová stimulace v NNH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CA77DA7-6F8E-4541-A0FF-C5A28636A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91313"/>
              </p:ext>
            </p:extLst>
          </p:nvPr>
        </p:nvGraphicFramePr>
        <p:xfrm>
          <a:off x="1369786" y="2327118"/>
          <a:ext cx="9452428" cy="314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126">
                  <a:extLst>
                    <a:ext uri="{9D8B030D-6E8A-4147-A177-3AD203B41FA5}">
                      <a16:colId xmlns:a16="http://schemas.microsoft.com/office/drawing/2014/main" val="3099991246"/>
                    </a:ext>
                  </a:extLst>
                </a:gridCol>
                <a:gridCol w="6672302">
                  <a:extLst>
                    <a:ext uri="{9D8B030D-6E8A-4147-A177-3AD203B41FA5}">
                      <a16:colId xmlns:a16="http://schemas.microsoft.com/office/drawing/2014/main" val="4041016173"/>
                    </a:ext>
                  </a:extLst>
                </a:gridCol>
              </a:tblGrid>
              <a:tr h="4336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AVEIR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 err="1"/>
                        <a:t>leadless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pacing</a:t>
                      </a:r>
                      <a:r>
                        <a:rPr lang="cs-CZ" dirty="0"/>
                        <a:t> v NNH</a:t>
                      </a:r>
                      <a:r>
                        <a:rPr lang="cs-CZ" baseline="0" dirty="0"/>
                        <a:t>, </a:t>
                      </a:r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543195"/>
                  </a:ext>
                </a:extLst>
              </a:tr>
              <a:tr h="542050">
                <a:tc>
                  <a:txBody>
                    <a:bodyPr/>
                    <a:lstStyle/>
                    <a:p>
                      <a:r>
                        <a:rPr lang="cs-CZ" dirty="0"/>
                        <a:t>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u="sng" dirty="0"/>
                        <a:t>21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72171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69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78275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(48 %)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46644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r>
                        <a:rPr lang="cs-CZ" dirty="0"/>
                        <a:t>Úspěšnost zavedení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13636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r>
                        <a:rPr lang="cs-CZ" dirty="0"/>
                        <a:t>Stimulační parametry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Stim</a:t>
                      </a:r>
                      <a:r>
                        <a:rPr lang="cs-CZ" dirty="0"/>
                        <a:t>. práh:  &lt; 1,5 V / 0,25ms        Velikost vlny R: 8 – 20 </a:t>
                      </a:r>
                      <a:r>
                        <a:rPr lang="cs-CZ" dirty="0" err="1"/>
                        <a:t>mV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218073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r>
                        <a:rPr lang="cs-CZ" dirty="0"/>
                        <a:t>Komplikace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                 (dislokace stimulátoru</a:t>
                      </a:r>
                      <a:r>
                        <a:rPr lang="cs-CZ" baseline="0" dirty="0"/>
                        <a:t>, </a:t>
                      </a:r>
                      <a:r>
                        <a:rPr lang="cs-CZ" baseline="0" dirty="0" err="1"/>
                        <a:t>perikardiální</a:t>
                      </a:r>
                      <a:r>
                        <a:rPr lang="cs-CZ" baseline="0" dirty="0"/>
                        <a:t> výpotek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6874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211A50FD-D74D-BC49-9DC4-43D5D290F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55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7977" y="964692"/>
            <a:ext cx="9634450" cy="1188720"/>
          </a:xfrm>
        </p:spPr>
        <p:txBody>
          <a:bodyPr>
            <a:normAutofit/>
          </a:bodyPr>
          <a:lstStyle/>
          <a:p>
            <a:r>
              <a:rPr lang="cs-CZ" sz="3600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977" y="2721171"/>
            <a:ext cx="9634450" cy="3101983"/>
          </a:xfrm>
        </p:spPr>
        <p:txBody>
          <a:bodyPr>
            <a:noAutofit/>
          </a:bodyPr>
          <a:lstStyle/>
          <a:p>
            <a:r>
              <a:rPr lang="cs-CZ" sz="2400" b="1" dirty="0"/>
              <a:t>Bezdrátová stimulace je mohutně se rozvíjející metodou trvalé </a:t>
            </a:r>
            <a:r>
              <a:rPr lang="cs-CZ" sz="2400" b="1" dirty="0" err="1"/>
              <a:t>kardiostimulace</a:t>
            </a:r>
            <a:r>
              <a:rPr lang="cs-CZ" sz="2400" b="1" dirty="0"/>
              <a:t> v poslední době</a:t>
            </a:r>
          </a:p>
          <a:p>
            <a:endParaRPr lang="cs-CZ" sz="2400" b="1" dirty="0"/>
          </a:p>
          <a:p>
            <a:r>
              <a:rPr lang="cs-CZ" sz="2400" b="1" dirty="0"/>
              <a:t>Zavedení systému </a:t>
            </a:r>
            <a:r>
              <a:rPr lang="cs-CZ" sz="2400" b="1" dirty="0" err="1"/>
              <a:t>Aveir</a:t>
            </a:r>
            <a:r>
              <a:rPr lang="cs-CZ" sz="2400" b="1" dirty="0"/>
              <a:t> bylo úspěšné u všech pacientů</a:t>
            </a:r>
          </a:p>
          <a:p>
            <a:endParaRPr lang="cs-CZ" sz="2400" dirty="0"/>
          </a:p>
          <a:p>
            <a:r>
              <a:rPr lang="cs-CZ" sz="2400" b="1" dirty="0"/>
              <a:t>Celková efektivita a bezpečnost bude zhodnocena po ukončení studie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1A50FD-D74D-BC49-9DC4-43D5D290F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7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483" y="110482"/>
            <a:ext cx="11218026" cy="1325563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První implantace trvalé </a:t>
            </a:r>
            <a:r>
              <a:rPr lang="cs-CZ" sz="3600" b="1" dirty="0" err="1"/>
              <a:t>kardiostimulace</a:t>
            </a:r>
            <a:endParaRPr lang="cs-CZ" sz="36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4" y="1689563"/>
            <a:ext cx="2398222" cy="202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2990" y="1738220"/>
            <a:ext cx="7872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2400" dirty="0"/>
              <a:t>8. října </a:t>
            </a:r>
            <a:r>
              <a:rPr lang="cs-CZ" sz="3200" b="1" dirty="0"/>
              <a:t>1958 </a:t>
            </a:r>
            <a:r>
              <a:rPr lang="cs-CZ" sz="3200" dirty="0"/>
              <a:t>- </a:t>
            </a:r>
            <a:r>
              <a:rPr lang="cs-CZ" sz="2400" dirty="0" err="1"/>
              <a:t>Karolinska</a:t>
            </a:r>
            <a:r>
              <a:rPr lang="cs-CZ" sz="2400" dirty="0"/>
              <a:t> Univerzita, </a:t>
            </a:r>
            <a:r>
              <a:rPr lang="cs-CZ" sz="2400" dirty="0" err="1"/>
              <a:t>Stokholm</a:t>
            </a:r>
            <a:r>
              <a:rPr lang="cs-CZ" sz="2400" dirty="0"/>
              <a:t>, Švédsko</a:t>
            </a:r>
          </a:p>
          <a:p>
            <a:pPr marL="285750" indent="-285750">
              <a:buFont typeface="Arial" charset="0"/>
              <a:buChar char="•"/>
            </a:pPr>
            <a:endParaRPr lang="cs-CZ" sz="2400" dirty="0"/>
          </a:p>
          <a:p>
            <a:pPr marL="285750" indent="-285750">
              <a:buFont typeface="Arial" charset="0"/>
              <a:buChar char="•"/>
            </a:pPr>
            <a:r>
              <a:rPr lang="cs-CZ" sz="2400" dirty="0"/>
              <a:t>3. března </a:t>
            </a:r>
            <a:r>
              <a:rPr lang="cs-CZ" sz="3200" b="1" dirty="0"/>
              <a:t>1965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Thomajerova</a:t>
            </a:r>
            <a:r>
              <a:rPr lang="cs-CZ" sz="2400" dirty="0"/>
              <a:t> nemocnice, Praha</a:t>
            </a:r>
          </a:p>
          <a:p>
            <a:pPr marL="285750" indent="-285750">
              <a:buFont typeface="Arial" charset="0"/>
              <a:buChar char="•"/>
            </a:pPr>
            <a:endParaRPr lang="cs-CZ" sz="2400" dirty="0"/>
          </a:p>
          <a:p>
            <a:pPr marL="285750" indent="-285750">
              <a:buFont typeface="Arial" charset="0"/>
              <a:buChar char="•"/>
            </a:pPr>
            <a:r>
              <a:rPr lang="cs-CZ" sz="2400" dirty="0"/>
              <a:t>2. prosince </a:t>
            </a:r>
            <a:r>
              <a:rPr lang="cs-CZ" sz="3200" b="1" dirty="0"/>
              <a:t>2012</a:t>
            </a:r>
            <a:r>
              <a:rPr lang="cs-CZ" sz="2400" b="1" dirty="0"/>
              <a:t> </a:t>
            </a:r>
            <a:r>
              <a:rPr lang="cs-CZ" sz="2400" dirty="0"/>
              <a:t>– Nemocnice na Homolce, Praha</a:t>
            </a:r>
          </a:p>
          <a:p>
            <a:pPr marL="285750" indent="-285750">
              <a:buFont typeface="Arial" charset="0"/>
              <a:buChar char="•"/>
            </a:pPr>
            <a:endParaRPr lang="cs-CZ" sz="2400" dirty="0"/>
          </a:p>
          <a:p>
            <a:pPr marL="285750" indent="-285750">
              <a:buFont typeface="Arial" charset="0"/>
              <a:buChar char="•"/>
            </a:pPr>
            <a:endParaRPr lang="cs-CZ" sz="2400" dirty="0"/>
          </a:p>
        </p:txBody>
      </p:sp>
      <p:sp>
        <p:nvSpPr>
          <p:cNvPr id="8" name="Rectangle 4103"/>
          <p:cNvSpPr>
            <a:spLocks noChangeArrowheads="1"/>
          </p:cNvSpPr>
          <p:nvPr/>
        </p:nvSpPr>
        <p:spPr bwMode="auto">
          <a:xfrm>
            <a:off x="3097066" y="6365086"/>
            <a:ext cx="25778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rgbClr val="FFCC00"/>
                </a:solidFill>
                <a:latin typeface="Verdana" charset="0"/>
              </a:defRPr>
            </a:lvl1pPr>
            <a:lvl2pPr marL="742950" indent="-285750" eaLnBrk="0" hangingPunct="0">
              <a:defRPr sz="2000" b="1">
                <a:solidFill>
                  <a:srgbClr val="FFCC00"/>
                </a:solidFill>
                <a:latin typeface="Verdana" charset="0"/>
              </a:defRPr>
            </a:lvl2pPr>
            <a:lvl3pPr marL="1143000" indent="-228600" eaLnBrk="0" hangingPunct="0">
              <a:defRPr sz="2000" b="1">
                <a:solidFill>
                  <a:srgbClr val="FFCC00"/>
                </a:solidFill>
                <a:latin typeface="Verdana" charset="0"/>
              </a:defRPr>
            </a:lvl3pPr>
            <a:lvl4pPr marL="1600200" indent="-228600" eaLnBrk="0" hangingPunct="0">
              <a:defRPr sz="2000" b="1">
                <a:solidFill>
                  <a:srgbClr val="FFCC00"/>
                </a:solidFill>
                <a:latin typeface="Verdana" charset="0"/>
              </a:defRPr>
            </a:lvl4pPr>
            <a:lvl5pPr marL="2057400" indent="-228600" eaLnBrk="0" hangingPunct="0">
              <a:defRPr sz="2000" b="1">
                <a:solidFill>
                  <a:srgbClr val="FFCC00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SzPct val="120000"/>
              <a:defRPr sz="2000" b="1">
                <a:solidFill>
                  <a:srgbClr val="FFCC00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SzPct val="120000"/>
              <a:defRPr sz="2000" b="1">
                <a:solidFill>
                  <a:srgbClr val="FFCC00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SzPct val="120000"/>
              <a:defRPr sz="2000" b="1">
                <a:solidFill>
                  <a:srgbClr val="FFCC00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SzPct val="120000"/>
              <a:defRPr sz="2000" b="1">
                <a:solidFill>
                  <a:srgbClr val="FFCC00"/>
                </a:solidFill>
                <a:latin typeface="Verdana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40000"/>
              </a:spcAft>
              <a:buSzTx/>
            </a:pPr>
            <a:r>
              <a:rPr lang="cs-CZ" altLang="cs-CZ" sz="1400" b="0" dirty="0">
                <a:solidFill>
                  <a:schemeClr val="tx1"/>
                </a:solidFill>
                <a:latin typeface="+mn-lt"/>
              </a:rPr>
              <a:t> Prof.  A.</a:t>
            </a:r>
            <a:r>
              <a:rPr lang="de-DE" altLang="cs-CZ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cs-CZ" sz="1400" b="0" dirty="0" err="1">
                <a:solidFill>
                  <a:schemeClr val="tx1"/>
                </a:solidFill>
                <a:latin typeface="+mn-lt"/>
              </a:rPr>
              <a:t>Senning</a:t>
            </a:r>
            <a:r>
              <a:rPr lang="de-DE" altLang="cs-CZ" sz="1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cs-CZ" sz="1400" b="0" dirty="0">
                <a:solidFill>
                  <a:schemeClr val="tx1"/>
                </a:solidFill>
                <a:latin typeface="+mn-lt"/>
              </a:rPr>
              <a:t>kardiochirurg</a:t>
            </a:r>
            <a:endParaRPr lang="de-DE" altLang="cs-CZ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4105" descr="Prof Ake Senning 0008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3827" r="9579" b="17480"/>
          <a:stretch>
            <a:fillRect/>
          </a:stretch>
        </p:blipFill>
        <p:spPr bwMode="auto">
          <a:xfrm>
            <a:off x="3660270" y="4296125"/>
            <a:ext cx="1457526" cy="20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4A76C8D-1CD9-6344-BDC3-E09E99CE6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E:\Dokumenty\bicik\9.jpg">
            <a:extLst>
              <a:ext uri="{FF2B5EF4-FFF2-40B4-BE49-F238E27FC236}">
                <a16:creationId xmlns:a16="http://schemas.microsoft.com/office/drawing/2014/main" id="{5F8C5D56-FD0A-9F44-86E7-8C4DB371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" y="3711300"/>
            <a:ext cx="2398222" cy="18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E:\Dokumenty\bicik\patent.jpg">
            <a:extLst>
              <a:ext uri="{FF2B5EF4-FFF2-40B4-BE49-F238E27FC236}">
                <a16:creationId xmlns:a16="http://schemas.microsoft.com/office/drawing/2014/main" id="{7447CD5C-32F7-2E49-8ED2-D057D71C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" y="5559905"/>
            <a:ext cx="2398221" cy="10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peles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80" y="4300031"/>
            <a:ext cx="2873782" cy="209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831899" y="6365086"/>
            <a:ext cx="2240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Doc. MUDr. B. Peleška, </a:t>
            </a:r>
            <a:r>
              <a:rPr lang="cs-CZ" sz="1400" dirty="0" err="1"/>
              <a:t>DrSc</a:t>
            </a:r>
            <a:endParaRPr lang="cs-CZ" sz="1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8"/>
          <a:srcRect l="23638" t="24124" r="56705" b="31332"/>
          <a:stretch/>
        </p:blipFill>
        <p:spPr>
          <a:xfrm>
            <a:off x="9057641" y="4300031"/>
            <a:ext cx="1599276" cy="203856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760147" y="6338593"/>
            <a:ext cx="2128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Prof. MUDr. P. Neužil, </a:t>
            </a:r>
            <a:r>
              <a:rPr lang="cs-CZ" sz="1400" dirty="0" err="1"/>
              <a:t>CSc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15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robr">
            <a:extLst>
              <a:ext uri="{FF2B5EF4-FFF2-40B4-BE49-F238E27FC236}">
                <a16:creationId xmlns:a16="http://schemas.microsoft.com/office/drawing/2014/main" id="{9803FBCC-F109-464F-8CD8-C8B3E9CE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8" y="2880158"/>
            <a:ext cx="5348332" cy="34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844008" y="2418493"/>
            <a:ext cx="219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1970   vs.   2000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BE719666-9575-3546-98BE-3D6C7194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01" y="204394"/>
            <a:ext cx="11331113" cy="118872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HISTORICKÝ VÝVOJ KARDIOSTIMULACE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4"/>
          <a:srcRect l="31504" t="8990" r="31879" b="8161"/>
          <a:stretch/>
        </p:blipFill>
        <p:spPr>
          <a:xfrm rot="16200000">
            <a:off x="6910405" y="2399653"/>
            <a:ext cx="3523702" cy="4484713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7576090" y="2420753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současnost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B4A76C8D-1CD9-6344-BDC3-E09E99CE6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37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8AC79A81-8D74-0747-B2AB-F8B8D1264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377" y="3597215"/>
            <a:ext cx="5585270" cy="3144141"/>
          </a:xfrm>
          <a:prstGeom prst="rect">
            <a:avLst/>
          </a:prstGeom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BE719666-9575-3546-98BE-3D6C7194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3" y="474657"/>
            <a:ext cx="11546378" cy="11887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err="1"/>
              <a:t>Leadless</a:t>
            </a:r>
            <a:r>
              <a:rPr lang="cs-CZ" sz="3600" b="1" dirty="0"/>
              <a:t> kardiostimulátor – </a:t>
            </a:r>
            <a:r>
              <a:rPr lang="cs-CZ" sz="3600" b="1" dirty="0" err="1"/>
              <a:t>Aveir</a:t>
            </a:r>
            <a:r>
              <a:rPr lang="cs-CZ" sz="3600" b="1" dirty="0"/>
              <a:t> LP</a:t>
            </a:r>
          </a:p>
        </p:txBody>
      </p:sp>
      <p:sp>
        <p:nvSpPr>
          <p:cNvPr id="2" name="Šipka doprava 1"/>
          <p:cNvSpPr/>
          <p:nvPr/>
        </p:nvSpPr>
        <p:spPr>
          <a:xfrm rot="11121211">
            <a:off x="8575916" y="5064146"/>
            <a:ext cx="1600200" cy="298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20690629">
            <a:off x="1816140" y="5289534"/>
            <a:ext cx="1600200" cy="298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316924" y="5181857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fixační helix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7120" y="5444605"/>
            <a:ext cx="15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dokovací</a:t>
            </a:r>
            <a:r>
              <a:rPr lang="cs-CZ" dirty="0"/>
              <a:t> úchyt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17846" y="2116215"/>
            <a:ext cx="104134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Leadless</a:t>
            </a:r>
            <a:r>
              <a:rPr lang="cs-CZ" sz="2400" dirty="0"/>
              <a:t> stimulátor </a:t>
            </a:r>
            <a:r>
              <a:rPr lang="cs-CZ" sz="2400" dirty="0" err="1"/>
              <a:t>Aveir</a:t>
            </a:r>
            <a:r>
              <a:rPr lang="cs-CZ" sz="2400" dirty="0"/>
              <a:t> je novou generací původního stimulátoru </a:t>
            </a:r>
            <a:r>
              <a:rPr lang="cs-CZ" sz="2400" dirty="0" err="1"/>
              <a:t>Nanostim</a:t>
            </a:r>
            <a:r>
              <a:rPr lang="cs-CZ" sz="2400" dirty="0"/>
              <a:t> LCP.</a:t>
            </a:r>
          </a:p>
          <a:p>
            <a:r>
              <a:rPr lang="cs-CZ" sz="2400" dirty="0"/>
              <a:t>Implantace provádíme v rámci klinické studie </a:t>
            </a:r>
            <a:r>
              <a:rPr lang="en-US" sz="2400" dirty="0"/>
              <a:t>Leadless II clinical study</a:t>
            </a:r>
            <a:r>
              <a:rPr lang="cs-CZ" sz="2400" dirty="0"/>
              <a:t>.</a:t>
            </a:r>
          </a:p>
          <a:p>
            <a:r>
              <a:rPr lang="cs-CZ" sz="2400" dirty="0"/>
              <a:t>Inovací je baterie s delší životností, </a:t>
            </a:r>
            <a:r>
              <a:rPr lang="cs-CZ" sz="2400" dirty="0" err="1"/>
              <a:t>desing</a:t>
            </a:r>
            <a:r>
              <a:rPr lang="cs-CZ" sz="2400" dirty="0"/>
              <a:t> fixačního helixu a </a:t>
            </a:r>
            <a:r>
              <a:rPr lang="cs-CZ" sz="2400" dirty="0" err="1"/>
              <a:t>dokovacího</a:t>
            </a:r>
            <a:r>
              <a:rPr lang="cs-CZ" sz="2400" dirty="0"/>
              <a:t> úchytu.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819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0" y="1760670"/>
            <a:ext cx="4964689" cy="49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2B4AC29-B163-FB4F-BEB2-F8BBBFD54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BE719666-9575-3546-98BE-3D6C7194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424364"/>
            <a:ext cx="10550962" cy="11887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Mechanismus implantace systému </a:t>
            </a:r>
            <a:r>
              <a:rPr lang="cs-CZ" sz="3600" b="1" dirty="0" err="1"/>
              <a:t>Aveir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74323" y="2010469"/>
            <a:ext cx="65209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Přístup z pravé femorální žíly, lokální znecitlivění</a:t>
            </a:r>
          </a:p>
          <a:p>
            <a:endParaRPr lang="cs-CZ" sz="2000" dirty="0"/>
          </a:p>
          <a:p>
            <a:r>
              <a:rPr lang="cs-CZ" sz="2000" dirty="0" err="1"/>
              <a:t>Fermorální</a:t>
            </a:r>
            <a:r>
              <a:rPr lang="cs-CZ" sz="2000" dirty="0"/>
              <a:t> </a:t>
            </a:r>
            <a:r>
              <a:rPr lang="cs-CZ" sz="2000" dirty="0" err="1"/>
              <a:t>sheath</a:t>
            </a:r>
            <a:r>
              <a:rPr lang="cs-CZ" sz="2000" dirty="0"/>
              <a:t> 23F</a:t>
            </a:r>
          </a:p>
          <a:p>
            <a:endParaRPr lang="cs-CZ" sz="2000" dirty="0"/>
          </a:p>
          <a:p>
            <a:r>
              <a:rPr lang="cs-CZ" sz="2000" dirty="0"/>
              <a:t>Nástřik dutiny pravé komory kontrastní látkou</a:t>
            </a:r>
          </a:p>
          <a:p>
            <a:endParaRPr lang="cs-CZ" sz="2000" dirty="0"/>
          </a:p>
          <a:p>
            <a:r>
              <a:rPr lang="cs-CZ" sz="2000" dirty="0"/>
              <a:t>Za skiaskopické kontroly zavádění stimulátoru </a:t>
            </a:r>
          </a:p>
          <a:p>
            <a:r>
              <a:rPr lang="cs-CZ" sz="2000" dirty="0"/>
              <a:t>do hrotu/septa PK a jeho zašroubování (= fixace pomocí helixu -1,5 otáčky)</a:t>
            </a:r>
          </a:p>
          <a:p>
            <a:endParaRPr lang="cs-CZ" sz="2000" dirty="0"/>
          </a:p>
          <a:p>
            <a:r>
              <a:rPr lang="cs-CZ" sz="2000" dirty="0"/>
              <a:t>Měření stimulačních parametrů (</a:t>
            </a:r>
            <a:r>
              <a:rPr lang="cs-CZ" sz="2000" dirty="0" err="1"/>
              <a:t>stim</a:t>
            </a:r>
            <a:r>
              <a:rPr lang="cs-CZ" sz="2000" dirty="0"/>
              <a:t>. práh/vlna R, impedance)</a:t>
            </a:r>
          </a:p>
          <a:p>
            <a:endParaRPr lang="cs-CZ" sz="2000" dirty="0"/>
          </a:p>
          <a:p>
            <a:r>
              <a:rPr lang="cs-CZ" sz="2000" dirty="0"/>
              <a:t>Odpoutání stimulátoru od zaváděcího katetru, </a:t>
            </a:r>
          </a:p>
          <a:p>
            <a:r>
              <a:rPr lang="cs-CZ" sz="2000" dirty="0"/>
              <a:t>odstranění </a:t>
            </a:r>
            <a:r>
              <a:rPr lang="cs-CZ" sz="2000" dirty="0" err="1"/>
              <a:t>sheathu</a:t>
            </a:r>
            <a:r>
              <a:rPr lang="cs-CZ" sz="2000" dirty="0"/>
              <a:t> a sutura třísla</a:t>
            </a:r>
          </a:p>
        </p:txBody>
      </p:sp>
    </p:spTree>
    <p:extLst>
      <p:ext uri="{BB962C8B-B14F-4D97-AF65-F5344CB8AC3E}">
        <p14:creationId xmlns:p14="http://schemas.microsoft.com/office/powerpoint/2010/main" val="1238014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652780"/>
            <a:ext cx="5237843" cy="52378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" y="652780"/>
            <a:ext cx="5255623" cy="5255623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>
            <a:off x="1382487" y="3385458"/>
            <a:ext cx="914400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H="1">
            <a:off x="3995060" y="4430486"/>
            <a:ext cx="859969" cy="8817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10287000" y="3459480"/>
            <a:ext cx="870857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FF36E4B6-CE05-4349-A4C7-3FCA6E08B289}"/>
              </a:ext>
            </a:extLst>
          </p:cNvPr>
          <p:cNvCxnSpPr/>
          <p:nvPr/>
        </p:nvCxnSpPr>
        <p:spPr>
          <a:xfrm>
            <a:off x="1523457" y="1419136"/>
            <a:ext cx="914400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106FEECD-0388-7D48-8BE5-27F5870F8E5D}"/>
              </a:ext>
            </a:extLst>
          </p:cNvPr>
          <p:cNvCxnSpPr/>
          <p:nvPr/>
        </p:nvCxnSpPr>
        <p:spPr>
          <a:xfrm flipH="1">
            <a:off x="4633692" y="994592"/>
            <a:ext cx="859969" cy="8817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0BAA5AD5-4861-3141-8D9E-292453BAA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7769A5-5A2A-7F48-93FE-25925190DB0F}"/>
              </a:ext>
            </a:extLst>
          </p:cNvPr>
          <p:cNvSpPr txBox="1"/>
          <p:nvPr/>
        </p:nvSpPr>
        <p:spPr>
          <a:xfrm>
            <a:off x="963622" y="6082947"/>
            <a:ext cx="4283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Konvenční DDD </a:t>
            </a:r>
            <a:r>
              <a:rPr lang="cs-CZ" sz="2400" dirty="0" err="1"/>
              <a:t>kardiostimulace</a:t>
            </a:r>
            <a:endParaRPr lang="cs-CZ" sz="24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20D95B8-0CDE-BB40-B6B5-E07B621CDA9C}"/>
              </a:ext>
            </a:extLst>
          </p:cNvPr>
          <p:cNvSpPr txBox="1"/>
          <p:nvPr/>
        </p:nvSpPr>
        <p:spPr>
          <a:xfrm>
            <a:off x="7316259" y="6082946"/>
            <a:ext cx="36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Bezdrátová </a:t>
            </a:r>
            <a:r>
              <a:rPr lang="cs-CZ" sz="2400" dirty="0" err="1"/>
              <a:t>kardiostimulace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3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19666-9575-3546-98BE-3D6C7194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55" y="740249"/>
            <a:ext cx="9268690" cy="11887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Bezdrátová </a:t>
            </a:r>
            <a:r>
              <a:rPr lang="cs-CZ" sz="3600" b="1" dirty="0" err="1"/>
              <a:t>kardiostimulace</a:t>
            </a:r>
            <a:r>
              <a:rPr lang="cs-CZ" sz="3600" b="1" dirty="0"/>
              <a:t> - indikace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6442DB-5F69-184B-88E9-88DA1F38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44624"/>
            <a:ext cx="7729728" cy="48133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-</a:t>
            </a:r>
            <a:r>
              <a:rPr lang="cs-CZ" sz="2400" b="1" dirty="0"/>
              <a:t> </a:t>
            </a:r>
            <a:r>
              <a:rPr lang="cs-CZ" sz="2600" b="1" dirty="0">
                <a:solidFill>
                  <a:srgbClr val="FF0000"/>
                </a:solidFill>
              </a:rPr>
              <a:t>VVI stimulace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Indikace: intermitentní AV blok nebo SA pauzy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Permanentní fibrilace síní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u="sng" dirty="0"/>
              <a:t>Méně četné důvody stimulace: 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Po infekčních komplikacích </a:t>
            </a:r>
            <a:r>
              <a:rPr lang="cs-CZ" sz="2400" dirty="0" err="1"/>
              <a:t>endovazálních</a:t>
            </a:r>
            <a:r>
              <a:rPr lang="cs-CZ" sz="2400" dirty="0"/>
              <a:t> systémů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Stenózy/trombózy žilního systému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Vrozené srdeční vady….nemožnost </a:t>
            </a:r>
            <a:r>
              <a:rPr lang="cs-CZ" sz="2400" dirty="0" err="1"/>
              <a:t>endovazálního</a:t>
            </a:r>
            <a:r>
              <a:rPr lang="cs-CZ" sz="2400" dirty="0"/>
              <a:t> přístupu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6604F1-BCFC-1243-B014-B9A4F82FA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3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6D04C-4832-5041-9204-B4DD3ED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17" y="458686"/>
            <a:ext cx="10202815" cy="11887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Výhody Bezdrátové stimulace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E9EFA8-C633-1947-9DE4-EBECE626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731" y="2482050"/>
            <a:ext cx="4133850" cy="4351338"/>
          </a:xfrm>
        </p:spPr>
        <p:txBody>
          <a:bodyPr/>
          <a:lstStyle/>
          <a:p>
            <a:r>
              <a:rPr lang="cs-CZ" sz="2400" dirty="0"/>
              <a:t>Infekce kapsy</a:t>
            </a:r>
          </a:p>
          <a:p>
            <a:r>
              <a:rPr lang="cs-CZ" sz="2400" dirty="0"/>
              <a:t>Hematom, dekubitus</a:t>
            </a:r>
          </a:p>
          <a:p>
            <a:r>
              <a:rPr lang="cs-CZ" sz="2400" dirty="0"/>
              <a:t>Dislokace elektrod</a:t>
            </a:r>
          </a:p>
          <a:p>
            <a:r>
              <a:rPr lang="cs-CZ" sz="2400" dirty="0"/>
              <a:t>Fraktury elektrod</a:t>
            </a:r>
          </a:p>
          <a:p>
            <a:r>
              <a:rPr lang="cs-CZ" sz="2400" dirty="0"/>
              <a:t>Pneumotorax</a:t>
            </a:r>
          </a:p>
          <a:p>
            <a:r>
              <a:rPr lang="cs-CZ" sz="2400" dirty="0"/>
              <a:t>Kosmetické důvody</a:t>
            </a:r>
          </a:p>
          <a:p>
            <a:r>
              <a:rPr lang="cs-CZ" sz="2400" dirty="0" err="1"/>
              <a:t>Dyskomfort</a:t>
            </a:r>
            <a:endParaRPr lang="cs-CZ" sz="2400" dirty="0"/>
          </a:p>
          <a:p>
            <a:r>
              <a:rPr lang="cs-CZ" sz="2400" dirty="0" err="1"/>
              <a:t>Tromboza</a:t>
            </a:r>
            <a:r>
              <a:rPr lang="cs-CZ" sz="2400" dirty="0"/>
              <a:t> podklíčkové žíly</a:t>
            </a: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0F11C07-CC35-DB4A-9C24-3F3A8317FD09}"/>
              </a:ext>
            </a:extLst>
          </p:cNvPr>
          <p:cNvSpPr txBox="1">
            <a:spLocks/>
          </p:cNvSpPr>
          <p:nvPr/>
        </p:nvSpPr>
        <p:spPr>
          <a:xfrm>
            <a:off x="1293917" y="1816583"/>
            <a:ext cx="5406371" cy="665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dirty="0" err="1"/>
              <a:t>Leadless</a:t>
            </a:r>
            <a:r>
              <a:rPr lang="cs-CZ" dirty="0"/>
              <a:t> stimulace vylučuje tato rizika :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5" name="Picture 13" descr="C:\Dokumenty\Obrázky\Extrakce 3\nový14.jpg">
            <a:extLst>
              <a:ext uri="{FF2B5EF4-FFF2-40B4-BE49-F238E27FC236}">
                <a16:creationId xmlns:a16="http://schemas.microsoft.com/office/drawing/2014/main" id="{F1D99DB4-5F48-A24E-AB4B-B0EA9DB2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19080" r="24330" b="23695"/>
          <a:stretch>
            <a:fillRect/>
          </a:stretch>
        </p:blipFill>
        <p:spPr bwMode="auto">
          <a:xfrm>
            <a:off x="8360938" y="4404766"/>
            <a:ext cx="2952684" cy="15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C:\Dokumenty\Obrázky\Extrakce 2\6.jpg">
            <a:extLst>
              <a:ext uri="{FF2B5EF4-FFF2-40B4-BE49-F238E27FC236}">
                <a16:creationId xmlns:a16="http://schemas.microsoft.com/office/drawing/2014/main" id="{9D3B0F61-63FC-D749-AF06-7FCCA3D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8045" r="16219" b="32330"/>
          <a:stretch>
            <a:fillRect/>
          </a:stretch>
        </p:blipFill>
        <p:spPr bwMode="auto">
          <a:xfrm>
            <a:off x="5804924" y="4404766"/>
            <a:ext cx="2383513" cy="15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:\Dokumenty\Obrázky\Extrakce 3\nový12.jpg">
            <a:extLst>
              <a:ext uri="{FF2B5EF4-FFF2-40B4-BE49-F238E27FC236}">
                <a16:creationId xmlns:a16="http://schemas.microsoft.com/office/drawing/2014/main" id="{220F5D90-952E-CF4C-B455-967C123E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4" b="16667"/>
          <a:stretch>
            <a:fillRect/>
          </a:stretch>
        </p:blipFill>
        <p:spPr bwMode="auto">
          <a:xfrm>
            <a:off x="5804924" y="2359842"/>
            <a:ext cx="2147895" cy="19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Users\Owner\Pictures\Nanostim\Lead Fractures-2.jpg">
            <a:extLst>
              <a:ext uri="{FF2B5EF4-FFF2-40B4-BE49-F238E27FC236}">
                <a16:creationId xmlns:a16="http://schemas.microsoft.com/office/drawing/2014/main" id="{E4F0E728-DEB8-2F4B-97F2-BF83E011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50" y="2359842"/>
            <a:ext cx="3319472" cy="19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A37B277-93CA-B948-86C4-6814E7BD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40"/>
          <a:stretch/>
        </p:blipFill>
        <p:spPr bwMode="auto">
          <a:xfrm>
            <a:off x="10958286" y="5904648"/>
            <a:ext cx="1233714" cy="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560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450</Words>
  <Application>Microsoft Office PowerPoint</Application>
  <PresentationFormat>Widescreen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Parcel</vt:lpstr>
      <vt:lpstr>AVEIR – LEADLESS KARDIOSTIMULÁTOR NOVÉ GENERACE</vt:lpstr>
      <vt:lpstr>PowerPoint Presentation</vt:lpstr>
      <vt:lpstr>První implantace trvalé kardiostimulace</vt:lpstr>
      <vt:lpstr>HISTORICKÝ VÝVOJ KARDIOSTIMULACE</vt:lpstr>
      <vt:lpstr>Leadless kardiostimulátor – Aveir LP</vt:lpstr>
      <vt:lpstr>Mechanismus implantace systému Aveir</vt:lpstr>
      <vt:lpstr>PowerPoint Presentation</vt:lpstr>
      <vt:lpstr>Bezdrátová kardiostimulace - indikace</vt:lpstr>
      <vt:lpstr>Výhody Bezdrátové stimulace</vt:lpstr>
      <vt:lpstr>Bezdrátová stimulace v NNH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 Chovanec</dc:creator>
  <cp:lastModifiedBy>GT3</cp:lastModifiedBy>
  <cp:revision>80</cp:revision>
  <dcterms:created xsi:type="dcterms:W3CDTF">2021-10-13T06:58:59Z</dcterms:created>
  <dcterms:modified xsi:type="dcterms:W3CDTF">2021-11-07T11:16:03Z</dcterms:modified>
</cp:coreProperties>
</file>