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sldIdLst>
    <p:sldId id="256" r:id="rId2"/>
    <p:sldId id="430" r:id="rId3"/>
    <p:sldId id="366" r:id="rId4"/>
    <p:sldId id="364" r:id="rId5"/>
    <p:sldId id="367" r:id="rId6"/>
    <p:sldId id="368" r:id="rId7"/>
    <p:sldId id="369" r:id="rId8"/>
    <p:sldId id="370" r:id="rId9"/>
    <p:sldId id="318" r:id="rId10"/>
    <p:sldId id="365" r:id="rId11"/>
    <p:sldId id="331" r:id="rId12"/>
    <p:sldId id="371" r:id="rId13"/>
    <p:sldId id="258" r:id="rId14"/>
    <p:sldId id="373" r:id="rId15"/>
    <p:sldId id="374" r:id="rId16"/>
    <p:sldId id="3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15"/>
  </p:normalViewPr>
  <p:slideViewPr>
    <p:cSldViewPr snapToGrid="0" snapToObjects="1" showGuides="1">
      <p:cViewPr varScale="1">
        <p:scale>
          <a:sx n="55" d="100"/>
          <a:sy n="55" d="100"/>
        </p:scale>
        <p:origin x="739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8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F2C734"/>
              </a:buClr>
              <a:defRPr/>
            </a:lvl1pPr>
            <a:lvl2pPr>
              <a:buClr>
                <a:srgbClr val="F2C734"/>
              </a:buClr>
              <a:defRPr/>
            </a:lvl2pPr>
            <a:lvl3pPr>
              <a:buClr>
                <a:srgbClr val="F2C734"/>
              </a:buClr>
              <a:defRPr/>
            </a:lvl3pPr>
            <a:lvl4pPr>
              <a:buClr>
                <a:srgbClr val="F2C734"/>
              </a:buClr>
              <a:defRPr/>
            </a:lvl4pPr>
            <a:lvl5pPr>
              <a:buClr>
                <a:srgbClr val="F2C734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0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3016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F2C734"/>
              </a:buClr>
              <a:defRPr/>
            </a:lvl1pPr>
            <a:lvl2pPr>
              <a:buClr>
                <a:srgbClr val="F2C734"/>
              </a:buClr>
              <a:defRPr/>
            </a:lvl2pPr>
            <a:lvl3pPr>
              <a:buClr>
                <a:srgbClr val="F2C734"/>
              </a:buClr>
              <a:defRPr/>
            </a:lvl3pPr>
            <a:lvl4pPr>
              <a:buClr>
                <a:srgbClr val="F2C734"/>
              </a:buClr>
              <a:defRPr/>
            </a:lvl4pPr>
            <a:lvl5pPr>
              <a:buClr>
                <a:srgbClr val="F2C734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F2C734"/>
              </a:buClr>
              <a:defRPr/>
            </a:lvl1pPr>
            <a:lvl2pPr>
              <a:buClr>
                <a:srgbClr val="F2C734"/>
              </a:buClr>
              <a:defRPr/>
            </a:lvl2pPr>
            <a:lvl3pPr>
              <a:buClr>
                <a:srgbClr val="F2C734"/>
              </a:buClr>
              <a:defRPr/>
            </a:lvl3pPr>
            <a:lvl4pPr>
              <a:buClr>
                <a:srgbClr val="F2C734"/>
              </a:buClr>
              <a:defRPr/>
            </a:lvl4pPr>
            <a:lvl5pPr>
              <a:buClr>
                <a:srgbClr val="F2C734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05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F2C734"/>
              </a:buClr>
              <a:defRPr/>
            </a:lvl1pPr>
            <a:lvl2pPr>
              <a:buClr>
                <a:srgbClr val="F2C734"/>
              </a:buClr>
              <a:defRPr/>
            </a:lvl2pPr>
            <a:lvl3pPr>
              <a:buClr>
                <a:srgbClr val="F2C734"/>
              </a:buClr>
              <a:defRPr/>
            </a:lvl3pPr>
            <a:lvl4pPr>
              <a:buClr>
                <a:srgbClr val="F2C734"/>
              </a:buClr>
              <a:defRPr/>
            </a:lvl4pPr>
            <a:lvl5pPr>
              <a:buClr>
                <a:srgbClr val="F2C734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F2C734"/>
              </a:buClr>
              <a:defRPr/>
            </a:lvl1pPr>
            <a:lvl2pPr>
              <a:buClr>
                <a:srgbClr val="F2C734"/>
              </a:buClr>
              <a:defRPr/>
            </a:lvl2pPr>
            <a:lvl3pPr>
              <a:buClr>
                <a:srgbClr val="F2C734"/>
              </a:buClr>
              <a:defRPr/>
            </a:lvl3pPr>
            <a:lvl4pPr>
              <a:buClr>
                <a:srgbClr val="F2C734"/>
              </a:buClr>
              <a:defRPr/>
            </a:lvl4pPr>
            <a:lvl5pPr>
              <a:buClr>
                <a:srgbClr val="F2C734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1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0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20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buClr>
                <a:srgbClr val="F2C734"/>
              </a:buClr>
              <a:defRPr sz="3200"/>
            </a:lvl1pPr>
            <a:lvl2pPr>
              <a:buClr>
                <a:srgbClr val="F2C734"/>
              </a:buClr>
              <a:defRPr sz="2800"/>
            </a:lvl2pPr>
            <a:lvl3pPr>
              <a:buClr>
                <a:srgbClr val="F2C734"/>
              </a:buClr>
              <a:defRPr sz="2400"/>
            </a:lvl3pPr>
            <a:lvl4pPr>
              <a:buClr>
                <a:srgbClr val="F2C734"/>
              </a:buClr>
              <a:defRPr sz="2000"/>
            </a:lvl4pPr>
            <a:lvl5pPr>
              <a:buClr>
                <a:srgbClr val="F2C734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1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8629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301670"/>
            <a:ext cx="12192000" cy="556332"/>
            <a:chOff x="0" y="6178842"/>
            <a:chExt cx="9144000" cy="679158"/>
          </a:xfrm>
        </p:grpSpPr>
        <p:sp>
          <p:nvSpPr>
            <p:cNvPr id="8" name="Rectangle 7"/>
            <p:cNvSpPr/>
            <p:nvPr/>
          </p:nvSpPr>
          <p:spPr>
            <a:xfrm>
              <a:off x="0" y="6241845"/>
              <a:ext cx="9144000" cy="616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178842"/>
              <a:ext cx="9144000" cy="96686"/>
            </a:xfrm>
            <a:prstGeom prst="rect">
              <a:avLst/>
            </a:prstGeom>
            <a:solidFill>
              <a:srgbClr val="043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92062"/>
            <a:ext cx="2004113" cy="46801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6378481"/>
            <a:ext cx="12192000" cy="0"/>
          </a:xfrm>
          <a:prstGeom prst="line">
            <a:avLst/>
          </a:prstGeom>
          <a:ln w="19050">
            <a:solidFill>
              <a:srgbClr val="F1C6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8676" y="6430092"/>
            <a:ext cx="530073" cy="3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37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52253"/>
            <a:ext cx="10515600" cy="1295894"/>
          </a:xfrm>
        </p:spPr>
        <p:txBody>
          <a:bodyPr/>
          <a:lstStyle/>
          <a:p>
            <a:pPr algn="ctr"/>
            <a:r>
              <a:rPr lang="cs-CZ" sz="4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FARMAKOTERAPIE AKUTNÍCH KORONÁRNÍCH SYNDROMŮ BEZ ELEVACÍ ST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300034"/>
            <a:ext cx="9144000" cy="1655762"/>
          </a:xfrm>
        </p:spPr>
        <p:txBody>
          <a:bodyPr/>
          <a:lstStyle/>
          <a:p>
            <a:r>
              <a:rPr lang="cs-CZ" b="1" dirty="0"/>
              <a:t>Petr Widimský</a:t>
            </a:r>
          </a:p>
          <a:p>
            <a:r>
              <a:rPr lang="cs-CZ" b="1" dirty="0"/>
              <a:t>Kardiologická klinika Kardiocentra</a:t>
            </a:r>
          </a:p>
          <a:p>
            <a:r>
              <a:rPr lang="cs-CZ" b="1" dirty="0"/>
              <a:t>3. LF UK a FNKV Praha</a:t>
            </a:r>
          </a:p>
        </p:txBody>
      </p:sp>
    </p:spTree>
    <p:extLst>
      <p:ext uri="{BB962C8B-B14F-4D97-AF65-F5344CB8AC3E}">
        <p14:creationId xmlns:p14="http://schemas.microsoft.com/office/powerpoint/2010/main" val="1543189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8328" y="137160"/>
            <a:ext cx="11448288" cy="118840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+mn-lt"/>
              </a:rPr>
              <a:t>Celková mortalita při dlouhodobé léčbě dvěma </a:t>
            </a:r>
            <a:r>
              <a:rPr lang="cs-CZ" b="1" dirty="0" err="1">
                <a:solidFill>
                  <a:srgbClr val="C00000"/>
                </a:solidFill>
                <a:latin typeface="+mn-lt"/>
              </a:rPr>
              <a:t>antitrombotiky</a:t>
            </a:r>
            <a:r>
              <a:rPr lang="cs-CZ" b="1" dirty="0">
                <a:solidFill>
                  <a:srgbClr val="C00000"/>
                </a:solidFill>
                <a:latin typeface="+mn-lt"/>
              </a:rPr>
              <a:t> vs. </a:t>
            </a:r>
            <a:r>
              <a:rPr lang="cs-CZ" b="1" dirty="0" err="1">
                <a:solidFill>
                  <a:srgbClr val="C00000"/>
                </a:solidFill>
                <a:latin typeface="+mn-lt"/>
              </a:rPr>
              <a:t>monoterapie</a:t>
            </a:r>
            <a:r>
              <a:rPr lang="cs-CZ" b="1" dirty="0">
                <a:solidFill>
                  <a:srgbClr val="C00000"/>
                </a:solidFill>
                <a:latin typeface="+mn-lt"/>
              </a:rPr>
              <a:t> ASA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10310" y="1463039"/>
          <a:ext cx="1172261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234">
                  <a:extLst>
                    <a:ext uri="{9D8B030D-6E8A-4147-A177-3AD203B41FA5}">
                      <a16:colId xmlns:a16="http://schemas.microsoft.com/office/drawing/2014/main" val="3129245581"/>
                    </a:ext>
                  </a:extLst>
                </a:gridCol>
                <a:gridCol w="3218688">
                  <a:extLst>
                    <a:ext uri="{9D8B030D-6E8A-4147-A177-3AD203B41FA5}">
                      <a16:colId xmlns:a16="http://schemas.microsoft.com/office/drawing/2014/main" val="604003608"/>
                    </a:ext>
                  </a:extLst>
                </a:gridCol>
                <a:gridCol w="2203704">
                  <a:extLst>
                    <a:ext uri="{9D8B030D-6E8A-4147-A177-3AD203B41FA5}">
                      <a16:colId xmlns:a16="http://schemas.microsoft.com/office/drawing/2014/main" val="142842115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586348469"/>
                    </a:ext>
                  </a:extLst>
                </a:gridCol>
                <a:gridCol w="1472184">
                  <a:extLst>
                    <a:ext uri="{9D8B030D-6E8A-4147-A177-3AD203B41FA5}">
                      <a16:colId xmlns:a16="http://schemas.microsoft.com/office/drawing/2014/main" val="1773833792"/>
                    </a:ext>
                  </a:extLst>
                </a:gridCol>
              </a:tblGrid>
              <a:tr h="937260">
                <a:tc>
                  <a:txBody>
                    <a:bodyPr/>
                    <a:lstStyle/>
                    <a:p>
                      <a:r>
                        <a:rPr lang="cs-CZ" sz="2400" b="1" dirty="0"/>
                        <a:t>Studie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Klíčová vstupní kritéria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Mortalita</a:t>
                      </a:r>
                    </a:p>
                    <a:p>
                      <a:r>
                        <a:rPr lang="cs-CZ" sz="2400" b="1" dirty="0"/>
                        <a:t>(</a:t>
                      </a:r>
                      <a:r>
                        <a:rPr lang="cs-CZ" sz="2400" b="1" dirty="0" err="1"/>
                        <a:t>dual</a:t>
                      </a:r>
                      <a:r>
                        <a:rPr lang="cs-CZ" sz="2400" b="1" dirty="0"/>
                        <a:t> vs. single)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HR (RR)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P=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250311"/>
                  </a:ext>
                </a:extLst>
              </a:tr>
              <a:tr h="937260">
                <a:tc>
                  <a:txBody>
                    <a:bodyPr/>
                    <a:lstStyle/>
                    <a:p>
                      <a:r>
                        <a:rPr lang="cs-CZ" sz="2400" b="1" dirty="0"/>
                        <a:t>COMPASS</a:t>
                      </a:r>
                    </a:p>
                    <a:p>
                      <a:r>
                        <a:rPr lang="cs-CZ" sz="2400" b="1" dirty="0"/>
                        <a:t>(ASA + </a:t>
                      </a:r>
                      <a:r>
                        <a:rPr lang="cs-CZ" sz="2400" b="1" dirty="0" err="1"/>
                        <a:t>rivaroxaban</a:t>
                      </a:r>
                      <a:r>
                        <a:rPr lang="cs-CZ" sz="24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Chronická ICHS (</a:t>
                      </a:r>
                      <a:r>
                        <a:rPr lang="cs-CZ" sz="2400" b="1" dirty="0" err="1"/>
                        <a:t>stp</a:t>
                      </a:r>
                      <a:r>
                        <a:rPr lang="cs-CZ" sz="2400" b="1" dirty="0"/>
                        <a:t>. IM, </a:t>
                      </a:r>
                      <a:r>
                        <a:rPr lang="cs-CZ" sz="2400" b="1" dirty="0" err="1"/>
                        <a:t>stp</a:t>
                      </a:r>
                      <a:r>
                        <a:rPr lang="cs-CZ" sz="2400" b="1" dirty="0"/>
                        <a:t>. PCI, </a:t>
                      </a:r>
                      <a:r>
                        <a:rPr lang="cs-CZ" sz="2400" b="1" dirty="0" err="1"/>
                        <a:t>stp</a:t>
                      </a:r>
                      <a:r>
                        <a:rPr lang="cs-CZ" sz="2400" b="1" dirty="0"/>
                        <a:t>. CABG)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3,1% vs. 4,1%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(0.65–0.90)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P= 0.0012</a:t>
                      </a:r>
                      <a:endParaRPr lang="cs-CZ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304454"/>
                  </a:ext>
                </a:extLst>
              </a:tr>
              <a:tr h="937260">
                <a:tc>
                  <a:txBody>
                    <a:bodyPr/>
                    <a:lstStyle/>
                    <a:p>
                      <a:r>
                        <a:rPr lang="cs-CZ" sz="2400" b="1" dirty="0"/>
                        <a:t>PEGASUS TIMI-54</a:t>
                      </a:r>
                    </a:p>
                    <a:p>
                      <a:r>
                        <a:rPr lang="cs-CZ" sz="2400" b="1" dirty="0"/>
                        <a:t>(ASA + </a:t>
                      </a:r>
                      <a:r>
                        <a:rPr lang="cs-CZ" sz="2400" b="1" dirty="0" err="1"/>
                        <a:t>ticagrelor</a:t>
                      </a:r>
                      <a:r>
                        <a:rPr lang="cs-CZ" sz="24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err="1"/>
                        <a:t>Stp</a:t>
                      </a:r>
                      <a:r>
                        <a:rPr lang="cs-CZ" sz="2400" b="1" dirty="0"/>
                        <a:t>. 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4,7% vs. 5,2%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0.89</a:t>
                      </a:r>
                    </a:p>
                    <a:p>
                      <a:r>
                        <a:rPr lang="cs-CZ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(0.76 – 1.04)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P= 0.14</a:t>
                      </a:r>
                      <a:endParaRPr lang="cs-CZ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128505"/>
                  </a:ext>
                </a:extLst>
              </a:tr>
              <a:tr h="937260">
                <a:tc>
                  <a:txBody>
                    <a:bodyPr/>
                    <a:lstStyle/>
                    <a:p>
                      <a:r>
                        <a:rPr lang="cs-CZ" sz="2400" b="1" dirty="0"/>
                        <a:t>DAPT</a:t>
                      </a:r>
                    </a:p>
                    <a:p>
                      <a:r>
                        <a:rPr lang="cs-CZ" sz="2400" b="1" dirty="0"/>
                        <a:t>(ASA + </a:t>
                      </a:r>
                      <a:r>
                        <a:rPr lang="cs-CZ" sz="2400" b="1" dirty="0" err="1"/>
                        <a:t>clopidogrel</a:t>
                      </a:r>
                      <a:r>
                        <a:rPr lang="cs-CZ" sz="2400" b="1" dirty="0"/>
                        <a:t> či </a:t>
                      </a:r>
                      <a:r>
                        <a:rPr lang="cs-CZ" sz="2400" b="1" dirty="0" err="1"/>
                        <a:t>prasugrel</a:t>
                      </a:r>
                      <a:r>
                        <a:rPr lang="cs-CZ" sz="24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err="1"/>
                        <a:t>Stp</a:t>
                      </a:r>
                      <a:r>
                        <a:rPr lang="cs-CZ" sz="2400" b="1" dirty="0"/>
                        <a:t>. AKS + 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2,0% vs. 1,5%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1.36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(1.00-1.85)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P= 0.05</a:t>
                      </a:r>
                      <a:endParaRPr lang="cs-CZ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38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88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45F51A-83DD-400D-B21E-40B775A2BE53}"/>
              </a:ext>
            </a:extLst>
          </p:cNvPr>
          <p:cNvPicPr>
            <a:picLocks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591056" y="645224"/>
            <a:ext cx="7187184" cy="397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/>
          <p:cNvSpPr/>
          <p:nvPr/>
        </p:nvSpPr>
        <p:spPr>
          <a:xfrm>
            <a:off x="2167128" y="2066544"/>
            <a:ext cx="7635240" cy="3749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546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56D45-AF2F-4A2E-ABF2-D1843E99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59" y="365127"/>
            <a:ext cx="11593585" cy="717054"/>
          </a:xfrm>
        </p:spPr>
        <p:txBody>
          <a:bodyPr/>
          <a:lstStyle/>
          <a:p>
            <a:pPr algn="ctr"/>
            <a:r>
              <a:rPr lang="cs-CZ" sz="3600" b="1" dirty="0" err="1">
                <a:solidFill>
                  <a:srgbClr val="C00000"/>
                </a:solidFill>
                <a:latin typeface="+mn-lt"/>
              </a:rPr>
              <a:t>Antiischemické</a:t>
            </a:r>
            <a:r>
              <a:rPr lang="cs-CZ" sz="3600" b="1" dirty="0">
                <a:solidFill>
                  <a:srgbClr val="C00000"/>
                </a:solidFill>
                <a:latin typeface="+mn-lt"/>
              </a:rPr>
              <a:t> a </a:t>
            </a:r>
            <a:r>
              <a:rPr lang="cs-CZ" sz="3600" b="1" dirty="0" err="1">
                <a:solidFill>
                  <a:srgbClr val="C00000"/>
                </a:solidFill>
                <a:latin typeface="+mn-lt"/>
              </a:rPr>
              <a:t>hypolipidemické</a:t>
            </a:r>
            <a:r>
              <a:rPr lang="cs-CZ" sz="3600" b="1" dirty="0">
                <a:solidFill>
                  <a:srgbClr val="C00000"/>
                </a:solidFill>
                <a:latin typeface="+mn-lt"/>
              </a:rPr>
              <a:t> léky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E1657C-09BB-404E-8E0A-57C9E088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74" y="1325461"/>
            <a:ext cx="11107024" cy="4851502"/>
          </a:xfrm>
        </p:spPr>
        <p:txBody>
          <a:bodyPr/>
          <a:lstStyle/>
          <a:p>
            <a:r>
              <a:rPr lang="cs-CZ" b="1" i="1" dirty="0"/>
              <a:t>Nitráty</a:t>
            </a:r>
            <a:r>
              <a:rPr lang="cs-CZ" dirty="0"/>
              <a:t> </a:t>
            </a:r>
            <a:r>
              <a:rPr lang="cs-CZ" dirty="0" err="1"/>
              <a:t>s.l</a:t>
            </a:r>
            <a:r>
              <a:rPr lang="cs-CZ" dirty="0"/>
              <a:t>. či </a:t>
            </a:r>
            <a:r>
              <a:rPr lang="cs-CZ" dirty="0" err="1"/>
              <a:t>i.v</a:t>
            </a:r>
            <a:r>
              <a:rPr lang="cs-CZ" dirty="0"/>
              <a:t>. (při nekontrolované hypertenzi a/nebo při akutním srdečním selhání lépe </a:t>
            </a:r>
            <a:r>
              <a:rPr lang="cs-CZ" dirty="0" err="1"/>
              <a:t>iv</a:t>
            </a:r>
            <a:r>
              <a:rPr lang="cs-CZ" dirty="0"/>
              <a:t>.)</a:t>
            </a:r>
          </a:p>
          <a:p>
            <a:r>
              <a:rPr lang="cs-CZ" b="1" i="1" dirty="0"/>
              <a:t>Betablokátory</a:t>
            </a:r>
            <a:r>
              <a:rPr lang="cs-CZ" dirty="0"/>
              <a:t> (pokud není kontraindikace)</a:t>
            </a:r>
          </a:p>
          <a:p>
            <a:r>
              <a:rPr lang="cs-CZ" b="1" i="1" dirty="0"/>
              <a:t>ACE-inhibitory</a:t>
            </a:r>
            <a:r>
              <a:rPr lang="cs-CZ" dirty="0"/>
              <a:t> při hypertenzi, srdečním selhání, diabetu či CHRI</a:t>
            </a:r>
          </a:p>
          <a:p>
            <a:r>
              <a:rPr lang="cs-CZ" b="1" i="1" dirty="0" err="1"/>
              <a:t>Statin</a:t>
            </a:r>
            <a:r>
              <a:rPr lang="cs-CZ" dirty="0"/>
              <a:t> (ev. s </a:t>
            </a:r>
            <a:r>
              <a:rPr lang="cs-CZ" b="1" i="1" dirty="0" err="1"/>
              <a:t>ezetimibem</a:t>
            </a:r>
            <a:r>
              <a:rPr lang="cs-CZ" dirty="0"/>
              <a:t> pokud samotný </a:t>
            </a:r>
            <a:r>
              <a:rPr lang="cs-CZ" dirty="0" err="1"/>
              <a:t>statin</a:t>
            </a:r>
            <a:r>
              <a:rPr lang="cs-CZ" dirty="0"/>
              <a:t> podávaný 6 týdnů nestačí) k docílení LDL </a:t>
            </a:r>
            <a:r>
              <a:rPr lang="cs-CZ" dirty="0">
                <a:cs typeface="Calibri" panose="020F0502020204030204" pitchFamily="34" charset="0"/>
              </a:rPr>
              <a:t>&lt;1,4 </a:t>
            </a:r>
            <a:r>
              <a:rPr lang="cs-CZ" dirty="0" err="1">
                <a:cs typeface="Calibri" panose="020F0502020204030204" pitchFamily="34" charset="0"/>
              </a:rPr>
              <a:t>mmol</a:t>
            </a:r>
            <a:r>
              <a:rPr lang="cs-CZ" dirty="0">
                <a:cs typeface="Calibri" panose="020F0502020204030204" pitchFamily="34" charset="0"/>
              </a:rPr>
              <a:t>/l</a:t>
            </a:r>
            <a:endParaRPr lang="cs-CZ" dirty="0"/>
          </a:p>
          <a:p>
            <a:r>
              <a:rPr lang="cs-CZ" dirty="0"/>
              <a:t>Pokud ani kombinace </a:t>
            </a:r>
            <a:r>
              <a:rPr lang="cs-CZ" dirty="0" err="1"/>
              <a:t>statinu</a:t>
            </a:r>
            <a:r>
              <a:rPr lang="cs-CZ" dirty="0"/>
              <a:t> s </a:t>
            </a:r>
            <a:r>
              <a:rPr lang="cs-CZ" dirty="0" err="1"/>
              <a:t>ezetimibem</a:t>
            </a:r>
            <a:r>
              <a:rPr lang="cs-CZ" dirty="0"/>
              <a:t> po 6 týdnech nesníží LDL pod 1,4 </a:t>
            </a:r>
            <a:r>
              <a:rPr lang="cs-CZ" dirty="0" err="1"/>
              <a:t>mmol</a:t>
            </a:r>
            <a:r>
              <a:rPr lang="cs-CZ" dirty="0"/>
              <a:t>/l má být přidán </a:t>
            </a:r>
            <a:r>
              <a:rPr lang="cs-CZ" b="1" i="1" dirty="0"/>
              <a:t>PCSK9 inhibitor</a:t>
            </a:r>
          </a:p>
          <a:p>
            <a:r>
              <a:rPr lang="cs-CZ" dirty="0"/>
              <a:t>U pacientů s recidivou AKS za méně než 2 roky od prvního AKS je nutno zvážit ještě razantnější </a:t>
            </a:r>
            <a:r>
              <a:rPr lang="cs-CZ" dirty="0" err="1"/>
              <a:t>hypolipidemickou</a:t>
            </a:r>
            <a:r>
              <a:rPr lang="cs-CZ" dirty="0"/>
              <a:t> léčbu (LDL </a:t>
            </a:r>
            <a:r>
              <a:rPr lang="cs-CZ" dirty="0">
                <a:cs typeface="Calibri" panose="020F0502020204030204" pitchFamily="34" charset="0"/>
              </a:rPr>
              <a:t>&lt;1,0 </a:t>
            </a:r>
            <a:r>
              <a:rPr lang="cs-CZ" dirty="0" err="1">
                <a:cs typeface="Calibri" panose="020F0502020204030204" pitchFamily="34" charset="0"/>
              </a:rPr>
              <a:t>mmol</a:t>
            </a:r>
            <a:r>
              <a:rPr lang="cs-CZ" dirty="0">
                <a:cs typeface="Calibri" panose="020F0502020204030204" pitchFamily="34" charset="0"/>
              </a:rPr>
              <a:t>/l)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578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BFECC6B-E134-42EE-8395-1D1980572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81725" cy="23191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1551FE9-9203-457B-949B-A18857081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238" y="0"/>
            <a:ext cx="7172762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5C9D232-A3FD-43D7-9564-35D9F03EE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42" y="2405224"/>
            <a:ext cx="3212983" cy="44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77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BD5D4854-01D1-4E66-BA9B-902A7ABECD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844051"/>
              </p:ext>
            </p:extLst>
          </p:nvPr>
        </p:nvGraphicFramePr>
        <p:xfrm>
          <a:off x="218114" y="1825624"/>
          <a:ext cx="11811700" cy="4071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741">
                  <a:extLst>
                    <a:ext uri="{9D8B030D-6E8A-4147-A177-3AD203B41FA5}">
                      <a16:colId xmlns:a16="http://schemas.microsoft.com/office/drawing/2014/main" val="385643751"/>
                    </a:ext>
                  </a:extLst>
                </a:gridCol>
                <a:gridCol w="2592198">
                  <a:extLst>
                    <a:ext uri="{9D8B030D-6E8A-4147-A177-3AD203B41FA5}">
                      <a16:colId xmlns:a16="http://schemas.microsoft.com/office/drawing/2014/main" val="3762084558"/>
                    </a:ext>
                  </a:extLst>
                </a:gridCol>
                <a:gridCol w="2533475">
                  <a:extLst>
                    <a:ext uri="{9D8B030D-6E8A-4147-A177-3AD203B41FA5}">
                      <a16:colId xmlns:a16="http://schemas.microsoft.com/office/drawing/2014/main" val="1606025460"/>
                    </a:ext>
                  </a:extLst>
                </a:gridCol>
                <a:gridCol w="2617366">
                  <a:extLst>
                    <a:ext uri="{9D8B030D-6E8A-4147-A177-3AD203B41FA5}">
                      <a16:colId xmlns:a16="http://schemas.microsoft.com/office/drawing/2014/main" val="393475779"/>
                    </a:ext>
                  </a:extLst>
                </a:gridCol>
                <a:gridCol w="2499920">
                  <a:extLst>
                    <a:ext uri="{9D8B030D-6E8A-4147-A177-3AD203B41FA5}">
                      <a16:colId xmlns:a16="http://schemas.microsoft.com/office/drawing/2014/main" val="3397507429"/>
                    </a:ext>
                  </a:extLst>
                </a:gridCol>
              </a:tblGrid>
              <a:tr h="919447">
                <a:tc>
                  <a:txBody>
                    <a:bodyPr/>
                    <a:lstStyle/>
                    <a:p>
                      <a:r>
                        <a:rPr lang="cs-CZ" sz="2000" b="1" dirty="0"/>
                        <a:t>Čas od vzniku AKS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Standardní postup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Vysoké ischemické riziko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Vysoké krvácivé riziko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Přítomnost 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9271"/>
                  </a:ext>
                </a:extLst>
              </a:tr>
              <a:tr h="919447">
                <a:tc>
                  <a:txBody>
                    <a:bodyPr/>
                    <a:lstStyle/>
                    <a:p>
                      <a:r>
                        <a:rPr lang="cs-CZ" sz="2000" b="1" dirty="0"/>
                        <a:t>≤ 1 </a:t>
                      </a:r>
                      <a:r>
                        <a:rPr lang="cs-CZ" sz="2000" b="1" dirty="0" err="1"/>
                        <a:t>měs</a:t>
                      </a:r>
                      <a:r>
                        <a:rPr lang="cs-CZ" sz="2000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ASA + P2Y12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ASA + P2Y12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ASA + P2Y12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ASA + </a:t>
                      </a:r>
                      <a:r>
                        <a:rPr lang="cs-CZ" sz="2000" b="1" dirty="0" err="1"/>
                        <a:t>clopidogrel</a:t>
                      </a:r>
                      <a:r>
                        <a:rPr lang="cs-CZ" sz="2000" b="1" dirty="0"/>
                        <a:t> + NOAC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821905"/>
                  </a:ext>
                </a:extLst>
              </a:tr>
              <a:tr h="919447">
                <a:tc>
                  <a:txBody>
                    <a:bodyPr/>
                    <a:lstStyle/>
                    <a:p>
                      <a:r>
                        <a:rPr lang="cs-CZ" sz="2000" b="1" dirty="0"/>
                        <a:t>1-12 </a:t>
                      </a:r>
                      <a:r>
                        <a:rPr lang="cs-CZ" sz="2000" b="1" dirty="0" err="1"/>
                        <a:t>měs</a:t>
                      </a:r>
                      <a:r>
                        <a:rPr lang="cs-CZ" sz="2000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/>
                        <a:t>ASA + P2Y12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/>
                        <a:t>ASA + P2Y12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P2Y12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/>
                        <a:t>Clopidogrel</a:t>
                      </a:r>
                      <a:r>
                        <a:rPr lang="cs-CZ" sz="2000" b="1" dirty="0"/>
                        <a:t> + NOAC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024621"/>
                  </a:ext>
                </a:extLst>
              </a:tr>
              <a:tr h="1313496">
                <a:tc>
                  <a:txBody>
                    <a:bodyPr/>
                    <a:lstStyle/>
                    <a:p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12 </a:t>
                      </a:r>
                      <a:r>
                        <a:rPr lang="cs-CZ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měs</a:t>
                      </a:r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P2Y12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ASA + P2Y12 nebo ASA + </a:t>
                      </a:r>
                      <a:r>
                        <a:rPr lang="cs-CZ" sz="2000" b="1" dirty="0" err="1"/>
                        <a:t>rivaroxaban</a:t>
                      </a:r>
                      <a:r>
                        <a:rPr lang="cs-CZ" sz="2000" b="1" dirty="0"/>
                        <a:t> 2x2,5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/>
                        <a:t>Monoterapie</a:t>
                      </a:r>
                      <a:r>
                        <a:rPr lang="cs-CZ" sz="2000" b="1" dirty="0"/>
                        <a:t> (P2Y12 nebo ASA)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NOAC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45804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458C9C2D-FB80-403B-8F40-009A1308E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573710" cy="173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14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572A9-11EF-4041-A5BB-8D4CFBD9F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678"/>
            <a:ext cx="10515600" cy="80933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Novější studie (2019 – 2021)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48DEC6-2233-41E4-9C79-5C9FDBA41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16" y="831273"/>
            <a:ext cx="11212484" cy="5345690"/>
          </a:xfrm>
        </p:spPr>
        <p:txBody>
          <a:bodyPr/>
          <a:lstStyle/>
          <a:p>
            <a:r>
              <a:rPr lang="cs-CZ" sz="2400" b="1" dirty="0"/>
              <a:t>PRAGUE-18: </a:t>
            </a:r>
            <a:r>
              <a:rPr lang="cs-CZ" sz="2400" b="1" dirty="0" err="1"/>
              <a:t>prasugrel</a:t>
            </a:r>
            <a:r>
              <a:rPr lang="cs-CZ" sz="2400" b="1" dirty="0"/>
              <a:t> = </a:t>
            </a:r>
            <a:r>
              <a:rPr lang="cs-CZ" sz="2400" b="1" dirty="0" err="1"/>
              <a:t>ticagrelor</a:t>
            </a:r>
            <a:r>
              <a:rPr lang="cs-CZ" sz="2400" b="1" dirty="0"/>
              <a:t> u STEMI či velkých non-STEMI</a:t>
            </a:r>
          </a:p>
          <a:p>
            <a:endParaRPr lang="cs-CZ" sz="2400" b="1" dirty="0"/>
          </a:p>
          <a:p>
            <a:r>
              <a:rPr lang="cs-CZ" sz="2400" b="1" dirty="0"/>
              <a:t>ISAR-REACT 5: </a:t>
            </a:r>
            <a:r>
              <a:rPr lang="cs-CZ" sz="2400" b="1" dirty="0" err="1"/>
              <a:t>prasugrel</a:t>
            </a:r>
            <a:r>
              <a:rPr lang="cs-CZ" sz="2400" b="1" dirty="0"/>
              <a:t> lepší než </a:t>
            </a:r>
            <a:r>
              <a:rPr lang="cs-CZ" sz="2400" b="1" dirty="0" err="1"/>
              <a:t>ticagrelor</a:t>
            </a:r>
            <a:r>
              <a:rPr lang="cs-CZ" sz="2400" b="1" dirty="0"/>
              <a:t> u STEMI</a:t>
            </a:r>
          </a:p>
          <a:p>
            <a:endParaRPr lang="cs-CZ" sz="2400" b="1" i="0" u="none" strike="noStrike" baseline="0" dirty="0"/>
          </a:p>
          <a:p>
            <a:r>
              <a:rPr lang="cs-CZ" sz="2400" b="1" i="0" u="none" strike="noStrike" baseline="0" dirty="0"/>
              <a:t>TWILIGHT, TICO: </a:t>
            </a:r>
            <a:r>
              <a:rPr lang="cs-CZ" sz="2400" b="1" i="0" u="none" strike="noStrike" baseline="0" dirty="0" err="1"/>
              <a:t>monoterapie</a:t>
            </a:r>
            <a:r>
              <a:rPr lang="cs-CZ" sz="2400" b="1" i="0" u="none" strike="noStrike" baseline="0" dirty="0"/>
              <a:t> </a:t>
            </a:r>
            <a:r>
              <a:rPr lang="cs-CZ" sz="2400" b="1" i="0" u="none" strike="noStrike" baseline="0" dirty="0" err="1"/>
              <a:t>ticagrelorem</a:t>
            </a:r>
            <a:r>
              <a:rPr lang="cs-CZ" sz="2400" b="1" i="0" u="none" strike="noStrike" baseline="0" dirty="0"/>
              <a:t> od 4.měsíce po AKS je lepší než DAPT</a:t>
            </a:r>
          </a:p>
          <a:p>
            <a:endParaRPr lang="cs-CZ" sz="2400" b="1" dirty="0"/>
          </a:p>
          <a:p>
            <a:r>
              <a:rPr lang="cs-CZ" sz="2400" b="1" dirty="0"/>
              <a:t>AFIRE: </a:t>
            </a:r>
            <a:r>
              <a:rPr lang="cs-CZ" sz="2400" b="1" dirty="0" err="1"/>
              <a:t>monoterapie</a:t>
            </a:r>
            <a:r>
              <a:rPr lang="cs-CZ" sz="2400" b="1" dirty="0"/>
              <a:t> </a:t>
            </a:r>
            <a:r>
              <a:rPr lang="cs-CZ" sz="2400" b="1" dirty="0" err="1"/>
              <a:t>rivaroxabanem</a:t>
            </a:r>
            <a:r>
              <a:rPr lang="cs-CZ" sz="2400" b="1" dirty="0"/>
              <a:t> za více než rok po AKS u nemocných s FS je dostačující (</a:t>
            </a:r>
            <a:r>
              <a:rPr lang="cs-CZ" sz="2400" b="1" dirty="0" err="1"/>
              <a:t>antiagregans</a:t>
            </a:r>
            <a:r>
              <a:rPr lang="cs-CZ" sz="2400" b="1" dirty="0"/>
              <a:t> možno po roce vysadit)</a:t>
            </a:r>
          </a:p>
          <a:p>
            <a:endParaRPr lang="cs-CZ" sz="2400" b="1" dirty="0"/>
          </a:p>
          <a:p>
            <a:r>
              <a:rPr lang="cs-CZ" sz="2400" b="1" dirty="0"/>
              <a:t>HOST-EXAM: pro dlouhodobou léčbu (</a:t>
            </a:r>
            <a:r>
              <a:rPr lang="cs-CZ" sz="2400" b="1" dirty="0" err="1"/>
              <a:t>monoterapie</a:t>
            </a:r>
            <a:r>
              <a:rPr lang="cs-CZ" sz="2400" b="1" dirty="0"/>
              <a:t>) za více než rok po PCI je lepší </a:t>
            </a:r>
            <a:r>
              <a:rPr lang="cs-CZ" sz="2400" b="1" dirty="0" err="1"/>
              <a:t>clopidogrel</a:t>
            </a:r>
            <a:r>
              <a:rPr lang="cs-CZ" sz="2400" b="1" dirty="0"/>
              <a:t> nežli ASA.</a:t>
            </a:r>
          </a:p>
        </p:txBody>
      </p:sp>
    </p:spTree>
    <p:extLst>
      <p:ext uri="{BB962C8B-B14F-4D97-AF65-F5344CB8AC3E}">
        <p14:creationId xmlns:p14="http://schemas.microsoft.com/office/powerpoint/2010/main" val="126208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21A46-DABE-495D-B861-2264E06BE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23"/>
            <a:ext cx="10515600" cy="826111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Novinky z ESC 2021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2C691F-1964-4ECA-8F7E-7D94AAAB7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69" y="756458"/>
            <a:ext cx="11862262" cy="5354003"/>
          </a:xfrm>
        </p:spPr>
        <p:txBody>
          <a:bodyPr/>
          <a:lstStyle/>
          <a:p>
            <a:r>
              <a:rPr lang="cs-CZ" sz="2400" b="1" u="sng" dirty="0"/>
              <a:t>SMART-MI:</a:t>
            </a:r>
            <a:r>
              <a:rPr lang="cs-CZ" sz="2400" dirty="0"/>
              <a:t> Pacienti po IM s </a:t>
            </a:r>
            <a:r>
              <a:rPr lang="en-US" sz="2400" dirty="0"/>
              <a:t>EF 36–50% a </a:t>
            </a:r>
            <a:r>
              <a:rPr lang="en-US" sz="2400" dirty="0" err="1"/>
              <a:t>autonom</a:t>
            </a:r>
            <a:r>
              <a:rPr lang="cs-CZ" sz="2400" dirty="0"/>
              <a:t>ní dysfunkcí (</a:t>
            </a:r>
            <a:r>
              <a:rPr lang="en-US" sz="2400" dirty="0"/>
              <a:t>digit</a:t>
            </a:r>
            <a:r>
              <a:rPr lang="cs-CZ" sz="2400" dirty="0" err="1"/>
              <a:t>ální</a:t>
            </a:r>
            <a:r>
              <a:rPr lang="en-US" sz="2400" dirty="0"/>
              <a:t> biomarker</a:t>
            </a:r>
            <a:r>
              <a:rPr lang="cs-CZ" sz="2400" dirty="0"/>
              <a:t>y</a:t>
            </a:r>
            <a:r>
              <a:rPr lang="en-US" sz="2400" dirty="0"/>
              <a:t> </a:t>
            </a:r>
            <a:r>
              <a:rPr lang="cs-CZ" sz="2400" dirty="0"/>
              <a:t>z </a:t>
            </a:r>
            <a:r>
              <a:rPr lang="en-US" sz="2400" dirty="0"/>
              <a:t>20-min</a:t>
            </a:r>
            <a:r>
              <a:rPr lang="cs-CZ" sz="2400" dirty="0"/>
              <a:t>.</a:t>
            </a:r>
            <a:r>
              <a:rPr lang="en-US" sz="2400" dirty="0"/>
              <a:t> high-resolution E</a:t>
            </a:r>
            <a:r>
              <a:rPr lang="cs-CZ" sz="2400" dirty="0"/>
              <a:t>K</a:t>
            </a:r>
            <a:r>
              <a:rPr lang="en-US" sz="2400" dirty="0"/>
              <a:t>G</a:t>
            </a:r>
            <a:r>
              <a:rPr lang="cs-CZ" sz="2400" dirty="0"/>
              <a:t>) </a:t>
            </a:r>
            <a:r>
              <a:rPr lang="en-US" sz="2400" dirty="0"/>
              <a:t>random</a:t>
            </a:r>
            <a:r>
              <a:rPr lang="cs-CZ" sz="2400" dirty="0" err="1"/>
              <a:t>izováni</a:t>
            </a:r>
            <a:r>
              <a:rPr lang="cs-CZ" sz="2400" dirty="0"/>
              <a:t> k implantaci monitoru či konvenčnímu sledování</a:t>
            </a:r>
            <a:r>
              <a:rPr lang="en-US" sz="2400" dirty="0"/>
              <a:t>. </a:t>
            </a:r>
            <a:r>
              <a:rPr lang="cs-CZ" sz="2400" dirty="0"/>
              <a:t>Závažné arytmie zjištěny u 30% vs. 6% pacientů. Z výsledků nelze říci, zda implantace monitoru může zlepšit prognózu.</a:t>
            </a:r>
            <a:endParaRPr lang="en-US" sz="2400" dirty="0"/>
          </a:p>
          <a:p>
            <a:r>
              <a:rPr lang="cs-CZ" sz="2400" b="1" u="sng" dirty="0"/>
              <a:t>MASTER-DAPT</a:t>
            </a:r>
            <a:r>
              <a:rPr lang="cs-CZ" sz="2400" dirty="0"/>
              <a:t>: U nemocných se zvýšeným rizikem krvácení DAPT 1 měsíc poskytuje srovnatelné výsledky jako standardní délka DAPT (nejméně 3 měsíce).</a:t>
            </a:r>
          </a:p>
          <a:p>
            <a:r>
              <a:rPr lang="cs-CZ" sz="2400" b="1" u="sng" dirty="0"/>
              <a:t>RIPCORD-2:</a:t>
            </a:r>
            <a:r>
              <a:rPr lang="cs-CZ" sz="2400" b="1" dirty="0"/>
              <a:t> </a:t>
            </a:r>
            <a:r>
              <a:rPr lang="cs-CZ" sz="2400" dirty="0" err="1"/>
              <a:t>koronarografie</a:t>
            </a:r>
            <a:r>
              <a:rPr lang="cs-CZ" sz="2400" dirty="0"/>
              <a:t> stačí, FFR není potřeba (nepřidává nic k dobrému popisu </a:t>
            </a:r>
            <a:r>
              <a:rPr lang="cs-CZ" sz="2400" dirty="0" err="1"/>
              <a:t>koronarografie</a:t>
            </a:r>
            <a:r>
              <a:rPr lang="cs-CZ" sz="2400" dirty="0"/>
              <a:t>)</a:t>
            </a:r>
          </a:p>
          <a:p>
            <a:r>
              <a:rPr lang="cs-CZ" sz="2400" b="1" u="sng" dirty="0"/>
              <a:t>TOMAHAWK</a:t>
            </a:r>
            <a:r>
              <a:rPr lang="cs-CZ" sz="2400" dirty="0"/>
              <a:t>: Pacienti po OHCA bez STE neprofitují z okamžité </a:t>
            </a:r>
            <a:r>
              <a:rPr lang="cs-CZ" sz="2400" dirty="0" err="1"/>
              <a:t>koronarografie</a:t>
            </a:r>
            <a:r>
              <a:rPr lang="cs-CZ" sz="2400" dirty="0"/>
              <a:t>.</a:t>
            </a:r>
          </a:p>
          <a:p>
            <a:r>
              <a:rPr lang="cs-CZ" sz="2400" b="1" u="sng" dirty="0"/>
              <a:t>IAMI:</a:t>
            </a:r>
            <a:r>
              <a:rPr lang="cs-CZ" sz="2400" dirty="0"/>
              <a:t> Očkování pacientů po AIM proti chřipce zlepšilo jejich klinické osudy v dalších letech. Pokles mortality o 41% !</a:t>
            </a:r>
            <a:endParaRPr lang="cs-CZ" sz="2400" b="1" u="sng" dirty="0"/>
          </a:p>
          <a:p>
            <a:r>
              <a:rPr lang="cs-CZ" sz="2400" b="1" u="sng" dirty="0"/>
              <a:t>STOPDAPT 2 ACS:</a:t>
            </a:r>
            <a:r>
              <a:rPr lang="cs-CZ" sz="2400" dirty="0"/>
              <a:t> Na rozdíl od výsledku studie </a:t>
            </a:r>
            <a:r>
              <a:rPr lang="en-US" sz="2400" dirty="0"/>
              <a:t>STOPDAPT-2 </a:t>
            </a:r>
            <a:r>
              <a:rPr lang="cs-CZ" sz="2400" dirty="0"/>
              <a:t>(elektivní PCI</a:t>
            </a:r>
            <a:r>
              <a:rPr lang="en-US" sz="2400" dirty="0"/>
              <a:t> </a:t>
            </a:r>
            <a:r>
              <a:rPr lang="cs-CZ" sz="2400" dirty="0"/>
              <a:t>1 měsíc </a:t>
            </a:r>
            <a:r>
              <a:rPr lang="en-US" sz="2400" dirty="0"/>
              <a:t>DAPT </a:t>
            </a:r>
            <a:r>
              <a:rPr lang="cs-CZ" sz="2400" dirty="0"/>
              <a:t>s následnou </a:t>
            </a:r>
            <a:r>
              <a:rPr lang="cs-CZ" sz="2400" dirty="0" err="1"/>
              <a:t>monoterapií</a:t>
            </a:r>
            <a:r>
              <a:rPr lang="cs-CZ" sz="2400" dirty="0"/>
              <a:t> </a:t>
            </a:r>
            <a:r>
              <a:rPr lang="en-US" sz="2400" dirty="0" err="1"/>
              <a:t>clopidogrel</a:t>
            </a:r>
            <a:r>
              <a:rPr lang="cs-CZ" sz="2400" dirty="0" err="1"/>
              <a:t>em</a:t>
            </a:r>
            <a:r>
              <a:rPr lang="cs-CZ" sz="2400" dirty="0"/>
              <a:t> snížil riziko kombinace kardiovaskulárních a krvácivých příhod oproti 12 měsícům DAPT) v této studii byl naopak trend k lepším výsledkům při 12 měsících DAPT.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7357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514905" y="1670434"/>
          <a:ext cx="11088209" cy="457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49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790924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624614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4341180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450983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0"/>
            <a:ext cx="12192000" cy="15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DB7C464-C154-45F3-B6E1-7F810DB1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8" y="155400"/>
            <a:ext cx="11954312" cy="103583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C00000"/>
                </a:solidFill>
                <a:latin typeface="+mn-lt"/>
              </a:rPr>
              <a:t>Kdy EKG může vypadat jako non-STE AKS, ale jde de facto o STEMI 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8DE031E-DAD8-4BBD-A4D3-046A0CE61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3" y="1253331"/>
            <a:ext cx="11585197" cy="4351338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LBBB, RBBB, stimulovaný rytmus</a:t>
            </a:r>
          </a:p>
          <a:p>
            <a:r>
              <a:rPr lang="cs-CZ" b="1" dirty="0"/>
              <a:t>Uzávěr RC či RMS</a:t>
            </a:r>
          </a:p>
          <a:p>
            <a:r>
              <a:rPr lang="cs-CZ" b="1" dirty="0"/>
              <a:t>Uzávěr kmene ACS</a:t>
            </a:r>
          </a:p>
          <a:p>
            <a:r>
              <a:rPr lang="cs-CZ" b="1" dirty="0"/>
              <a:t>Uzávěry dvou tepen současně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b="1" dirty="0"/>
              <a:t>Proto je vhodnější rozlišovat AKS na dva typy podle urgence </a:t>
            </a:r>
            <a:r>
              <a:rPr lang="cs-CZ" b="1" dirty="0" err="1"/>
              <a:t>koronarografie</a:t>
            </a:r>
            <a:r>
              <a:rPr lang="cs-CZ" b="1" dirty="0"/>
              <a:t>:</a:t>
            </a:r>
          </a:p>
          <a:p>
            <a:r>
              <a:rPr lang="cs-CZ" b="1" dirty="0"/>
              <a:t>AKS s pokračující ischemií myokardu</a:t>
            </a:r>
            <a:r>
              <a:rPr lang="cs-CZ" sz="1600" b="1" i="1" dirty="0"/>
              <a:t> (v době prvního kontaktu)</a:t>
            </a:r>
          </a:p>
          <a:p>
            <a:r>
              <a:rPr lang="cs-CZ" b="1" dirty="0"/>
              <a:t>AKS bez pokračující ischemie</a:t>
            </a:r>
            <a:r>
              <a:rPr lang="cs-CZ" sz="1600" b="1" i="1" dirty="0"/>
              <a:t> (v době prvního kontaktu)</a:t>
            </a:r>
          </a:p>
        </p:txBody>
      </p:sp>
    </p:spTree>
    <p:extLst>
      <p:ext uri="{BB962C8B-B14F-4D97-AF65-F5344CB8AC3E}">
        <p14:creationId xmlns:p14="http://schemas.microsoft.com/office/powerpoint/2010/main" val="2537552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yvadlová houpačka I | Dětská hřiště a vše pro vaši zahradu HonzikuvHrad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9894"/>
            <a:ext cx="12284220" cy="401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6517" y="346136"/>
            <a:ext cx="55869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>
                <a:solidFill>
                  <a:srgbClr val="C00000"/>
                </a:solidFill>
              </a:rPr>
              <a:t>Ischemické riziko po PCI:</a:t>
            </a:r>
          </a:p>
          <a:p>
            <a:r>
              <a:rPr lang="cs-CZ" sz="2400" b="1" dirty="0"/>
              <a:t>Jak by se vyvíjel infarkt při </a:t>
            </a:r>
            <a:r>
              <a:rPr lang="cs-CZ" sz="2400" b="1" dirty="0" err="1"/>
              <a:t>tromboze</a:t>
            </a:r>
            <a:r>
              <a:rPr lang="cs-CZ" sz="2400" b="1" dirty="0"/>
              <a:t> tohoto konkrétního stentu(-ů)?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Velikost povodí za stentem(-ty)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Kinetika této části LK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Kinetika ostatních částí LK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982712" y="346136"/>
            <a:ext cx="4962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>
                <a:solidFill>
                  <a:srgbClr val="C00000"/>
                </a:solidFill>
              </a:rPr>
              <a:t>Krvácivé riziko po PCI:</a:t>
            </a:r>
          </a:p>
          <a:p>
            <a:r>
              <a:rPr lang="cs-CZ" sz="2400" b="1" dirty="0"/>
              <a:t>Může toto krvácení ohrozit život ?</a:t>
            </a:r>
          </a:p>
          <a:p>
            <a:r>
              <a:rPr lang="cs-CZ" sz="2400" b="1" dirty="0"/>
              <a:t>Akutní velké krvácení ?</a:t>
            </a:r>
          </a:p>
          <a:p>
            <a:r>
              <a:rPr lang="cs-CZ" sz="2400" b="1" dirty="0"/>
              <a:t>Akutní malé krvácení ?</a:t>
            </a:r>
          </a:p>
          <a:p>
            <a:r>
              <a:rPr lang="cs-CZ" sz="2400" b="1" dirty="0"/>
              <a:t>Opakující se krvácení ?</a:t>
            </a:r>
          </a:p>
          <a:p>
            <a:r>
              <a:rPr lang="cs-CZ" sz="2400" b="1" dirty="0"/>
              <a:t>Je zdroj rychle řešitelný ?</a:t>
            </a:r>
          </a:p>
        </p:txBody>
      </p:sp>
    </p:spTree>
    <p:extLst>
      <p:ext uri="{BB962C8B-B14F-4D97-AF65-F5344CB8AC3E}">
        <p14:creationId xmlns:p14="http://schemas.microsoft.com/office/powerpoint/2010/main" val="284843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AF0DF50-23C5-4191-8807-FB0915D0C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0"/>
            <a:ext cx="8143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56D45-AF2F-4A2E-ABF2-D1843E99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59" y="365127"/>
            <a:ext cx="11593585" cy="717054"/>
          </a:xfrm>
        </p:spPr>
        <p:txBody>
          <a:bodyPr/>
          <a:lstStyle/>
          <a:p>
            <a:pPr algn="ctr"/>
            <a:r>
              <a:rPr lang="cs-CZ" sz="3600" b="1" dirty="0">
                <a:solidFill>
                  <a:srgbClr val="C00000"/>
                </a:solidFill>
                <a:latin typeface="+mn-lt"/>
              </a:rPr>
              <a:t>Antitrombotická léčba v akutní fázi non-STE AKS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E1657C-09BB-404E-8E0A-57C9E088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74" y="1325461"/>
            <a:ext cx="10724626" cy="4851502"/>
          </a:xfrm>
        </p:spPr>
        <p:txBody>
          <a:bodyPr/>
          <a:lstStyle/>
          <a:p>
            <a:r>
              <a:rPr lang="cs-CZ" dirty="0"/>
              <a:t>ASA 300 mg </a:t>
            </a:r>
            <a:r>
              <a:rPr lang="cs-CZ" dirty="0" err="1"/>
              <a:t>p.o</a:t>
            </a:r>
            <a:r>
              <a:rPr lang="cs-CZ" dirty="0"/>
              <a:t>. nebo 250 mg </a:t>
            </a:r>
            <a:r>
              <a:rPr lang="cs-CZ" dirty="0" err="1"/>
              <a:t>i.v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P2Y12 inhibitor (</a:t>
            </a:r>
            <a:r>
              <a:rPr lang="cs-CZ" dirty="0" err="1"/>
              <a:t>prasugrel</a:t>
            </a:r>
            <a:r>
              <a:rPr lang="cs-CZ" dirty="0"/>
              <a:t> 60 mg </a:t>
            </a:r>
            <a:r>
              <a:rPr lang="cs-CZ" dirty="0" err="1"/>
              <a:t>p.o</a:t>
            </a:r>
            <a:r>
              <a:rPr lang="cs-CZ" dirty="0"/>
              <a:t>. </a:t>
            </a:r>
            <a:r>
              <a:rPr lang="cs-CZ" b="1" i="1" dirty="0"/>
              <a:t>nebo</a:t>
            </a:r>
            <a:r>
              <a:rPr lang="cs-CZ" dirty="0"/>
              <a:t> </a:t>
            </a:r>
            <a:r>
              <a:rPr lang="cs-CZ" dirty="0" err="1"/>
              <a:t>ticagrelor</a:t>
            </a:r>
            <a:r>
              <a:rPr lang="cs-CZ" dirty="0"/>
              <a:t> 180 mg </a:t>
            </a:r>
            <a:r>
              <a:rPr lang="cs-CZ" dirty="0" err="1"/>
              <a:t>p.o</a:t>
            </a:r>
            <a:r>
              <a:rPr lang="cs-CZ" dirty="0"/>
              <a:t>. </a:t>
            </a:r>
            <a:r>
              <a:rPr lang="cs-CZ" b="1" i="1" dirty="0"/>
              <a:t>nebo</a:t>
            </a:r>
            <a:r>
              <a:rPr lang="cs-CZ" dirty="0"/>
              <a:t> </a:t>
            </a:r>
            <a:r>
              <a:rPr lang="cs-CZ" dirty="0" err="1"/>
              <a:t>clopidogrel</a:t>
            </a:r>
            <a:r>
              <a:rPr lang="cs-CZ" dirty="0"/>
              <a:t> 600 mg </a:t>
            </a:r>
            <a:r>
              <a:rPr lang="cs-CZ" dirty="0" err="1"/>
              <a:t>p.o</a:t>
            </a:r>
            <a:r>
              <a:rPr lang="cs-CZ" dirty="0"/>
              <a:t>.)</a:t>
            </a:r>
          </a:p>
          <a:p>
            <a:endParaRPr lang="cs-CZ" dirty="0"/>
          </a:p>
          <a:p>
            <a:r>
              <a:rPr lang="cs-CZ" dirty="0"/>
              <a:t>Heparin (UFH) bolus </a:t>
            </a:r>
            <a:r>
              <a:rPr lang="cs-CZ" dirty="0" err="1"/>
              <a:t>i.v</a:t>
            </a:r>
            <a:r>
              <a:rPr lang="cs-CZ" dirty="0"/>
              <a:t>. 70-100 j. / kg </a:t>
            </a:r>
            <a:r>
              <a:rPr lang="cs-CZ" b="1" i="1" dirty="0"/>
              <a:t>(</a:t>
            </a:r>
            <a:r>
              <a:rPr lang="cs-CZ" b="1" i="1" dirty="0" err="1"/>
              <a:t>cave</a:t>
            </a:r>
            <a:r>
              <a:rPr lang="cs-CZ" b="1" i="1" dirty="0"/>
              <a:t>: adjustace na dávky na hmotnost pacienta je zcela zásadní !!)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165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56D45-AF2F-4A2E-ABF2-D1843E99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59" y="365127"/>
            <a:ext cx="11593585" cy="717054"/>
          </a:xfrm>
        </p:spPr>
        <p:txBody>
          <a:bodyPr/>
          <a:lstStyle/>
          <a:p>
            <a:pPr algn="ctr"/>
            <a:r>
              <a:rPr lang="cs-CZ" sz="3600" b="1" dirty="0">
                <a:solidFill>
                  <a:srgbClr val="C00000"/>
                </a:solidFill>
                <a:latin typeface="+mn-lt"/>
              </a:rPr>
              <a:t>Antitrombotická léčba dlouhodobá (1)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E1657C-09BB-404E-8E0A-57C9E088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74" y="1325461"/>
            <a:ext cx="10724626" cy="4851502"/>
          </a:xfrm>
        </p:spPr>
        <p:txBody>
          <a:bodyPr/>
          <a:lstStyle/>
          <a:p>
            <a:r>
              <a:rPr lang="cs-CZ" dirty="0"/>
              <a:t>Trvalá léčba ASA 100 mg </a:t>
            </a:r>
            <a:r>
              <a:rPr lang="cs-CZ" dirty="0" err="1"/>
              <a:t>p.o</a:t>
            </a:r>
            <a:r>
              <a:rPr lang="cs-CZ" dirty="0"/>
              <a:t>.</a:t>
            </a:r>
          </a:p>
          <a:p>
            <a:r>
              <a:rPr lang="cs-CZ" dirty="0"/>
              <a:t>Léčba po 12(</a:t>
            </a:r>
            <a:r>
              <a:rPr lang="cs-CZ" dirty="0">
                <a:sym typeface="Symbol" panose="05050102010706020507" pitchFamily="18" charset="2"/>
              </a:rPr>
              <a:t>) </a:t>
            </a:r>
            <a:r>
              <a:rPr lang="cs-CZ" dirty="0"/>
              <a:t>měsíců P2Y12 inhibitor: </a:t>
            </a:r>
            <a:r>
              <a:rPr lang="cs-CZ" dirty="0" err="1"/>
              <a:t>prasugrel</a:t>
            </a:r>
            <a:r>
              <a:rPr lang="cs-CZ" dirty="0"/>
              <a:t> 10(5) mg </a:t>
            </a:r>
            <a:r>
              <a:rPr lang="cs-CZ" dirty="0" err="1"/>
              <a:t>p.o</a:t>
            </a:r>
            <a:r>
              <a:rPr lang="cs-CZ" dirty="0"/>
              <a:t>. </a:t>
            </a:r>
            <a:r>
              <a:rPr lang="cs-CZ" b="1" i="1" dirty="0"/>
              <a:t>nebo</a:t>
            </a:r>
            <a:r>
              <a:rPr lang="cs-CZ" dirty="0"/>
              <a:t> </a:t>
            </a:r>
            <a:r>
              <a:rPr lang="cs-CZ" dirty="0" err="1"/>
              <a:t>ticagrelor</a:t>
            </a:r>
            <a:r>
              <a:rPr lang="cs-CZ" dirty="0"/>
              <a:t> 2xd. 90 mg </a:t>
            </a:r>
            <a:r>
              <a:rPr lang="cs-CZ" dirty="0" err="1"/>
              <a:t>p.o</a:t>
            </a:r>
            <a:r>
              <a:rPr lang="cs-CZ" dirty="0"/>
              <a:t>. </a:t>
            </a:r>
            <a:r>
              <a:rPr lang="cs-CZ" b="1" i="1" dirty="0"/>
              <a:t>nebo</a:t>
            </a:r>
            <a:r>
              <a:rPr lang="cs-CZ" dirty="0"/>
              <a:t> pokud </a:t>
            </a:r>
            <a:r>
              <a:rPr lang="cs-CZ" dirty="0" err="1"/>
              <a:t>pras</a:t>
            </a:r>
            <a:r>
              <a:rPr lang="cs-CZ" dirty="0"/>
              <a:t>/</a:t>
            </a:r>
            <a:r>
              <a:rPr lang="cs-CZ" dirty="0" err="1"/>
              <a:t>tica</a:t>
            </a:r>
            <a:r>
              <a:rPr lang="cs-CZ" dirty="0"/>
              <a:t> nejsou možné pak </a:t>
            </a:r>
            <a:r>
              <a:rPr lang="cs-CZ" dirty="0" err="1"/>
              <a:t>clopidogrel</a:t>
            </a:r>
            <a:r>
              <a:rPr lang="cs-CZ" dirty="0"/>
              <a:t> 75 mg </a:t>
            </a:r>
            <a:r>
              <a:rPr lang="cs-CZ" dirty="0" err="1"/>
              <a:t>p.o</a:t>
            </a:r>
            <a:r>
              <a:rPr lang="cs-CZ" dirty="0"/>
              <a:t>.)</a:t>
            </a:r>
          </a:p>
          <a:p>
            <a:endParaRPr lang="cs-CZ" dirty="0"/>
          </a:p>
          <a:p>
            <a:r>
              <a:rPr lang="cs-CZ" dirty="0">
                <a:sym typeface="Symbol" panose="05050102010706020507" pitchFamily="18" charset="2"/>
              </a:rPr>
              <a:t> při převaze rizika krvácení nad rizikem ischemie možno zkrátit na 6 ev. 3 měsíce, naopak při převaze rizika ischemie (stent ve kmeni ACS apod.) možno prodloužit na 24 měsíců i déle pokud není zvýšené krvácivé riziko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371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56D45-AF2F-4A2E-ABF2-D1843E99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59" y="365127"/>
            <a:ext cx="11593585" cy="717054"/>
          </a:xfrm>
        </p:spPr>
        <p:txBody>
          <a:bodyPr/>
          <a:lstStyle/>
          <a:p>
            <a:pPr algn="ctr"/>
            <a:r>
              <a:rPr lang="cs-CZ" sz="3600" b="1" dirty="0">
                <a:solidFill>
                  <a:srgbClr val="C00000"/>
                </a:solidFill>
                <a:latin typeface="+mn-lt"/>
              </a:rPr>
              <a:t>Antitrombotická léčba dlouhodobá (2)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E1657C-09BB-404E-8E0A-57C9E088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74" y="1325461"/>
            <a:ext cx="10724626" cy="4851502"/>
          </a:xfrm>
        </p:spPr>
        <p:txBody>
          <a:bodyPr/>
          <a:lstStyle/>
          <a:p>
            <a:r>
              <a:rPr lang="cs-CZ" dirty="0"/>
              <a:t>U pacientů se zvýšeným ischemickým rizikem a nezvýšeným krvácivým rizikem lze od ukončení léčby heparinem po dobu 12 měsíců po AKS podávat trojkombinaci </a:t>
            </a:r>
            <a:r>
              <a:rPr lang="cs-CZ" b="1" dirty="0"/>
              <a:t>ASA + </a:t>
            </a:r>
            <a:r>
              <a:rPr lang="cs-CZ" b="1" dirty="0" err="1"/>
              <a:t>clopidogrel</a:t>
            </a:r>
            <a:r>
              <a:rPr lang="cs-CZ" b="1" dirty="0"/>
              <a:t> + </a:t>
            </a:r>
            <a:r>
              <a:rPr lang="cs-CZ" b="1" dirty="0" err="1"/>
              <a:t>rivaroxaban</a:t>
            </a:r>
            <a:r>
              <a:rPr lang="cs-CZ" b="1" dirty="0"/>
              <a:t> 2xd. 2,5 mg </a:t>
            </a:r>
            <a:r>
              <a:rPr lang="cs-CZ" b="1" dirty="0" err="1"/>
              <a:t>p.o</a:t>
            </a:r>
            <a:r>
              <a:rPr lang="cs-CZ" b="1" dirty="0"/>
              <a:t>.</a:t>
            </a:r>
          </a:p>
          <a:p>
            <a:r>
              <a:rPr lang="cs-CZ" dirty="0"/>
              <a:t>Při krvácivém riziku a nutnosti ukončit léčbu jedním </a:t>
            </a:r>
            <a:r>
              <a:rPr lang="cs-CZ" dirty="0" err="1"/>
              <a:t>protidestičkovým</a:t>
            </a:r>
            <a:r>
              <a:rPr lang="cs-CZ" dirty="0"/>
              <a:t> lékem lze ukončit buď ASA nebo P2Y12 inhibitor a pokračovat </a:t>
            </a:r>
            <a:r>
              <a:rPr lang="cs-CZ" dirty="0" err="1"/>
              <a:t>monoterapií</a:t>
            </a:r>
            <a:r>
              <a:rPr lang="cs-CZ" dirty="0"/>
              <a:t>. U pacientů se stentem je pro </a:t>
            </a:r>
            <a:r>
              <a:rPr lang="cs-CZ" dirty="0" err="1"/>
              <a:t>monoterapii</a:t>
            </a:r>
            <a:r>
              <a:rPr lang="cs-CZ" dirty="0"/>
              <a:t> vhodnější P2Y12 inhibitor nežli ASA.</a:t>
            </a:r>
          </a:p>
        </p:txBody>
      </p:sp>
    </p:spTree>
    <p:extLst>
      <p:ext uri="{BB962C8B-B14F-4D97-AF65-F5344CB8AC3E}">
        <p14:creationId xmlns:p14="http://schemas.microsoft.com/office/powerpoint/2010/main" val="117778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7FCC4B-28FA-4EEA-9978-AD59E52FBF87}"/>
              </a:ext>
            </a:extLst>
          </p:cNvPr>
          <p:cNvPicPr>
            <a:picLocks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919472" y="480632"/>
            <a:ext cx="4334256" cy="397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198286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_uni_logo">
  <a:themeElements>
    <a:clrScheme name="Custom 2">
      <a:dk1>
        <a:srgbClr val="273483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1C63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73EC21A-7169-7649-880F-14470AD6BA8B}" vid="{CF2F70B7-CCD6-684C-80F7-2EC2E1E53E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1020</Words>
  <Application>Microsoft Office PowerPoint</Application>
  <PresentationFormat>Widescreen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Gill Sans</vt:lpstr>
      <vt:lpstr>Gill Sans MT</vt:lpstr>
      <vt:lpstr>Wingdings</vt:lpstr>
      <vt:lpstr>Sablona_uni_logo</vt:lpstr>
      <vt:lpstr>FARMAKOTERAPIE AKUTNÍCH KORONÁRNÍCH SYNDROMŮ BEZ ELEVACÍ ST</vt:lpstr>
      <vt:lpstr>PowerPoint Presentation</vt:lpstr>
      <vt:lpstr>Kdy EKG může vypadat jako non-STE AKS, ale jde de facto o STEMI ?</vt:lpstr>
      <vt:lpstr>PowerPoint Presentation</vt:lpstr>
      <vt:lpstr>PowerPoint Presentation</vt:lpstr>
      <vt:lpstr>Antitrombotická léčba v akutní fázi non-STE AKS</vt:lpstr>
      <vt:lpstr>Antitrombotická léčba dlouhodobá (1)</vt:lpstr>
      <vt:lpstr>Antitrombotická léčba dlouhodobá (2)</vt:lpstr>
      <vt:lpstr>PowerPoint Presentation</vt:lpstr>
      <vt:lpstr>Celková mortalita při dlouhodobé léčbě dvěma antitrombotiky vs. monoterapie ASA</vt:lpstr>
      <vt:lpstr>PowerPoint Presentation</vt:lpstr>
      <vt:lpstr>Antiischemické a hypolipidemické léky</vt:lpstr>
      <vt:lpstr>PowerPoint Presentation</vt:lpstr>
      <vt:lpstr>PowerPoint Presentation</vt:lpstr>
      <vt:lpstr>Novější studie (2019 – 2021)</vt:lpstr>
      <vt:lpstr>Novinky z ESC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PW</dc:creator>
  <cp:lastModifiedBy>GT1</cp:lastModifiedBy>
  <cp:revision>16</cp:revision>
  <dcterms:created xsi:type="dcterms:W3CDTF">2017-10-15T18:56:40Z</dcterms:created>
  <dcterms:modified xsi:type="dcterms:W3CDTF">2021-09-03T13:17:55Z</dcterms:modified>
</cp:coreProperties>
</file>