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0" r:id="rId4"/>
    <p:sldId id="261" r:id="rId5"/>
    <p:sldId id="259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76" r:id="rId21"/>
    <p:sldId id="28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Pom</a:t>
            </a:r>
            <a:r>
              <a:rPr lang="cs-CZ"/>
              <a:t>ěr pacientů s léčbou a bez léčby po první hospitalizaci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léčba C10A i C10B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700</c:v>
                </c:pt>
                <c:pt idx="1">
                  <c:v>671</c:v>
                </c:pt>
                <c:pt idx="2">
                  <c:v>799</c:v>
                </c:pt>
                <c:pt idx="3">
                  <c:v>803</c:v>
                </c:pt>
                <c:pt idx="4">
                  <c:v>816</c:v>
                </c:pt>
                <c:pt idx="5">
                  <c:v>791</c:v>
                </c:pt>
                <c:pt idx="6">
                  <c:v>866</c:v>
                </c:pt>
                <c:pt idx="7">
                  <c:v>840</c:v>
                </c:pt>
                <c:pt idx="8">
                  <c:v>710</c:v>
                </c:pt>
                <c:pt idx="9">
                  <c:v>618</c:v>
                </c:pt>
                <c:pt idx="10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03-4960-9894-3536D98CD71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léčba C10A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11043</c:v>
                </c:pt>
                <c:pt idx="1">
                  <c:v>11022</c:v>
                </c:pt>
                <c:pt idx="2">
                  <c:v>11640</c:v>
                </c:pt>
                <c:pt idx="3">
                  <c:v>11149</c:v>
                </c:pt>
                <c:pt idx="4">
                  <c:v>11442</c:v>
                </c:pt>
                <c:pt idx="5">
                  <c:v>10948</c:v>
                </c:pt>
                <c:pt idx="6">
                  <c:v>10673</c:v>
                </c:pt>
                <c:pt idx="7">
                  <c:v>10541</c:v>
                </c:pt>
                <c:pt idx="8">
                  <c:v>10494</c:v>
                </c:pt>
                <c:pt idx="9">
                  <c:v>10468</c:v>
                </c:pt>
                <c:pt idx="10">
                  <c:v>4524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03-4960-9894-3536D98CD71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léčba C10B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0">
                  <c:v>28</c:v>
                </c:pt>
                <c:pt idx="1">
                  <c:v>16</c:v>
                </c:pt>
                <c:pt idx="2">
                  <c:v>31</c:v>
                </c:pt>
                <c:pt idx="3">
                  <c:v>23</c:v>
                </c:pt>
                <c:pt idx="4">
                  <c:v>22</c:v>
                </c:pt>
                <c:pt idx="5">
                  <c:v>18</c:v>
                </c:pt>
                <c:pt idx="6">
                  <c:v>23</c:v>
                </c:pt>
                <c:pt idx="7">
                  <c:v>56</c:v>
                </c:pt>
                <c:pt idx="8">
                  <c:v>54</c:v>
                </c:pt>
                <c:pt idx="9">
                  <c:v>91</c:v>
                </c:pt>
                <c:pt idx="1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0E-4123-871D-4BC0755DD9F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žádná léčba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List1!$E$2:$E$12</c:f>
              <c:numCache>
                <c:formatCode>General</c:formatCode>
                <c:ptCount val="11"/>
                <c:pt idx="0">
                  <c:v>2866</c:v>
                </c:pt>
                <c:pt idx="1">
                  <c:v>2618</c:v>
                </c:pt>
                <c:pt idx="2">
                  <c:v>2670</c:v>
                </c:pt>
                <c:pt idx="3">
                  <c:v>2551</c:v>
                </c:pt>
                <c:pt idx="4">
                  <c:v>2447</c:v>
                </c:pt>
                <c:pt idx="5">
                  <c:v>2291</c:v>
                </c:pt>
                <c:pt idx="6">
                  <c:v>2304</c:v>
                </c:pt>
                <c:pt idx="7">
                  <c:v>2163</c:v>
                </c:pt>
                <c:pt idx="8">
                  <c:v>2125</c:v>
                </c:pt>
                <c:pt idx="9">
                  <c:v>2122</c:v>
                </c:pt>
                <c:pt idx="10">
                  <c:v>1291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0E-4123-871D-4BC0755DD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47434688"/>
        <c:axId val="447435472"/>
      </c:barChart>
      <c:catAx>
        <c:axId val="44743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435472"/>
        <c:crosses val="autoZero"/>
        <c:auto val="1"/>
        <c:lblAlgn val="ctr"/>
        <c:lblOffset val="100"/>
        <c:noMultiLvlLbl val="0"/>
      </c:catAx>
      <c:valAx>
        <c:axId val="4474354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43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Pom</a:t>
            </a:r>
            <a:r>
              <a:rPr lang="cs-CZ" dirty="0" err="1"/>
              <a:t>ěr</a:t>
            </a:r>
            <a:r>
              <a:rPr lang="cs-CZ" dirty="0"/>
              <a:t> záznamů</a:t>
            </a:r>
            <a:r>
              <a:rPr lang="cs-CZ" baseline="0" dirty="0"/>
              <a:t> o podání léčiva u pacientů</a:t>
            </a:r>
          </a:p>
          <a:p>
            <a:pPr>
              <a:defRPr/>
            </a:pPr>
            <a:r>
              <a:rPr lang="cs-CZ" dirty="0"/>
              <a:t> po první hospitalizaci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léčba C10A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32324</c:v>
                </c:pt>
                <c:pt idx="1">
                  <c:v>68389</c:v>
                </c:pt>
                <c:pt idx="2">
                  <c:v>101400</c:v>
                </c:pt>
                <c:pt idx="3">
                  <c:v>131873</c:v>
                </c:pt>
                <c:pt idx="4">
                  <c:v>160514</c:v>
                </c:pt>
                <c:pt idx="5">
                  <c:v>191358</c:v>
                </c:pt>
                <c:pt idx="6">
                  <c:v>215680</c:v>
                </c:pt>
                <c:pt idx="7">
                  <c:v>239067</c:v>
                </c:pt>
                <c:pt idx="8">
                  <c:v>260265</c:v>
                </c:pt>
                <c:pt idx="9">
                  <c:v>285055</c:v>
                </c:pt>
                <c:pt idx="10">
                  <c:v>152413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03-4960-9894-3536D98CD71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léčba C10B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190</c:v>
                </c:pt>
                <c:pt idx="1">
                  <c:v>513</c:v>
                </c:pt>
                <c:pt idx="2">
                  <c:v>843</c:v>
                </c:pt>
                <c:pt idx="3">
                  <c:v>1338</c:v>
                </c:pt>
                <c:pt idx="4">
                  <c:v>1737</c:v>
                </c:pt>
                <c:pt idx="5">
                  <c:v>2169</c:v>
                </c:pt>
                <c:pt idx="6">
                  <c:v>2656</c:v>
                </c:pt>
                <c:pt idx="7">
                  <c:v>5168</c:v>
                </c:pt>
                <c:pt idx="8">
                  <c:v>7730</c:v>
                </c:pt>
                <c:pt idx="9">
                  <c:v>13427</c:v>
                </c:pt>
                <c:pt idx="10">
                  <c:v>9965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03-4960-9894-3536D98CD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47436648"/>
        <c:axId val="447436256"/>
      </c:barChart>
      <c:catAx>
        <c:axId val="447436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436256"/>
        <c:crosses val="autoZero"/>
        <c:auto val="1"/>
        <c:lblAlgn val="ctr"/>
        <c:lblOffset val="100"/>
        <c:noMultiLvlLbl val="0"/>
      </c:catAx>
      <c:valAx>
        <c:axId val="447436256"/>
        <c:scaling>
          <c:orientation val="minMax"/>
          <c:min val="0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436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Poměr záznamů odborností</a:t>
            </a:r>
            <a:r>
              <a:rPr lang="cs-CZ" baseline="0" dirty="0"/>
              <a:t> při léčbě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7215715223097109E-2"/>
          <c:y val="9.3811774171047344E-2"/>
          <c:w val="0.86200311679790032"/>
          <c:h val="0.415097708965354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všeobecné praktické lékařství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13328</c:v>
                </c:pt>
                <c:pt idx="1">
                  <c:v>31851</c:v>
                </c:pt>
                <c:pt idx="2">
                  <c:v>49117</c:v>
                </c:pt>
                <c:pt idx="3">
                  <c:v>63989</c:v>
                </c:pt>
                <c:pt idx="4">
                  <c:v>81119</c:v>
                </c:pt>
                <c:pt idx="5">
                  <c:v>98101</c:v>
                </c:pt>
                <c:pt idx="6">
                  <c:v>111581</c:v>
                </c:pt>
                <c:pt idx="7">
                  <c:v>125704</c:v>
                </c:pt>
                <c:pt idx="8">
                  <c:v>136930</c:v>
                </c:pt>
                <c:pt idx="9">
                  <c:v>150812</c:v>
                </c:pt>
                <c:pt idx="10">
                  <c:v>81493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6F-492C-BE92-511FFE7BE6E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kardiologie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8054</c:v>
                </c:pt>
                <c:pt idx="1">
                  <c:v>17996</c:v>
                </c:pt>
                <c:pt idx="2">
                  <c:v>26622</c:v>
                </c:pt>
                <c:pt idx="3">
                  <c:v>35073</c:v>
                </c:pt>
                <c:pt idx="4">
                  <c:v>41113</c:v>
                </c:pt>
                <c:pt idx="5">
                  <c:v>49349</c:v>
                </c:pt>
                <c:pt idx="6">
                  <c:v>55050</c:v>
                </c:pt>
                <c:pt idx="7">
                  <c:v>61760</c:v>
                </c:pt>
                <c:pt idx="8">
                  <c:v>68942</c:v>
                </c:pt>
                <c:pt idx="9">
                  <c:v>78787</c:v>
                </c:pt>
                <c:pt idx="10">
                  <c:v>43648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6F-492C-BE92-511FFE7BE6E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vnitřní lékařství - interna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0">
                  <c:v>7101</c:v>
                </c:pt>
                <c:pt idx="1">
                  <c:v>12598</c:v>
                </c:pt>
                <c:pt idx="2">
                  <c:v>17446</c:v>
                </c:pt>
                <c:pt idx="3">
                  <c:v>21755</c:v>
                </c:pt>
                <c:pt idx="4">
                  <c:v>24857</c:v>
                </c:pt>
                <c:pt idx="5">
                  <c:v>27876</c:v>
                </c:pt>
                <c:pt idx="6">
                  <c:v>31494</c:v>
                </c:pt>
                <c:pt idx="7">
                  <c:v>33745</c:v>
                </c:pt>
                <c:pt idx="8">
                  <c:v>36783</c:v>
                </c:pt>
                <c:pt idx="9">
                  <c:v>40237</c:v>
                </c:pt>
                <c:pt idx="10">
                  <c:v>21311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6F-492C-BE92-511FFE7BE6EF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diabetologie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List1!$E$2:$E$12</c:f>
              <c:numCache>
                <c:formatCode>General</c:formatCode>
                <c:ptCount val="11"/>
                <c:pt idx="0">
                  <c:v>366</c:v>
                </c:pt>
                <c:pt idx="1">
                  <c:v>1226</c:v>
                </c:pt>
                <c:pt idx="2">
                  <c:v>2239</c:v>
                </c:pt>
                <c:pt idx="3">
                  <c:v>2758</c:v>
                </c:pt>
                <c:pt idx="4">
                  <c:v>3442</c:v>
                </c:pt>
                <c:pt idx="5">
                  <c:v>4381</c:v>
                </c:pt>
                <c:pt idx="6">
                  <c:v>4935</c:v>
                </c:pt>
                <c:pt idx="7">
                  <c:v>5783</c:v>
                </c:pt>
                <c:pt idx="8">
                  <c:v>6716</c:v>
                </c:pt>
                <c:pt idx="9">
                  <c:v>7902</c:v>
                </c:pt>
                <c:pt idx="10">
                  <c:v>4636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6F-492C-BE92-511FFE7BE6EF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hemodialýza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List1!$F$2:$F$12</c:f>
              <c:numCache>
                <c:formatCode>General</c:formatCode>
                <c:ptCount val="11"/>
                <c:pt idx="0">
                  <c:v>132</c:v>
                </c:pt>
                <c:pt idx="1">
                  <c:v>228</c:v>
                </c:pt>
                <c:pt idx="2">
                  <c:v>366</c:v>
                </c:pt>
                <c:pt idx="3">
                  <c:v>480</c:v>
                </c:pt>
                <c:pt idx="4">
                  <c:v>596</c:v>
                </c:pt>
                <c:pt idx="5">
                  <c:v>667</c:v>
                </c:pt>
                <c:pt idx="6">
                  <c:v>708</c:v>
                </c:pt>
                <c:pt idx="7">
                  <c:v>805</c:v>
                </c:pt>
                <c:pt idx="8">
                  <c:v>881</c:v>
                </c:pt>
                <c:pt idx="9">
                  <c:v>887</c:v>
                </c:pt>
                <c:pt idx="10">
                  <c:v>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6F-492C-BE92-511FFE7BE6EF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akutní LP vnitřního lékařství - interny - typ 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List1!$G$2:$G$12</c:f>
              <c:numCache>
                <c:formatCode>General</c:formatCode>
                <c:ptCount val="11"/>
                <c:pt idx="0">
                  <c:v>632</c:v>
                </c:pt>
                <c:pt idx="1">
                  <c:v>509</c:v>
                </c:pt>
                <c:pt idx="2">
                  <c:v>520</c:v>
                </c:pt>
                <c:pt idx="3">
                  <c:v>443</c:v>
                </c:pt>
                <c:pt idx="4">
                  <c:v>583</c:v>
                </c:pt>
                <c:pt idx="5">
                  <c:v>529</c:v>
                </c:pt>
                <c:pt idx="6">
                  <c:v>499</c:v>
                </c:pt>
                <c:pt idx="7">
                  <c:v>481</c:v>
                </c:pt>
                <c:pt idx="8">
                  <c:v>550</c:v>
                </c:pt>
                <c:pt idx="9">
                  <c:v>786</c:v>
                </c:pt>
                <c:pt idx="10">
                  <c:v>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D6F-492C-BE92-511FFE7BE6EF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klinická biochemie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List1!$H$2:$H$12</c:f>
              <c:numCache>
                <c:formatCode>General</c:formatCode>
                <c:ptCount val="11"/>
                <c:pt idx="0">
                  <c:v>194</c:v>
                </c:pt>
                <c:pt idx="1">
                  <c:v>257</c:v>
                </c:pt>
                <c:pt idx="2">
                  <c:v>277</c:v>
                </c:pt>
                <c:pt idx="3">
                  <c:v>408</c:v>
                </c:pt>
                <c:pt idx="4">
                  <c:v>544</c:v>
                </c:pt>
                <c:pt idx="5">
                  <c:v>497</c:v>
                </c:pt>
                <c:pt idx="6">
                  <c:v>537</c:v>
                </c:pt>
                <c:pt idx="7">
                  <c:v>670</c:v>
                </c:pt>
                <c:pt idx="8">
                  <c:v>630</c:v>
                </c:pt>
                <c:pt idx="9">
                  <c:v>773</c:v>
                </c:pt>
                <c:pt idx="10">
                  <c:v>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6F-492C-BE92-511FFE7BE6EF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List1!$I$2:$I$12</c:f>
              <c:numCache>
                <c:formatCode>General</c:formatCode>
                <c:ptCount val="11"/>
                <c:pt idx="0">
                  <c:v>2088</c:v>
                </c:pt>
                <c:pt idx="1">
                  <c:v>2926</c:v>
                </c:pt>
                <c:pt idx="2">
                  <c:v>3496</c:v>
                </c:pt>
                <c:pt idx="3">
                  <c:v>3382</c:v>
                </c:pt>
                <c:pt idx="4">
                  <c:v>3797</c:v>
                </c:pt>
                <c:pt idx="5">
                  <c:v>4629</c:v>
                </c:pt>
                <c:pt idx="6">
                  <c:v>4910</c:v>
                </c:pt>
                <c:pt idx="7">
                  <c:v>5432</c:v>
                </c:pt>
                <c:pt idx="8">
                  <c:v>5741</c:v>
                </c:pt>
                <c:pt idx="9">
                  <c:v>6468</c:v>
                </c:pt>
                <c:pt idx="10">
                  <c:v>3166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6F-492C-BE92-511FFE7BE6EF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nevyplněno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List1!$J$2:$J$12</c:f>
              <c:numCache>
                <c:formatCode>General</c:formatCode>
                <c:ptCount val="11"/>
                <c:pt idx="0">
                  <c:v>619</c:v>
                </c:pt>
                <c:pt idx="1">
                  <c:v>1311</c:v>
                </c:pt>
                <c:pt idx="2">
                  <c:v>2160</c:v>
                </c:pt>
                <c:pt idx="3">
                  <c:v>4923</c:v>
                </c:pt>
                <c:pt idx="4">
                  <c:v>6200</c:v>
                </c:pt>
                <c:pt idx="5">
                  <c:v>7498</c:v>
                </c:pt>
                <c:pt idx="6">
                  <c:v>8622</c:v>
                </c:pt>
                <c:pt idx="7">
                  <c:v>9855</c:v>
                </c:pt>
                <c:pt idx="8">
                  <c:v>10822</c:v>
                </c:pt>
                <c:pt idx="9">
                  <c:v>11830</c:v>
                </c:pt>
                <c:pt idx="10">
                  <c:v>6800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34-4390-8665-BA14FA8CD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47438608"/>
        <c:axId val="447439000"/>
      </c:barChart>
      <c:catAx>
        <c:axId val="44743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439000"/>
        <c:crosses val="autoZero"/>
        <c:auto val="1"/>
        <c:lblAlgn val="ctr"/>
        <c:lblOffset val="100"/>
        <c:noMultiLvlLbl val="0"/>
      </c:catAx>
      <c:valAx>
        <c:axId val="4474390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4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900262467191519E-4"/>
          <c:y val="0.56788267767321221"/>
          <c:w val="0.97929183070866144"/>
          <c:h val="0.24298288634511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Pom</a:t>
            </a:r>
            <a:r>
              <a:rPr lang="cs-CZ" dirty="0" err="1"/>
              <a:t>ěr</a:t>
            </a:r>
            <a:r>
              <a:rPr lang="cs-CZ" dirty="0"/>
              <a:t> síly podaného léčiva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19722</c:v>
                </c:pt>
                <c:pt idx="1">
                  <c:v>40711</c:v>
                </c:pt>
                <c:pt idx="2">
                  <c:v>58277</c:v>
                </c:pt>
                <c:pt idx="3">
                  <c:v>72192</c:v>
                </c:pt>
                <c:pt idx="4">
                  <c:v>82309</c:v>
                </c:pt>
                <c:pt idx="5">
                  <c:v>91065</c:v>
                </c:pt>
                <c:pt idx="6">
                  <c:v>97514</c:v>
                </c:pt>
                <c:pt idx="7">
                  <c:v>101688</c:v>
                </c:pt>
                <c:pt idx="8">
                  <c:v>102412</c:v>
                </c:pt>
                <c:pt idx="9">
                  <c:v>101898</c:v>
                </c:pt>
                <c:pt idx="10">
                  <c:v>51009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03-4960-9894-3536D98CD71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40MG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6479</c:v>
                </c:pt>
                <c:pt idx="1">
                  <c:v>13191</c:v>
                </c:pt>
                <c:pt idx="2">
                  <c:v>20162</c:v>
                </c:pt>
                <c:pt idx="3">
                  <c:v>28568</c:v>
                </c:pt>
                <c:pt idx="4">
                  <c:v>39346</c:v>
                </c:pt>
                <c:pt idx="5">
                  <c:v>51717</c:v>
                </c:pt>
                <c:pt idx="6">
                  <c:v>60569</c:v>
                </c:pt>
                <c:pt idx="7">
                  <c:v>71688</c:v>
                </c:pt>
                <c:pt idx="8">
                  <c:v>82808</c:v>
                </c:pt>
                <c:pt idx="9">
                  <c:v>94263</c:v>
                </c:pt>
                <c:pt idx="10">
                  <c:v>51449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03-4960-9894-3536D98CD71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10MG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0">
                  <c:v>3075</c:v>
                </c:pt>
                <c:pt idx="1">
                  <c:v>8504</c:v>
                </c:pt>
                <c:pt idx="2">
                  <c:v>13778</c:v>
                </c:pt>
                <c:pt idx="3">
                  <c:v>18113</c:v>
                </c:pt>
                <c:pt idx="4">
                  <c:v>22072</c:v>
                </c:pt>
                <c:pt idx="5">
                  <c:v>27168</c:v>
                </c:pt>
                <c:pt idx="6">
                  <c:v>30997</c:v>
                </c:pt>
                <c:pt idx="7">
                  <c:v>34496</c:v>
                </c:pt>
                <c:pt idx="8">
                  <c:v>38847</c:v>
                </c:pt>
                <c:pt idx="9">
                  <c:v>45283</c:v>
                </c:pt>
                <c:pt idx="10">
                  <c:v>25046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67-42FA-ACDB-04EA3300DAC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80MG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List1!$E$2:$E$12</c:f>
              <c:numCache>
                <c:formatCode>General</c:formatCode>
                <c:ptCount val="11"/>
                <c:pt idx="0">
                  <c:v>2468</c:v>
                </c:pt>
                <c:pt idx="1">
                  <c:v>4540</c:v>
                </c:pt>
                <c:pt idx="2">
                  <c:v>5871</c:v>
                </c:pt>
                <c:pt idx="3">
                  <c:v>7496</c:v>
                </c:pt>
                <c:pt idx="4">
                  <c:v>10040</c:v>
                </c:pt>
                <c:pt idx="5">
                  <c:v>12674</c:v>
                </c:pt>
                <c:pt idx="6">
                  <c:v>16452</c:v>
                </c:pt>
                <c:pt idx="7">
                  <c:v>19744</c:v>
                </c:pt>
                <c:pt idx="8">
                  <c:v>23410</c:v>
                </c:pt>
                <c:pt idx="9">
                  <c:v>29046</c:v>
                </c:pt>
                <c:pt idx="10">
                  <c:v>16905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67-42FA-ACDB-04EA3300DAC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List1!$F$2:$F$12</c:f>
              <c:numCache>
                <c:formatCode>General</c:formatCode>
                <c:ptCount val="11"/>
                <c:pt idx="0">
                  <c:v>770</c:v>
                </c:pt>
                <c:pt idx="1">
                  <c:v>1956</c:v>
                </c:pt>
                <c:pt idx="2">
                  <c:v>4155</c:v>
                </c:pt>
                <c:pt idx="3">
                  <c:v>6842</c:v>
                </c:pt>
                <c:pt idx="4">
                  <c:v>8484</c:v>
                </c:pt>
                <c:pt idx="5">
                  <c:v>10903</c:v>
                </c:pt>
                <c:pt idx="6">
                  <c:v>12804</c:v>
                </c:pt>
                <c:pt idx="7">
                  <c:v>16619</c:v>
                </c:pt>
                <c:pt idx="8">
                  <c:v>20518</c:v>
                </c:pt>
                <c:pt idx="9">
                  <c:v>27992</c:v>
                </c:pt>
                <c:pt idx="10">
                  <c:v>17969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29-47BC-846B-F6D23784C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98279408"/>
        <c:axId val="398280192"/>
      </c:barChart>
      <c:catAx>
        <c:axId val="39827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8280192"/>
        <c:crosses val="autoZero"/>
        <c:auto val="1"/>
        <c:lblAlgn val="ctr"/>
        <c:lblOffset val="100"/>
        <c:noMultiLvlLbl val="0"/>
      </c:catAx>
      <c:valAx>
        <c:axId val="398280192"/>
        <c:scaling>
          <c:orientation val="minMax"/>
          <c:min val="0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827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F5DB2-0AB2-43C8-8B29-B64D4C2609F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A62AD-1E50-4DD9-8B84-71E0E0EB4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00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09CCC-DB24-45BD-8DCF-27E1FE573293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353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09CCC-DB24-45BD-8DCF-27E1FE573293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490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09CCC-DB24-45BD-8DCF-27E1FE573293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690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09CCC-DB24-45BD-8DCF-27E1FE573293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068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09CCC-DB24-45BD-8DCF-27E1FE573293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72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22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11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09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1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8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74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86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53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1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C66E-5E4C-43BB-BB22-C70299073E10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00CD-7358-443C-8BB1-3935DF696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13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6602" y="214183"/>
            <a:ext cx="11351741" cy="2949146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C00000"/>
                </a:solidFill>
                <a:latin typeface="+mn-lt"/>
              </a:rPr>
              <a:t>Kardiovaskulární prevence </a:t>
            </a:r>
            <a:br>
              <a:rPr lang="cs-CZ" sz="6600" b="1" dirty="0" smtClean="0">
                <a:solidFill>
                  <a:srgbClr val="C00000"/>
                </a:solidFill>
                <a:latin typeface="+mn-lt"/>
              </a:rPr>
            </a:br>
            <a:r>
              <a:rPr lang="cs-CZ" sz="6600" b="1" dirty="0" smtClean="0">
                <a:solidFill>
                  <a:srgbClr val="C00000"/>
                </a:solidFill>
                <a:latin typeface="+mn-lt"/>
              </a:rPr>
              <a:t>2 roky po vstupu inhibitorů PCSK9 – reálná data</a:t>
            </a:r>
            <a:endParaRPr lang="cs-CZ" sz="6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07490" y="3692973"/>
            <a:ext cx="5609967" cy="1233573"/>
          </a:xfrm>
        </p:spPr>
        <p:txBody>
          <a:bodyPr/>
          <a:lstStyle/>
          <a:p>
            <a:r>
              <a:rPr lang="cs-CZ" sz="4000" dirty="0" smtClean="0"/>
              <a:t>Ivan Karel</a:t>
            </a:r>
          </a:p>
          <a:p>
            <a:r>
              <a:rPr lang="cs-CZ" dirty="0" err="1" smtClean="0"/>
              <a:t>Kardioambulance</a:t>
            </a:r>
            <a:r>
              <a:rPr lang="cs-CZ" dirty="0" smtClean="0"/>
              <a:t> s.r.o., Praha 9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14952" y="5456190"/>
            <a:ext cx="55621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5. výroční sjezd ČAAMK 3.9.2021 Olomouc</a:t>
            </a:r>
          </a:p>
          <a:p>
            <a:pPr algn="ctr"/>
            <a:endParaRPr lang="cs-CZ" sz="2400" dirty="0" smtClean="0"/>
          </a:p>
          <a:p>
            <a:r>
              <a:rPr lang="cs-CZ" dirty="0" smtClean="0"/>
              <a:t>           SDĚLENÍ PODPOŘENO SPOLEČNOSTÍ AMGEN</a:t>
            </a:r>
            <a:endParaRPr lang="cs-CZ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0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595" y="282747"/>
            <a:ext cx="4499919" cy="911739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rgbClr val="C00000"/>
                </a:solidFill>
                <a:latin typeface="+mn-lt"/>
              </a:rPr>
              <a:t>Výsledky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 studie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2: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930" y="1356067"/>
            <a:ext cx="9549713" cy="4904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 smtClean="0"/>
              <a:t>Užití středně intenzivní </a:t>
            </a:r>
            <a:r>
              <a:rPr lang="cs-CZ" sz="3000" b="1" dirty="0" err="1" smtClean="0"/>
              <a:t>statinové</a:t>
            </a:r>
            <a:r>
              <a:rPr lang="cs-CZ" sz="3000" b="1" dirty="0" smtClean="0"/>
              <a:t> léčby v kombinaci s</a:t>
            </a:r>
            <a:r>
              <a:rPr lang="cs-CZ" sz="3000" dirty="0" smtClean="0"/>
              <a:t>:</a:t>
            </a: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b="1" dirty="0" err="1" smtClean="0"/>
              <a:t>Ezetimibem</a:t>
            </a:r>
            <a:r>
              <a:rPr lang="cs-CZ" sz="3000" b="1" dirty="0" smtClean="0"/>
              <a:t> </a:t>
            </a:r>
            <a:r>
              <a:rPr lang="cs-CZ" sz="3000" b="1" dirty="0" smtClean="0"/>
              <a:t>bylo u 9% pacientů</a:t>
            </a:r>
          </a:p>
          <a:p>
            <a:r>
              <a:rPr lang="cs-CZ" sz="3000" dirty="0" smtClean="0"/>
              <a:t>zde bylo dosaženo: cíle 2016 u 53% pacientů</a:t>
            </a:r>
          </a:p>
          <a:p>
            <a:pPr marL="0" indent="0">
              <a:buNone/>
            </a:pPr>
            <a:r>
              <a:rPr lang="cs-CZ" sz="3000" dirty="0" smtClean="0"/>
              <a:t>                                      cíle 2019 u 20% </a:t>
            </a:r>
            <a:r>
              <a:rPr lang="cs-CZ" sz="3000" dirty="0"/>
              <a:t>pacientů</a:t>
            </a: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b="1" dirty="0" smtClean="0"/>
              <a:t>Inhibitory PCSKP bylo u 1% pacientů</a:t>
            </a:r>
          </a:p>
          <a:p>
            <a:r>
              <a:rPr lang="cs-CZ" sz="3000" dirty="0"/>
              <a:t>zde bylo dosaženo: cíle 2016 u </a:t>
            </a:r>
            <a:r>
              <a:rPr lang="cs-CZ" sz="3000" dirty="0" smtClean="0"/>
              <a:t>67% pacientů</a:t>
            </a:r>
            <a:endParaRPr lang="cs-CZ" sz="3000" dirty="0"/>
          </a:p>
          <a:p>
            <a:pPr marL="0" indent="0">
              <a:buNone/>
            </a:pPr>
            <a:r>
              <a:rPr lang="cs-CZ" sz="3000" dirty="0"/>
              <a:t>                                      </a:t>
            </a:r>
            <a:r>
              <a:rPr lang="cs-CZ" sz="3000" dirty="0" smtClean="0"/>
              <a:t>cíle </a:t>
            </a:r>
            <a:r>
              <a:rPr lang="cs-CZ" sz="3000" dirty="0"/>
              <a:t>2019 u </a:t>
            </a:r>
            <a:r>
              <a:rPr lang="cs-CZ" sz="3000" dirty="0" smtClean="0"/>
              <a:t>58% </a:t>
            </a:r>
            <a:r>
              <a:rPr lang="cs-CZ" sz="3000" dirty="0"/>
              <a:t>pacientů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8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1C359A7A-38C1-44D0-9FC9-428F12E1BE0D}"/>
              </a:ext>
            </a:extLst>
          </p:cNvPr>
          <p:cNvSpPr txBox="1"/>
          <p:nvPr/>
        </p:nvSpPr>
        <p:spPr>
          <a:xfrm>
            <a:off x="9625526" y="6114317"/>
            <a:ext cx="2068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cs typeface="Arial" panose="020B0604020202020204" pitchFamily="34" charset="0"/>
              </a:rPr>
              <a:t>Zdroj dat: NRHZS 2010–červen 2020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A89E5F0E-3CD1-4133-9923-50E2A8B1024A}"/>
              </a:ext>
            </a:extLst>
          </p:cNvPr>
          <p:cNvSpPr txBox="1"/>
          <p:nvPr/>
        </p:nvSpPr>
        <p:spPr>
          <a:xfrm>
            <a:off x="98331" y="736995"/>
            <a:ext cx="5997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cs typeface="Arial" panose="020B0604020202020204" pitchFamily="34" charset="0"/>
              </a:rPr>
              <a:t>Pacienti mohou mít záznam léčby (</a:t>
            </a:r>
            <a:r>
              <a:rPr lang="cs-CZ" sz="1400" dirty="0" err="1" smtClean="0">
                <a:cs typeface="Arial" panose="020B0604020202020204" pitchFamily="34" charset="0"/>
              </a:rPr>
              <a:t>hylp</a:t>
            </a:r>
            <a:r>
              <a:rPr lang="cs-CZ" sz="1400" dirty="0" smtClean="0">
                <a:cs typeface="Arial" panose="020B0604020202020204" pitchFamily="34" charset="0"/>
              </a:rPr>
              <a:t> </a:t>
            </a:r>
            <a:r>
              <a:rPr lang="cs-CZ" sz="1400" dirty="0">
                <a:cs typeface="Arial" panose="020B0604020202020204" pitchFamily="34" charset="0"/>
              </a:rPr>
              <a:t>C10) kdykoli od první hospitalizace s I21.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1C34AB7F-3434-4ABE-B133-B1CE1E7F5AD6}"/>
              </a:ext>
            </a:extLst>
          </p:cNvPr>
          <p:cNvGraphicFramePr/>
          <p:nvPr>
            <p:extLst/>
          </p:nvPr>
        </p:nvGraphicFramePr>
        <p:xfrm>
          <a:off x="3048000" y="1397000"/>
          <a:ext cx="6096000" cy="46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xmlns="" id="{A95A8248-BE32-4DD3-84F6-F27E4642DD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52614" y="2126512"/>
          <a:ext cx="1056456" cy="3211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456">
                  <a:extLst>
                    <a:ext uri="{9D8B030D-6E8A-4147-A177-3AD203B41FA5}">
                      <a16:colId xmlns:a16="http://schemas.microsoft.com/office/drawing/2014/main" xmlns="" val="947925359"/>
                    </a:ext>
                  </a:extLst>
                </a:gridCol>
              </a:tblGrid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5 977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300491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13 299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15066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13 383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6475434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13 600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124648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13 866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956515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14 048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442967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14 727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874992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14 526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80288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15 140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549092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14 327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7072333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14 637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38161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D4FD6D19-878B-4F57-84A3-A4D2BD14B8DF}"/>
              </a:ext>
            </a:extLst>
          </p:cNvPr>
          <p:cNvSpPr txBox="1"/>
          <p:nvPr/>
        </p:nvSpPr>
        <p:spPr>
          <a:xfrm>
            <a:off x="9625526" y="6381773"/>
            <a:ext cx="198828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3D67BC"/>
                </a:solidFill>
                <a:highlight>
                  <a:srgbClr val="FFFFFF"/>
                </a:highlight>
              </a:rPr>
              <a:t>NRHZS 2010 – červen 2020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F63F01DA-6612-49CB-A754-8C73482F485B}"/>
              </a:ext>
            </a:extLst>
          </p:cNvPr>
          <p:cNvSpPr txBox="1"/>
          <p:nvPr/>
        </p:nvSpPr>
        <p:spPr>
          <a:xfrm>
            <a:off x="174106" y="4702979"/>
            <a:ext cx="2441359" cy="2062103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Pacient může mít léčbu kdykoli od první hospitalizace, tedy mohl mít první hospitalizaci v roce 2010 a graf sleduje zda mu </a:t>
            </a:r>
            <a:r>
              <a:rPr lang="cs-CZ" sz="1600" dirty="0" smtClean="0"/>
              <a:t>byla předepsána léčiva od </a:t>
            </a:r>
            <a:r>
              <a:rPr lang="cs-CZ" sz="1600" dirty="0"/>
              <a:t>této hospitalizace </a:t>
            </a:r>
            <a:r>
              <a:rPr lang="cs-CZ" sz="1600" dirty="0" smtClean="0"/>
              <a:t>až </a:t>
            </a:r>
            <a:r>
              <a:rPr lang="cs-CZ" sz="1600" dirty="0"/>
              <a:t>do července 2020.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0EF22F92-3888-4A6D-B4AC-16F1C05DD7B0}"/>
              </a:ext>
            </a:extLst>
          </p:cNvPr>
          <p:cNvSpPr txBox="1"/>
          <p:nvPr/>
        </p:nvSpPr>
        <p:spPr>
          <a:xfrm rot="16200000">
            <a:off x="1958096" y="3447277"/>
            <a:ext cx="188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Rok první hospitalizace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0210CCD9-62D6-4486-A1EB-AD3659D01F19}"/>
              </a:ext>
            </a:extLst>
          </p:cNvPr>
          <p:cNvSpPr/>
          <p:nvPr/>
        </p:nvSpPr>
        <p:spPr>
          <a:xfrm>
            <a:off x="8454272" y="1779887"/>
            <a:ext cx="1746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/>
              <a:t>Absolutní počet pacientů</a:t>
            </a:r>
          </a:p>
          <a:p>
            <a:pPr algn="ctr"/>
            <a:r>
              <a:rPr lang="cs-CZ" sz="1200" dirty="0"/>
              <a:t>s první hospitalizací</a:t>
            </a:r>
            <a:endParaRPr lang="en-US" sz="1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762ABDF5-1491-4A42-83CD-996A52E87044}"/>
              </a:ext>
            </a:extLst>
          </p:cNvPr>
          <p:cNvSpPr txBox="1"/>
          <p:nvPr/>
        </p:nvSpPr>
        <p:spPr>
          <a:xfrm>
            <a:off x="2909500" y="2153407"/>
            <a:ext cx="277000" cy="36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61FBBCAC-8675-4585-BDFA-6925B465477D}"/>
              </a:ext>
            </a:extLst>
          </p:cNvPr>
          <p:cNvSpPr txBox="1"/>
          <p:nvPr/>
        </p:nvSpPr>
        <p:spPr>
          <a:xfrm>
            <a:off x="3753337" y="6274051"/>
            <a:ext cx="468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! </a:t>
            </a:r>
            <a:r>
              <a:rPr lang="cs-CZ" sz="1200" dirty="0"/>
              <a:t>Rok 2020 je k dispozici pouze za období leden – červen.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xmlns="" id="{C893414B-EDA7-405A-9282-EE29B818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107"/>
            <a:ext cx="10515600" cy="80652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+mn-lt"/>
              </a:rPr>
              <a:t>Pacienti s vykázanou </a:t>
            </a:r>
            <a:r>
              <a:rPr lang="cs-CZ" sz="4000" b="1" dirty="0" err="1" smtClean="0">
                <a:solidFill>
                  <a:srgbClr val="C00000"/>
                </a:solidFill>
                <a:latin typeface="+mn-lt"/>
              </a:rPr>
              <a:t>hypolipidemickou</a:t>
            </a:r>
            <a:r>
              <a:rPr lang="cs-CZ" sz="4000" b="1" dirty="0" smtClean="0">
                <a:solidFill>
                  <a:srgbClr val="C00000"/>
                </a:solidFill>
                <a:latin typeface="+mn-lt"/>
              </a:rPr>
              <a:t> léčbou </a:t>
            </a:r>
            <a:r>
              <a:rPr lang="cs-CZ" sz="4900" b="1" dirty="0" smtClean="0">
                <a:solidFill>
                  <a:srgbClr val="FF0000"/>
                </a:solidFill>
                <a:latin typeface="+mn-lt"/>
              </a:rPr>
              <a:t>ČR</a:t>
            </a:r>
            <a:endParaRPr lang="cs-CZ" sz="49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6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93414B-EDA7-405A-9282-EE29B818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417"/>
            <a:ext cx="7411807" cy="9267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  <a:latin typeface="+mn-lt"/>
              </a:rPr>
              <a:t>Záznamy s vykázanou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léčbou </a:t>
            </a:r>
            <a:r>
              <a:rPr lang="cs-CZ" sz="5300" b="1" dirty="0" smtClean="0">
                <a:solidFill>
                  <a:srgbClr val="FF0000"/>
                </a:solidFill>
                <a:latin typeface="+mn-lt"/>
              </a:rPr>
              <a:t>ČR</a:t>
            </a:r>
            <a:endParaRPr lang="cs-CZ" sz="5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1C359A7A-38C1-44D0-9FC9-428F12E1BE0D}"/>
              </a:ext>
            </a:extLst>
          </p:cNvPr>
          <p:cNvSpPr txBox="1"/>
          <p:nvPr/>
        </p:nvSpPr>
        <p:spPr>
          <a:xfrm>
            <a:off x="9692639" y="6161529"/>
            <a:ext cx="2068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cs typeface="Arial" panose="020B0604020202020204" pitchFamily="34" charset="0"/>
              </a:rPr>
              <a:t>Zdroj dat: NRHZS 2010–červen 2020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A89E5F0E-3CD1-4133-9923-50E2A8B1024A}"/>
              </a:ext>
            </a:extLst>
          </p:cNvPr>
          <p:cNvSpPr txBox="1"/>
          <p:nvPr/>
        </p:nvSpPr>
        <p:spPr>
          <a:xfrm>
            <a:off x="0" y="906363"/>
            <a:ext cx="523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cs typeface="Arial" panose="020B0604020202020204" pitchFamily="34" charset="0"/>
              </a:rPr>
              <a:t>Pacienti mohou mít záznam léčby (</a:t>
            </a:r>
            <a:r>
              <a:rPr lang="cs-CZ" sz="1200" dirty="0" err="1" smtClean="0">
                <a:cs typeface="Arial" panose="020B0604020202020204" pitchFamily="34" charset="0"/>
              </a:rPr>
              <a:t>hylp</a:t>
            </a:r>
            <a:r>
              <a:rPr lang="cs-CZ" sz="1200" dirty="0" smtClean="0">
                <a:cs typeface="Arial" panose="020B0604020202020204" pitchFamily="34" charset="0"/>
              </a:rPr>
              <a:t> </a:t>
            </a:r>
            <a:r>
              <a:rPr lang="cs-CZ" sz="1200" dirty="0">
                <a:cs typeface="Arial" panose="020B0604020202020204" pitchFamily="34" charset="0"/>
              </a:rPr>
              <a:t>C10) kdykoli od první hospitalizace s I21.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1C34AB7F-3434-4ABE-B133-B1CE1E7F5AD6}"/>
              </a:ext>
            </a:extLst>
          </p:cNvPr>
          <p:cNvGraphicFramePr/>
          <p:nvPr>
            <p:extLst/>
          </p:nvPr>
        </p:nvGraphicFramePr>
        <p:xfrm>
          <a:off x="3048000" y="1397000"/>
          <a:ext cx="6096000" cy="46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xmlns="" id="{A95A8248-BE32-4DD3-84F6-F27E4642DD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52614" y="2126512"/>
          <a:ext cx="1056456" cy="3211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456">
                  <a:extLst>
                    <a:ext uri="{9D8B030D-6E8A-4147-A177-3AD203B41FA5}">
                      <a16:colId xmlns:a16="http://schemas.microsoft.com/office/drawing/2014/main" xmlns="" val="947925359"/>
                    </a:ext>
                  </a:extLst>
                </a:gridCol>
              </a:tblGrid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162 378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300491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 298 482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15066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267 995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6475434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244 235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124648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218 336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956515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193 527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442967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162 251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874992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133 211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80288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102 243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549092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68 902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7072333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32 514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38161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D4FD6D19-878B-4F57-84A3-A4D2BD14B8DF}"/>
              </a:ext>
            </a:extLst>
          </p:cNvPr>
          <p:cNvSpPr txBox="1"/>
          <p:nvPr/>
        </p:nvSpPr>
        <p:spPr>
          <a:xfrm>
            <a:off x="9692639" y="6407750"/>
            <a:ext cx="198828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3D67BC"/>
                </a:solidFill>
                <a:highlight>
                  <a:srgbClr val="FFFFFF"/>
                </a:highlight>
              </a:rPr>
              <a:t>NRHZS 2010 – červen 2020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0EF22F92-3888-4A6D-B4AC-16F1C05DD7B0}"/>
              </a:ext>
            </a:extLst>
          </p:cNvPr>
          <p:cNvSpPr txBox="1"/>
          <p:nvPr/>
        </p:nvSpPr>
        <p:spPr>
          <a:xfrm rot="16200000">
            <a:off x="1656869" y="3590562"/>
            <a:ext cx="2399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Rok záznamu s vykázanou léčbou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0210CCD9-62D6-4486-A1EB-AD3659D01F19}"/>
              </a:ext>
            </a:extLst>
          </p:cNvPr>
          <p:cNvSpPr/>
          <p:nvPr/>
        </p:nvSpPr>
        <p:spPr>
          <a:xfrm>
            <a:off x="8410542" y="1718729"/>
            <a:ext cx="1789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/>
              <a:t>Absolutní počet záznamů </a:t>
            </a:r>
          </a:p>
          <a:p>
            <a:pPr algn="ctr"/>
            <a:r>
              <a:rPr lang="cs-CZ" sz="1200" dirty="0"/>
              <a:t>o podání léčiva</a:t>
            </a:r>
            <a:endParaRPr lang="en-US" sz="1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A44A1DA6-9F99-4A77-9EC7-0DBC54F936E2}"/>
              </a:ext>
            </a:extLst>
          </p:cNvPr>
          <p:cNvSpPr txBox="1"/>
          <p:nvPr/>
        </p:nvSpPr>
        <p:spPr>
          <a:xfrm>
            <a:off x="2909500" y="2153407"/>
            <a:ext cx="277000" cy="36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29F33492-A748-4EE0-920E-B988F677DD29}"/>
              </a:ext>
            </a:extLst>
          </p:cNvPr>
          <p:cNvSpPr txBox="1"/>
          <p:nvPr/>
        </p:nvSpPr>
        <p:spPr>
          <a:xfrm>
            <a:off x="3954673" y="6274763"/>
            <a:ext cx="42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! </a:t>
            </a:r>
            <a:r>
              <a:rPr lang="cs-CZ" sz="1200" dirty="0"/>
              <a:t>Rok 2020 je k dispozici pouze za období leden – červen.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5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711170-C0A1-428E-B7D6-A50598AE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3" y="43566"/>
            <a:ext cx="7869195" cy="67797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  <a:latin typeface="+mn-lt"/>
              </a:rPr>
              <a:t>Záznamy o odbornosti při léčbě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08805108-6BEE-4AC9-B694-D2BB9B26CA8A}"/>
              </a:ext>
            </a:extLst>
          </p:cNvPr>
          <p:cNvSpPr txBox="1"/>
          <p:nvPr/>
        </p:nvSpPr>
        <p:spPr>
          <a:xfrm>
            <a:off x="9896979" y="6159250"/>
            <a:ext cx="2068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cs typeface="Arial" panose="020B0604020202020204" pitchFamily="34" charset="0"/>
              </a:rPr>
              <a:t>Zdroj dat: NRHZS 2010–červen 2020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CB6ACE6B-6F67-4751-A28C-9FA30B1694B1}"/>
              </a:ext>
            </a:extLst>
          </p:cNvPr>
          <p:cNvSpPr txBox="1"/>
          <p:nvPr/>
        </p:nvSpPr>
        <p:spPr>
          <a:xfrm>
            <a:off x="63843" y="879811"/>
            <a:ext cx="5199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cs typeface="Arial" panose="020B0604020202020204" pitchFamily="34" charset="0"/>
              </a:rPr>
              <a:t>Pacienti mohou mít záznam léčby (</a:t>
            </a:r>
            <a:r>
              <a:rPr lang="cs-CZ" sz="1200" dirty="0" err="1" smtClean="0">
                <a:cs typeface="Arial" panose="020B0604020202020204" pitchFamily="34" charset="0"/>
              </a:rPr>
              <a:t>hylp</a:t>
            </a:r>
            <a:r>
              <a:rPr lang="cs-CZ" sz="1200" dirty="0" smtClean="0">
                <a:cs typeface="Arial" panose="020B0604020202020204" pitchFamily="34" charset="0"/>
              </a:rPr>
              <a:t> </a:t>
            </a:r>
            <a:r>
              <a:rPr lang="cs-CZ" sz="1200" dirty="0">
                <a:cs typeface="Arial" panose="020B0604020202020204" pitchFamily="34" charset="0"/>
              </a:rPr>
              <a:t>C10) kdykoli od první hospitalizace s I21. </a:t>
            </a:r>
            <a:endParaRPr lang="cs-CZ" sz="1200" dirty="0" smtClean="0">
              <a:cs typeface="Arial" panose="020B0604020202020204" pitchFamily="34" charset="0"/>
            </a:endParaRPr>
          </a:p>
          <a:p>
            <a:r>
              <a:rPr lang="cs-CZ" sz="1200" dirty="0" smtClean="0">
                <a:cs typeface="Arial" panose="020B0604020202020204" pitchFamily="34" charset="0"/>
              </a:rPr>
              <a:t>Odbornost </a:t>
            </a:r>
            <a:r>
              <a:rPr lang="cs-CZ" sz="1200" dirty="0">
                <a:cs typeface="Arial" panose="020B0604020202020204" pitchFamily="34" charset="0"/>
              </a:rPr>
              <a:t>léčby je brána převažující odbornost na dokladu </a:t>
            </a:r>
            <a:r>
              <a:rPr lang="cs-CZ" sz="1200" dirty="0" err="1" smtClean="0">
                <a:cs typeface="Arial" panose="020B0604020202020204" pitchFamily="34" charset="0"/>
              </a:rPr>
              <a:t>hylp</a:t>
            </a:r>
            <a:r>
              <a:rPr lang="cs-CZ" sz="1200" dirty="0"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67992F4A-763A-46B2-A2E7-256B9D273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53110"/>
              </p:ext>
            </p:extLst>
          </p:nvPr>
        </p:nvGraphicFramePr>
        <p:xfrm>
          <a:off x="3221738" y="1457421"/>
          <a:ext cx="6096000" cy="578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5820418B-1767-472F-B77B-810A48252DDF}"/>
              </a:ext>
            </a:extLst>
          </p:cNvPr>
          <p:cNvSpPr txBox="1"/>
          <p:nvPr/>
        </p:nvSpPr>
        <p:spPr>
          <a:xfrm>
            <a:off x="3736458" y="6482335"/>
            <a:ext cx="4719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</a:t>
            </a:r>
            <a:r>
              <a:rPr lang="cs-CZ" sz="1100" dirty="0"/>
              <a:t> Ostatní – zahrnuje kategorie, které mají v součtu let </a:t>
            </a:r>
            <a:r>
              <a:rPr lang="cs-CZ" sz="1100" dirty="0" smtClean="0"/>
              <a:t>méně </a:t>
            </a:r>
            <a:r>
              <a:rPr lang="cs-CZ" sz="1100" dirty="0"/>
              <a:t>než 5 000 dokladů.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06983FF-3782-4962-B506-D78C4A472C89}"/>
              </a:ext>
            </a:extLst>
          </p:cNvPr>
          <p:cNvSpPr txBox="1"/>
          <p:nvPr/>
        </p:nvSpPr>
        <p:spPr>
          <a:xfrm>
            <a:off x="9976885" y="6463888"/>
            <a:ext cx="198828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3D67BC"/>
                </a:solidFill>
                <a:highlight>
                  <a:srgbClr val="FFFFFF"/>
                </a:highlight>
              </a:rPr>
              <a:t>NRHZS 2010 – červen 2020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2A2D031-F9FC-4E19-81E4-43DBD5DF76BF}"/>
              </a:ext>
            </a:extLst>
          </p:cNvPr>
          <p:cNvSpPr txBox="1"/>
          <p:nvPr/>
        </p:nvSpPr>
        <p:spPr>
          <a:xfrm>
            <a:off x="3102883" y="1857337"/>
            <a:ext cx="277000" cy="36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81312CB5-B0EE-4FBA-8E15-69DFF91EAB48}"/>
              </a:ext>
            </a:extLst>
          </p:cNvPr>
          <p:cNvSpPr txBox="1"/>
          <p:nvPr/>
        </p:nvSpPr>
        <p:spPr>
          <a:xfrm>
            <a:off x="4214048" y="6036139"/>
            <a:ext cx="411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! </a:t>
            </a:r>
            <a:r>
              <a:rPr lang="cs-CZ" sz="1200" dirty="0"/>
              <a:t>Rok 2020 je k dispozici pouze za období leden – červen.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52E372D1-A2B6-4518-8D09-D4A239415788}"/>
              </a:ext>
            </a:extLst>
          </p:cNvPr>
          <p:cNvSpPr txBox="1"/>
          <p:nvPr/>
        </p:nvSpPr>
        <p:spPr>
          <a:xfrm rot="16200000">
            <a:off x="1962498" y="3070876"/>
            <a:ext cx="2280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Rok záznamu s vykázanou léčbou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xmlns="" id="{BBC0FF1E-A64E-4309-8F8F-F527565FC4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73383" y="1926454"/>
          <a:ext cx="1056456" cy="2423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456">
                  <a:extLst>
                    <a:ext uri="{9D8B030D-6E8A-4147-A177-3AD203B41FA5}">
                      <a16:colId xmlns:a16="http://schemas.microsoft.com/office/drawing/2014/main" xmlns="" val="947925359"/>
                    </a:ext>
                  </a:extLst>
                </a:gridCol>
              </a:tblGrid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162 378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300491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 298 482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15066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267 995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6475434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244 235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124648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218 336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956515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193 527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442967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162 251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874992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133 211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80288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102 243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549092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68 902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7072333"/>
                  </a:ext>
                </a:extLst>
              </a:tr>
              <a:tr h="2203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32 514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381616"/>
                  </a:ext>
                </a:extLst>
              </a:tr>
            </a:tbl>
          </a:graphicData>
        </a:graphic>
      </p:graphicFrame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809B3AC9-BB93-4621-A17E-35821E38DAAF}"/>
              </a:ext>
            </a:extLst>
          </p:cNvPr>
          <p:cNvSpPr/>
          <p:nvPr/>
        </p:nvSpPr>
        <p:spPr>
          <a:xfrm>
            <a:off x="8440429" y="1533661"/>
            <a:ext cx="1789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/>
              <a:t>Absolutní počet záznamů </a:t>
            </a:r>
          </a:p>
          <a:p>
            <a:pPr algn="ctr"/>
            <a:r>
              <a:rPr lang="cs-CZ" sz="1200" dirty="0"/>
              <a:t>o podání léčiva</a:t>
            </a:r>
            <a:endParaRPr lang="en-US" sz="1200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0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93414B-EDA7-405A-9282-EE29B818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504"/>
            <a:ext cx="8610600" cy="900666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+mn-lt"/>
              </a:rPr>
              <a:t>Síla podaného léčiva na záznamech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1C359A7A-38C1-44D0-9FC9-428F12E1BE0D}"/>
              </a:ext>
            </a:extLst>
          </p:cNvPr>
          <p:cNvSpPr txBox="1"/>
          <p:nvPr/>
        </p:nvSpPr>
        <p:spPr>
          <a:xfrm>
            <a:off x="9875156" y="6114317"/>
            <a:ext cx="2068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cs typeface="Arial" panose="020B0604020202020204" pitchFamily="34" charset="0"/>
              </a:rPr>
              <a:t>Zdroj dat: NRHZS 2010–červen 2020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A89E5F0E-3CD1-4133-9923-50E2A8B1024A}"/>
              </a:ext>
            </a:extLst>
          </p:cNvPr>
          <p:cNvSpPr txBox="1"/>
          <p:nvPr/>
        </p:nvSpPr>
        <p:spPr>
          <a:xfrm>
            <a:off x="96842" y="1019970"/>
            <a:ext cx="599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cs typeface="Arial" panose="020B0604020202020204" pitchFamily="34" charset="0"/>
              </a:rPr>
              <a:t>Pacienti mohou mít záznam léčby (</a:t>
            </a:r>
            <a:r>
              <a:rPr lang="cs-CZ" sz="1400" dirty="0" err="1" smtClean="0">
                <a:cs typeface="Arial" panose="020B0604020202020204" pitchFamily="34" charset="0"/>
              </a:rPr>
              <a:t>hylp</a:t>
            </a:r>
            <a:r>
              <a:rPr lang="cs-CZ" sz="1400" dirty="0" smtClean="0">
                <a:cs typeface="Arial" panose="020B0604020202020204" pitchFamily="34" charset="0"/>
              </a:rPr>
              <a:t> </a:t>
            </a:r>
            <a:r>
              <a:rPr lang="cs-CZ" sz="1400" dirty="0">
                <a:cs typeface="Arial" panose="020B0604020202020204" pitchFamily="34" charset="0"/>
              </a:rPr>
              <a:t>C10) kdykoli od první hospitalizace s I21.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1C34AB7F-3434-4ABE-B133-B1CE1E7F5AD6}"/>
              </a:ext>
            </a:extLst>
          </p:cNvPr>
          <p:cNvGraphicFramePr/>
          <p:nvPr>
            <p:extLst/>
          </p:nvPr>
        </p:nvGraphicFramePr>
        <p:xfrm>
          <a:off x="3048000" y="1397000"/>
          <a:ext cx="5453849" cy="426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46080107-234B-42D9-8214-8EC20CCAAD84}"/>
              </a:ext>
            </a:extLst>
          </p:cNvPr>
          <p:cNvSpPr txBox="1"/>
          <p:nvPr/>
        </p:nvSpPr>
        <p:spPr>
          <a:xfrm>
            <a:off x="9875156" y="6406191"/>
            <a:ext cx="198828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3D67BC"/>
                </a:solidFill>
                <a:highlight>
                  <a:srgbClr val="FFFFFF"/>
                </a:highlight>
              </a:rPr>
              <a:t>NRHZS 2010 – červen 2020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0D4C1887-DDEC-46DF-A221-9928DECBBA74}"/>
              </a:ext>
            </a:extLst>
          </p:cNvPr>
          <p:cNvSpPr txBox="1"/>
          <p:nvPr/>
        </p:nvSpPr>
        <p:spPr>
          <a:xfrm>
            <a:off x="2887141" y="1877110"/>
            <a:ext cx="277000" cy="36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7A58B5FE-E4E5-45B3-97F1-76EB8CFAA0E5}"/>
              </a:ext>
            </a:extLst>
          </p:cNvPr>
          <p:cNvSpPr txBox="1"/>
          <p:nvPr/>
        </p:nvSpPr>
        <p:spPr>
          <a:xfrm>
            <a:off x="3550010" y="5991206"/>
            <a:ext cx="444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! </a:t>
            </a:r>
            <a:r>
              <a:rPr lang="cs-CZ" sz="1200" dirty="0"/>
              <a:t>Rok 2020 je k dispozici pouze za období leden – červen.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DD30B8EF-390F-43D6-AE86-2253C36425DD}"/>
              </a:ext>
            </a:extLst>
          </p:cNvPr>
          <p:cNvSpPr txBox="1"/>
          <p:nvPr/>
        </p:nvSpPr>
        <p:spPr>
          <a:xfrm rot="16200000">
            <a:off x="1838365" y="3491558"/>
            <a:ext cx="2280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Rok záznamu s vykázanou léčbou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xmlns="" id="{863D85E7-CAAA-42C6-88A4-C68A542D2C1C}"/>
              </a:ext>
            </a:extLst>
          </p:cNvPr>
          <p:cNvGraphicFramePr>
            <a:graphicFrameLocks noGrp="1"/>
          </p:cNvGraphicFramePr>
          <p:nvPr/>
        </p:nvGraphicFramePr>
        <p:xfrm>
          <a:off x="8295294" y="1919795"/>
          <a:ext cx="1056456" cy="3018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456">
                  <a:extLst>
                    <a:ext uri="{9D8B030D-6E8A-4147-A177-3AD203B41FA5}">
                      <a16:colId xmlns:a16="http://schemas.microsoft.com/office/drawing/2014/main" xmlns="" val="947925359"/>
                    </a:ext>
                  </a:extLst>
                </a:gridCol>
              </a:tblGrid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162 378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300491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 298 482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15066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267 995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6475434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244 235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124648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218 336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956515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193 527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442967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162 251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874992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133 211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80288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102 243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549092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68 902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7072333"/>
                  </a:ext>
                </a:extLst>
              </a:tr>
              <a:tr h="2744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32 514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381616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9084F2A8-51AF-4CB7-9ABA-068BFC0C9D18}"/>
              </a:ext>
            </a:extLst>
          </p:cNvPr>
          <p:cNvSpPr/>
          <p:nvPr/>
        </p:nvSpPr>
        <p:spPr>
          <a:xfrm>
            <a:off x="7814640" y="1512011"/>
            <a:ext cx="1789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/>
              <a:t>Absolutní počet záznamů </a:t>
            </a:r>
          </a:p>
          <a:p>
            <a:pPr algn="ctr"/>
            <a:r>
              <a:rPr lang="cs-CZ" sz="1200" dirty="0"/>
              <a:t>o podání léčiva</a:t>
            </a:r>
            <a:endParaRPr lang="en-US" sz="1200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2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5"/>
          <p:cNvSpPr txBox="1">
            <a:spLocks/>
          </p:cNvSpPr>
          <p:nvPr/>
        </p:nvSpPr>
        <p:spPr>
          <a:xfrm>
            <a:off x="230585" y="790575"/>
            <a:ext cx="11521280" cy="5181600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0225" indent="0">
              <a:spcBef>
                <a:spcPts val="2400"/>
              </a:spcBef>
              <a:buNone/>
            </a:pPr>
            <a:r>
              <a:rPr lang="cs-CZ" sz="4400" b="1" kern="0" dirty="0" err="1" smtClean="0">
                <a:solidFill>
                  <a:srgbClr val="C00000"/>
                </a:solidFill>
              </a:rPr>
              <a:t>NsP</a:t>
            </a:r>
            <a:r>
              <a:rPr lang="cs-CZ" sz="4400" b="1" kern="0" dirty="0" smtClean="0">
                <a:solidFill>
                  <a:srgbClr val="C00000"/>
                </a:solidFill>
              </a:rPr>
              <a:t> Na Homolce - studie</a:t>
            </a:r>
          </a:p>
          <a:p>
            <a:pPr marL="987425" indent="-457200">
              <a:spcBef>
                <a:spcPts val="2400"/>
              </a:spcBef>
            </a:pPr>
            <a:r>
              <a:rPr lang="cs-CZ" sz="3600" b="1" kern="0" dirty="0" smtClean="0">
                <a:solidFill>
                  <a:srgbClr val="000000"/>
                </a:solidFill>
              </a:rPr>
              <a:t>Předpoklad </a:t>
            </a:r>
            <a:r>
              <a:rPr lang="cs-CZ" sz="3600" b="1" kern="0" dirty="0">
                <a:solidFill>
                  <a:srgbClr val="000000"/>
                </a:solidFill>
              </a:rPr>
              <a:t>hypolipidemického účinku léčby:</a:t>
            </a:r>
          </a:p>
          <a:p>
            <a:pPr marL="2244725" lvl="3" indent="-457200">
              <a:spcBef>
                <a:spcPts val="2400"/>
              </a:spcBef>
            </a:pPr>
            <a:r>
              <a:rPr lang="cs-CZ" sz="3600" kern="0" dirty="0">
                <a:solidFill>
                  <a:srgbClr val="000000"/>
                </a:solidFill>
              </a:rPr>
              <a:t>Nic → HD </a:t>
            </a:r>
            <a:r>
              <a:rPr lang="cs-CZ" sz="3600" kern="0" dirty="0" err="1">
                <a:solidFill>
                  <a:srgbClr val="000000"/>
                </a:solidFill>
              </a:rPr>
              <a:t>statin</a:t>
            </a:r>
            <a:r>
              <a:rPr lang="cs-CZ" sz="3600" kern="0" dirty="0">
                <a:solidFill>
                  <a:srgbClr val="000000"/>
                </a:solidFill>
              </a:rPr>
              <a:t> 		</a:t>
            </a:r>
            <a:r>
              <a:rPr lang="cs-CZ" sz="3600" kern="0" dirty="0" smtClean="0">
                <a:solidFill>
                  <a:srgbClr val="000000"/>
                </a:solidFill>
              </a:rPr>
              <a:t> ↓ </a:t>
            </a:r>
            <a:r>
              <a:rPr lang="cs-CZ" sz="3600" kern="0" dirty="0">
                <a:solidFill>
                  <a:srgbClr val="000000"/>
                </a:solidFill>
              </a:rPr>
              <a:t>LDL-C o 50%</a:t>
            </a:r>
          </a:p>
          <a:p>
            <a:pPr marL="2244725" lvl="3" indent="-457200">
              <a:spcBef>
                <a:spcPts val="600"/>
              </a:spcBef>
            </a:pPr>
            <a:r>
              <a:rPr lang="cs-CZ" sz="3600" kern="0" dirty="0">
                <a:solidFill>
                  <a:srgbClr val="000000"/>
                </a:solidFill>
              </a:rPr>
              <a:t>LD </a:t>
            </a:r>
            <a:r>
              <a:rPr lang="cs-CZ" sz="3600" kern="0" dirty="0" err="1">
                <a:solidFill>
                  <a:srgbClr val="000000"/>
                </a:solidFill>
              </a:rPr>
              <a:t>statin</a:t>
            </a:r>
            <a:r>
              <a:rPr lang="cs-CZ" sz="3600" kern="0" dirty="0">
                <a:solidFill>
                  <a:srgbClr val="000000"/>
                </a:solidFill>
              </a:rPr>
              <a:t> → HD </a:t>
            </a:r>
            <a:r>
              <a:rPr lang="cs-CZ" sz="3600" kern="0" dirty="0" err="1">
                <a:solidFill>
                  <a:srgbClr val="000000"/>
                </a:solidFill>
              </a:rPr>
              <a:t>statin</a:t>
            </a:r>
            <a:r>
              <a:rPr lang="cs-CZ" sz="3600" kern="0" dirty="0">
                <a:solidFill>
                  <a:srgbClr val="000000"/>
                </a:solidFill>
              </a:rPr>
              <a:t> 	</a:t>
            </a:r>
            <a:r>
              <a:rPr lang="cs-CZ" sz="3600" kern="0" dirty="0" smtClean="0">
                <a:solidFill>
                  <a:srgbClr val="000000"/>
                </a:solidFill>
              </a:rPr>
              <a:t> ↓ </a:t>
            </a:r>
            <a:r>
              <a:rPr lang="cs-CZ" sz="3600" kern="0" dirty="0">
                <a:solidFill>
                  <a:srgbClr val="000000"/>
                </a:solidFill>
              </a:rPr>
              <a:t>LDL-C o 10%</a:t>
            </a:r>
          </a:p>
          <a:p>
            <a:pPr marL="2244725" lvl="3" indent="-457200">
              <a:spcBef>
                <a:spcPts val="600"/>
              </a:spcBef>
            </a:pPr>
            <a:r>
              <a:rPr lang="cs-CZ" sz="3600" kern="0" dirty="0" err="1">
                <a:solidFill>
                  <a:srgbClr val="000000"/>
                </a:solidFill>
              </a:rPr>
              <a:t>Ezetimib</a:t>
            </a:r>
            <a:r>
              <a:rPr lang="cs-CZ" sz="3600" kern="0" dirty="0">
                <a:solidFill>
                  <a:srgbClr val="000000"/>
                </a:solidFill>
              </a:rPr>
              <a:t>			</a:t>
            </a:r>
            <a:r>
              <a:rPr lang="cs-CZ" sz="3600" kern="0" dirty="0" smtClean="0">
                <a:solidFill>
                  <a:srgbClr val="000000"/>
                </a:solidFill>
              </a:rPr>
              <a:t> ↓ </a:t>
            </a:r>
            <a:r>
              <a:rPr lang="cs-CZ" sz="3600" kern="0" dirty="0">
                <a:solidFill>
                  <a:srgbClr val="000000"/>
                </a:solidFill>
              </a:rPr>
              <a:t>LDL-C o 18%</a:t>
            </a:r>
          </a:p>
          <a:p>
            <a:pPr marL="2244725" lvl="3" indent="-457200">
              <a:spcBef>
                <a:spcPts val="600"/>
              </a:spcBef>
            </a:pPr>
            <a:r>
              <a:rPr lang="cs-CZ" sz="3600" kern="0" dirty="0">
                <a:solidFill>
                  <a:srgbClr val="000000"/>
                </a:solidFill>
              </a:rPr>
              <a:t>Intolerance			</a:t>
            </a:r>
            <a:r>
              <a:rPr lang="cs-CZ" sz="3600" kern="0" dirty="0" smtClean="0">
                <a:solidFill>
                  <a:srgbClr val="000000"/>
                </a:solidFill>
              </a:rPr>
              <a:t> 10</a:t>
            </a:r>
            <a:r>
              <a:rPr lang="cs-CZ" sz="3600" kern="0" dirty="0">
                <a:solidFill>
                  <a:srgbClr val="000000"/>
                </a:solidFill>
              </a:rPr>
              <a:t>%</a:t>
            </a:r>
          </a:p>
          <a:p>
            <a:pPr marL="2244725" lvl="3" indent="-457200">
              <a:spcBef>
                <a:spcPts val="600"/>
              </a:spcBef>
            </a:pPr>
            <a:r>
              <a:rPr lang="cs-CZ" sz="3600" kern="0" dirty="0">
                <a:solidFill>
                  <a:srgbClr val="000000"/>
                </a:solidFill>
              </a:rPr>
              <a:t>Adherence			</a:t>
            </a:r>
            <a:r>
              <a:rPr lang="cs-CZ" sz="3600" kern="0" dirty="0" smtClean="0">
                <a:solidFill>
                  <a:srgbClr val="000000"/>
                </a:solidFill>
              </a:rPr>
              <a:t> 90</a:t>
            </a:r>
            <a:r>
              <a:rPr lang="cs-CZ" sz="3600" kern="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CE2CEA56-BA2C-4BC9-ABC7-7A3EB161E011}"/>
              </a:ext>
            </a:extLst>
          </p:cNvPr>
          <p:cNvSpPr txBox="1"/>
          <p:nvPr/>
        </p:nvSpPr>
        <p:spPr>
          <a:xfrm>
            <a:off x="8163697" y="6431519"/>
            <a:ext cx="383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Ostadal P et al., </a:t>
            </a:r>
            <a:r>
              <a:rPr lang="cs-CZ" dirty="0" smtClean="0">
                <a:solidFill>
                  <a:srgbClr val="000000"/>
                </a:solidFill>
              </a:rPr>
              <a:t>XXIX. výroční sjezd ČKS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2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35360" y="188640"/>
            <a:ext cx="11521280" cy="72008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s-CZ" sz="3200" b="1" kern="0" dirty="0">
                <a:solidFill>
                  <a:srgbClr val="C00000"/>
                </a:solidFill>
                <a:latin typeface="+mn-lt"/>
              </a:rPr>
              <a:t>Údaje </a:t>
            </a:r>
            <a:r>
              <a:rPr lang="cs-CZ" sz="3200" b="1" kern="0" dirty="0" smtClean="0">
                <a:solidFill>
                  <a:srgbClr val="C00000"/>
                </a:solidFill>
                <a:latin typeface="+mn-lt"/>
              </a:rPr>
              <a:t>o </a:t>
            </a:r>
            <a:r>
              <a:rPr lang="cs-CZ" sz="3200" b="1" kern="0" dirty="0">
                <a:solidFill>
                  <a:srgbClr val="C00000"/>
                </a:solidFill>
                <a:latin typeface="+mn-lt"/>
              </a:rPr>
              <a:t>nemocných hospitalizovaných s dg. I21x </a:t>
            </a:r>
            <a:endParaRPr lang="cs-CZ" sz="3200" b="1" kern="0" dirty="0" smtClean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cs-CZ" sz="3200" b="1" kern="0" dirty="0" smtClean="0">
                <a:solidFill>
                  <a:srgbClr val="C00000"/>
                </a:solidFill>
                <a:latin typeface="+mn-lt"/>
              </a:rPr>
              <a:t>v </a:t>
            </a:r>
            <a:r>
              <a:rPr lang="cs-CZ" sz="3200" b="1" kern="0" dirty="0">
                <a:solidFill>
                  <a:srgbClr val="C00000"/>
                </a:solidFill>
                <a:latin typeface="+mn-lt"/>
              </a:rPr>
              <a:t>Nemocnici Na Homolce v letech 2017-2019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="" xmlns:a16="http://schemas.microsoft.com/office/drawing/2014/main" id="{C679B987-9759-42D2-AE83-81201C075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89739"/>
              </p:ext>
            </p:extLst>
          </p:nvPr>
        </p:nvGraphicFramePr>
        <p:xfrm>
          <a:off x="335360" y="1052736"/>
          <a:ext cx="11521280" cy="561663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192688">
                  <a:extLst>
                    <a:ext uri="{9D8B030D-6E8A-4147-A177-3AD203B41FA5}">
                      <a16:colId xmlns="" xmlns:a16="http://schemas.microsoft.com/office/drawing/2014/main" val="182158688"/>
                    </a:ext>
                  </a:extLst>
                </a:gridCol>
                <a:gridCol w="5328592">
                  <a:extLst>
                    <a:ext uri="{9D8B030D-6E8A-4147-A177-3AD203B41FA5}">
                      <a16:colId xmlns="" xmlns:a16="http://schemas.microsoft.com/office/drawing/2014/main" val="4186301834"/>
                    </a:ext>
                  </a:extLst>
                </a:gridCol>
              </a:tblGrid>
              <a:tr h="561663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1490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822083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Průměrný věk (roky)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66.1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897605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Muži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71.6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872359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0" dirty="0" err="1">
                          <a:solidFill>
                            <a:sysClr val="windowText" lastClr="000000"/>
                          </a:solidFill>
                        </a:rPr>
                        <a:t>Statin</a:t>
                      </a:r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37.0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6413749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      HD </a:t>
                      </a:r>
                      <a:r>
                        <a:rPr lang="cs-CZ" sz="2400" b="0" dirty="0" err="1">
                          <a:solidFill>
                            <a:sysClr val="windowText" lastClr="000000"/>
                          </a:solidFill>
                        </a:rPr>
                        <a:t>statin</a:t>
                      </a:r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13.6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0671684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      LD </a:t>
                      </a:r>
                      <a:r>
                        <a:rPr lang="cs-CZ" sz="2400" b="0" dirty="0" err="1">
                          <a:solidFill>
                            <a:sysClr val="windowText" lastClr="000000"/>
                          </a:solidFill>
                        </a:rPr>
                        <a:t>statin</a:t>
                      </a:r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23.4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5081324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0" dirty="0" err="1">
                          <a:solidFill>
                            <a:sysClr val="windowText" lastClr="000000"/>
                          </a:solidFill>
                        </a:rPr>
                        <a:t>Ezetimib</a:t>
                      </a:r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2297231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LDL-C (</a:t>
                      </a:r>
                      <a:r>
                        <a:rPr lang="cs-CZ" sz="2400" b="1" dirty="0" err="1">
                          <a:solidFill>
                            <a:sysClr val="windowText" lastClr="000000"/>
                          </a:solidFill>
                        </a:rPr>
                        <a:t>mmol</a:t>
                      </a:r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/L; </a:t>
                      </a:r>
                      <a:r>
                        <a:rPr lang="cs-CZ" sz="2400" b="1" dirty="0" err="1">
                          <a:solidFill>
                            <a:sysClr val="windowText" lastClr="000000"/>
                          </a:solidFill>
                        </a:rPr>
                        <a:t>median</a:t>
                      </a:r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[</a:t>
                      </a:r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min-max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]</a:t>
                      </a:r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2.86</a:t>
                      </a:r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[</a:t>
                      </a:r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0.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41</a:t>
                      </a:r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10.84]</a:t>
                      </a:r>
                      <a:endParaRPr lang="cs-CZ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7886227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0" i="1" dirty="0">
                          <a:solidFill>
                            <a:sysClr val="windowText" lastClr="000000"/>
                          </a:solidFill>
                        </a:rPr>
                        <a:t>Při propuštění HD </a:t>
                      </a:r>
                      <a:r>
                        <a:rPr lang="cs-CZ" sz="2400" b="0" i="1" dirty="0" err="1">
                          <a:solidFill>
                            <a:sysClr val="windowText" lastClr="000000"/>
                          </a:solidFill>
                        </a:rPr>
                        <a:t>statin</a:t>
                      </a:r>
                      <a:r>
                        <a:rPr lang="cs-CZ" sz="2400" b="0" i="1" dirty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i="1" dirty="0">
                          <a:solidFill>
                            <a:sysClr val="windowText" lastClr="000000"/>
                          </a:solidFill>
                        </a:rPr>
                        <a:t>96.6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4825116"/>
                  </a:ext>
                </a:extLst>
              </a:tr>
              <a:tr h="561663">
                <a:tc>
                  <a:txBody>
                    <a:bodyPr/>
                    <a:lstStyle/>
                    <a:p>
                      <a:r>
                        <a:rPr lang="cs-CZ" sz="2400" b="0" i="1" dirty="0">
                          <a:solidFill>
                            <a:sysClr val="windowText" lastClr="000000"/>
                          </a:solidFill>
                        </a:rPr>
                        <a:t>Při propuštění </a:t>
                      </a:r>
                      <a:r>
                        <a:rPr lang="cs-CZ" sz="2400" b="0" i="1" dirty="0" err="1">
                          <a:solidFill>
                            <a:sysClr val="windowText" lastClr="000000"/>
                          </a:solidFill>
                        </a:rPr>
                        <a:t>Atorvastatin</a:t>
                      </a:r>
                      <a:r>
                        <a:rPr lang="cs-CZ" sz="2400" b="0" i="1" dirty="0">
                          <a:solidFill>
                            <a:sysClr val="windowText" lastClr="000000"/>
                          </a:solidFill>
                        </a:rPr>
                        <a:t> 80 mg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i="1" dirty="0">
                          <a:solidFill>
                            <a:sysClr val="windowText" lastClr="000000"/>
                          </a:solidFill>
                        </a:rPr>
                        <a:t>72.8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3650533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CE2CEA56-BA2C-4BC9-ABC7-7A3EB161E011}"/>
              </a:ext>
            </a:extLst>
          </p:cNvPr>
          <p:cNvSpPr txBox="1"/>
          <p:nvPr/>
        </p:nvSpPr>
        <p:spPr>
          <a:xfrm>
            <a:off x="8109356" y="6300034"/>
            <a:ext cx="382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Ostadal</a:t>
            </a:r>
            <a:r>
              <a:rPr lang="cs-CZ" dirty="0">
                <a:solidFill>
                  <a:srgbClr val="000000"/>
                </a:solidFill>
              </a:rPr>
              <a:t> P et al., XXIX. výroční sjezd ČKS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35360" y="188639"/>
            <a:ext cx="11521280" cy="11488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Projekce hladiny LDL-C po AIM</a:t>
            </a:r>
          </a:p>
          <a:p>
            <a:pPr>
              <a:defRPr/>
            </a:pPr>
            <a:r>
              <a:rPr lang="cs-CZ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při optimální léčbě </a:t>
            </a:r>
            <a:r>
              <a:rPr lang="cs-CZ" sz="32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statinem</a:t>
            </a:r>
            <a:r>
              <a:rPr lang="cs-CZ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</a:t>
            </a:r>
            <a:r>
              <a:rPr lang="cs-CZ" sz="32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ezetimibem</a:t>
            </a:r>
            <a:endParaRPr lang="cs-CZ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E2CEA56-BA2C-4BC9-ABC7-7A3EB161E011}"/>
              </a:ext>
            </a:extLst>
          </p:cNvPr>
          <p:cNvSpPr txBox="1"/>
          <p:nvPr/>
        </p:nvSpPr>
        <p:spPr>
          <a:xfrm>
            <a:off x="8085415" y="6382219"/>
            <a:ext cx="382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Ostadal</a:t>
            </a:r>
            <a:r>
              <a:rPr lang="cs-CZ" dirty="0">
                <a:solidFill>
                  <a:srgbClr val="000000"/>
                </a:solidFill>
              </a:rPr>
              <a:t> P et al., XXIX. výroční sjezd ČKS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4">
            <a:extLst>
              <a:ext uri="{FF2B5EF4-FFF2-40B4-BE49-F238E27FC236}">
                <a16:creationId xmlns="" xmlns:a16="http://schemas.microsoft.com/office/drawing/2014/main" id="{146BA4F0-6FBA-41C0-8783-8086A5DC5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48283"/>
              </p:ext>
            </p:extLst>
          </p:nvPr>
        </p:nvGraphicFramePr>
        <p:xfrm>
          <a:off x="6816080" y="1772816"/>
          <a:ext cx="5040560" cy="298798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4005961034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1922296302"/>
                    </a:ext>
                  </a:extLst>
                </a:gridCol>
              </a:tblGrid>
              <a:tr h="746997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LDL-C (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mmol</a:t>
                      </a:r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/L)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2184670"/>
                  </a:ext>
                </a:extLst>
              </a:tr>
              <a:tr h="74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Median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ysClr val="windowText" lastClr="000000"/>
                          </a:solidFill>
                        </a:rPr>
                        <a:t>1.73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2731146"/>
                  </a:ext>
                </a:extLst>
              </a:tr>
              <a:tr h="74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Min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994772"/>
                  </a:ext>
                </a:extLst>
              </a:tr>
              <a:tr h="74699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Max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ysClr val="windowText" lastClr="000000"/>
                          </a:solidFill>
                        </a:rPr>
                        <a:t>5.38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8529767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ECD3D5A1-F0EE-4072-8A1A-43F3F0255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14034"/>
            <a:ext cx="6552728" cy="4914546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r:id="rId5" imgW="4849200" imgH="3466440" progId="CorelDRAW.Graphic.12">
                  <p:embed/>
                </p:oleObj>
              </mc:Choice>
              <mc:Fallback>
                <p:oleObj r:id="rId5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2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F6058CF-84EE-4EAD-9FC3-0725B417F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179" y="894730"/>
            <a:ext cx="7303641" cy="5480779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35360" y="188640"/>
            <a:ext cx="11521280" cy="70609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ESC 2019: LDL-C &lt; 1.4 </a:t>
            </a:r>
            <a:r>
              <a:rPr lang="cs-CZ" sz="3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E2CEA56-BA2C-4BC9-ABC7-7A3EB161E011}"/>
              </a:ext>
            </a:extLst>
          </p:cNvPr>
          <p:cNvSpPr txBox="1"/>
          <p:nvPr/>
        </p:nvSpPr>
        <p:spPr>
          <a:xfrm>
            <a:off x="8085415" y="6316661"/>
            <a:ext cx="382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Ostadal</a:t>
            </a:r>
            <a:r>
              <a:rPr lang="cs-CZ" dirty="0">
                <a:solidFill>
                  <a:srgbClr val="000000"/>
                </a:solidFill>
              </a:rPr>
              <a:t> P et al., XXIX. výroční sjezd ČKS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44121416-F021-49F2-8824-88E8F4C3A093}"/>
              </a:ext>
            </a:extLst>
          </p:cNvPr>
          <p:cNvSpPr txBox="1"/>
          <p:nvPr/>
        </p:nvSpPr>
        <p:spPr>
          <a:xfrm>
            <a:off x="7032104" y="220486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29.4%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r:id="rId5" imgW="4849200" imgH="3466440" progId="CorelDRAW.Graphic.12">
                  <p:embed/>
                </p:oleObj>
              </mc:Choice>
              <mc:Fallback>
                <p:oleObj r:id="rId5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1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763B408-7A2D-4B00-81B9-0EE4E52CC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83" y="898166"/>
            <a:ext cx="7315834" cy="5480779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35360" y="188640"/>
            <a:ext cx="11521280" cy="70609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LDL-C &gt; 2.5 </a:t>
            </a:r>
            <a:r>
              <a:rPr lang="cs-CZ" sz="3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E2CEA56-BA2C-4BC9-ABC7-7A3EB161E011}"/>
              </a:ext>
            </a:extLst>
          </p:cNvPr>
          <p:cNvSpPr txBox="1"/>
          <p:nvPr/>
        </p:nvSpPr>
        <p:spPr>
          <a:xfrm>
            <a:off x="8085415" y="6316661"/>
            <a:ext cx="382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Ostadal</a:t>
            </a:r>
            <a:r>
              <a:rPr lang="cs-CZ" dirty="0">
                <a:solidFill>
                  <a:srgbClr val="000000"/>
                </a:solidFill>
              </a:rPr>
              <a:t> P et al., XXIX. výroční sjezd ČKS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44121416-F021-49F2-8824-88E8F4C3A093}"/>
              </a:ext>
            </a:extLst>
          </p:cNvPr>
          <p:cNvSpPr txBox="1"/>
          <p:nvPr/>
        </p:nvSpPr>
        <p:spPr>
          <a:xfrm>
            <a:off x="6189880" y="1908301"/>
            <a:ext cx="3626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14.9</a:t>
            </a:r>
            <a:r>
              <a:rPr lang="cs-CZ" sz="3200" dirty="0" smtClean="0">
                <a:solidFill>
                  <a:srgbClr val="000000"/>
                </a:solidFill>
              </a:rPr>
              <a:t>% </a:t>
            </a:r>
            <a:r>
              <a:rPr lang="cs-CZ" sz="3200" dirty="0" err="1" smtClean="0">
                <a:solidFill>
                  <a:srgbClr val="000000"/>
                </a:solidFill>
              </a:rPr>
              <a:t>indik</a:t>
            </a:r>
            <a:r>
              <a:rPr lang="cs-CZ" sz="3200" dirty="0" smtClean="0">
                <a:solidFill>
                  <a:srgbClr val="000000"/>
                </a:solidFill>
              </a:rPr>
              <a:t>. k PCSK9</a:t>
            </a: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340EC6EA-51A3-4F3D-9F73-83A7ED5FC5D4}"/>
              </a:ext>
            </a:extLst>
          </p:cNvPr>
          <p:cNvSpPr txBox="1"/>
          <p:nvPr/>
        </p:nvSpPr>
        <p:spPr>
          <a:xfrm>
            <a:off x="6189880" y="2789041"/>
            <a:ext cx="3884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200" dirty="0">
                <a:solidFill>
                  <a:srgbClr val="000000"/>
                </a:solidFill>
              </a:rPr>
              <a:t>→ 11.5% &lt;1.4 </a:t>
            </a:r>
            <a:r>
              <a:rPr lang="cs-CZ" sz="3200" dirty="0" err="1">
                <a:solidFill>
                  <a:srgbClr val="000000"/>
                </a:solidFill>
              </a:rPr>
              <a:t>mmol</a:t>
            </a:r>
            <a:r>
              <a:rPr lang="cs-CZ" sz="3200" dirty="0">
                <a:solidFill>
                  <a:srgbClr val="000000"/>
                </a:solidFill>
              </a:rPr>
              <a:t>/L</a:t>
            </a:r>
          </a:p>
          <a:p>
            <a:pPr algn="r"/>
            <a:r>
              <a:rPr lang="cs-CZ" sz="3200" dirty="0">
                <a:solidFill>
                  <a:srgbClr val="000000"/>
                </a:solidFill>
              </a:rPr>
              <a:t>	celkem </a:t>
            </a:r>
            <a:r>
              <a:rPr lang="cs-CZ" sz="3200" dirty="0" smtClean="0">
                <a:solidFill>
                  <a:srgbClr val="000000"/>
                </a:solidFill>
              </a:rPr>
              <a:t>40.9</a:t>
            </a:r>
            <a:r>
              <a:rPr lang="cs-CZ" sz="3200" dirty="0">
                <a:solidFill>
                  <a:srgbClr val="000000"/>
                </a:solidFill>
              </a:rPr>
              <a:t>%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r:id="rId5" imgW="4849200" imgH="3466440" progId="CorelDRAW.Graphic.12">
                  <p:embed/>
                </p:oleObj>
              </mc:Choice>
              <mc:Fallback>
                <p:oleObj r:id="rId5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8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34249" y="123767"/>
            <a:ext cx="221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Ivan Karel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429750" y="30164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0" y="30164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ulka 1">
            <a:extLst>
              <a:ext uri="{FF2B5EF4-FFF2-40B4-BE49-F238E27FC236}">
                <a16:creationId xmlns:a16="http://schemas.microsoft.com/office/drawing/2014/main" xmlns="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22371"/>
              </p:ext>
            </p:extLst>
          </p:nvPr>
        </p:nvGraphicFramePr>
        <p:xfrm>
          <a:off x="1707670" y="2060849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xmlns="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xmlns="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xmlns="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xmlns="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/>
                        <a:t>Amgen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Herbacos-Recordati</a:t>
                      </a:r>
                      <a:endParaRPr lang="cs-CZ" sz="1400" dirty="0" smtClean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Amgen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42458"/>
                  </a:ext>
                </a:extLst>
              </a:tr>
            </a:tbl>
          </a:graphicData>
        </a:graphic>
      </p:graphicFrame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93" y="1040712"/>
            <a:ext cx="8712968" cy="9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575" y="26193"/>
            <a:ext cx="8277225" cy="1325563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C00000"/>
                </a:solidFill>
                <a:latin typeface="+mn-lt"/>
              </a:rPr>
              <a:t>Lipidy u dg. I21 </a:t>
            </a:r>
            <a:r>
              <a:rPr lang="cs-CZ" sz="6000" b="1" dirty="0" smtClean="0">
                <a:solidFill>
                  <a:srgbClr val="FF0000"/>
                </a:solidFill>
                <a:latin typeface="+mn-lt"/>
              </a:rPr>
              <a:t>ČR 2020</a:t>
            </a:r>
            <a:endParaRPr lang="cs-CZ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75" y="1351756"/>
            <a:ext cx="11691809" cy="521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Celkem </a:t>
            </a:r>
            <a:r>
              <a:rPr lang="cs-CZ" sz="3200" dirty="0" smtClean="0"/>
              <a:t>hospitalizací: </a:t>
            </a:r>
            <a:r>
              <a:rPr lang="cs-CZ" sz="3200" dirty="0" smtClean="0"/>
              <a:t>9061</a:t>
            </a:r>
          </a:p>
          <a:p>
            <a:pPr marL="0" indent="0">
              <a:buNone/>
            </a:pPr>
            <a:r>
              <a:rPr lang="cs-CZ" sz="3200" dirty="0" smtClean="0"/>
              <a:t>Celkem </a:t>
            </a:r>
            <a:r>
              <a:rPr lang="cs-CZ" sz="3200" dirty="0" smtClean="0"/>
              <a:t>pacientů:       </a:t>
            </a:r>
            <a:r>
              <a:rPr lang="cs-CZ" sz="3200" dirty="0" smtClean="0"/>
              <a:t>6710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21,6% pacientů po AIM – bez </a:t>
            </a:r>
            <a:r>
              <a:rPr lang="cs-CZ" sz="3200" b="1" dirty="0" err="1" smtClean="0">
                <a:solidFill>
                  <a:srgbClr val="FF0000"/>
                </a:solidFill>
              </a:rPr>
              <a:t>hypolipidemické</a:t>
            </a:r>
            <a:r>
              <a:rPr lang="cs-CZ" sz="3200" b="1" dirty="0" smtClean="0">
                <a:solidFill>
                  <a:srgbClr val="FF0000"/>
                </a:solidFill>
              </a:rPr>
              <a:t> léčby !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Předpis </a:t>
            </a:r>
            <a:r>
              <a:rPr lang="cs-CZ" sz="3200" dirty="0" err="1" smtClean="0"/>
              <a:t>hypolipidemik</a:t>
            </a:r>
            <a:r>
              <a:rPr lang="cs-CZ" sz="3200" dirty="0" smtClean="0"/>
              <a:t> v ČR:</a:t>
            </a:r>
          </a:p>
          <a:p>
            <a:pPr marL="0" indent="0">
              <a:buNone/>
            </a:pPr>
            <a:r>
              <a:rPr lang="cs-CZ" sz="3200" dirty="0" smtClean="0"/>
              <a:t>PL: 37%            kardiolog: 30%       internista: 17%</a:t>
            </a:r>
            <a:endParaRPr lang="cs-CZ" sz="3200" dirty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PCSK9 inhibitory v ČR </a:t>
            </a:r>
            <a:r>
              <a:rPr lang="cs-CZ" sz="3200" b="1" dirty="0">
                <a:solidFill>
                  <a:srgbClr val="FF0000"/>
                </a:solidFill>
              </a:rPr>
              <a:t>– </a:t>
            </a:r>
            <a:r>
              <a:rPr lang="cs-CZ" sz="3200" b="1" dirty="0" smtClean="0">
                <a:solidFill>
                  <a:srgbClr val="FF0000"/>
                </a:solidFill>
              </a:rPr>
              <a:t>10/2020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24 center – </a:t>
            </a:r>
            <a:r>
              <a:rPr lang="cs-CZ" sz="3200" b="1" dirty="0" smtClean="0">
                <a:solidFill>
                  <a:srgbClr val="C00000"/>
                </a:solidFill>
              </a:rPr>
              <a:t>1 250 pacientů </a:t>
            </a:r>
            <a:r>
              <a:rPr lang="cs-CZ" sz="3200" b="1" dirty="0" smtClean="0">
                <a:solidFill>
                  <a:srgbClr val="FF0000"/>
                </a:solidFill>
              </a:rPr>
              <a:t>– původní předpoklad 13 000 pacientů !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7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496" y="126228"/>
            <a:ext cx="5958018" cy="1224778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C00000"/>
                </a:solidFill>
                <a:latin typeface="+mn-lt"/>
              </a:rPr>
              <a:t>TAKE HOME MESSAGE</a:t>
            </a:r>
            <a:endParaRPr lang="cs-CZ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496" y="1351006"/>
            <a:ext cx="11318789" cy="51651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b="1" dirty="0"/>
              <a:t>Cíle 2019</a:t>
            </a:r>
            <a:r>
              <a:rPr lang="cs-CZ" sz="3200" dirty="0"/>
              <a:t>:</a:t>
            </a:r>
          </a:p>
          <a:p>
            <a:r>
              <a:rPr lang="cs-CZ" sz="3200" dirty="0"/>
              <a:t>Pacienti ve „velmi vysokém riziku“ - po IM .....</a:t>
            </a:r>
          </a:p>
          <a:p>
            <a:pPr marL="457200" lvl="1" indent="0">
              <a:buNone/>
            </a:pPr>
            <a:r>
              <a:rPr lang="cs-CZ" sz="3200" dirty="0"/>
              <a:t>-  </a:t>
            </a:r>
            <a:r>
              <a:rPr lang="cs-CZ" sz="3200" b="1" dirty="0"/>
              <a:t>LDL &lt; 1,4 </a:t>
            </a:r>
            <a:r>
              <a:rPr lang="cs-CZ" sz="3200" b="1" dirty="0" err="1"/>
              <a:t>mmol</a:t>
            </a:r>
            <a:r>
              <a:rPr lang="cs-CZ" sz="3200" b="1" dirty="0"/>
              <a:t>/l </a:t>
            </a:r>
            <a:r>
              <a:rPr lang="cs-CZ" sz="3200" dirty="0"/>
              <a:t>(nebo pokles o 50% proti výchozí hladině)</a:t>
            </a:r>
          </a:p>
          <a:p>
            <a:r>
              <a:rPr lang="cs-CZ" sz="3200" dirty="0"/>
              <a:t>Pacienti po recidivě AKS do 2 let</a:t>
            </a:r>
          </a:p>
          <a:p>
            <a:pPr marL="400050" lvl="2" indent="0">
              <a:buNone/>
            </a:pPr>
            <a:r>
              <a:rPr lang="cs-CZ" sz="3200" dirty="0"/>
              <a:t>-   LDL &lt; 1,0 </a:t>
            </a:r>
            <a:r>
              <a:rPr lang="cs-CZ" sz="3200" dirty="0" err="1"/>
              <a:t>mmol</a:t>
            </a:r>
            <a:r>
              <a:rPr lang="cs-CZ" sz="3200" dirty="0"/>
              <a:t>/l (nebo pokles o 50% proti výchozí hladině)</a:t>
            </a:r>
          </a:p>
          <a:p>
            <a:endParaRPr lang="cs-CZ" sz="3200" dirty="0" smtClean="0"/>
          </a:p>
          <a:p>
            <a:r>
              <a:rPr lang="cs-CZ" sz="3200" b="1" dirty="0"/>
              <a:t>21,6% pacientů po AIM </a:t>
            </a:r>
            <a:r>
              <a:rPr lang="cs-CZ" sz="3200" b="1" dirty="0" smtClean="0"/>
              <a:t>v ČR 2020 – zcela bez </a:t>
            </a:r>
            <a:r>
              <a:rPr lang="cs-CZ" sz="3200" b="1" dirty="0" err="1"/>
              <a:t>hypolipidemické</a:t>
            </a:r>
            <a:r>
              <a:rPr lang="cs-CZ" sz="3200" b="1" dirty="0"/>
              <a:t> léčby </a:t>
            </a:r>
            <a:r>
              <a:rPr lang="cs-CZ" sz="3200" b="1" dirty="0" smtClean="0"/>
              <a:t>!</a:t>
            </a:r>
          </a:p>
          <a:p>
            <a:endParaRPr lang="cs-CZ" sz="3200" dirty="0" smtClean="0"/>
          </a:p>
          <a:p>
            <a:r>
              <a:rPr lang="cs-CZ" sz="3200" b="1" dirty="0"/>
              <a:t>SWEDEHEART </a:t>
            </a:r>
            <a:r>
              <a:rPr lang="cs-CZ" sz="3200" b="1" dirty="0" err="1"/>
              <a:t>register</a:t>
            </a:r>
            <a:r>
              <a:rPr lang="cs-CZ" sz="3200" dirty="0" smtClean="0"/>
              <a:t>: </a:t>
            </a:r>
            <a:r>
              <a:rPr lang="cs-CZ" sz="3200" dirty="0"/>
              <a:t>90% pacientů po rozšíření léčby na inhibitory PCSK9 dosáhlo cíle LDL-C</a:t>
            </a:r>
          </a:p>
          <a:p>
            <a:endParaRPr lang="cs-CZ" dirty="0"/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4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60" y="113182"/>
            <a:ext cx="8453371" cy="7647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+mn-lt"/>
              </a:rPr>
              <a:t>Stanovení cílů KV prevence 2019</a:t>
            </a:r>
            <a:endParaRPr lang="cs-CZ" sz="48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32861" y="972067"/>
          <a:ext cx="8453371" cy="57195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2248"/>
                <a:gridCol w="6221123"/>
              </a:tblGrid>
              <a:tr h="59448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kouření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žádná expozice tábáku (jakákoliv forma)</a:t>
                      </a:r>
                      <a:endParaRPr lang="cs-CZ" sz="2000" b="1" dirty="0"/>
                    </a:p>
                  </a:txBody>
                  <a:tcPr/>
                </a:tc>
              </a:tr>
              <a:tr h="5264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dieta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málo nasycených tuků, vláknina, ovoce, zelenina, ryby</a:t>
                      </a:r>
                      <a:endParaRPr lang="cs-CZ" sz="2000" b="1" dirty="0"/>
                    </a:p>
                  </a:txBody>
                  <a:tcPr/>
                </a:tc>
              </a:tr>
              <a:tr h="72752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fyzická aktivita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3,5</a:t>
                      </a:r>
                      <a:r>
                        <a:rPr lang="cs-CZ" sz="2000" b="1" baseline="0" dirty="0" smtClean="0"/>
                        <a:t> – 7 hodin týdně středně těžké zátěže =</a:t>
                      </a:r>
                    </a:p>
                    <a:p>
                      <a:r>
                        <a:rPr lang="cs-CZ" sz="2000" b="1" baseline="0" dirty="0" smtClean="0"/>
                        <a:t>30-60 minut pokud možno denně</a:t>
                      </a:r>
                      <a:endParaRPr lang="cs-CZ" sz="2000" b="1" dirty="0"/>
                    </a:p>
                  </a:txBody>
                  <a:tcPr/>
                </a:tc>
              </a:tr>
              <a:tr h="72752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hmotnost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BMI 20-25kg/m2,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obvod pasu: muži &lt; 94 cm, ženy &lt; 80 cm</a:t>
                      </a:r>
                      <a:endParaRPr lang="cs-CZ" sz="2000" b="1" dirty="0"/>
                    </a:p>
                  </a:txBody>
                  <a:tcPr/>
                </a:tc>
              </a:tr>
              <a:tr h="59448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krevní tlak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&lt;</a:t>
                      </a:r>
                      <a:r>
                        <a:rPr lang="cs-CZ" sz="2000" b="1" baseline="0" dirty="0" smtClean="0"/>
                        <a:t> 140/90mmHg (věkové kategorie)</a:t>
                      </a:r>
                      <a:endParaRPr lang="cs-CZ" sz="2000" b="1" dirty="0"/>
                    </a:p>
                  </a:txBody>
                  <a:tcPr/>
                </a:tc>
              </a:tr>
              <a:tr h="1360154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LDL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pacienti ve „velmi vysokém riziku“ LDL &lt; 1,4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mmol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/l </a:t>
                      </a:r>
                      <a:r>
                        <a:rPr lang="cs-CZ" sz="2000" b="1" dirty="0" smtClean="0"/>
                        <a:t>nebo pokles o 50% proti výchozí hladině</a:t>
                      </a:r>
                      <a:endParaRPr lang="cs-CZ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pacienti ve „vysokém riziku“ LDL &lt; 1,8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mmol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/l </a:t>
                      </a:r>
                      <a:r>
                        <a:rPr lang="cs-CZ" sz="2000" b="1" dirty="0" smtClean="0"/>
                        <a:t>nebo pokles o 50% proti výchozí hladině</a:t>
                      </a:r>
                      <a:endParaRPr lang="cs-CZ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4482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triglyceridy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&lt; 1,7mmol/l, léčba fibráty při &gt; 2,3mmol/l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4482">
                <a:tc>
                  <a:txBody>
                    <a:bodyPr/>
                    <a:lstStyle/>
                    <a:p>
                      <a:r>
                        <a:rPr lang="cs-CZ" sz="2000" b="1" smtClean="0"/>
                        <a:t>diabetes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HbA1c &lt; 53 mmol/mol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2621" y="6396335"/>
            <a:ext cx="1983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Zjednodušeno podle ESC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7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72" y="102841"/>
            <a:ext cx="4538465" cy="803176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C00000"/>
                </a:solidFill>
                <a:latin typeface="+mn-lt"/>
              </a:rPr>
              <a:t>Ovlivnění lipidů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72" y="980728"/>
            <a:ext cx="10023196" cy="5387121"/>
          </a:xfrm>
        </p:spPr>
        <p:txBody>
          <a:bodyPr>
            <a:normAutofit/>
          </a:bodyPr>
          <a:lstStyle/>
          <a:p>
            <a:r>
              <a:rPr lang="cs-CZ" b="1" dirty="0"/>
              <a:t>Statiny v nejvyšší tolerované dávce</a:t>
            </a:r>
          </a:p>
          <a:p>
            <a:r>
              <a:rPr lang="cs-CZ" b="1" dirty="0"/>
              <a:t>Při nedosažení cíle kombinace s ezetimibem</a:t>
            </a:r>
          </a:p>
          <a:p>
            <a:r>
              <a:rPr lang="cs-CZ" b="1" dirty="0"/>
              <a:t>Při nedosažení cíle inhibitory </a:t>
            </a:r>
            <a:r>
              <a:rPr lang="cs-CZ" b="1" dirty="0" smtClean="0"/>
              <a:t>PCSK9  (LDL</a:t>
            </a:r>
            <a:r>
              <a:rPr lang="en-US" b="1" dirty="0" smtClean="0"/>
              <a:t>&gt;</a:t>
            </a:r>
            <a:r>
              <a:rPr lang="cs-CZ" b="1" dirty="0" smtClean="0">
                <a:solidFill>
                  <a:srgbClr val="FF0000"/>
                </a:solidFill>
              </a:rPr>
              <a:t>2,5</a:t>
            </a:r>
            <a:r>
              <a:rPr lang="cs-CZ" b="1" dirty="0" smtClean="0"/>
              <a:t>mmol/l)</a:t>
            </a:r>
            <a:endParaRPr lang="cs-CZ" b="1" dirty="0"/>
          </a:p>
          <a:p>
            <a:r>
              <a:rPr lang="cs-CZ" b="1" dirty="0"/>
              <a:t>Fibráty při TAG &gt; 2,3 mmol/l</a:t>
            </a: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Cíle </a:t>
            </a:r>
            <a:r>
              <a:rPr lang="cs-CZ" b="1" dirty="0">
                <a:solidFill>
                  <a:srgbClr val="C00000"/>
                </a:solidFill>
              </a:rPr>
              <a:t>2019</a:t>
            </a:r>
            <a:r>
              <a:rPr lang="cs-CZ" b="1" dirty="0"/>
              <a:t>:</a:t>
            </a:r>
          </a:p>
          <a:p>
            <a:r>
              <a:rPr lang="cs-CZ" b="1" dirty="0"/>
              <a:t>Pacienti ve „velmi vysokém riziku“ - po IM .....</a:t>
            </a:r>
          </a:p>
          <a:p>
            <a:pPr marL="457200" lvl="1" indent="0">
              <a:buNone/>
            </a:pPr>
            <a:r>
              <a:rPr lang="cs-CZ" sz="2800" b="1" dirty="0"/>
              <a:t>-  LDL </a:t>
            </a:r>
            <a:r>
              <a:rPr lang="cs-CZ" sz="2800" b="1" dirty="0" smtClean="0"/>
              <a:t>&lt; </a:t>
            </a:r>
            <a:r>
              <a:rPr lang="cs-CZ" sz="2800" b="1" dirty="0"/>
              <a:t>1,4 mmol/l (nebo pokles o 50% proti výchozí hladině)</a:t>
            </a:r>
          </a:p>
          <a:p>
            <a:r>
              <a:rPr lang="cs-CZ" b="1" dirty="0"/>
              <a:t>Pacienti po recidivě AKS do 2 let</a:t>
            </a:r>
          </a:p>
          <a:p>
            <a:pPr marL="400050" lvl="2" indent="0">
              <a:buNone/>
            </a:pPr>
            <a:r>
              <a:rPr lang="cs-CZ" sz="2800" b="1" dirty="0"/>
              <a:t>-   LDL </a:t>
            </a:r>
            <a:r>
              <a:rPr lang="cs-CZ" sz="2800" b="1" dirty="0" smtClean="0"/>
              <a:t>&lt; </a:t>
            </a:r>
            <a:r>
              <a:rPr lang="cs-CZ" sz="2800" b="1" dirty="0"/>
              <a:t>1,0 mmol/l (nebo pokles o 50% proti výchozí hl</a:t>
            </a:r>
            <a:r>
              <a:rPr lang="cs-CZ" sz="2800" b="1" dirty="0" smtClean="0"/>
              <a:t>adině</a:t>
            </a:r>
            <a:r>
              <a:rPr lang="cs-CZ" sz="2800" b="1" dirty="0"/>
              <a:t>)</a:t>
            </a:r>
          </a:p>
          <a:p>
            <a:pPr marL="342900" lvl="1" indent="-342900"/>
            <a:endParaRPr lang="cs-CZ" sz="2000" b="1" dirty="0"/>
          </a:p>
          <a:p>
            <a:pPr lvl="1"/>
            <a:endParaRPr lang="cs-CZ" sz="2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964862" y="102841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102841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9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562" y="21510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Prokázané aterosklerotické kardiovaskulární onemocnění – </a:t>
            </a:r>
            <a:r>
              <a:rPr lang="cs-CZ" b="1" u="sng" dirty="0" smtClean="0">
                <a:solidFill>
                  <a:srgbClr val="FF0000"/>
                </a:solidFill>
                <a:latin typeface="+mn-lt"/>
              </a:rPr>
              <a:t>sekundární prevence</a:t>
            </a:r>
            <a:endParaRPr lang="cs-CZ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562" y="1825625"/>
            <a:ext cx="11582400" cy="4748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Inhibitor PCSK9 </a:t>
            </a:r>
            <a:r>
              <a:rPr lang="cs-CZ" sz="3200" dirty="0" smtClean="0"/>
              <a:t>je indikován u dospělých pacientů s prokázaným aterosklerotickým kardiovaskulárním onemocněním (infarkt myokardu, cévní mozková příhoda nebo periferní arteriální onemocnění) </a:t>
            </a:r>
            <a:r>
              <a:rPr lang="cs-CZ" sz="3200" b="1" dirty="0" smtClean="0">
                <a:solidFill>
                  <a:srgbClr val="FF0000"/>
                </a:solidFill>
              </a:rPr>
              <a:t>ke snížení kardiovaskulárního rizika </a:t>
            </a:r>
            <a:r>
              <a:rPr lang="cs-CZ" sz="3200" dirty="0" smtClean="0"/>
              <a:t>snížením hladin LDL-C jako přídavek ke korekci dalších rizikových faktorů: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v kombinaci </a:t>
            </a:r>
            <a:r>
              <a:rPr lang="cs-CZ" sz="3200" dirty="0" smtClean="0"/>
              <a:t>s maximální tolerovanou dávkou </a:t>
            </a:r>
            <a:r>
              <a:rPr lang="cs-CZ" sz="3200" dirty="0" err="1" smtClean="0"/>
              <a:t>statinu</a:t>
            </a:r>
            <a:r>
              <a:rPr lang="cs-CZ" sz="3200" dirty="0" smtClean="0"/>
              <a:t> s dalšími </a:t>
            </a:r>
            <a:r>
              <a:rPr lang="cs-CZ" sz="3200" dirty="0" err="1" smtClean="0"/>
              <a:t>hypolipidemiky</a:t>
            </a:r>
            <a:r>
              <a:rPr lang="cs-CZ" sz="3200" dirty="0" smtClean="0"/>
              <a:t> (nebo bez nich)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v </a:t>
            </a:r>
            <a:r>
              <a:rPr lang="cs-CZ" sz="3200" b="1" dirty="0" err="1" smtClean="0">
                <a:solidFill>
                  <a:srgbClr val="FF0000"/>
                </a:solidFill>
              </a:rPr>
              <a:t>monoterapii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nebo v kombinaci s dalšími </a:t>
            </a:r>
            <a:r>
              <a:rPr lang="cs-CZ" sz="3200" dirty="0" err="1" smtClean="0"/>
              <a:t>hypolipidemiky</a:t>
            </a:r>
            <a:r>
              <a:rPr lang="cs-CZ" sz="3200" dirty="0" smtClean="0"/>
              <a:t> u pacientů, kteří netolerují </a:t>
            </a:r>
            <a:r>
              <a:rPr lang="cs-CZ" sz="3200" dirty="0" err="1" smtClean="0"/>
              <a:t>statin</a:t>
            </a:r>
            <a:r>
              <a:rPr lang="cs-CZ" sz="3200" dirty="0" smtClean="0"/>
              <a:t> nebo u kterých je </a:t>
            </a:r>
            <a:r>
              <a:rPr lang="cs-CZ" sz="3200" dirty="0" err="1" smtClean="0"/>
              <a:t>statin</a:t>
            </a:r>
            <a:r>
              <a:rPr lang="cs-CZ" sz="3200" dirty="0" smtClean="0"/>
              <a:t> kontraindikován.</a:t>
            </a:r>
            <a:endParaRPr lang="cs-CZ" sz="32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231" y="131805"/>
            <a:ext cx="11936627" cy="138395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n-lt"/>
              </a:rPr>
              <a:t>Application of the 2019 ESC/EAS </a:t>
            </a:r>
            <a:r>
              <a:rPr lang="en-US" sz="3200" b="1" dirty="0" err="1" smtClean="0">
                <a:solidFill>
                  <a:srgbClr val="C00000"/>
                </a:solidFill>
                <a:latin typeface="+mn-lt"/>
              </a:rPr>
              <a:t>dyslipidaemia</a:t>
            </a:r>
            <a:r>
              <a:rPr lang="cs-CZ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guidelines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to nationwide data of patients with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cs-CZ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recent</a:t>
            </a:r>
            <a:r>
              <a:rPr lang="cs-CZ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myocardial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infarction: </a:t>
            </a:r>
            <a:r>
              <a:rPr lang="cs-CZ" sz="3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cs-CZ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a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simulation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study</a:t>
            </a:r>
            <a:r>
              <a:rPr lang="cs-CZ" sz="3200" b="1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sv-SE" sz="2000" dirty="0" smtClean="0">
                <a:latin typeface="+mn-lt"/>
              </a:rPr>
              <a:t>A</a:t>
            </a:r>
            <a:r>
              <a:rPr lang="cs-CZ" sz="2000" dirty="0" smtClean="0">
                <a:latin typeface="+mn-lt"/>
              </a:rPr>
              <a:t>. </a:t>
            </a:r>
            <a:r>
              <a:rPr lang="sv-SE" sz="2000" dirty="0" smtClean="0">
                <a:latin typeface="+mn-lt"/>
              </a:rPr>
              <a:t>Allahyari</a:t>
            </a:r>
            <a:r>
              <a:rPr lang="cs-CZ" sz="2000" dirty="0" smtClean="0">
                <a:latin typeface="+mn-lt"/>
              </a:rPr>
              <a:t>, </a:t>
            </a:r>
            <a:r>
              <a:rPr lang="sv-SE" sz="2000" dirty="0" smtClean="0">
                <a:latin typeface="+mn-lt"/>
              </a:rPr>
              <a:t>T</a:t>
            </a:r>
            <a:r>
              <a:rPr lang="cs-CZ" sz="2000" dirty="0" smtClean="0">
                <a:latin typeface="+mn-lt"/>
              </a:rPr>
              <a:t>. </a:t>
            </a:r>
            <a:r>
              <a:rPr lang="sv-SE" sz="2000" dirty="0" smtClean="0">
                <a:latin typeface="+mn-lt"/>
              </a:rPr>
              <a:t>Jernberg</a:t>
            </a:r>
            <a:r>
              <a:rPr lang="cs-CZ" sz="2000" dirty="0" smtClean="0">
                <a:latin typeface="+mn-lt"/>
              </a:rPr>
              <a:t>, </a:t>
            </a:r>
            <a:r>
              <a:rPr lang="sv-SE" sz="2000" dirty="0" smtClean="0">
                <a:latin typeface="+mn-lt"/>
              </a:rPr>
              <a:t>E</a:t>
            </a:r>
            <a:r>
              <a:rPr lang="cs-CZ" sz="2000" dirty="0" smtClean="0">
                <a:latin typeface="+mn-lt"/>
              </a:rPr>
              <a:t>. </a:t>
            </a:r>
            <a:r>
              <a:rPr lang="sv-SE" sz="2000" dirty="0" smtClean="0">
                <a:latin typeface="+mn-lt"/>
              </a:rPr>
              <a:t>Hagstr</a:t>
            </a:r>
            <a:r>
              <a:rPr lang="cs-CZ" sz="2000" dirty="0" smtClean="0">
                <a:latin typeface="+mn-lt"/>
              </a:rPr>
              <a:t>ö</a:t>
            </a:r>
            <a:r>
              <a:rPr lang="sv-SE" sz="2000" dirty="0" smtClean="0">
                <a:latin typeface="+mn-lt"/>
              </a:rPr>
              <a:t>m, M</a:t>
            </a:r>
            <a:r>
              <a:rPr lang="cs-CZ" sz="2000" dirty="0" smtClean="0">
                <a:latin typeface="+mn-lt"/>
              </a:rPr>
              <a:t>. </a:t>
            </a:r>
            <a:r>
              <a:rPr lang="sv-SE" sz="2000" dirty="0" smtClean="0">
                <a:latin typeface="+mn-lt"/>
              </a:rPr>
              <a:t>Leosdottir</a:t>
            </a:r>
            <a:r>
              <a:rPr lang="cs-CZ" sz="2000" dirty="0" smtClean="0">
                <a:latin typeface="+mn-lt"/>
              </a:rPr>
              <a:t>, </a:t>
            </a:r>
            <a:r>
              <a:rPr lang="sv-SE" sz="2000" dirty="0" smtClean="0">
                <a:latin typeface="+mn-lt"/>
              </a:rPr>
              <a:t>P</a:t>
            </a:r>
            <a:r>
              <a:rPr lang="cs-CZ" sz="2000" dirty="0" smtClean="0">
                <a:latin typeface="+mn-lt"/>
              </a:rPr>
              <a:t>.</a:t>
            </a:r>
            <a:r>
              <a:rPr lang="sv-SE" sz="2000" dirty="0" smtClean="0">
                <a:latin typeface="+mn-lt"/>
              </a:rPr>
              <a:t>Lundman</a:t>
            </a:r>
            <a:r>
              <a:rPr lang="cs-CZ" sz="2000" dirty="0" smtClean="0">
                <a:latin typeface="+mn-lt"/>
              </a:rPr>
              <a:t>, P. </a:t>
            </a:r>
            <a:r>
              <a:rPr lang="sv-SE" sz="2000" dirty="0" smtClean="0">
                <a:latin typeface="+mn-lt"/>
              </a:rPr>
              <a:t>Ueda</a:t>
            </a:r>
            <a:endParaRPr lang="cs-CZ" sz="2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1231" y="1841157"/>
            <a:ext cx="11936627" cy="501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FF0000"/>
                </a:solidFill>
              </a:rPr>
              <a:t>SWEDEHEART </a:t>
            </a:r>
            <a:r>
              <a:rPr lang="cs-CZ" sz="4000" b="1" dirty="0" err="1" smtClean="0">
                <a:solidFill>
                  <a:srgbClr val="FF0000"/>
                </a:solidFill>
              </a:rPr>
              <a:t>register</a:t>
            </a:r>
            <a:r>
              <a:rPr lang="cs-CZ" sz="4000" dirty="0" smtClean="0"/>
              <a:t>:</a:t>
            </a:r>
          </a:p>
          <a:p>
            <a:pPr marL="0" indent="0">
              <a:buNone/>
            </a:pPr>
            <a:r>
              <a:rPr lang="cs-CZ" dirty="0"/>
              <a:t>25 </a:t>
            </a:r>
            <a:r>
              <a:rPr lang="cs-CZ" dirty="0" smtClean="0"/>
              <a:t>466 pacientů, 2013–2017, 6-8 týdnů po AIM:</a:t>
            </a:r>
          </a:p>
          <a:p>
            <a:r>
              <a:rPr lang="cs-CZ" dirty="0" smtClean="0"/>
              <a:t>86,6% pacientů - vysoce intenzivní </a:t>
            </a:r>
            <a:r>
              <a:rPr lang="cs-CZ" dirty="0" err="1" smtClean="0"/>
              <a:t>statinová</a:t>
            </a:r>
            <a:r>
              <a:rPr lang="cs-CZ" dirty="0" smtClean="0"/>
              <a:t> terapie</a:t>
            </a:r>
          </a:p>
          <a:p>
            <a:r>
              <a:rPr lang="cs-CZ" dirty="0" smtClean="0"/>
              <a:t>82,9% pacientů by bylo indikováno ke kombinované terapii – nedosáhli cíle</a:t>
            </a:r>
          </a:p>
          <a:p>
            <a:pPr marL="0" indent="0">
              <a:buNone/>
            </a:pPr>
            <a:r>
              <a:rPr lang="cs-CZ" b="1" dirty="0" smtClean="0"/>
              <a:t>Cíl LDL-C: </a:t>
            </a:r>
            <a:r>
              <a:rPr lang="en-US" b="1" dirty="0" smtClean="0"/>
              <a:t>&lt;1</a:t>
            </a:r>
            <a:r>
              <a:rPr lang="cs-CZ" b="1" dirty="0" smtClean="0"/>
              <a:t>,</a:t>
            </a:r>
            <a:r>
              <a:rPr lang="en-US" b="1" dirty="0" smtClean="0"/>
              <a:t>4 </a:t>
            </a:r>
            <a:r>
              <a:rPr lang="en-US" b="1" dirty="0" err="1"/>
              <a:t>mmol</a:t>
            </a:r>
            <a:r>
              <a:rPr lang="en-US" b="1" dirty="0"/>
              <a:t> </a:t>
            </a:r>
            <a:r>
              <a:rPr lang="cs-CZ" b="1" dirty="0" smtClean="0"/>
              <a:t>nebo pokles o </a:t>
            </a:r>
            <a:r>
              <a:rPr lang="en-US" b="1" dirty="0" smtClean="0"/>
              <a:t>≥50</a:t>
            </a:r>
            <a:r>
              <a:rPr lang="en-US" b="1" dirty="0"/>
              <a:t>% LDL-C </a:t>
            </a:r>
            <a:endParaRPr lang="cs-CZ" b="1" dirty="0" smtClean="0"/>
          </a:p>
          <a:p>
            <a:r>
              <a:rPr lang="cs-CZ" dirty="0" smtClean="0"/>
              <a:t>19,9% pacientů na vysoce intenzivní </a:t>
            </a:r>
            <a:r>
              <a:rPr lang="cs-CZ" dirty="0" err="1" smtClean="0"/>
              <a:t>statinové</a:t>
            </a:r>
            <a:r>
              <a:rPr lang="cs-CZ" dirty="0" smtClean="0"/>
              <a:t> terapii </a:t>
            </a:r>
            <a:r>
              <a:rPr lang="cs-CZ" dirty="0" smtClean="0"/>
              <a:t>dosáhlo </a:t>
            </a:r>
            <a:r>
              <a:rPr lang="cs-CZ" dirty="0" smtClean="0"/>
              <a:t>cíle</a:t>
            </a:r>
          </a:p>
          <a:p>
            <a:r>
              <a:rPr lang="cs-CZ" dirty="0" smtClean="0"/>
              <a:t>28,5% pacientů na vysoce intenzivní </a:t>
            </a:r>
            <a:r>
              <a:rPr lang="cs-CZ" dirty="0" err="1" smtClean="0"/>
              <a:t>statinové</a:t>
            </a:r>
            <a:r>
              <a:rPr lang="cs-CZ" dirty="0" smtClean="0"/>
              <a:t> terapii + </a:t>
            </a:r>
            <a:r>
              <a:rPr lang="cs-CZ" dirty="0" err="1" smtClean="0"/>
              <a:t>ezetimibu</a:t>
            </a:r>
            <a:r>
              <a:rPr lang="cs-CZ" dirty="0" smtClean="0"/>
              <a:t> </a:t>
            </a:r>
            <a:r>
              <a:rPr lang="cs-CZ" dirty="0" smtClean="0"/>
              <a:t>dosáhlo </a:t>
            </a:r>
            <a:r>
              <a:rPr lang="cs-CZ" dirty="0" smtClean="0"/>
              <a:t>cíle</a:t>
            </a:r>
          </a:p>
          <a:p>
            <a:pPr marL="0" indent="0">
              <a:buNone/>
            </a:pPr>
            <a:r>
              <a:rPr lang="cs-CZ" dirty="0" smtClean="0"/>
              <a:t>              50,7% pacientů by bylo indikováno k léčbě inhibitory PCSK9</a:t>
            </a:r>
          </a:p>
          <a:p>
            <a:r>
              <a:rPr lang="cs-CZ" b="1" dirty="0" smtClean="0"/>
              <a:t>90% pacientů po rozšíření léčby na inhibitory PCSK9 dosáhlo cíle LDL-C</a:t>
            </a:r>
            <a:endParaRPr lang="cs-CZ" b="1" dirty="0"/>
          </a:p>
        </p:txBody>
      </p:sp>
      <p:sp>
        <p:nvSpPr>
          <p:cNvPr id="4" name="Šipka doprava 3"/>
          <p:cNvSpPr/>
          <p:nvPr/>
        </p:nvSpPr>
        <p:spPr>
          <a:xfrm>
            <a:off x="304801" y="5618206"/>
            <a:ext cx="978408" cy="352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53" y="793493"/>
            <a:ext cx="11823357" cy="1735524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+mn-lt"/>
              </a:rPr>
              <a:t>EU-</a:t>
            </a:r>
            <a:r>
              <a:rPr lang="cs-CZ" sz="4000" b="1" dirty="0" err="1">
                <a:latin typeface="+mn-lt"/>
              </a:rPr>
              <a:t>Wide</a:t>
            </a:r>
            <a:r>
              <a:rPr lang="cs-CZ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Cross-Sectional</a:t>
            </a:r>
            <a:r>
              <a:rPr lang="cs-CZ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Observational</a:t>
            </a:r>
            <a:r>
              <a:rPr lang="cs-CZ" sz="4000" b="1" dirty="0">
                <a:latin typeface="+mn-lt"/>
              </a:rPr>
              <a:t> </a:t>
            </a:r>
            <a:r>
              <a:rPr lang="cs-CZ" sz="4000" b="1" dirty="0" smtClean="0">
                <a:latin typeface="+mn-lt"/>
              </a:rPr>
              <a:t>Study </a:t>
            </a:r>
            <a:r>
              <a:rPr lang="en-US" sz="4000" b="1" dirty="0" smtClean="0">
                <a:latin typeface="+mn-lt"/>
              </a:rPr>
              <a:t>of </a:t>
            </a:r>
            <a:r>
              <a:rPr lang="en-US" sz="4000" b="1" dirty="0">
                <a:latin typeface="+mn-lt"/>
              </a:rPr>
              <a:t>Lipid-Modifying Therapy Use in </a:t>
            </a:r>
            <a:r>
              <a:rPr lang="en-US" sz="4000" b="1" dirty="0" smtClean="0">
                <a:latin typeface="+mn-lt"/>
              </a:rPr>
              <a:t>Secondary</a:t>
            </a:r>
            <a:r>
              <a:rPr lang="cs-CZ" sz="4000" b="1" dirty="0" smtClean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>and </a:t>
            </a:r>
            <a:r>
              <a:rPr lang="en-US" sz="4000" b="1" dirty="0">
                <a:latin typeface="+mn-lt"/>
              </a:rPr>
              <a:t>Primary Care: the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DA</a:t>
            </a:r>
            <a:r>
              <a:rPr lang="cs-CZ" sz="4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VINCI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study</a:t>
            </a:r>
            <a:endParaRPr lang="cs-CZ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53" y="2652393"/>
            <a:ext cx="11823357" cy="120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K.K</a:t>
            </a:r>
            <a:r>
              <a:rPr lang="cs-CZ" sz="2000" dirty="0"/>
              <a:t>. </a:t>
            </a:r>
            <a:r>
              <a:rPr lang="cs-CZ" sz="2000" dirty="0" err="1" smtClean="0"/>
              <a:t>Ray</a:t>
            </a:r>
            <a:r>
              <a:rPr lang="cs-CZ" sz="2000" dirty="0" smtClean="0"/>
              <a:t>, B. </a:t>
            </a:r>
            <a:r>
              <a:rPr lang="cs-CZ" sz="2000" dirty="0" err="1" smtClean="0"/>
              <a:t>Molemans</a:t>
            </a:r>
            <a:r>
              <a:rPr lang="cs-CZ" sz="2000" dirty="0" smtClean="0"/>
              <a:t>, W</a:t>
            </a:r>
            <a:r>
              <a:rPr lang="cs-CZ" sz="2000" dirty="0"/>
              <a:t>. </a:t>
            </a:r>
            <a:r>
              <a:rPr lang="cs-CZ" sz="2000" dirty="0" smtClean="0"/>
              <a:t>M. </a:t>
            </a:r>
            <a:r>
              <a:rPr lang="cs-CZ" sz="2000" dirty="0" err="1" smtClean="0"/>
              <a:t>Schoonen</a:t>
            </a:r>
            <a:r>
              <a:rPr lang="cs-CZ" sz="2000" dirty="0" smtClean="0"/>
              <a:t>, P. </a:t>
            </a:r>
            <a:r>
              <a:rPr lang="cs-CZ" sz="2000" dirty="0" err="1" smtClean="0"/>
              <a:t>Giovas</a:t>
            </a:r>
            <a:r>
              <a:rPr lang="cs-CZ" sz="2000" dirty="0" smtClean="0"/>
              <a:t>, S. </a:t>
            </a:r>
            <a:r>
              <a:rPr lang="cs-CZ" sz="2000" dirty="0" err="1" smtClean="0"/>
              <a:t>Bray</a:t>
            </a:r>
            <a:r>
              <a:rPr lang="cs-CZ" sz="2000" dirty="0" smtClean="0"/>
              <a:t>, G. Kiru, J. Murphy, M. </a:t>
            </a:r>
            <a:r>
              <a:rPr lang="cs-CZ" sz="2000" dirty="0" err="1" smtClean="0"/>
              <a:t>Banach</a:t>
            </a:r>
            <a:r>
              <a:rPr lang="cs-CZ" sz="2000" dirty="0" smtClean="0"/>
              <a:t>, S. De Servi, D. </a:t>
            </a:r>
            <a:r>
              <a:rPr lang="cs-CZ" sz="2000" dirty="0" err="1" smtClean="0"/>
              <a:t>Gaita</a:t>
            </a:r>
            <a:r>
              <a:rPr lang="cs-CZ" sz="2000" dirty="0" smtClean="0"/>
              <a:t>, I. </a:t>
            </a:r>
            <a:r>
              <a:rPr lang="cs-CZ" sz="2000" dirty="0" err="1" smtClean="0"/>
              <a:t>Gouni</a:t>
            </a:r>
            <a:r>
              <a:rPr lang="cs-CZ" sz="2000" dirty="0" smtClean="0"/>
              <a:t>-Berthold, </a:t>
            </a:r>
            <a:r>
              <a:rPr lang="cs-CZ" sz="2000" dirty="0"/>
              <a:t>G. </a:t>
            </a:r>
            <a:r>
              <a:rPr lang="cs-CZ" sz="2000" dirty="0" smtClean="0"/>
              <a:t>K. </a:t>
            </a:r>
            <a:r>
              <a:rPr lang="cs-CZ" sz="2000" dirty="0" err="1" smtClean="0"/>
              <a:t>Hovingh</a:t>
            </a:r>
            <a:r>
              <a:rPr lang="cs-CZ" sz="2000" dirty="0" smtClean="0"/>
              <a:t>, J.J</a:t>
            </a:r>
            <a:r>
              <a:rPr lang="cs-CZ" sz="2000" dirty="0"/>
              <a:t>. </a:t>
            </a:r>
            <a:r>
              <a:rPr lang="cs-CZ" sz="2000" dirty="0" err="1" smtClean="0"/>
              <a:t>Jozwiak</a:t>
            </a:r>
            <a:r>
              <a:rPr lang="cs-CZ" sz="2000" dirty="0" smtClean="0"/>
              <a:t>, J.W. </a:t>
            </a:r>
            <a:r>
              <a:rPr lang="cs-CZ" sz="2000" dirty="0" err="1" smtClean="0"/>
              <a:t>Jukema</a:t>
            </a:r>
            <a:r>
              <a:rPr lang="cs-CZ" sz="2000" dirty="0" smtClean="0"/>
              <a:t>, R.G. Kiss, S. </a:t>
            </a:r>
            <a:r>
              <a:rPr lang="cs-CZ" sz="2000" dirty="0" err="1" smtClean="0"/>
              <a:t>Kownator</a:t>
            </a:r>
            <a:r>
              <a:rPr lang="cs-CZ" sz="2000" dirty="0" smtClean="0"/>
              <a:t>, H.K</a:t>
            </a:r>
            <a:r>
              <a:rPr lang="cs-CZ" sz="2000" dirty="0"/>
              <a:t>. </a:t>
            </a:r>
            <a:r>
              <a:rPr lang="cs-CZ" sz="2000" dirty="0" err="1" smtClean="0"/>
              <a:t>Iversen</a:t>
            </a:r>
            <a:r>
              <a:rPr lang="cs-CZ" sz="2000" dirty="0" smtClean="0"/>
              <a:t>, V. </a:t>
            </a:r>
            <a:r>
              <a:rPr lang="cs-CZ" sz="2000" dirty="0" err="1" smtClean="0"/>
              <a:t>Maher</a:t>
            </a:r>
            <a:r>
              <a:rPr lang="cs-CZ" sz="2000" dirty="0" smtClean="0"/>
              <a:t>, L. </a:t>
            </a:r>
            <a:r>
              <a:rPr lang="cs-CZ" sz="2000" dirty="0" err="1" smtClean="0"/>
              <a:t>Masana</a:t>
            </a:r>
            <a:r>
              <a:rPr lang="cs-CZ" sz="2000" dirty="0" smtClean="0"/>
              <a:t>, A. </a:t>
            </a:r>
            <a:r>
              <a:rPr lang="cs-CZ" sz="2000" dirty="0" err="1" smtClean="0"/>
              <a:t>Parkhomenko</a:t>
            </a:r>
            <a:r>
              <a:rPr lang="cs-CZ" sz="2000" dirty="0" smtClean="0"/>
              <a:t>, A. </a:t>
            </a:r>
            <a:r>
              <a:rPr lang="cs-CZ" sz="2000" dirty="0" err="1" smtClean="0"/>
              <a:t>Peeters</a:t>
            </a:r>
            <a:r>
              <a:rPr lang="cs-CZ" sz="2000" dirty="0" smtClean="0"/>
              <a:t>, P. </a:t>
            </a:r>
            <a:r>
              <a:rPr lang="cs-CZ" sz="2000" dirty="0" err="1" smtClean="0"/>
              <a:t>Clifford</a:t>
            </a:r>
            <a:r>
              <a:rPr lang="cs-CZ" sz="2000" dirty="0" smtClean="0"/>
              <a:t>, K. </a:t>
            </a:r>
            <a:r>
              <a:rPr lang="cs-CZ" sz="2000" dirty="0" err="1" smtClean="0"/>
              <a:t>Raslova</a:t>
            </a:r>
            <a:r>
              <a:rPr lang="cs-CZ" sz="2000" dirty="0" smtClean="0"/>
              <a:t>, P. </a:t>
            </a:r>
            <a:r>
              <a:rPr lang="cs-CZ" sz="2000" dirty="0" err="1" smtClean="0"/>
              <a:t>Siostrzonek</a:t>
            </a:r>
            <a:r>
              <a:rPr lang="cs-CZ" sz="2000" dirty="0" smtClean="0"/>
              <a:t>, S. Romeo, D. </a:t>
            </a:r>
            <a:r>
              <a:rPr lang="cs-CZ" sz="2000" dirty="0" err="1" smtClean="0"/>
              <a:t>Tousoulis</a:t>
            </a:r>
            <a:r>
              <a:rPr lang="cs-CZ" sz="2000" dirty="0" smtClean="0"/>
              <a:t>, Ch. </a:t>
            </a:r>
            <a:r>
              <a:rPr lang="cs-CZ" sz="2000" dirty="0" err="1" smtClean="0"/>
              <a:t>Vlachopoulos</a:t>
            </a:r>
            <a:r>
              <a:rPr lang="cs-CZ" sz="2000" dirty="0" smtClean="0"/>
              <a:t>, M. </a:t>
            </a:r>
            <a:r>
              <a:rPr lang="cs-CZ" sz="2000" dirty="0" err="1" smtClean="0"/>
              <a:t>Vrablik</a:t>
            </a:r>
            <a:r>
              <a:rPr lang="cs-CZ" sz="2000" dirty="0" smtClean="0"/>
              <a:t>, </a:t>
            </a:r>
            <a:r>
              <a:rPr lang="en-US" sz="2000" dirty="0" smtClean="0"/>
              <a:t>A</a:t>
            </a:r>
            <a:r>
              <a:rPr lang="cs-CZ" sz="2000" dirty="0" smtClean="0"/>
              <a:t>.</a:t>
            </a:r>
            <a:r>
              <a:rPr lang="en-US" sz="2000" dirty="0" smtClean="0"/>
              <a:t>L</a:t>
            </a:r>
            <a:r>
              <a:rPr lang="en-US" sz="2000" dirty="0"/>
              <a:t>. </a:t>
            </a:r>
            <a:r>
              <a:rPr lang="en-US" sz="2000" dirty="0" err="1" smtClean="0"/>
              <a:t>Catapano</a:t>
            </a:r>
            <a:r>
              <a:rPr lang="en-US" sz="2000" dirty="0" smtClean="0"/>
              <a:t>, N</a:t>
            </a:r>
            <a:r>
              <a:rPr lang="cs-CZ" sz="2000" dirty="0" smtClean="0"/>
              <a:t>.</a:t>
            </a:r>
            <a:r>
              <a:rPr lang="en-US" sz="2000" dirty="0" smtClean="0"/>
              <a:t>R</a:t>
            </a:r>
            <a:r>
              <a:rPr lang="en-US" sz="2000" dirty="0"/>
              <a:t>. </a:t>
            </a:r>
            <a:r>
              <a:rPr lang="en-US" sz="2000" dirty="0" err="1" smtClean="0"/>
              <a:t>Poulter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554" y="4681889"/>
            <a:ext cx="11823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Cíl</a:t>
            </a:r>
            <a:r>
              <a:rPr lang="cs-CZ" sz="3200" dirty="0" smtClean="0"/>
              <a:t>: získat současné </a:t>
            </a:r>
            <a:r>
              <a:rPr lang="cs-CZ" sz="3200" dirty="0"/>
              <a:t>údaje o </a:t>
            </a:r>
            <a:r>
              <a:rPr lang="cs-CZ" sz="3200" dirty="0" smtClean="0"/>
              <a:t>implementaci Evropských </a:t>
            </a:r>
            <a:r>
              <a:rPr lang="cs-CZ" sz="3200" dirty="0" err="1" smtClean="0"/>
              <a:t>guidelines</a:t>
            </a:r>
            <a:r>
              <a:rPr lang="cs-CZ" sz="3200" dirty="0" smtClean="0"/>
              <a:t> pro zavádění </a:t>
            </a:r>
            <a:r>
              <a:rPr lang="cs-CZ" sz="3200" dirty="0" err="1" smtClean="0"/>
              <a:t>hypolipidemické</a:t>
            </a:r>
            <a:r>
              <a:rPr lang="cs-CZ" sz="3200" dirty="0" smtClean="0"/>
              <a:t> léčby a jak se toto projevuje v dosahování vytyčených cílů pro LDL-C.</a:t>
            </a:r>
            <a:endParaRPr lang="cs-CZ" sz="32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7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848" y="570748"/>
            <a:ext cx="1163182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Observační studie v 18 zemích v období 6/</a:t>
            </a:r>
            <a:r>
              <a:rPr lang="en-US" sz="3600" b="1" dirty="0" smtClean="0">
                <a:solidFill>
                  <a:srgbClr val="C00000"/>
                </a:solidFill>
              </a:rPr>
              <a:t>2017 </a:t>
            </a:r>
            <a:r>
              <a:rPr lang="cs-CZ" sz="3600" b="1" dirty="0" smtClean="0">
                <a:solidFill>
                  <a:srgbClr val="C00000"/>
                </a:solidFill>
              </a:rPr>
              <a:t>– 11/</a:t>
            </a:r>
            <a:r>
              <a:rPr lang="en-US" sz="3600" b="1" dirty="0" smtClean="0">
                <a:solidFill>
                  <a:srgbClr val="C00000"/>
                </a:solidFill>
              </a:rPr>
              <a:t>2018</a:t>
            </a:r>
            <a:endParaRPr lang="cs-CZ" sz="3600" b="1" dirty="0" smtClean="0">
              <a:solidFill>
                <a:srgbClr val="C00000"/>
              </a:solidFill>
            </a:endParaRPr>
          </a:p>
          <a:p>
            <a:endParaRPr lang="cs-CZ" sz="3200" dirty="0" smtClean="0"/>
          </a:p>
          <a:p>
            <a:r>
              <a:rPr lang="cs-CZ" sz="3200" dirty="0" smtClean="0"/>
              <a:t>Jedna návštěva: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kontrola </a:t>
            </a:r>
            <a:r>
              <a:rPr lang="cs-CZ" sz="3200" dirty="0" err="1" smtClean="0"/>
              <a:t>hypolipidemické</a:t>
            </a:r>
            <a:r>
              <a:rPr lang="cs-CZ" sz="3200" dirty="0" smtClean="0"/>
              <a:t> léčby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aktuální hladina lipidů (LDL-C)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porovnání hladiny lipidů z předchozích 12 měsíců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r>
              <a:rPr lang="cs-CZ" sz="3200" dirty="0" smtClean="0"/>
              <a:t>Primární cíl:       dosažení cílových hodnot ESC 2016 pro LDL-C</a:t>
            </a:r>
          </a:p>
          <a:p>
            <a:r>
              <a:rPr lang="cs-CZ" sz="3200" dirty="0" smtClean="0"/>
              <a:t>Sekundární cíl:  dosažení </a:t>
            </a:r>
            <a:r>
              <a:rPr lang="cs-CZ" sz="3200" dirty="0"/>
              <a:t>cílových hodnot ESC </a:t>
            </a:r>
            <a:r>
              <a:rPr lang="cs-CZ" sz="3200" dirty="0" smtClean="0"/>
              <a:t>2019 </a:t>
            </a:r>
            <a:r>
              <a:rPr lang="cs-CZ" sz="3200" dirty="0"/>
              <a:t>pro </a:t>
            </a:r>
            <a:r>
              <a:rPr lang="cs-CZ" sz="3200" dirty="0" smtClean="0"/>
              <a:t>LDL-C</a:t>
            </a:r>
          </a:p>
          <a:p>
            <a:endParaRPr lang="cs-CZ" sz="3200" dirty="0"/>
          </a:p>
          <a:p>
            <a:r>
              <a:rPr lang="cs-CZ" sz="3200" dirty="0" smtClean="0"/>
              <a:t>Celkem 5888 pacientů:</a:t>
            </a:r>
          </a:p>
          <a:p>
            <a:r>
              <a:rPr lang="cs-CZ" sz="3200" dirty="0" smtClean="0"/>
              <a:t>3000 primární prevence, 2888 sekundární </a:t>
            </a:r>
            <a:r>
              <a:rPr lang="cs-CZ" sz="3200" dirty="0" smtClean="0"/>
              <a:t>prevence</a:t>
            </a:r>
            <a:endParaRPr lang="cs-CZ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6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4760" y="1318022"/>
            <a:ext cx="92282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54% pacientů </a:t>
            </a:r>
            <a:r>
              <a:rPr lang="en-US" sz="2400" dirty="0"/>
              <a:t>[95% confidence interval (CI) 52–56] </a:t>
            </a:r>
            <a:r>
              <a:rPr lang="cs-CZ" sz="2400" dirty="0" smtClean="0"/>
              <a:t>dosáhlo cíle 2016</a:t>
            </a:r>
          </a:p>
          <a:p>
            <a:r>
              <a:rPr lang="cs-CZ" sz="2400" dirty="0" smtClean="0"/>
              <a:t>33% pacientů </a:t>
            </a:r>
            <a:r>
              <a:rPr lang="en-US" sz="2400" dirty="0"/>
              <a:t>[</a:t>
            </a:r>
            <a:r>
              <a:rPr lang="en-US" sz="2400" dirty="0" smtClean="0"/>
              <a:t>95</a:t>
            </a:r>
            <a:r>
              <a:rPr lang="en-US" sz="2400" dirty="0"/>
              <a:t>% CI </a:t>
            </a:r>
            <a:r>
              <a:rPr lang="en-US" sz="2400" dirty="0" smtClean="0"/>
              <a:t>32–35] </a:t>
            </a:r>
            <a:r>
              <a:rPr lang="cs-CZ" sz="2400" dirty="0"/>
              <a:t>dosáhlo cíle </a:t>
            </a:r>
            <a:r>
              <a:rPr lang="cs-CZ" sz="2400" dirty="0" smtClean="0"/>
              <a:t>2019</a:t>
            </a:r>
          </a:p>
          <a:p>
            <a:endParaRPr lang="cs-CZ" sz="2400" dirty="0" smtClean="0"/>
          </a:p>
          <a:p>
            <a:r>
              <a:rPr lang="cs-CZ" sz="2400" b="1" dirty="0" smtClean="0"/>
              <a:t>Vysoce intenzivní </a:t>
            </a:r>
            <a:r>
              <a:rPr lang="cs-CZ" sz="2400" b="1" dirty="0" err="1" smtClean="0"/>
              <a:t>statinová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monoterapie</a:t>
            </a:r>
            <a:r>
              <a:rPr lang="cs-CZ" sz="2400" b="1" dirty="0" smtClean="0"/>
              <a:t> </a:t>
            </a:r>
            <a:r>
              <a:rPr lang="cs-CZ" sz="2400" dirty="0" smtClean="0"/>
              <a:t>byla užita 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20% pacientů z vysoce rizikové skupiny v primární prevenci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38% </a:t>
            </a:r>
            <a:r>
              <a:rPr lang="cs-CZ" sz="2400" dirty="0"/>
              <a:t>pacientů z vysoce rizikové skupiny v </a:t>
            </a:r>
            <a:r>
              <a:rPr lang="cs-CZ" sz="2400" dirty="0" smtClean="0"/>
              <a:t>sekundární prevenci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 smtClean="0"/>
              <a:t>Dosažení cílových hodnot z 2016 </a:t>
            </a:r>
            <a:r>
              <a:rPr lang="cs-CZ" sz="2400" dirty="0" smtClean="0"/>
              <a:t>bylo takto dosaženo 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22% </a:t>
            </a:r>
            <a:r>
              <a:rPr lang="cs-CZ" sz="2400" dirty="0"/>
              <a:t>pacientů z vysoce rizikové skupiny v primární prevenci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45% </a:t>
            </a:r>
            <a:r>
              <a:rPr lang="cs-CZ" sz="2400" dirty="0"/>
              <a:t>pacientů z vysoce rizikové skupiny v sekundární prevenci</a:t>
            </a:r>
          </a:p>
          <a:p>
            <a:endParaRPr lang="cs-CZ" sz="2400" dirty="0" smtClean="0"/>
          </a:p>
          <a:p>
            <a:r>
              <a:rPr lang="cs-CZ" sz="2400" b="1" dirty="0"/>
              <a:t>Dosažení cílových hodnot z </a:t>
            </a:r>
            <a:r>
              <a:rPr lang="cs-CZ" sz="2400" b="1" dirty="0" smtClean="0"/>
              <a:t>2019 </a:t>
            </a:r>
            <a:r>
              <a:rPr lang="cs-CZ" sz="2400" dirty="0"/>
              <a:t>bylo takto dosaženo 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17% </a:t>
            </a:r>
            <a:r>
              <a:rPr lang="cs-CZ" sz="2400" dirty="0"/>
              <a:t>pacientů z vysoce rizikové skupiny v primární prevenci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22% </a:t>
            </a:r>
            <a:r>
              <a:rPr lang="cs-CZ" sz="2400" dirty="0"/>
              <a:t>pacientů z vysoce rizikové skupiny v sekundární </a:t>
            </a:r>
            <a:r>
              <a:rPr lang="cs-CZ" sz="2400" dirty="0" smtClean="0"/>
              <a:t>prevenci</a:t>
            </a: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574760" y="210026"/>
            <a:ext cx="51093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C00000"/>
                </a:solidFill>
              </a:rPr>
              <a:t>Výsledky studie</a:t>
            </a:r>
            <a:r>
              <a:rPr lang="cs-CZ" sz="4400" dirty="0">
                <a:solidFill>
                  <a:srgbClr val="C00000"/>
                </a:solidFill>
              </a:rPr>
              <a:t>:</a:t>
            </a:r>
          </a:p>
          <a:p>
            <a:endParaRPr lang="cs-CZ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0964862" y="0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862" y="0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1725</Words>
  <Application>Microsoft Office PowerPoint</Application>
  <PresentationFormat>Širokoúhlá obrazovka</PresentationFormat>
  <Paragraphs>276</Paragraphs>
  <Slides>21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CorelDRAW.Graphic.12</vt:lpstr>
      <vt:lpstr>Kardiovaskulární prevence  2 roky po vstupu inhibitorů PCSK9 – reálná data</vt:lpstr>
      <vt:lpstr>Prezentace aplikace PowerPoint</vt:lpstr>
      <vt:lpstr>Stanovení cílů KV prevence 2019</vt:lpstr>
      <vt:lpstr>Ovlivnění lipidů</vt:lpstr>
      <vt:lpstr>Prokázané aterosklerotické kardiovaskulární onemocnění – sekundární prevence</vt:lpstr>
      <vt:lpstr>Application of the 2019 ESC/EAS dyslipidaemia guidelines to nationwide data of patients with a recent myocardial infarction:  a simulation study  A. Allahyari, T. Jernberg, E. Hagström, M. Leosdottir, P.Lundman, P. Ueda</vt:lpstr>
      <vt:lpstr>EU-Wide Cross-Sectional Observational Study of Lipid-Modifying Therapy Use in Secondary and Primary Care: the DA VINCI study</vt:lpstr>
      <vt:lpstr>Prezentace aplikace PowerPoint</vt:lpstr>
      <vt:lpstr>Prezentace aplikace PowerPoint</vt:lpstr>
      <vt:lpstr>Výsledky studie 2:</vt:lpstr>
      <vt:lpstr>Pacienti s vykázanou hypolipidemickou léčbou ČR</vt:lpstr>
      <vt:lpstr>Záznamy s vykázanou léčbou ČR</vt:lpstr>
      <vt:lpstr>Záznamy o odbornosti při léčbě</vt:lpstr>
      <vt:lpstr>Síla podaného léčiva na záznamech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Lipidy u dg. I21 ČR 2020</vt:lpstr>
      <vt:lpstr>TAKE HOME MESSAGE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Účet Microsoft</dc:creator>
  <cp:lastModifiedBy>Ivan Karel</cp:lastModifiedBy>
  <cp:revision>38</cp:revision>
  <dcterms:created xsi:type="dcterms:W3CDTF">2020-12-20T14:45:48Z</dcterms:created>
  <dcterms:modified xsi:type="dcterms:W3CDTF">2021-08-30T17:39:25Z</dcterms:modified>
</cp:coreProperties>
</file>