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handoutMasterIdLst>
    <p:handoutMasterId r:id="rId25"/>
  </p:handoutMasterIdLst>
  <p:sldIdLst>
    <p:sldId id="900" r:id="rId3"/>
    <p:sldId id="807" r:id="rId4"/>
    <p:sldId id="983" r:id="rId5"/>
    <p:sldId id="903" r:id="rId6"/>
    <p:sldId id="969" r:id="rId7"/>
    <p:sldId id="984" r:id="rId8"/>
    <p:sldId id="985" r:id="rId9"/>
    <p:sldId id="987" r:id="rId10"/>
    <p:sldId id="970" r:id="rId11"/>
    <p:sldId id="966" r:id="rId12"/>
    <p:sldId id="972" r:id="rId13"/>
    <p:sldId id="973" r:id="rId14"/>
    <p:sldId id="974" r:id="rId15"/>
    <p:sldId id="975" r:id="rId16"/>
    <p:sldId id="965" r:id="rId17"/>
    <p:sldId id="976" r:id="rId18"/>
    <p:sldId id="964" r:id="rId19"/>
    <p:sldId id="977" r:id="rId20"/>
    <p:sldId id="981" r:id="rId21"/>
    <p:sldId id="960" r:id="rId22"/>
    <p:sldId id="961" r:id="rId23"/>
  </p:sldIdLst>
  <p:sldSz cx="10287000" cy="6858000" type="35mm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127" userDrawn="1">
          <p15:clr>
            <a:srgbClr val="A4A3A4"/>
          </p15:clr>
        </p15:guide>
        <p15:guide id="3" orient="horz" pos="22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545"/>
    <a:srgbClr val="A50021"/>
    <a:srgbClr val="FFFF99"/>
    <a:srgbClr val="FFFFFF"/>
    <a:srgbClr val="DFE3E5"/>
    <a:srgbClr val="990033"/>
    <a:srgbClr val="FF6600"/>
    <a:srgbClr val="663300"/>
    <a:srgbClr val="0070C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řední styl 1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3594" autoAdjust="0"/>
  </p:normalViewPr>
  <p:slideViewPr>
    <p:cSldViewPr snapToGrid="0">
      <p:cViewPr varScale="1">
        <p:scale>
          <a:sx n="80" d="100"/>
          <a:sy n="80" d="100"/>
        </p:scale>
        <p:origin x="1272" y="48"/>
      </p:cViewPr>
      <p:guideLst>
        <p:guide pos="3127"/>
        <p:guide orient="horz" pos="22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1572" y="36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61283-2246-4C97-AE10-06377E392578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38691-3BF8-4699-B54E-3395457CEE2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415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BDEE-B427-42DF-824C-D6EA6919F86D}" type="datetimeFigureOut">
              <a:rPr lang="cs-CZ" smtClean="0"/>
              <a:t>24.02.2022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87413" y="1241425"/>
            <a:ext cx="50228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99E5-E77F-4D7B-8504-5BFD28F4C1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07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87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LSVC – perzistující levostranná</a:t>
            </a:r>
            <a:r>
              <a:rPr lang="cs-CZ" baseline="0" dirty="0"/>
              <a:t> horní dutá žíla, 100x větší riziko disekce. Každá žena by měla být kardiologicky vyšetřena i když nemá VSV</a:t>
            </a:r>
          </a:p>
          <a:p>
            <a:r>
              <a:rPr lang="cs-CZ" baseline="0" dirty="0"/>
              <a:t>Ženy by měly být informovány o zvýšeném KV riziku gravidity a léčby plodnosti.  </a:t>
            </a:r>
            <a:r>
              <a:rPr lang="cs-CZ" baseline="0" dirty="0" err="1"/>
              <a:t>P</a:t>
            </a:r>
            <a:r>
              <a:rPr lang="cs-CZ" sz="1200" dirty="0" err="1"/>
              <a:t>terygia</a:t>
            </a:r>
            <a:r>
              <a:rPr lang="cs-CZ" sz="1200" dirty="0"/>
              <a:t> </a:t>
            </a:r>
            <a:r>
              <a:rPr lang="cs-CZ" sz="1200" dirty="0" err="1"/>
              <a:t>colli</a:t>
            </a:r>
            <a:r>
              <a:rPr lang="cs-CZ" sz="1200" dirty="0"/>
              <a:t>, ovariální dysgeneze, infertilita, DM, </a:t>
            </a:r>
            <a:r>
              <a:rPr lang="cs-CZ" sz="1200" dirty="0" err="1"/>
              <a:t>osteoporoza</a:t>
            </a:r>
            <a:r>
              <a:rPr lang="cs-CZ" sz="1200" dirty="0"/>
              <a:t>, autoimunity, malý vzrůst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06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740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KI – </a:t>
            </a:r>
            <a:r>
              <a:rPr lang="cs-CZ" dirty="0" err="1"/>
              <a:t>extension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dilatacion</a:t>
            </a:r>
            <a:r>
              <a:rPr lang="cs-CZ" dirty="0"/>
              <a:t> </a:t>
            </a:r>
            <a:r>
              <a:rPr lang="cs-CZ" dirty="0" err="1"/>
              <a:t>beyond</a:t>
            </a:r>
            <a:r>
              <a:rPr lang="cs-CZ" baseline="0" dirty="0"/>
              <a:t> </a:t>
            </a:r>
            <a:r>
              <a:rPr lang="cs-CZ" baseline="0" dirty="0" err="1"/>
              <a:t>the</a:t>
            </a:r>
            <a:r>
              <a:rPr lang="cs-CZ" baseline="0" dirty="0"/>
              <a:t> </a:t>
            </a:r>
            <a:r>
              <a:rPr lang="cs-CZ" baseline="0" dirty="0" err="1"/>
              <a:t>brachiocephalic</a:t>
            </a:r>
            <a:r>
              <a:rPr lang="cs-CZ" baseline="0" dirty="0"/>
              <a:t> </a:t>
            </a:r>
            <a:r>
              <a:rPr lang="cs-CZ" baseline="0" dirty="0" err="1"/>
              <a:t>artery</a:t>
            </a:r>
            <a:r>
              <a:rPr lang="cs-CZ" baseline="0" dirty="0"/>
              <a:t>, zkrácená výška koronární tepny při </a:t>
            </a:r>
            <a:r>
              <a:rPr lang="cs-CZ" baseline="0" dirty="0" err="1"/>
              <a:t>ventriuloarteriální</a:t>
            </a:r>
            <a:r>
              <a:rPr lang="cs-CZ" baseline="0" dirty="0"/>
              <a:t> </a:t>
            </a:r>
            <a:r>
              <a:rPr lang="cs-CZ" baseline="0" dirty="0" err="1"/>
              <a:t>junkci</a:t>
            </a:r>
            <a:r>
              <a:rPr lang="cs-CZ" baseline="0" dirty="0"/>
              <a:t>, či separátní stí ACS a RC –relativní KI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74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solidFill>
                  <a:schemeClr val="tx1"/>
                </a:solidFill>
              </a:rPr>
              <a:t>1% populace, AD s variabilní penetrací, 20% pozitivní RA, fenotypový </a:t>
            </a:r>
            <a:r>
              <a:rPr lang="cs-CZ" sz="1200" dirty="0" err="1">
                <a:solidFill>
                  <a:schemeClr val="tx1"/>
                </a:solidFill>
              </a:rPr>
              <a:t>overlap</a:t>
            </a:r>
            <a:endParaRPr lang="cs-CZ" sz="120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220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Srdeční selhání při</a:t>
            </a:r>
            <a:r>
              <a:rPr lang="cs-CZ" baseline="0" dirty="0"/>
              <a:t> aortální a mitrální regurgitaci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549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Genetické</a:t>
            </a:r>
            <a:r>
              <a:rPr lang="cs-CZ" baseline="0" dirty="0"/>
              <a:t> testování má význam pro potvrzení </a:t>
            </a:r>
            <a:r>
              <a:rPr lang="cs-CZ" baseline="0" dirty="0" err="1"/>
              <a:t>diagnozy</a:t>
            </a:r>
            <a:r>
              <a:rPr lang="cs-CZ" baseline="0" dirty="0"/>
              <a:t> a vedení managementu. </a:t>
            </a:r>
          </a:p>
          <a:p>
            <a:r>
              <a:rPr lang="cs-CZ" baseline="0" dirty="0"/>
              <a:t>Jakmile je objevena patogenní  mutace je povinný </a:t>
            </a:r>
            <a:r>
              <a:rPr lang="cs-CZ" baseline="0" dirty="0" err="1"/>
              <a:t>presymptomatický</a:t>
            </a:r>
            <a:r>
              <a:rPr lang="cs-CZ" baseline="0" dirty="0"/>
              <a:t> genetický </a:t>
            </a:r>
            <a:r>
              <a:rPr lang="cs-CZ" baseline="0" dirty="0" err="1"/>
              <a:t>screening</a:t>
            </a:r>
            <a:r>
              <a:rPr lang="cs-CZ" baseline="0" dirty="0"/>
              <a:t>, aby bylo možné včasné a vhodné řešení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551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Devereux</a:t>
            </a:r>
            <a:r>
              <a:rPr lang="cs-CZ" baseline="0" dirty="0"/>
              <a:t> – nomogramy. Není zmínka o angiografické diagnostice – riziko disekce při manipulaci s katetrem u patologické stěny  aorty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212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BB zůstávají základem léčby,</a:t>
            </a:r>
            <a:r>
              <a:rPr lang="cs-CZ" baseline="0" dirty="0"/>
              <a:t> žádná studie nepotvrdila redukci disekce a mortality</a:t>
            </a:r>
          </a:p>
          <a:p>
            <a:r>
              <a:rPr lang="cs-CZ" baseline="0" dirty="0"/>
              <a:t>Neexistují dat pro prahové hodnoty TK. Probíhající </a:t>
            </a:r>
            <a:r>
              <a:rPr lang="cs-CZ" baseline="0" dirty="0" err="1"/>
              <a:t>metaanalýza</a:t>
            </a:r>
            <a:r>
              <a:rPr lang="cs-CZ" baseline="0" dirty="0"/>
              <a:t> může pomoci definovat podskupiny které mohou profitovat ze specifické léčby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6472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TEVAR pokud je proximální a distální </a:t>
            </a:r>
            <a:r>
              <a:rPr lang="cs-CZ" dirty="0" err="1"/>
              <a:t>landing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16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Disekce BAV-observační</a:t>
            </a:r>
            <a:r>
              <a:rPr lang="cs-CZ" baseline="0" dirty="0"/>
              <a:t> studie ukazují že riziko disekce je podobné běžné populaci</a:t>
            </a:r>
          </a:p>
          <a:p>
            <a:r>
              <a:rPr lang="cs-CZ" baseline="0" dirty="0"/>
              <a:t>Patogenní varianty genů do 5%, rutinní genetické testovaní není indikované, ale doporučeno  u rodinných případů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47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dirty="0"/>
              <a:t>Klinické projevy = triáda</a:t>
            </a:r>
            <a:r>
              <a:rPr lang="cs-CZ" sz="2000" dirty="0"/>
              <a:t>:  aortální aneuryzma a generalizované </a:t>
            </a:r>
            <a:r>
              <a:rPr lang="cs-CZ" sz="2000" dirty="0" err="1"/>
              <a:t>tortuosity</a:t>
            </a:r>
            <a:r>
              <a:rPr lang="cs-CZ" sz="2000" dirty="0"/>
              <a:t>, </a:t>
            </a:r>
            <a:r>
              <a:rPr lang="cs-CZ" sz="2000" dirty="0" err="1"/>
              <a:t>hypertelorismus,rozštěp</a:t>
            </a:r>
            <a:r>
              <a:rPr lang="cs-CZ" sz="2000" dirty="0"/>
              <a:t> uvuly/</a:t>
            </a:r>
            <a:r>
              <a:rPr lang="cs-CZ" sz="2000" dirty="0" err="1"/>
              <a:t>patra,skeletální</a:t>
            </a:r>
            <a:r>
              <a:rPr lang="cs-CZ" sz="2000" dirty="0"/>
              <a:t> abnormity, </a:t>
            </a:r>
            <a:r>
              <a:rPr lang="cs-CZ" sz="2000" dirty="0" err="1"/>
              <a:t>kraniosynostóza,BAV</a:t>
            </a:r>
            <a:r>
              <a:rPr lang="cs-CZ" sz="2000" dirty="0"/>
              <a:t>, PDA ( LDS2), ASD,  imunologické abnormity, celkem LDS1-6 TGFBR1 a 2, SMAD 3, TGF1 a 2, SMAD 2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2399E5-E77F-4D7B-8504-5BFD28F4C16E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738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1" y="3200400"/>
            <a:ext cx="8486775" cy="1524000"/>
          </a:xfrm>
        </p:spPr>
        <p:txBody>
          <a:bodyPr>
            <a:noAutofit/>
          </a:bodyPr>
          <a:lstStyle>
            <a:lvl1pPr>
              <a:defRPr sz="800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2" name="Obdélník 21"/>
          <p:cNvSpPr/>
          <p:nvPr userDrawn="1"/>
        </p:nvSpPr>
        <p:spPr>
          <a:xfrm>
            <a:off x="0" y="0"/>
            <a:ext cx="10287000" cy="6858000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1" y="685800"/>
            <a:ext cx="8143875" cy="3886200"/>
          </a:xfrm>
        </p:spPr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250" y="685804"/>
            <a:ext cx="2057400" cy="5410199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14651" y="685801"/>
            <a:ext cx="6429375" cy="4876800"/>
          </a:xfrm>
        </p:spPr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TextovéPole 6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D5EC-71C7-8B49-8EBD-8C04BBD4A761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1FF2E-CAE4-8347-B68E-B61DA929042C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/>
          <a:stretch/>
        </p:blipFill>
        <p:spPr>
          <a:xfrm>
            <a:off x="8916209" y="6315164"/>
            <a:ext cx="1198532" cy="40587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6312466"/>
            <a:ext cx="8105569" cy="40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5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5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33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3943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3632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1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1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6628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8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505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 userDrawn="1"/>
        </p:nvSpPr>
        <p:spPr>
          <a:xfrm>
            <a:off x="857251" y="4"/>
            <a:ext cx="8521005" cy="973664"/>
          </a:xfrm>
          <a:prstGeom prst="rect">
            <a:avLst/>
          </a:prstGeom>
          <a:solidFill>
            <a:srgbClr val="37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-26881"/>
            <a:ext cx="8521005" cy="830380"/>
          </a:xfrm>
        </p:spPr>
        <p:txBody>
          <a:bodyPr>
            <a:noAutofit/>
          </a:bodyPr>
          <a:lstStyle>
            <a:lvl1pPr algn="ctr"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323976"/>
            <a:ext cx="8486775" cy="4337273"/>
          </a:xfrm>
        </p:spPr>
        <p:txBody>
          <a:bodyPr anchor="t" anchorCtr="0">
            <a:normAutofit/>
          </a:bodyPr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600">
                <a:solidFill>
                  <a:schemeClr val="tx2">
                    <a:lumMod val="50000"/>
                  </a:schemeClr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1" name="Přímá spojnice 1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5" name="Přímá spojnice 14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délník 21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-1" y="6344304"/>
            <a:ext cx="5138057" cy="531444"/>
          </a:xfrm>
          <a:prstGeom prst="rect">
            <a:avLst/>
          </a:prstGeom>
          <a:solidFill>
            <a:srgbClr val="99003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4" name="TextovéPole 23"/>
          <p:cNvSpPr txBox="1"/>
          <p:nvPr userDrawn="1"/>
        </p:nvSpPr>
        <p:spPr>
          <a:xfrm>
            <a:off x="1882428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25" name="Obrázek 2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63885" y="6384662"/>
            <a:ext cx="1638709" cy="469327"/>
          </a:xfrm>
          <a:prstGeom prst="rect">
            <a:avLst/>
          </a:prstGeom>
        </p:spPr>
      </p:pic>
      <p:sp>
        <p:nvSpPr>
          <p:cNvPr id="4" name="Obdélník 3"/>
          <p:cNvSpPr/>
          <p:nvPr userDrawn="1"/>
        </p:nvSpPr>
        <p:spPr>
          <a:xfrm>
            <a:off x="2596685" y="922160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5138056" y="6344304"/>
            <a:ext cx="5138057" cy="531444"/>
          </a:xfrm>
          <a:prstGeom prst="rect">
            <a:avLst/>
          </a:prstGeom>
          <a:solidFill>
            <a:srgbClr val="37354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7" name="TextovéPole 26"/>
          <p:cNvSpPr txBox="1"/>
          <p:nvPr userDrawn="1"/>
        </p:nvSpPr>
        <p:spPr>
          <a:xfrm>
            <a:off x="6631454" y="6361037"/>
            <a:ext cx="36204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400" b="1" spc="0" baseline="0" dirty="0">
                <a:solidFill>
                  <a:schemeClr val="bg1"/>
                </a:solidFill>
                <a:latin typeface="+mn-lt"/>
              </a:rPr>
              <a:t>IKK FN Brno</a:t>
            </a:r>
            <a:br>
              <a:rPr lang="cs-CZ" sz="1400" b="1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200" b="0" spc="0" baseline="0" dirty="0">
                <a:solidFill>
                  <a:schemeClr val="bg1"/>
                </a:solidFill>
                <a:latin typeface="+mn-lt"/>
              </a:rPr>
              <a:t>Centrum komplexní péče o VSV v dospělosti Brno</a:t>
            </a:r>
          </a:p>
        </p:txBody>
      </p:sp>
      <p:pic>
        <p:nvPicPr>
          <p:cNvPr id="32" name="Obrázek 31"/>
          <p:cNvPicPr>
            <a:picLocks noChangeAspect="1"/>
          </p:cNvPicPr>
          <p:nvPr userDrawn="1"/>
        </p:nvPicPr>
        <p:blipFill rotWithShape="1">
          <a:blip r:embed="rId3" cstate="print">
            <a:clrChange>
              <a:clrFrom>
                <a:srgbClr val="000035"/>
              </a:clrFrom>
              <a:clrTo>
                <a:srgbClr val="00003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9" t="39270" r="7514" b="39238"/>
          <a:stretch/>
        </p:blipFill>
        <p:spPr>
          <a:xfrm>
            <a:off x="5320067" y="6453051"/>
            <a:ext cx="1311387" cy="329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6" y="273052"/>
            <a:ext cx="5749925" cy="5853113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474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675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976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458076" y="274640"/>
            <a:ext cx="2314575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14350" y="274640"/>
            <a:ext cx="6791325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579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4396" y="0"/>
            <a:ext cx="8486775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1" y="3276600"/>
            <a:ext cx="8486775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4953000"/>
            <a:ext cx="771525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1">
                <a:solidFill>
                  <a:schemeClr val="tx2"/>
                </a:solidFill>
              </a:defRPr>
            </a:lvl1pPr>
            <a:lvl2pPr marL="4572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9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8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 43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0"/>
            <a:ext cx="8486775" cy="801189"/>
          </a:xfrm>
          <a:solidFill>
            <a:srgbClr val="373545"/>
          </a:solidFill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w Cen MT" panose="020B0602020104020603" pitchFamily="34" charset="-18"/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127357"/>
            <a:ext cx="4114800" cy="3767328"/>
          </a:xfrm>
        </p:spPr>
        <p:txBody>
          <a:bodyPr anchor="t"/>
          <a:lstStyle>
            <a:lvl1pPr marL="274340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801">
                <a:solidFill>
                  <a:schemeClr val="tx1"/>
                </a:solidFill>
              </a:defRPr>
            </a:lvl1pPr>
            <a:lvl2pPr marL="594402" indent="-274340">
              <a:buClr>
                <a:srgbClr val="990033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</a:defRPr>
            </a:lvl2pPr>
            <a:lvl3pPr marL="868743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</a:defRPr>
            </a:lvl3pPr>
            <a:lvl4pPr marL="1143082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1371698" indent="-228617">
              <a:buClr>
                <a:srgbClr val="990033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5" name="Obdélník 24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3" name="Skupina 42"/>
          <p:cNvGrpSpPr/>
          <p:nvPr userDrawn="1"/>
        </p:nvGrpSpPr>
        <p:grpSpPr>
          <a:xfrm>
            <a:off x="-1" y="6297260"/>
            <a:ext cx="10276114" cy="605059"/>
            <a:chOff x="-1" y="6297260"/>
            <a:chExt cx="10276114" cy="605059"/>
          </a:xfrm>
        </p:grpSpPr>
        <p:sp>
          <p:nvSpPr>
            <p:cNvPr id="8" name="TextovéPole 7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2" name="TextovéPole 11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6" name="TextovéPole 1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TextovéPole 2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9" name="TextovéPole 28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2" name="TextovéPole 31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6" name="Obdélník 35"/>
            <p:cNvSpPr/>
            <p:nvPr userDrawn="1"/>
          </p:nvSpPr>
          <p:spPr>
            <a:xfrm>
              <a:off x="-1" y="6344304"/>
              <a:ext cx="5138057" cy="531444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37" name="TextovéPole 36"/>
            <p:cNvSpPr txBox="1"/>
            <p:nvPr userDrawn="1"/>
          </p:nvSpPr>
          <p:spPr>
            <a:xfrm>
              <a:off x="1882428" y="6317544"/>
              <a:ext cx="4148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  <a:t>Centrum kardiovaskulární </a:t>
              </a:r>
              <a:b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</a:br>
              <a: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  <a:t>a transplantační chirurgie Brno</a:t>
              </a:r>
            </a:p>
          </p:txBody>
        </p:sp>
        <p:pic>
          <p:nvPicPr>
            <p:cNvPr id="38" name="Obrázek 3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263885" y="6384662"/>
              <a:ext cx="1638709" cy="469327"/>
            </a:xfrm>
            <a:prstGeom prst="rect">
              <a:avLst/>
            </a:prstGeom>
          </p:spPr>
        </p:pic>
        <p:sp>
          <p:nvSpPr>
            <p:cNvPr id="39" name="Obdélník 38"/>
            <p:cNvSpPr/>
            <p:nvPr userDrawn="1"/>
          </p:nvSpPr>
          <p:spPr>
            <a:xfrm>
              <a:off x="5138056" y="6344304"/>
              <a:ext cx="5138057" cy="531444"/>
            </a:xfrm>
            <a:prstGeom prst="rect">
              <a:avLst/>
            </a:prstGeom>
            <a:solidFill>
              <a:srgbClr val="37354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40" name="TextovéPole 39"/>
            <p:cNvSpPr txBox="1"/>
            <p:nvPr userDrawn="1"/>
          </p:nvSpPr>
          <p:spPr>
            <a:xfrm>
              <a:off x="6631454" y="6361037"/>
              <a:ext cx="36204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400" b="1" spc="0" baseline="0" dirty="0">
                  <a:solidFill>
                    <a:schemeClr val="bg1"/>
                  </a:solidFill>
                  <a:latin typeface="+mn-lt"/>
                </a:rPr>
                <a:t>IKK FN Brno</a:t>
              </a:r>
              <a:br>
                <a:rPr lang="cs-CZ" sz="1400" b="1" spc="0" baseline="0" dirty="0">
                  <a:solidFill>
                    <a:schemeClr val="bg1"/>
                  </a:solidFill>
                  <a:latin typeface="+mn-lt"/>
                </a:rPr>
              </a:br>
              <a:r>
                <a:rPr lang="cs-CZ" sz="1200" b="0" spc="0" baseline="0" dirty="0">
                  <a:solidFill>
                    <a:schemeClr val="bg1"/>
                  </a:solidFill>
                  <a:latin typeface="+mn-lt"/>
                </a:rPr>
                <a:t>Centrum komplexní péče o VSV v dospělosti Brno</a:t>
              </a:r>
            </a:p>
          </p:txBody>
        </p:sp>
        <p:pic>
          <p:nvPicPr>
            <p:cNvPr id="41" name="Obrázek 40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000035"/>
                </a:clrFrom>
                <a:clrTo>
                  <a:srgbClr val="00003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39270" r="7514" b="39238"/>
            <a:stretch/>
          </p:blipFill>
          <p:spPr>
            <a:xfrm>
              <a:off x="5320067" y="6453051"/>
              <a:ext cx="1311387" cy="32907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821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821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796" y="609600"/>
            <a:ext cx="4114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1" b="0">
                <a:latin typeface="+mj-lt"/>
              </a:defRPr>
            </a:lvl1pPr>
            <a:lvl2pPr marL="457232" indent="0">
              <a:buNone/>
              <a:defRPr sz="2000" b="1"/>
            </a:lvl2pPr>
            <a:lvl3pPr marL="914466" indent="0">
              <a:buNone/>
              <a:defRPr sz="1800" b="1"/>
            </a:lvl3pPr>
            <a:lvl4pPr marL="1371698" indent="0">
              <a:buNone/>
              <a:defRPr sz="1600" b="1"/>
            </a:lvl4pPr>
            <a:lvl5pPr marL="1828931" indent="0">
              <a:buNone/>
              <a:defRPr sz="1600" b="1"/>
            </a:lvl5pPr>
            <a:lvl6pPr marL="2286164" indent="0">
              <a:buNone/>
              <a:defRPr sz="1600" b="1"/>
            </a:lvl6pPr>
            <a:lvl7pPr marL="2743397" indent="0">
              <a:buNone/>
              <a:defRPr sz="1600" b="1"/>
            </a:lvl7pPr>
            <a:lvl8pPr marL="3200630" indent="0">
              <a:buNone/>
              <a:defRPr sz="1600" b="1"/>
            </a:lvl8pPr>
            <a:lvl9pPr marL="3657863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796" y="1329264"/>
            <a:ext cx="4114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>
            <a:off x="853821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25796" y="1249362"/>
            <a:ext cx="411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 userDrawn="1"/>
        </p:nvSpPr>
        <p:spPr>
          <a:xfrm>
            <a:off x="1165863" y="6297260"/>
            <a:ext cx="8579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sp>
        <p:nvSpPr>
          <p:cNvPr id="15" name="Obdélník 14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1" name="Obdélník 10"/>
          <p:cNvSpPr/>
          <p:nvPr userDrawn="1"/>
        </p:nvSpPr>
        <p:spPr>
          <a:xfrm>
            <a:off x="890270" y="3"/>
            <a:ext cx="8487986" cy="803496"/>
          </a:xfrm>
          <a:prstGeom prst="rect">
            <a:avLst/>
          </a:prstGeom>
          <a:solidFill>
            <a:srgbClr val="335B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857251" y="-26881"/>
            <a:ext cx="8521005" cy="830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4800" dirty="0"/>
          </a:p>
        </p:txBody>
      </p:sp>
      <p:sp>
        <p:nvSpPr>
          <p:cNvPr id="14" name="TextovéPole 13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6" name="Přímá spojnice 1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0" name="Přímá spojnice 1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 userDrawn="1"/>
        </p:nvSpPr>
        <p:spPr>
          <a:xfrm>
            <a:off x="1165863" y="6297260"/>
            <a:ext cx="8372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CardiovascularSurgery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and </a:t>
            </a:r>
            <a:r>
              <a:rPr lang="cs-CZ" sz="1800" b="1" spc="340" baseline="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Transplantation</a:t>
            </a:r>
            <a:r>
              <a: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Brno</a:t>
            </a:r>
            <a:endParaRPr lang="cs-CZ" sz="1800" b="1" spc="34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3" name="Obrázek 2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24" name="Přímá spojnice 23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bdélník 26"/>
          <p:cNvSpPr/>
          <p:nvPr userDrawn="1"/>
        </p:nvSpPr>
        <p:spPr>
          <a:xfrm>
            <a:off x="452846" y="5799909"/>
            <a:ext cx="9187543" cy="1058091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2596684" y="6344304"/>
            <a:ext cx="5120640" cy="53144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/>
          </a:p>
        </p:txBody>
      </p:sp>
      <p:sp>
        <p:nvSpPr>
          <p:cNvPr id="29" name="TextovéPole 28"/>
          <p:cNvSpPr txBox="1"/>
          <p:nvPr userDrawn="1"/>
        </p:nvSpPr>
        <p:spPr>
          <a:xfrm>
            <a:off x="4479112" y="6317544"/>
            <a:ext cx="4148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3669" indent="0"/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Centrum kardiovaskulární </a:t>
            </a:r>
            <a:br>
              <a:rPr lang="cs-CZ" sz="1600" b="0" spc="0" baseline="0" dirty="0">
                <a:solidFill>
                  <a:schemeClr val="bg1"/>
                </a:solidFill>
                <a:latin typeface="+mn-lt"/>
              </a:rPr>
            </a:br>
            <a:r>
              <a:rPr lang="cs-CZ" sz="1600" b="0" spc="0" baseline="0" dirty="0">
                <a:solidFill>
                  <a:schemeClr val="bg1"/>
                </a:solidFill>
                <a:latin typeface="+mn-lt"/>
              </a:rPr>
              <a:t>a transplantační chirurgie Brno</a:t>
            </a:r>
          </a:p>
        </p:txBody>
      </p:sp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20"/>
          <a:stretch/>
        </p:blipFill>
        <p:spPr>
          <a:xfrm>
            <a:off x="2860569" y="6384662"/>
            <a:ext cx="1638709" cy="469327"/>
          </a:xfrm>
          <a:prstGeom prst="rect">
            <a:avLst/>
          </a:prstGeom>
        </p:spPr>
      </p:pic>
      <p:sp>
        <p:nvSpPr>
          <p:cNvPr id="31" name="Obdélník 30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7" name="Obdélník 16"/>
          <p:cNvSpPr/>
          <p:nvPr userDrawn="1"/>
        </p:nvSpPr>
        <p:spPr>
          <a:xfrm>
            <a:off x="846514" y="0"/>
            <a:ext cx="8583236" cy="803496"/>
          </a:xfrm>
          <a:prstGeom prst="rect">
            <a:avLst/>
          </a:prstGeom>
          <a:solidFill>
            <a:srgbClr val="373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0" name="Obdélník 49"/>
          <p:cNvSpPr/>
          <p:nvPr userDrawn="1"/>
        </p:nvSpPr>
        <p:spPr>
          <a:xfrm>
            <a:off x="2596685" y="749049"/>
            <a:ext cx="5120640" cy="95682"/>
          </a:xfrm>
          <a:prstGeom prst="rect">
            <a:avLst/>
          </a:prstGeom>
          <a:solidFill>
            <a:srgbClr val="A405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670559" y="5933732"/>
            <a:ext cx="8952411" cy="942016"/>
          </a:xfrm>
          <a:prstGeom prst="rect">
            <a:avLst/>
          </a:prstGeom>
          <a:solidFill>
            <a:srgbClr val="DFE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/>
          <p:cNvGrpSpPr/>
          <p:nvPr userDrawn="1"/>
        </p:nvGrpSpPr>
        <p:grpSpPr>
          <a:xfrm>
            <a:off x="-1" y="6297260"/>
            <a:ext cx="10276114" cy="605059"/>
            <a:chOff x="-1" y="6297260"/>
            <a:chExt cx="10276114" cy="605059"/>
          </a:xfrm>
        </p:grpSpPr>
        <p:sp>
          <p:nvSpPr>
            <p:cNvPr id="24" name="TextovéPole 23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5" name="TextovéPole 24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6" name="TextovéPole 25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7" name="TextovéPole 26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of Cardiovascular Surgery and Transplantation 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28" name="TextovéPole 27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0" name="TextovéPole 29"/>
            <p:cNvSpPr txBox="1"/>
            <p:nvPr userDrawn="1"/>
          </p:nvSpPr>
          <p:spPr>
            <a:xfrm>
              <a:off x="1165863" y="6297260"/>
              <a:ext cx="83729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3669" indent="0"/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Centre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of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CardiovascularSurgery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and </a:t>
              </a:r>
              <a:r>
                <a:rPr lang="cs-CZ" sz="1800" b="1" spc="340" baseline="0" dirty="0" err="1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Transplantation</a:t>
              </a:r>
              <a:r>
                <a:rPr lang="cs-CZ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1800" b="1" spc="340" baseline="0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Brno</a:t>
              </a:r>
              <a:endParaRPr lang="cs-CZ" sz="1800" b="1" spc="340" baseline="0" dirty="0">
                <a:solidFill>
                  <a:schemeClr val="accent1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1" name="Obdélník 30"/>
            <p:cNvSpPr/>
            <p:nvPr userDrawn="1"/>
          </p:nvSpPr>
          <p:spPr>
            <a:xfrm>
              <a:off x="-1" y="6344304"/>
              <a:ext cx="5138057" cy="531444"/>
            </a:xfrm>
            <a:prstGeom prst="rect">
              <a:avLst/>
            </a:prstGeom>
            <a:solidFill>
              <a:srgbClr val="9900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 userDrawn="1"/>
          </p:nvSpPr>
          <p:spPr>
            <a:xfrm>
              <a:off x="1882428" y="6317544"/>
              <a:ext cx="41489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  <a:t>Centrum kardiovaskulární </a:t>
              </a:r>
              <a:b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</a:br>
              <a:r>
                <a:rPr lang="cs-CZ" sz="1600" b="0" spc="0" baseline="0" dirty="0">
                  <a:solidFill>
                    <a:schemeClr val="bg1"/>
                  </a:solidFill>
                  <a:latin typeface="+mn-lt"/>
                </a:rPr>
                <a:t>a transplantační chirurgie Brno</a:t>
              </a:r>
            </a:p>
          </p:txBody>
        </p:sp>
        <p:pic>
          <p:nvPicPr>
            <p:cNvPr id="33" name="Obrázek 32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0"/>
            <a:stretch/>
          </p:blipFill>
          <p:spPr>
            <a:xfrm>
              <a:off x="263885" y="6384662"/>
              <a:ext cx="1638709" cy="469327"/>
            </a:xfrm>
            <a:prstGeom prst="rect">
              <a:avLst/>
            </a:prstGeom>
          </p:spPr>
        </p:pic>
        <p:sp>
          <p:nvSpPr>
            <p:cNvPr id="51" name="Obdélník 50"/>
            <p:cNvSpPr/>
            <p:nvPr userDrawn="1"/>
          </p:nvSpPr>
          <p:spPr>
            <a:xfrm>
              <a:off x="5138056" y="6344304"/>
              <a:ext cx="5138057" cy="531444"/>
            </a:xfrm>
            <a:prstGeom prst="rect">
              <a:avLst/>
            </a:prstGeom>
            <a:solidFill>
              <a:srgbClr val="37354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sp>
          <p:nvSpPr>
            <p:cNvPr id="52" name="TextovéPole 51"/>
            <p:cNvSpPr txBox="1"/>
            <p:nvPr userDrawn="1"/>
          </p:nvSpPr>
          <p:spPr>
            <a:xfrm>
              <a:off x="6631454" y="6361037"/>
              <a:ext cx="362041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93669" indent="0"/>
              <a:r>
                <a:rPr lang="cs-CZ" sz="1400" b="1" spc="0" baseline="0" dirty="0">
                  <a:solidFill>
                    <a:schemeClr val="bg1"/>
                  </a:solidFill>
                  <a:latin typeface="+mn-lt"/>
                </a:rPr>
                <a:t>IKK FN Brno</a:t>
              </a:r>
              <a:br>
                <a:rPr lang="cs-CZ" sz="1400" b="1" spc="0" baseline="0" dirty="0">
                  <a:solidFill>
                    <a:schemeClr val="bg1"/>
                  </a:solidFill>
                  <a:latin typeface="+mn-lt"/>
                </a:rPr>
              </a:br>
              <a:r>
                <a:rPr lang="cs-CZ" sz="1200" b="0" spc="0" baseline="0" dirty="0">
                  <a:solidFill>
                    <a:schemeClr val="bg1"/>
                  </a:solidFill>
                  <a:latin typeface="+mn-lt"/>
                </a:rPr>
                <a:t>Centrum komplexní péče o VSV v dospělosti Brno</a:t>
              </a:r>
            </a:p>
          </p:txBody>
        </p:sp>
        <p:pic>
          <p:nvPicPr>
            <p:cNvPr id="53" name="Obrázek 52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000035"/>
                </a:clrFrom>
                <a:clrTo>
                  <a:srgbClr val="00003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9" t="39270" r="7514" b="39238"/>
            <a:stretch/>
          </p:blipFill>
          <p:spPr>
            <a:xfrm>
              <a:off x="5320067" y="6453051"/>
              <a:ext cx="1311387" cy="32907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725" y="457202"/>
            <a:ext cx="5169301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2" y="457200"/>
            <a:ext cx="3007864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124968" y="2514502"/>
            <a:ext cx="3810000" cy="178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2" name="Přímá spojnice 11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821" y="4572000"/>
            <a:ext cx="763295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74396" y="457200"/>
            <a:ext cx="8486775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1"/>
            </a:lvl1pPr>
            <a:lvl2pPr marL="457232" indent="0">
              <a:buNone/>
              <a:defRPr sz="2801"/>
            </a:lvl2pPr>
            <a:lvl3pPr marL="914466" indent="0">
              <a:buNone/>
              <a:defRPr sz="2400"/>
            </a:lvl3pPr>
            <a:lvl4pPr marL="1371698" indent="0">
              <a:buNone/>
              <a:defRPr sz="2000"/>
            </a:lvl4pPr>
            <a:lvl5pPr marL="1828931" indent="0">
              <a:buNone/>
              <a:defRPr sz="2000"/>
            </a:lvl5pPr>
            <a:lvl6pPr marL="2286164" indent="0">
              <a:buNone/>
              <a:defRPr sz="2000"/>
            </a:lvl6pPr>
            <a:lvl7pPr marL="2743397" indent="0">
              <a:buNone/>
              <a:defRPr sz="2000"/>
            </a:lvl7pPr>
            <a:lvl8pPr marL="3200630" indent="0">
              <a:buNone/>
              <a:defRPr sz="2000"/>
            </a:lvl8pPr>
            <a:lvl9pPr marL="3657863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692" y="3505200"/>
            <a:ext cx="8315325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32" indent="0">
              <a:buNone/>
              <a:defRPr sz="1200"/>
            </a:lvl2pPr>
            <a:lvl3pPr marL="914466" indent="0">
              <a:buNone/>
              <a:defRPr sz="1000"/>
            </a:lvl3pPr>
            <a:lvl4pPr marL="1371698" indent="0">
              <a:buNone/>
              <a:defRPr sz="900"/>
            </a:lvl4pPr>
            <a:lvl5pPr marL="1828931" indent="0">
              <a:buNone/>
              <a:defRPr sz="900"/>
            </a:lvl5pPr>
            <a:lvl6pPr marL="2286164" indent="0">
              <a:buNone/>
              <a:defRPr sz="900"/>
            </a:lvl6pPr>
            <a:lvl7pPr marL="2743397" indent="0">
              <a:buNone/>
              <a:defRPr sz="900"/>
            </a:lvl7pPr>
            <a:lvl8pPr marL="3200630" indent="0">
              <a:buNone/>
              <a:defRPr sz="900"/>
            </a:lvl8pPr>
            <a:lvl9pPr marL="3657863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1165863" y="6297260"/>
            <a:ext cx="8372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9" indent="0"/>
            <a:r>
              <a:rPr lang="en-US" sz="1800" b="1" spc="370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Centre of Cardiovascular Surgery and Transplantation Brno</a:t>
            </a:r>
            <a:endParaRPr lang="cs-CZ" sz="1800" b="1" spc="370" baseline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3FFFF"/>
              </a:clrFrom>
              <a:clrTo>
                <a:srgbClr val="F3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" y="6292026"/>
            <a:ext cx="275592" cy="330871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>
            <a:off x="895350" y="6181725"/>
            <a:ext cx="8534400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 prstMaterial="metal"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 userDrawn="1"/>
        </p:nvSpPr>
        <p:spPr>
          <a:xfrm>
            <a:off x="890270" y="2"/>
            <a:ext cx="8444230" cy="4095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890271" y="6172200"/>
            <a:ext cx="853948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1" y="4572000"/>
            <a:ext cx="7629525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685800"/>
            <a:ext cx="8486775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29450" y="6208779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58ECBAE2-2678-4D88-A8A7-BDBC66A82C42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7250" y="6208779"/>
            <a:ext cx="5483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00" y="5687571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A4CCE516-5031-47D2-BE4E-F959481D21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874396" y="0"/>
            <a:ext cx="8486775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874396" y="6172200"/>
            <a:ext cx="8486775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66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40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402" indent="-274340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743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82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9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603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2089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71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9058" indent="-228617" algn="l" defTabSz="91446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600202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14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7718-C4F5-477B-8832-098C7FF4A4AC}" type="datetimeFigureOut">
              <a:rPr lang="cs-CZ" smtClean="0"/>
              <a:pPr/>
              <a:t>24.02.2022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514725" y="6356352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372350" y="6356352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4E7-41FB-486F-9EE4-EE964F0CF4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23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6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25" indent="-342925" algn="l" defTabSz="914466" rtl="0" eaLnBrk="1" latinLnBrk="0" hangingPunct="1">
        <a:spcBef>
          <a:spcPct val="20000"/>
        </a:spcBef>
        <a:buFont typeface="Arial" pitchFamily="34" charset="0"/>
        <a:buChar char="•"/>
        <a:defRPr sz="3201" kern="1200">
          <a:solidFill>
            <a:schemeClr val="tx1"/>
          </a:solidFill>
          <a:latin typeface="+mn-lt"/>
          <a:ea typeface="+mn-ea"/>
          <a:cs typeface="+mn-cs"/>
        </a:defRPr>
      </a:lvl1pPr>
      <a:lvl2pPr marL="743003" indent="-285771" algn="l" defTabSz="914466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82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15" indent="-228617" algn="l" defTabSz="91446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47" indent="-228617" algn="l" defTabSz="91446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81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13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46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479" indent="-228617" algn="l" defTabSz="91446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2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66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98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31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64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97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30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863" algn="l" defTabSz="9144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wmf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/>
          <p:cNvSpPr/>
          <p:nvPr/>
        </p:nvSpPr>
        <p:spPr>
          <a:xfrm>
            <a:off x="-176878" y="5680266"/>
            <a:ext cx="3647186" cy="11777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23. symposium PS Chlopenní a vrozené srdeční vady v dospělosti ČKS</a:t>
            </a:r>
          </a:p>
          <a:p>
            <a:pPr algn="ctr"/>
            <a:r>
              <a:rPr lang="cs-CZ" sz="1600" b="1" dirty="0"/>
              <a:t>24. - 25. února 2022, Hradec Králové</a:t>
            </a:r>
            <a:endParaRPr lang="cs-CZ" sz="1600" b="1" dirty="0">
              <a:solidFill>
                <a:srgbClr val="C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-17930"/>
            <a:ext cx="10287000" cy="22860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0" y="2286000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dirty="0"/>
          </a:p>
        </p:txBody>
      </p:sp>
      <p:sp>
        <p:nvSpPr>
          <p:cNvPr id="13" name="Obdélník 12"/>
          <p:cNvSpPr/>
          <p:nvPr/>
        </p:nvSpPr>
        <p:spPr>
          <a:xfrm>
            <a:off x="3432601" y="2286001"/>
            <a:ext cx="3427200" cy="2286000"/>
          </a:xfrm>
          <a:prstGeom prst="rect">
            <a:avLst/>
          </a:prstGeom>
          <a:solidFill>
            <a:srgbClr val="AD2E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Obdélník 14"/>
          <p:cNvSpPr/>
          <p:nvPr/>
        </p:nvSpPr>
        <p:spPr>
          <a:xfrm>
            <a:off x="6859800" y="4557720"/>
            <a:ext cx="3427200" cy="23145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3470308" y="4572000"/>
            <a:ext cx="342720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7" name="Podnadpis 2"/>
          <p:cNvSpPr>
            <a:spLocks noGrp="1"/>
          </p:cNvSpPr>
          <p:nvPr>
            <p:ph type="subTitle" idx="1"/>
          </p:nvPr>
        </p:nvSpPr>
        <p:spPr>
          <a:xfrm>
            <a:off x="48057" y="2217730"/>
            <a:ext cx="3422251" cy="2236787"/>
          </a:xfrm>
          <a:ln>
            <a:noFill/>
          </a:ln>
        </p:spPr>
        <p:txBody>
          <a:bodyPr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</a:pPr>
            <a:r>
              <a:rPr lang="cs-CZ" sz="2000" dirty="0">
                <a:solidFill>
                  <a:srgbClr val="FFFFFF"/>
                </a:solidFill>
                <a:latin typeface="Tw Cen MT" panose="020B0602020104020603" pitchFamily="34" charset="-18"/>
              </a:rPr>
              <a:t>Žáková D, Zatočil T, Fila P, </a:t>
            </a:r>
            <a:r>
              <a:rPr lang="cs-CZ" sz="2000" dirty="0" err="1">
                <a:solidFill>
                  <a:srgbClr val="FFFFFF"/>
                </a:solidFill>
                <a:latin typeface="Tw Cen MT" panose="020B0602020104020603" pitchFamily="34" charset="-18"/>
              </a:rPr>
              <a:t>Ničovský</a:t>
            </a:r>
            <a:r>
              <a:rPr lang="cs-CZ" sz="2000" dirty="0">
                <a:solidFill>
                  <a:srgbClr val="FFFFFF"/>
                </a:solidFill>
                <a:latin typeface="Tw Cen MT" panose="020B0602020104020603" pitchFamily="34" charset="-18"/>
              </a:rPr>
              <a:t> J, </a:t>
            </a:r>
            <a:r>
              <a:rPr lang="cs-CZ" sz="2000" dirty="0" err="1">
                <a:solidFill>
                  <a:srgbClr val="FFFFFF"/>
                </a:solidFill>
                <a:latin typeface="Tw Cen MT" panose="020B0602020104020603" pitchFamily="34" charset="-18"/>
              </a:rPr>
              <a:t>Pokorá</a:t>
            </a:r>
            <a:r>
              <a:rPr lang="cs-CZ" sz="2000" dirty="0">
                <a:solidFill>
                  <a:srgbClr val="FFFFFF"/>
                </a:solidFill>
                <a:latin typeface="Tw Cen MT" panose="020B0602020104020603" pitchFamily="34" charset="-18"/>
              </a:rPr>
              <a:t> O, Stehlík A, </a:t>
            </a:r>
            <a:r>
              <a:rPr lang="cs-CZ" sz="2000" dirty="0" err="1">
                <a:solidFill>
                  <a:srgbClr val="FFFFFF"/>
                </a:solidFill>
                <a:latin typeface="Tw Cen MT" panose="020B0602020104020603" pitchFamily="34" charset="-18"/>
              </a:rPr>
              <a:t>Kolárik</a:t>
            </a:r>
            <a:r>
              <a:rPr lang="cs-CZ" sz="2000" dirty="0">
                <a:solidFill>
                  <a:srgbClr val="FFFFFF"/>
                </a:solidFill>
                <a:latin typeface="Tw Cen MT" panose="020B0602020104020603" pitchFamily="34" charset="-18"/>
              </a:rPr>
              <a:t> M, Ondrášek J, Černý J, Němec P </a:t>
            </a:r>
          </a:p>
        </p:txBody>
      </p:sp>
      <p:sp>
        <p:nvSpPr>
          <p:cNvPr id="21" name="Nadpis 1"/>
          <p:cNvSpPr txBox="1">
            <a:spLocks/>
          </p:cNvSpPr>
          <p:nvPr/>
        </p:nvSpPr>
        <p:spPr>
          <a:xfrm>
            <a:off x="266057" y="8823"/>
            <a:ext cx="9983236" cy="18502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80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tabLst>
                <a:tab pos="1790829" algn="l"/>
              </a:tabLst>
            </a:pPr>
            <a:r>
              <a:rPr lang="cs-CZ" sz="4800" b="1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-18"/>
              </a:rPr>
              <a:t>Aortopatie</a:t>
            </a:r>
            <a:endParaRPr lang="cs-CZ" sz="4800" b="1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w Cen MT" panose="020B0602020104020603" pitchFamily="34" charset="-18"/>
            </a:endParaRPr>
          </a:p>
          <a:p>
            <a:pPr algn="ctr">
              <a:tabLst>
                <a:tab pos="1790829" algn="l"/>
              </a:tabLst>
            </a:pPr>
            <a:r>
              <a:rPr lang="cs-CZ" sz="4800" b="1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-18"/>
              </a:rPr>
              <a:t>Co je nového v ESC </a:t>
            </a:r>
            <a:r>
              <a:rPr lang="cs-CZ" sz="4800" b="1" dirty="0" err="1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-18"/>
              </a:rPr>
              <a:t>Guidelines</a:t>
            </a:r>
            <a:r>
              <a:rPr lang="cs-CZ" sz="4800" b="1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w Cen MT" panose="020B0602020104020603" pitchFamily="34" charset="-18"/>
              </a:rPr>
              <a:t> pro léčbu VSV v dospělosti 2020 ?</a:t>
            </a:r>
            <a:endParaRPr lang="cs-CZ" sz="4800" spc="6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w Cen MT" panose="020B0602020104020603" pitchFamily="34" charset="-18"/>
            </a:endParaRPr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4"/>
          <a:stretch/>
        </p:blipFill>
        <p:spPr>
          <a:xfrm>
            <a:off x="3470308" y="2300281"/>
            <a:ext cx="6778985" cy="225743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E7F4D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lope"/>
            <a:contourClr>
              <a:srgbClr val="FFFFFF"/>
            </a:contourClr>
          </a:sp3d>
        </p:spPr>
      </p:pic>
      <p:grpSp>
        <p:nvGrpSpPr>
          <p:cNvPr id="25" name="Skupina 24"/>
          <p:cNvGrpSpPr/>
          <p:nvPr/>
        </p:nvGrpSpPr>
        <p:grpSpPr>
          <a:xfrm>
            <a:off x="3713025" y="4630167"/>
            <a:ext cx="6637017" cy="656870"/>
            <a:chOff x="3750732" y="5368634"/>
            <a:chExt cx="6637017" cy="656870"/>
          </a:xfrm>
        </p:grpSpPr>
        <p:sp>
          <p:nvSpPr>
            <p:cNvPr id="26" name="Podnadpis 2"/>
            <p:cNvSpPr txBox="1">
              <a:spLocks/>
            </p:cNvSpPr>
            <p:nvPr/>
          </p:nvSpPr>
          <p:spPr bwMode="auto">
            <a:xfrm>
              <a:off x="6115050" y="5416320"/>
              <a:ext cx="4272699" cy="56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Centrum kardiovaskulární </a:t>
              </a:r>
              <a:b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</a:br>
              <a: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a transplantační chirurgie Brno</a:t>
              </a:r>
            </a:p>
          </p:txBody>
        </p:sp>
        <p:cxnSp>
          <p:nvCxnSpPr>
            <p:cNvPr id="27" name="Přímá spojnice 26"/>
            <p:cNvCxnSpPr/>
            <p:nvPr/>
          </p:nvCxnSpPr>
          <p:spPr>
            <a:xfrm>
              <a:off x="4944949" y="5464006"/>
              <a:ext cx="0" cy="50198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Přímá spojnice 27"/>
            <p:cNvCxnSpPr/>
            <p:nvPr/>
          </p:nvCxnSpPr>
          <p:spPr>
            <a:xfrm>
              <a:off x="5947781" y="5443885"/>
              <a:ext cx="0" cy="506368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" r="53628"/>
            <a:stretch/>
          </p:blipFill>
          <p:spPr>
            <a:xfrm>
              <a:off x="3750732" y="5368634"/>
              <a:ext cx="2067527" cy="656870"/>
            </a:xfrm>
            <a:prstGeom prst="rect">
              <a:avLst/>
            </a:prstGeom>
          </p:spPr>
        </p:pic>
      </p:grpSp>
      <p:grpSp>
        <p:nvGrpSpPr>
          <p:cNvPr id="19" name="Skupina 18"/>
          <p:cNvGrpSpPr/>
          <p:nvPr/>
        </p:nvGrpSpPr>
        <p:grpSpPr>
          <a:xfrm>
            <a:off x="4911744" y="5250478"/>
            <a:ext cx="5407971" cy="1404280"/>
            <a:chOff x="4944949" y="4561714"/>
            <a:chExt cx="5407971" cy="1404280"/>
          </a:xfrm>
        </p:grpSpPr>
        <p:sp>
          <p:nvSpPr>
            <p:cNvPr id="20" name="Podnadpis 2"/>
            <p:cNvSpPr txBox="1">
              <a:spLocks/>
            </p:cNvSpPr>
            <p:nvPr/>
          </p:nvSpPr>
          <p:spPr bwMode="auto">
            <a:xfrm>
              <a:off x="6080221" y="4561714"/>
              <a:ext cx="4272699" cy="56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None/>
              </a:pPr>
              <a:r>
                <a:rPr lang="cs-CZ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Centrum komplexní péče o VSV v dospělosti Brno</a:t>
              </a:r>
            </a:p>
          </p:txBody>
        </p:sp>
        <p:cxnSp>
          <p:nvCxnSpPr>
            <p:cNvPr id="22" name="Přímá spojnice 21"/>
            <p:cNvCxnSpPr/>
            <p:nvPr/>
          </p:nvCxnSpPr>
          <p:spPr>
            <a:xfrm>
              <a:off x="4944949" y="5464006"/>
              <a:ext cx="0" cy="501988"/>
            </a:xfrm>
            <a:prstGeom prst="line">
              <a:avLst/>
            </a:prstGeom>
            <a:ln w="190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5947781" y="5443885"/>
              <a:ext cx="0" cy="506368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2" descr="FN Brno krivky _ 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908" y="5329662"/>
            <a:ext cx="626912" cy="59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Obdélník 31"/>
          <p:cNvSpPr/>
          <p:nvPr/>
        </p:nvSpPr>
        <p:spPr>
          <a:xfrm>
            <a:off x="6077343" y="5807468"/>
            <a:ext cx="4171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  <a:latin typeface="Arial Rounded MT Bold" panose="020F0704030504030204" pitchFamily="34" charset="0"/>
              </a:rPr>
              <a:t>Klinika kardiovaskulární a transplantační chirurgie, Lékařská fakulta Masarykovy Univerzity, Brno </a:t>
            </a:r>
          </a:p>
        </p:txBody>
      </p:sp>
      <p:cxnSp>
        <p:nvCxnSpPr>
          <p:cNvPr id="33" name="Přímá spojnice 32"/>
          <p:cNvCxnSpPr/>
          <p:nvPr/>
        </p:nvCxnSpPr>
        <p:spPr>
          <a:xfrm>
            <a:off x="5920540" y="5415494"/>
            <a:ext cx="0" cy="506368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Obrázek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r="53628"/>
          <a:stretch/>
        </p:blipFill>
        <p:spPr>
          <a:xfrm>
            <a:off x="3727756" y="5382851"/>
            <a:ext cx="1394067" cy="442906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24" y="5986133"/>
            <a:ext cx="1005347" cy="69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3" r="14110"/>
          <a:stretch/>
        </p:blipFill>
        <p:spPr bwMode="auto">
          <a:xfrm>
            <a:off x="0" y="4630167"/>
            <a:ext cx="3470308" cy="103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Chirurgická léčba </a:t>
            </a:r>
            <a:r>
              <a:rPr lang="cs-CZ" sz="3600" dirty="0" err="1"/>
              <a:t>aortopatií</a:t>
            </a:r>
            <a:r>
              <a:rPr lang="cs-CZ" sz="3600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7FDA54-4758-4EA3-9B7A-9182FCBC7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70" y="2956590"/>
            <a:ext cx="2639783" cy="3070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896E999-AE2F-483F-AF0E-EF724CA56E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5" y="3005410"/>
            <a:ext cx="2606527" cy="308921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8" name="Picture 2" descr="Image result for bentall procedure mechanic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0" t="52610" r="3721"/>
          <a:stretch/>
        </p:blipFill>
        <p:spPr bwMode="auto">
          <a:xfrm>
            <a:off x="7907263" y="3005410"/>
            <a:ext cx="1978909" cy="30090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30" y="2993007"/>
            <a:ext cx="2157886" cy="303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ástupný symbol pro obsah 2"/>
          <p:cNvSpPr txBox="1">
            <a:spLocks noGrp="1"/>
          </p:cNvSpPr>
          <p:nvPr>
            <p:ph idx="1"/>
          </p:nvPr>
        </p:nvSpPr>
        <p:spPr>
          <a:xfrm>
            <a:off x="525804" y="1114777"/>
            <a:ext cx="9875697" cy="43164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Zlepšuje prognózu nemocných s HTAD</a:t>
            </a:r>
          </a:p>
          <a:p>
            <a:r>
              <a:rPr lang="cs-CZ" sz="1600" dirty="0"/>
              <a:t>Prevencí disekce kořene či ascendentní aorty je profylaktický chirurgický výkon u MFS a příbuzných HTAD, </a:t>
            </a:r>
          </a:p>
          <a:p>
            <a:pPr marL="0" indent="0">
              <a:buNone/>
            </a:pPr>
            <a:r>
              <a:rPr lang="cs-CZ" sz="1600" dirty="0"/>
              <a:t>      přesto ale riziko aneuryzmatu či disekce zbývajících úseků aorty přetrvává         	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/>
              <a:t>Marfanův</a:t>
            </a:r>
            <a:r>
              <a:rPr lang="cs-CZ" sz="3600" dirty="0"/>
              <a:t> syndrom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"/>
          <a:stretch/>
        </p:blipFill>
        <p:spPr bwMode="auto">
          <a:xfrm>
            <a:off x="825386" y="1062808"/>
            <a:ext cx="4354331" cy="316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41527" y="1192280"/>
            <a:ext cx="37481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/>
              <a:t>Rizikové faktory : </a:t>
            </a:r>
          </a:p>
          <a:p>
            <a:r>
              <a:rPr lang="cs-CZ" sz="1600" b="1" dirty="0"/>
              <a:t>     </a:t>
            </a:r>
            <a:r>
              <a:rPr lang="cs-CZ" sz="1600" dirty="0"/>
              <a:t>RA disekce </a:t>
            </a:r>
          </a:p>
          <a:p>
            <a:r>
              <a:rPr lang="cs-CZ" sz="1600" dirty="0"/>
              <a:t>     plánovaná gravidita</a:t>
            </a:r>
          </a:p>
          <a:p>
            <a:r>
              <a:rPr lang="cs-CZ" sz="1600" dirty="0"/>
              <a:t>     </a:t>
            </a:r>
            <a:r>
              <a:rPr lang="cs-CZ" sz="1600" dirty="0" err="1"/>
              <a:t>progredující</a:t>
            </a:r>
            <a:r>
              <a:rPr lang="cs-CZ" sz="1600" dirty="0"/>
              <a:t> </a:t>
            </a:r>
            <a:r>
              <a:rPr lang="cs-CZ" sz="1600" dirty="0" err="1"/>
              <a:t>AoR</a:t>
            </a:r>
            <a:endParaRPr lang="cs-CZ" sz="1600" dirty="0"/>
          </a:p>
          <a:p>
            <a:r>
              <a:rPr lang="cs-CZ" sz="1600" dirty="0"/>
              <a:t>     nekontrolovaná hypertenze</a:t>
            </a:r>
          </a:p>
          <a:p>
            <a:r>
              <a:rPr lang="cs-CZ" sz="1600" dirty="0"/>
              <a:t>     progrese </a:t>
            </a:r>
            <a:r>
              <a:rPr lang="cs-CZ" sz="1600" dirty="0">
                <a:cs typeface="Calibri"/>
              </a:rPr>
              <a:t>&gt; 3mm/rok za použití</a:t>
            </a:r>
          </a:p>
          <a:p>
            <a:r>
              <a:rPr lang="cs-CZ" sz="1600" dirty="0">
                <a:cs typeface="Calibri"/>
              </a:rPr>
              <a:t>     shodné zobrazovací metody </a:t>
            </a:r>
          </a:p>
          <a:p>
            <a:r>
              <a:rPr lang="cs-CZ" sz="1600" dirty="0">
                <a:cs typeface="Calibri"/>
              </a:rPr>
              <a:t>     (GL 2010 </a:t>
            </a:r>
            <a:r>
              <a:rPr lang="cs-CZ" sz="1600" dirty="0"/>
              <a:t>progrese </a:t>
            </a:r>
            <a:r>
              <a:rPr lang="cs-CZ" sz="1600" dirty="0">
                <a:cs typeface="Calibri"/>
              </a:rPr>
              <a:t>&gt; 2mm/rok) </a:t>
            </a:r>
          </a:p>
        </p:txBody>
      </p:sp>
      <p:sp>
        <p:nvSpPr>
          <p:cNvPr id="14" name="Zástupný symbol pro obsah 2"/>
          <p:cNvSpPr txBox="1">
            <a:spLocks noGrp="1"/>
          </p:cNvSpPr>
          <p:nvPr>
            <p:ph idx="1"/>
          </p:nvPr>
        </p:nvSpPr>
        <p:spPr>
          <a:xfrm>
            <a:off x="241868" y="4308681"/>
            <a:ext cx="9875697" cy="17117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cs typeface="Calibri"/>
              </a:rPr>
              <a:t>Na extrémních hranicích BSA je třeba přizpůsobit doporučené limity</a:t>
            </a:r>
          </a:p>
          <a:p>
            <a:r>
              <a:rPr lang="cs-CZ" sz="1600" dirty="0">
                <a:cs typeface="Calibri"/>
              </a:rPr>
              <a:t>Volba mezi záchovnou operací či </a:t>
            </a:r>
            <a:r>
              <a:rPr lang="cs-CZ" sz="1600" dirty="0" err="1">
                <a:cs typeface="Calibri"/>
              </a:rPr>
              <a:t>Bentallovou</a:t>
            </a:r>
            <a:r>
              <a:rPr lang="cs-CZ" sz="1600" dirty="0">
                <a:cs typeface="Calibri"/>
              </a:rPr>
              <a:t> operaci by měla být provedena individuálně s ohledem</a:t>
            </a:r>
          </a:p>
          <a:p>
            <a:pPr marL="0" indent="0">
              <a:buNone/>
            </a:pPr>
            <a:r>
              <a:rPr lang="cs-CZ" sz="1600" dirty="0">
                <a:cs typeface="Calibri"/>
              </a:rPr>
              <a:t>      na přání pacienta a zkušenosti kardiochirurgického pracoviště</a:t>
            </a:r>
          </a:p>
          <a:p>
            <a:r>
              <a:rPr lang="cs-CZ" sz="1600" dirty="0">
                <a:cs typeface="Calibri"/>
              </a:rPr>
              <a:t>Chirurgické řešení zůstává referenční metodou volby v patologii </a:t>
            </a:r>
            <a:r>
              <a:rPr lang="cs-CZ" sz="1600" dirty="0" err="1">
                <a:cs typeface="Calibri"/>
              </a:rPr>
              <a:t>thorakoabdominální</a:t>
            </a:r>
            <a:r>
              <a:rPr lang="cs-CZ" sz="1600" dirty="0">
                <a:cs typeface="Calibri"/>
              </a:rPr>
              <a:t> aorty, hybridní</a:t>
            </a:r>
          </a:p>
          <a:p>
            <a:pPr marL="0" indent="0">
              <a:buNone/>
            </a:pPr>
            <a:r>
              <a:rPr lang="cs-CZ" sz="1600" dirty="0">
                <a:cs typeface="Calibri"/>
              </a:rPr>
              <a:t>      procedury s použitím </a:t>
            </a:r>
            <a:r>
              <a:rPr lang="cs-CZ" sz="1600" dirty="0" err="1">
                <a:cs typeface="Calibri"/>
              </a:rPr>
              <a:t>endovaskulárního</a:t>
            </a:r>
            <a:r>
              <a:rPr lang="cs-CZ" sz="1600" dirty="0">
                <a:cs typeface="Calibri"/>
              </a:rPr>
              <a:t> </a:t>
            </a:r>
            <a:r>
              <a:rPr lang="cs-CZ" sz="1600" dirty="0" err="1">
                <a:cs typeface="Calibri"/>
              </a:rPr>
              <a:t>stentingu</a:t>
            </a:r>
            <a:r>
              <a:rPr lang="cs-CZ" sz="1600" dirty="0">
                <a:cs typeface="Calibri"/>
              </a:rPr>
              <a:t> by měly být doporučeny v selektovaných případech</a:t>
            </a:r>
          </a:p>
          <a:p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BAV </a:t>
            </a:r>
            <a:r>
              <a:rPr lang="cs-CZ" sz="3600" dirty="0" err="1"/>
              <a:t>aortopatie</a:t>
            </a:r>
            <a:endParaRPr lang="cs-CZ" sz="3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87990" y="4307339"/>
            <a:ext cx="28667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Rizikové faktory</a:t>
            </a:r>
          </a:p>
          <a:p>
            <a:r>
              <a:rPr lang="cs-CZ" sz="1600" dirty="0"/>
              <a:t>	RA disekce </a:t>
            </a:r>
          </a:p>
          <a:p>
            <a:r>
              <a:rPr lang="cs-CZ" sz="1600" dirty="0"/>
              <a:t>	plánovaná gravidita</a:t>
            </a:r>
          </a:p>
          <a:p>
            <a:r>
              <a:rPr lang="cs-CZ" sz="1600" dirty="0"/>
              <a:t>	hypertenze</a:t>
            </a:r>
          </a:p>
          <a:p>
            <a:r>
              <a:rPr lang="cs-CZ" sz="1600" dirty="0"/>
              <a:t>	progrese </a:t>
            </a:r>
            <a:r>
              <a:rPr lang="cs-CZ" sz="1600" dirty="0">
                <a:latin typeface="Calibri"/>
                <a:cs typeface="Calibri"/>
              </a:rPr>
              <a:t>&gt; 3mm/rok </a:t>
            </a:r>
            <a:endParaRPr lang="cs-CZ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43" y="4426814"/>
            <a:ext cx="5219363" cy="140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2"/>
          <p:cNvSpPr txBox="1">
            <a:spLocks noGrp="1"/>
          </p:cNvSpPr>
          <p:nvPr>
            <p:ph idx="1"/>
          </p:nvPr>
        </p:nvSpPr>
        <p:spPr>
          <a:xfrm>
            <a:off x="477430" y="1079959"/>
            <a:ext cx="9875697" cy="17117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>
                <a:cs typeface="Calibri"/>
              </a:rPr>
              <a:t>U 20-84% pacientů dojde k rozvoji aneuryzmatu ascendentní aorty</a:t>
            </a:r>
          </a:p>
          <a:p>
            <a:r>
              <a:rPr lang="cs-CZ" sz="1600" dirty="0">
                <a:solidFill>
                  <a:schemeClr val="tx1"/>
                </a:solidFill>
                <a:cs typeface="Calibri"/>
              </a:rPr>
              <a:t>Incidence disekce je 8x vyšší než u běžné populace ( 31/100 000 </a:t>
            </a:r>
            <a:r>
              <a:rPr lang="cs-CZ" sz="1600" dirty="0" err="1">
                <a:solidFill>
                  <a:schemeClr val="tx1"/>
                </a:solidFill>
                <a:cs typeface="Calibri"/>
              </a:rPr>
              <a:t>paciento</a:t>
            </a:r>
            <a:r>
              <a:rPr lang="cs-CZ" sz="1600" dirty="0">
                <a:solidFill>
                  <a:schemeClr val="tx1"/>
                </a:solidFill>
                <a:cs typeface="Calibri"/>
              </a:rPr>
              <a:t>-roků), nižší než u MFS a HTAD</a:t>
            </a:r>
          </a:p>
          <a:p>
            <a:r>
              <a:rPr lang="cs-CZ" sz="1600" dirty="0" err="1">
                <a:solidFill>
                  <a:schemeClr val="tx1"/>
                </a:solidFill>
                <a:cs typeface="Calibri"/>
              </a:rPr>
              <a:t>CoA</a:t>
            </a:r>
            <a:r>
              <a:rPr lang="cs-CZ" sz="1600" dirty="0">
                <a:solidFill>
                  <a:schemeClr val="tx1"/>
                </a:solidFill>
                <a:cs typeface="Calibri"/>
              </a:rPr>
              <a:t> zvyšuje riziko disekce</a:t>
            </a:r>
          </a:p>
          <a:p>
            <a:r>
              <a:rPr lang="cs-CZ" sz="1600" dirty="0">
                <a:solidFill>
                  <a:schemeClr val="tx1"/>
                </a:solidFill>
                <a:cs typeface="Calibri"/>
              </a:rPr>
              <a:t>5-10% rodinný výskyt, doporučeno ECHO vyšetření prvostupňových příbuzných, chlapců, sportovců a hypertoniků</a:t>
            </a:r>
          </a:p>
          <a:p>
            <a:r>
              <a:rPr lang="cs-CZ" sz="1600" dirty="0">
                <a:solidFill>
                  <a:schemeClr val="tx1"/>
                </a:solidFill>
                <a:cs typeface="Calibri"/>
              </a:rPr>
              <a:t>Gravidita kontraindikována při rozměru aorty </a:t>
            </a:r>
            <a:r>
              <a:rPr lang="cs-CZ" sz="1600" dirty="0">
                <a:solidFill>
                  <a:schemeClr val="tx1"/>
                </a:solidFill>
                <a:latin typeface="Calibri"/>
                <a:cs typeface="Calibri"/>
              </a:rPr>
              <a:t>&gt; 50mm  </a:t>
            </a:r>
          </a:p>
          <a:p>
            <a:pPr marL="0" indent="0">
              <a:buNone/>
            </a:pPr>
            <a:r>
              <a:rPr lang="cs-CZ" sz="1600" i="1" dirty="0">
                <a:solidFill>
                  <a:schemeClr val="tx1"/>
                </a:solidFill>
                <a:latin typeface="Calibri"/>
                <a:cs typeface="Calibri"/>
              </a:rPr>
              <a:t>	                                         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2018 ESC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Guidelines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the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management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of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cardiovascular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disease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during</a:t>
            </a:r>
            <a:r>
              <a:rPr lang="cs-CZ" sz="1400" i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cs-CZ" sz="1400" i="1" dirty="0" err="1">
                <a:solidFill>
                  <a:schemeClr val="tx1"/>
                </a:solidFill>
                <a:latin typeface="Calibri"/>
                <a:cs typeface="Calibri"/>
              </a:rPr>
              <a:t>pregnancy</a:t>
            </a:r>
            <a:endParaRPr lang="cs-CZ" sz="1400" i="1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cs-CZ" sz="1600" dirty="0">
                <a:solidFill>
                  <a:schemeClr val="tx1"/>
                </a:solidFill>
                <a:latin typeface="Calibri"/>
                <a:cs typeface="Calibri"/>
              </a:rPr>
              <a:t>Není evidence pro farmakologickou léčbu, ale BB a ARB jsou doporučovány jako léky první volby při hypertenzi</a:t>
            </a: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470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/>
              <a:t>Loeys-Dietzův</a:t>
            </a:r>
            <a:r>
              <a:rPr lang="cs-CZ" sz="3600" dirty="0"/>
              <a:t> syndrom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97" y="3617140"/>
            <a:ext cx="5590792" cy="128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855397" y="5019888"/>
            <a:ext cx="68689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cs typeface="Calibri"/>
              </a:rPr>
              <a:t>Na extrémních hranicích BSA je třeba přizpůsobit doporučené limity</a:t>
            </a:r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398509" y="3932161"/>
            <a:ext cx="1604316" cy="21754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75" y="2216035"/>
            <a:ext cx="1885950" cy="1622793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 noGrp="1"/>
          </p:cNvSpPr>
          <p:nvPr>
            <p:ph idx="1"/>
          </p:nvPr>
        </p:nvSpPr>
        <p:spPr>
          <a:xfrm>
            <a:off x="889653" y="1089491"/>
            <a:ext cx="9875697" cy="17117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AD, LDS1- LDS6  (TGF</a:t>
            </a:r>
            <a:r>
              <a:rPr lang="cs-CZ" sz="1600" dirty="0">
                <a:latin typeface="Calibri"/>
                <a:cs typeface="Calibri"/>
              </a:rPr>
              <a:t>ßR1, </a:t>
            </a:r>
            <a:r>
              <a:rPr lang="cs-CZ" sz="1600" dirty="0"/>
              <a:t>TGF</a:t>
            </a:r>
            <a:r>
              <a:rPr lang="cs-CZ" sz="1600" dirty="0">
                <a:cs typeface="Calibri"/>
              </a:rPr>
              <a:t>ßR2, SMAD3,</a:t>
            </a:r>
            <a:r>
              <a:rPr lang="cs-CZ" sz="1600" dirty="0"/>
              <a:t> TGF</a:t>
            </a:r>
            <a:r>
              <a:rPr lang="cs-CZ" sz="1600" dirty="0">
                <a:cs typeface="Calibri"/>
              </a:rPr>
              <a:t>ß2,</a:t>
            </a:r>
            <a:r>
              <a:rPr lang="cs-CZ" sz="1600" dirty="0"/>
              <a:t> TGF</a:t>
            </a:r>
            <a:r>
              <a:rPr lang="cs-CZ" sz="1600" dirty="0">
                <a:cs typeface="Calibri"/>
              </a:rPr>
              <a:t>ß3, SMAD2)</a:t>
            </a:r>
            <a:endParaRPr lang="cs-CZ" sz="1600" dirty="0"/>
          </a:p>
          <a:p>
            <a:r>
              <a:rPr lang="cs-CZ" sz="1600" dirty="0"/>
              <a:t>Agresivnější progrese diametru aorty (až 10mm/rok)</a:t>
            </a:r>
          </a:p>
          <a:p>
            <a:r>
              <a:rPr lang="cs-CZ" sz="1600" dirty="0"/>
              <a:t>Vysoké riziko disekce aorty i při diametru </a:t>
            </a:r>
            <a:r>
              <a:rPr lang="cs-CZ" sz="1600" dirty="0">
                <a:cs typeface="Calibri"/>
              </a:rPr>
              <a:t>&lt; 40mm </a:t>
            </a:r>
            <a:r>
              <a:rPr lang="cs-CZ" sz="1600" dirty="0"/>
              <a:t>bez předchozí dilatace</a:t>
            </a:r>
          </a:p>
        </p:txBody>
      </p:sp>
    </p:spTree>
    <p:extLst>
      <p:ext uri="{BB962C8B-B14F-4D97-AF65-F5344CB8AC3E}">
        <p14:creationId xmlns:p14="http://schemas.microsoft.com/office/powerpoint/2010/main" val="4051806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/>
              <a:t>Turnerův</a:t>
            </a:r>
            <a:r>
              <a:rPr lang="cs-CZ" sz="3600" dirty="0"/>
              <a:t> syndrom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33" y="3318737"/>
            <a:ext cx="4307998" cy="28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478306" y="4936944"/>
            <a:ext cx="2757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/>
              <a:t>Rizikové faktory</a:t>
            </a:r>
          </a:p>
          <a:p>
            <a:r>
              <a:rPr lang="cs-CZ" sz="1600" dirty="0"/>
              <a:t>     BAV </a:t>
            </a:r>
          </a:p>
          <a:p>
            <a:r>
              <a:rPr lang="cs-CZ" sz="1600" dirty="0"/>
              <a:t>     koarktace aorty</a:t>
            </a:r>
          </a:p>
          <a:p>
            <a:r>
              <a:rPr lang="cs-CZ" sz="1600" dirty="0"/>
              <a:t>     elongace transverzální aorty</a:t>
            </a:r>
          </a:p>
          <a:p>
            <a:r>
              <a:rPr lang="cs-CZ" sz="1600" dirty="0"/>
              <a:t>     hypertenze</a:t>
            </a:r>
          </a:p>
          <a:p>
            <a:r>
              <a:rPr lang="cs-CZ" sz="1600" dirty="0"/>
              <a:t>	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17157" y="1104319"/>
            <a:ext cx="10179503" cy="43372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/>
              <a:t>1:2500 žen, </a:t>
            </a:r>
            <a:r>
              <a:rPr lang="cs-CZ" sz="1600" dirty="0" err="1"/>
              <a:t>monosomie</a:t>
            </a:r>
            <a:r>
              <a:rPr lang="cs-CZ" sz="1600" dirty="0"/>
              <a:t> X-chromozomu (45X0), mozaika</a:t>
            </a:r>
          </a:p>
          <a:p>
            <a:r>
              <a:rPr lang="cs-CZ" sz="1600" b="1" dirty="0"/>
              <a:t>Kardiovaskulární postižení u 50% žen </a:t>
            </a:r>
            <a:r>
              <a:rPr lang="cs-CZ" sz="1600" dirty="0"/>
              <a:t>(BAV, </a:t>
            </a:r>
            <a:r>
              <a:rPr lang="cs-CZ" sz="1600" dirty="0" err="1"/>
              <a:t>CoA</a:t>
            </a:r>
            <a:r>
              <a:rPr lang="cs-CZ" sz="1600" dirty="0"/>
              <a:t>, parciální anomální plicní drenáž, LSVC, elongovaný</a:t>
            </a:r>
          </a:p>
          <a:p>
            <a:pPr marL="0" indent="0">
              <a:buNone/>
            </a:pPr>
            <a:r>
              <a:rPr lang="cs-CZ" sz="1600" dirty="0"/>
              <a:t>      aortální oblouk, dilatace aorty a </a:t>
            </a:r>
            <a:r>
              <a:rPr lang="cs-CZ" sz="1600" dirty="0" err="1"/>
              <a:t>brachocefalických</a:t>
            </a:r>
            <a:r>
              <a:rPr lang="cs-CZ" sz="1600" dirty="0"/>
              <a:t> arterií )</a:t>
            </a:r>
          </a:p>
          <a:p>
            <a:r>
              <a:rPr lang="cs-CZ" sz="1600" b="1" dirty="0"/>
              <a:t>Indexace rozměru aorty na BSA </a:t>
            </a:r>
            <a:r>
              <a:rPr lang="cs-CZ" sz="1600" dirty="0"/>
              <a:t>(malý vzrůst)</a:t>
            </a:r>
          </a:p>
          <a:p>
            <a:r>
              <a:rPr lang="cs-CZ" sz="1600" b="1" dirty="0"/>
              <a:t>Disekce aorty je 6x častější </a:t>
            </a:r>
            <a:r>
              <a:rPr lang="cs-CZ" sz="1600" dirty="0"/>
              <a:t>oproti zdravé populaci (40/100 000 versus 6/100 000 </a:t>
            </a:r>
            <a:r>
              <a:rPr lang="cs-CZ" sz="1600" dirty="0" err="1"/>
              <a:t>paciento</a:t>
            </a:r>
            <a:r>
              <a:rPr lang="cs-CZ" sz="1600" dirty="0"/>
              <a:t>-roků)</a:t>
            </a:r>
          </a:p>
          <a:p>
            <a:r>
              <a:rPr lang="cs-CZ" sz="1600" b="1" dirty="0"/>
              <a:t>Riziková gravidita vč. gravidity z </a:t>
            </a:r>
            <a:r>
              <a:rPr lang="cs-CZ" sz="1600" b="1" dirty="0" err="1"/>
              <a:t>donorských</a:t>
            </a:r>
            <a:r>
              <a:rPr lang="cs-CZ" sz="1600" b="1" dirty="0"/>
              <a:t> </a:t>
            </a:r>
            <a:r>
              <a:rPr lang="cs-CZ" sz="1600" b="1" dirty="0" err="1"/>
              <a:t>oocytů</a:t>
            </a:r>
            <a:r>
              <a:rPr lang="cs-CZ" sz="1600" b="1" dirty="0"/>
              <a:t> – </a:t>
            </a:r>
            <a:r>
              <a:rPr lang="cs-CZ" sz="1600" dirty="0"/>
              <a:t>disekce, HT, </a:t>
            </a:r>
            <a:r>
              <a:rPr lang="cs-CZ" sz="1600" dirty="0" err="1"/>
              <a:t>preeklampsie</a:t>
            </a:r>
            <a:r>
              <a:rPr lang="cs-CZ" sz="1600" dirty="0"/>
              <a:t>, 100x vyšší mateřská mortalita</a:t>
            </a:r>
          </a:p>
          <a:p>
            <a:r>
              <a:rPr lang="cs-CZ" sz="1600" dirty="0"/>
              <a:t>Každá žena by měla být alespoň 1x za život kardiologicky vyšetřena (TS je  generalizovaná </a:t>
            </a:r>
            <a:r>
              <a:rPr lang="cs-CZ" sz="1600" dirty="0" err="1"/>
              <a:t>arteriopatie</a:t>
            </a:r>
            <a:r>
              <a:rPr lang="cs-CZ" sz="1600" dirty="0"/>
              <a:t>)</a:t>
            </a:r>
          </a:p>
          <a:p>
            <a:pPr marL="320062" lvl="1" indent="0">
              <a:buNone/>
            </a:pPr>
            <a:endParaRPr lang="cs-CZ" sz="1600" dirty="0"/>
          </a:p>
          <a:p>
            <a:pPr lvl="1"/>
            <a:endParaRPr lang="cs-CZ" sz="1600" dirty="0"/>
          </a:p>
          <a:p>
            <a:pPr marL="0" indent="0">
              <a:buNone/>
            </a:pPr>
            <a:endParaRPr lang="cs-CZ" sz="1600" dirty="0"/>
          </a:p>
        </p:txBody>
      </p:sp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497" r="51851" b="24431"/>
          <a:stretch/>
        </p:blipFill>
        <p:spPr>
          <a:xfrm>
            <a:off x="5478307" y="3272955"/>
            <a:ext cx="1409737" cy="15437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F66B72F-7900-4CFF-B7DA-8398CD95C6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4" t="5429" r="19627" b="18663"/>
          <a:stretch/>
        </p:blipFill>
        <p:spPr>
          <a:xfrm>
            <a:off x="7660803" y="3241389"/>
            <a:ext cx="2250012" cy="24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44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Co v </a:t>
            </a:r>
            <a:r>
              <a:rPr lang="cs-CZ" sz="3600" dirty="0" err="1"/>
              <a:t>Guidelines</a:t>
            </a:r>
            <a:r>
              <a:rPr lang="cs-CZ" sz="3600" dirty="0"/>
              <a:t> 2020 chybí 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8" y="1180255"/>
            <a:ext cx="9757882" cy="4315571"/>
          </a:xfrm>
        </p:spPr>
        <p:txBody>
          <a:bodyPr>
            <a:noAutofit/>
          </a:bodyPr>
          <a:lstStyle/>
          <a:p>
            <a:r>
              <a:rPr lang="cs-CZ" sz="1600" dirty="0"/>
              <a:t>Ostatní </a:t>
            </a:r>
            <a:r>
              <a:rPr lang="cs-CZ" sz="1600" dirty="0" err="1"/>
              <a:t>aortopatie</a:t>
            </a:r>
            <a:r>
              <a:rPr lang="cs-CZ" sz="1600" dirty="0"/>
              <a:t> a indikace k operaci – odkaz na ESC </a:t>
            </a:r>
            <a:r>
              <a:rPr lang="cs-CZ" sz="1600" dirty="0" err="1"/>
              <a:t>Guidelines</a:t>
            </a:r>
            <a:r>
              <a:rPr lang="cs-CZ" sz="1600" dirty="0"/>
              <a:t> 2014 pro léčbu patologií aorty</a:t>
            </a:r>
          </a:p>
          <a:p>
            <a:endParaRPr lang="cs-CZ" sz="1600" dirty="0"/>
          </a:p>
          <a:p>
            <a:r>
              <a:rPr lang="cs-CZ" sz="1600" dirty="0"/>
              <a:t>Indikace ke genetickému testování v případě podezření na geneticky podmíněnou  </a:t>
            </a:r>
            <a:r>
              <a:rPr lang="cs-CZ" sz="1600" dirty="0" err="1"/>
              <a:t>aortopatii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Indikační kritéria k profylaktické implantaci PEARS (</a:t>
            </a:r>
            <a:r>
              <a:rPr lang="en-GB" altLang="en-US" sz="1600" dirty="0"/>
              <a:t>Personalised External Aortic Root Support</a:t>
            </a:r>
            <a:r>
              <a:rPr lang="cs-CZ" altLang="en-US" sz="1600" dirty="0"/>
              <a:t>)</a:t>
            </a:r>
            <a:endParaRPr lang="cs-CZ" sz="1600" dirty="0"/>
          </a:p>
          <a:p>
            <a:endParaRPr lang="cs-CZ" sz="1600" dirty="0"/>
          </a:p>
          <a:p>
            <a:pPr marL="0" indent="0">
              <a:buNone/>
            </a:pPr>
            <a:r>
              <a:rPr lang="cs-CZ" sz="1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Ostatní </a:t>
            </a:r>
            <a:r>
              <a:rPr lang="cs-CZ" sz="3600" dirty="0" err="1"/>
              <a:t>aortopatie</a:t>
            </a:r>
            <a:r>
              <a:rPr lang="cs-CZ" sz="3600" dirty="0"/>
              <a:t> ( 37 genů 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8" y="1180255"/>
            <a:ext cx="9347816" cy="43155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		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4007"/>
          <a:stretch/>
        </p:blipFill>
        <p:spPr bwMode="auto">
          <a:xfrm>
            <a:off x="909635" y="1085849"/>
            <a:ext cx="8529640" cy="4618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764693" y="5395949"/>
            <a:ext cx="3676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ECM=</a:t>
            </a:r>
            <a:r>
              <a:rPr lang="cs-CZ" sz="1600" dirty="0" err="1"/>
              <a:t>extracelullar</a:t>
            </a:r>
            <a:r>
              <a:rPr lang="cs-CZ" sz="1600" dirty="0"/>
              <a:t> matrix</a:t>
            </a:r>
          </a:p>
          <a:p>
            <a:r>
              <a:rPr lang="cs-CZ" sz="1600" dirty="0"/>
              <a:t>SMC=</a:t>
            </a:r>
            <a:r>
              <a:rPr lang="cs-CZ" sz="1600" dirty="0" err="1"/>
              <a:t>smoth</a:t>
            </a:r>
            <a:r>
              <a:rPr lang="cs-CZ" sz="1600" dirty="0"/>
              <a:t> </a:t>
            </a:r>
            <a:r>
              <a:rPr lang="cs-CZ" sz="1600" dirty="0" err="1"/>
              <a:t>muscle</a:t>
            </a:r>
            <a:r>
              <a:rPr lang="cs-CZ" sz="1600" dirty="0"/>
              <a:t> cell</a:t>
            </a:r>
          </a:p>
          <a:p>
            <a:r>
              <a:rPr lang="cs-CZ" sz="1600" dirty="0"/>
              <a:t>TGF=</a:t>
            </a:r>
            <a:r>
              <a:rPr lang="cs-CZ" sz="1600" dirty="0" err="1"/>
              <a:t>transforming</a:t>
            </a:r>
            <a:r>
              <a:rPr lang="cs-CZ" sz="1600" dirty="0"/>
              <a:t> </a:t>
            </a:r>
            <a:r>
              <a:rPr lang="cs-CZ" sz="1600" dirty="0" err="1"/>
              <a:t>growth</a:t>
            </a:r>
            <a:r>
              <a:rPr lang="cs-CZ" sz="1600" dirty="0"/>
              <a:t> </a:t>
            </a:r>
            <a:r>
              <a:rPr lang="cs-CZ" sz="1600" dirty="0" err="1"/>
              <a:t>factor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98423" y="5857614"/>
            <a:ext cx="4402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2019 </a:t>
            </a:r>
            <a:r>
              <a:rPr lang="cs-CZ" sz="1400" i="1" dirty="0" err="1"/>
              <a:t>Vinholo</a:t>
            </a:r>
            <a:r>
              <a:rPr lang="cs-CZ" sz="1400" i="1" dirty="0"/>
              <a:t> TF, </a:t>
            </a:r>
            <a:r>
              <a:rPr lang="cs-CZ" sz="1400" i="1" dirty="0" err="1"/>
              <a:t>Brownstein</a:t>
            </a:r>
            <a:r>
              <a:rPr lang="cs-CZ" sz="1400" i="1" dirty="0"/>
              <a:t> et al.  AORTA 2019;7:99-107. </a:t>
            </a:r>
          </a:p>
        </p:txBody>
      </p:sp>
    </p:spTree>
    <p:extLst>
      <p:ext uri="{BB962C8B-B14F-4D97-AF65-F5344CB8AC3E}">
        <p14:creationId xmlns:p14="http://schemas.microsoft.com/office/powerpoint/2010/main" val="1008614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8" r="5017" b="1828"/>
          <a:stretch/>
        </p:blipFill>
        <p:spPr bwMode="auto">
          <a:xfrm>
            <a:off x="399339" y="1037429"/>
            <a:ext cx="7391400" cy="499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399339" y="76110"/>
            <a:ext cx="9887661" cy="830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3200" dirty="0"/>
              <a:t>Kdy indikovat molekulárně-genetické vyšetření ?</a:t>
            </a:r>
          </a:p>
        </p:txBody>
      </p:sp>
      <p:sp>
        <p:nvSpPr>
          <p:cNvPr id="9" name="Obdélník 8"/>
          <p:cNvSpPr/>
          <p:nvPr/>
        </p:nvSpPr>
        <p:spPr>
          <a:xfrm>
            <a:off x="7876829" y="1169164"/>
            <a:ext cx="24768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RA =  aneuryzma či disekce u prvostupňového a druhostupňového příbuzného </a:t>
            </a:r>
          </a:p>
          <a:p>
            <a:r>
              <a:rPr lang="cs-CZ" sz="1600" dirty="0" err="1"/>
              <a:t>diagnoza</a:t>
            </a:r>
            <a:r>
              <a:rPr lang="cs-CZ" sz="1600" dirty="0"/>
              <a:t>  </a:t>
            </a:r>
            <a:r>
              <a:rPr lang="cs-CZ" sz="1600" dirty="0">
                <a:latin typeface="Calibri"/>
                <a:cs typeface="Calibri"/>
              </a:rPr>
              <a:t>&lt; 60 let </a:t>
            </a:r>
            <a:r>
              <a:rPr lang="cs-CZ" sz="1600" dirty="0"/>
              <a:t> nebo  NSS </a:t>
            </a:r>
            <a:r>
              <a:rPr lang="cs-CZ" sz="1600" dirty="0">
                <a:cs typeface="Calibri"/>
              </a:rPr>
              <a:t>&lt; 45 let</a:t>
            </a:r>
          </a:p>
          <a:p>
            <a:endParaRPr lang="cs-CZ" sz="1600" dirty="0">
              <a:cs typeface="Calibri"/>
            </a:endParaRPr>
          </a:p>
          <a:p>
            <a:endParaRPr lang="cs-CZ" sz="1600" dirty="0"/>
          </a:p>
        </p:txBody>
      </p:sp>
      <p:sp>
        <p:nvSpPr>
          <p:cNvPr id="12" name="Obdélník 11"/>
          <p:cNvSpPr/>
          <p:nvPr/>
        </p:nvSpPr>
        <p:spPr>
          <a:xfrm>
            <a:off x="1084081" y="1037429"/>
            <a:ext cx="3516199" cy="11498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7718949" y="5449995"/>
            <a:ext cx="2634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Verhaegen</a:t>
            </a:r>
            <a:r>
              <a:rPr lang="cs-CZ" sz="1400" i="1" dirty="0"/>
              <a:t> JMA et al.  </a:t>
            </a:r>
            <a:r>
              <a:rPr lang="cs-CZ" sz="1400" i="1" dirty="0" err="1"/>
              <a:t>Int</a:t>
            </a:r>
            <a:r>
              <a:rPr lang="cs-CZ" sz="1400" i="1" dirty="0"/>
              <a:t> J </a:t>
            </a:r>
            <a:r>
              <a:rPr lang="cs-CZ" sz="1400" i="1" dirty="0" err="1"/>
              <a:t>Cardiol</a:t>
            </a:r>
            <a:r>
              <a:rPr lang="cs-CZ" sz="1400" i="1" dirty="0"/>
              <a:t> 258(2018):243-248.</a:t>
            </a:r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PEARS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707057" y="5902436"/>
            <a:ext cx="3241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/>
              <a:t>Kenny</a:t>
            </a:r>
            <a:r>
              <a:rPr lang="cs-CZ" sz="1400" i="1" dirty="0"/>
              <a:t> LA, Austin C, </a:t>
            </a:r>
            <a:r>
              <a:rPr lang="cs-CZ" sz="1400" i="1" dirty="0" err="1"/>
              <a:t>Golesworthy</a:t>
            </a:r>
            <a:r>
              <a:rPr lang="cs-CZ" sz="1400" i="1" dirty="0"/>
              <a:t> T.  2022   </a:t>
            </a:r>
          </a:p>
        </p:txBody>
      </p:sp>
      <p:pic>
        <p:nvPicPr>
          <p:cNvPr id="7" name="Picture 2" descr="VÃ½sledek obrÃ¡zku pro Tal Golesworth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2404" b="4938"/>
          <a:stretch/>
        </p:blipFill>
        <p:spPr bwMode="auto">
          <a:xfrm>
            <a:off x="7903033" y="2387670"/>
            <a:ext cx="2045617" cy="200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624464" y="1130795"/>
            <a:ext cx="9800303" cy="4315571"/>
          </a:xfrm>
        </p:spPr>
        <p:txBody>
          <a:bodyPr>
            <a:noAutofit/>
          </a:bodyPr>
          <a:lstStyle/>
          <a:p>
            <a:r>
              <a:rPr lang="en-GB" altLang="en-US" sz="1600" dirty="0" err="1"/>
              <a:t>ExoVasc</a:t>
            </a:r>
            <a:r>
              <a:rPr lang="en-GB" altLang="en-US" sz="1600" baseline="30000" dirty="0"/>
              <a:t>®</a:t>
            </a:r>
            <a:r>
              <a:rPr lang="en-GB" altLang="en-US" sz="1600" dirty="0"/>
              <a:t> Personalised External Aortic Root Support</a:t>
            </a:r>
            <a:r>
              <a:rPr lang="cs-CZ" altLang="en-US" sz="1600" dirty="0"/>
              <a:t>  ( PEARS )</a:t>
            </a:r>
            <a:r>
              <a:rPr lang="cs-CZ" sz="1600" kern="0" dirty="0"/>
              <a:t> </a:t>
            </a:r>
          </a:p>
          <a:p>
            <a:r>
              <a:rPr lang="cs-CZ" sz="1600" kern="0" dirty="0"/>
              <a:t>První pacient s </a:t>
            </a:r>
            <a:r>
              <a:rPr lang="cs-CZ" sz="1600" kern="0" dirty="0" err="1"/>
              <a:t>ExoVasc</a:t>
            </a:r>
            <a:r>
              <a:rPr lang="cs-CZ" sz="1600" kern="0" dirty="0"/>
              <a:t> (2004) - Ing. </a:t>
            </a:r>
            <a:r>
              <a:rPr lang="cs-CZ" sz="1600" kern="0" dirty="0" err="1"/>
              <a:t>Tal</a:t>
            </a:r>
            <a:r>
              <a:rPr lang="cs-CZ" sz="1600" kern="0" dirty="0"/>
              <a:t> </a:t>
            </a:r>
            <a:r>
              <a:rPr lang="cs-CZ" sz="1600" kern="0" dirty="0" err="1"/>
              <a:t>Golesworthy</a:t>
            </a:r>
            <a:r>
              <a:rPr lang="cs-CZ" sz="1600" kern="0" dirty="0"/>
              <a:t> (1956)  zakladatel společnosti,  MFS</a:t>
            </a:r>
          </a:p>
          <a:p>
            <a:r>
              <a:rPr lang="cs-CZ" altLang="en-US" sz="1600" dirty="0">
                <a:solidFill>
                  <a:schemeClr val="tx1"/>
                </a:solidFill>
              </a:rPr>
              <a:t>Celosvětově implantováno  579  pacientů  ve 31 centrech  ( 8 v ČR ) – data k 15.2.2022</a:t>
            </a:r>
          </a:p>
          <a:p>
            <a:pPr marL="269875" lvl="1" indent="-269875">
              <a:lnSpc>
                <a:spcPct val="150000"/>
              </a:lnSpc>
              <a:buNone/>
              <a:defRPr/>
            </a:pPr>
            <a:r>
              <a:rPr lang="cs-CZ" sz="1600" b="1" dirty="0">
                <a:solidFill>
                  <a:schemeClr val="tx1"/>
                </a:solidFill>
              </a:rPr>
              <a:t>    </a:t>
            </a:r>
            <a:br>
              <a:rPr lang="cs-CZ" altLang="en-US" sz="1600" dirty="0"/>
            </a:br>
            <a:endParaRPr lang="cs-CZ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1"/>
          <a:stretch/>
        </p:blipFill>
        <p:spPr bwMode="auto">
          <a:xfrm>
            <a:off x="86015" y="2320711"/>
            <a:ext cx="7732524" cy="346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418157" y="2659311"/>
            <a:ext cx="7081601" cy="15771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9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8"/>
    </mc:Choice>
    <mc:Fallback xmlns="">
      <p:transition spd="slow" advTm="45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PEARS</a:t>
            </a:r>
          </a:p>
        </p:txBody>
      </p:sp>
      <p:sp>
        <p:nvSpPr>
          <p:cNvPr id="5" name="Nadpis 12">
            <a:extLst>
              <a:ext uri="{FF2B5EF4-FFF2-40B4-BE49-F238E27FC236}">
                <a16:creationId xmlns:a16="http://schemas.microsoft.com/office/drawing/2014/main" id="{E4EDD37C-019B-4015-B58A-5E59B624F5D9}"/>
              </a:ext>
            </a:extLst>
          </p:cNvPr>
          <p:cNvSpPr txBox="1">
            <a:spLocks/>
          </p:cNvSpPr>
          <p:nvPr/>
        </p:nvSpPr>
        <p:spPr>
          <a:xfrm>
            <a:off x="460053" y="1182818"/>
            <a:ext cx="9969822" cy="95410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69875" lvl="1" indent="-269875">
              <a:spcBef>
                <a:spcPct val="50000"/>
              </a:spcBef>
              <a:buClr>
                <a:srgbClr val="990033"/>
              </a:buClr>
              <a:buSzTx/>
              <a:buFont typeface="Wingdings" panose="05000000000000000000" pitchFamily="2" charset="2"/>
              <a:buChar char="§"/>
            </a:pPr>
            <a:r>
              <a:rPr lang="cs-CZ" altLang="en-US" sz="1600" b="1" dirty="0">
                <a:solidFill>
                  <a:schemeClr val="tx1"/>
                </a:solidFill>
              </a:rPr>
              <a:t>Optimální indikace: aorta 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  <a:cs typeface="Calibri"/>
              </a:rPr>
              <a:t>&lt; 55 mm , nepřítomnost významné a</a:t>
            </a:r>
            <a:r>
              <a:rPr lang="cs-CZ" sz="1600" dirty="0">
                <a:solidFill>
                  <a:schemeClr val="tx1"/>
                </a:solidFill>
              </a:rPr>
              <a:t>ortální regurgitace (</a:t>
            </a:r>
            <a:r>
              <a:rPr lang="cs-CZ" sz="1600" dirty="0">
                <a:solidFill>
                  <a:schemeClr val="tx1"/>
                </a:solidFill>
                <a:cs typeface="Calibri"/>
              </a:rPr>
              <a:t>&lt; 1.st)</a:t>
            </a:r>
          </a:p>
          <a:p>
            <a:pPr marL="269875" lvl="1" indent="-269875">
              <a:spcBef>
                <a:spcPct val="50000"/>
              </a:spcBef>
              <a:buClr>
                <a:srgbClr val="990033"/>
              </a:buClr>
              <a:buSzTx/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chemeClr val="tx1"/>
                </a:solidFill>
              </a:rPr>
              <a:t>Kontraindikace: kořen aorty ≥ 55-60 mm, středně významná </a:t>
            </a:r>
            <a:r>
              <a:rPr lang="cs-CZ" sz="1600" dirty="0" err="1">
                <a:solidFill>
                  <a:schemeClr val="tx1"/>
                </a:solidFill>
              </a:rPr>
              <a:t>AoS</a:t>
            </a:r>
            <a:r>
              <a:rPr lang="cs-CZ" sz="1600" dirty="0">
                <a:solidFill>
                  <a:schemeClr val="tx1"/>
                </a:solidFill>
              </a:rPr>
              <a:t>/</a:t>
            </a:r>
            <a:r>
              <a:rPr lang="cs-CZ" sz="1600" dirty="0" err="1">
                <a:solidFill>
                  <a:schemeClr val="tx1"/>
                </a:solidFill>
              </a:rPr>
              <a:t>AoR</a:t>
            </a:r>
            <a:endParaRPr lang="cs-CZ" altLang="en-US" sz="1600" b="1" dirty="0">
              <a:solidFill>
                <a:schemeClr val="tx1"/>
              </a:solidFill>
            </a:endParaRPr>
          </a:p>
          <a:p>
            <a:pPr marL="269875" lvl="1" indent="-269875">
              <a:buClr>
                <a:srgbClr val="990033"/>
              </a:buClr>
              <a:buNone/>
              <a:defRPr/>
            </a:pPr>
            <a:r>
              <a:rPr lang="cs-CZ" sz="1600" b="1" dirty="0">
                <a:solidFill>
                  <a:schemeClr val="tx1"/>
                </a:solidFill>
              </a:rPr>
              <a:t>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826" y="4585716"/>
            <a:ext cx="5455174" cy="157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1" y="3894728"/>
            <a:ext cx="4294844" cy="226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20" y="1799545"/>
            <a:ext cx="1828800" cy="2571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8" y="2098437"/>
            <a:ext cx="3144392" cy="22722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62" y="2098437"/>
            <a:ext cx="3008275" cy="16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38"/>
    </mc:Choice>
    <mc:Fallback xmlns="">
      <p:transition spd="slow" advTm="4563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Deklarace konfliktu zájmu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6" r="560"/>
          <a:stretch/>
        </p:blipFill>
        <p:spPr bwMode="auto">
          <a:xfrm>
            <a:off x="988083" y="1326375"/>
            <a:ext cx="7894659" cy="46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42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Závěry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8" y="1180255"/>
            <a:ext cx="9347816" cy="4888772"/>
          </a:xfrm>
        </p:spPr>
        <p:txBody>
          <a:bodyPr>
            <a:no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Genetické podmíněné </a:t>
            </a:r>
            <a:r>
              <a:rPr lang="cs-CZ" sz="1600" dirty="0" err="1">
                <a:solidFill>
                  <a:schemeClr val="tx1"/>
                </a:solidFill>
              </a:rPr>
              <a:t>aortopatie</a:t>
            </a:r>
            <a:r>
              <a:rPr lang="cs-CZ" sz="1600" dirty="0">
                <a:solidFill>
                  <a:schemeClr val="tx1"/>
                </a:solidFill>
              </a:rPr>
              <a:t> patří mezi středně komplexní vady a jsou  příčinou aneuryzmat aorty,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disekce a úmrtí v mladém věku.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Genetické testování hraje významnou roli v diagnostice a managementu </a:t>
            </a:r>
            <a:r>
              <a:rPr lang="cs-CZ" sz="1600" dirty="0" err="1">
                <a:solidFill>
                  <a:schemeClr val="tx1"/>
                </a:solidFill>
              </a:rPr>
              <a:t>aortopatií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Základními zobrazovacími metodami zůstávají ECHO, CT a MRI.  V rámci sledování je vždy nutné srovnávat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stejnou modalitu.  Limitní  hodnoty BSA je třeba zohlednit při hodnocení diametru aorty, nezbytná je  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indexace na BSA u </a:t>
            </a:r>
            <a:r>
              <a:rPr lang="cs-CZ" sz="1600" dirty="0" err="1">
                <a:solidFill>
                  <a:schemeClr val="tx1"/>
                </a:solidFill>
              </a:rPr>
              <a:t>Turnerova</a:t>
            </a:r>
            <a:r>
              <a:rPr lang="cs-CZ" sz="1600" dirty="0">
                <a:solidFill>
                  <a:schemeClr val="tx1"/>
                </a:solidFill>
              </a:rPr>
              <a:t> syndromu. </a:t>
            </a: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Chirurgická léčba zásadně zlepšuje prognózu nemocných. Preferovány jsou záchovné operace. </a:t>
            </a: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>
                <a:solidFill>
                  <a:schemeClr val="tx1"/>
                </a:solidFill>
              </a:rPr>
              <a:t>PEARS představuje slibnou metodu v  léčbě dilatace kořene či ascendentní aorty.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S ohledem na preventivní indikaci by měla být kritéria pro implantaci </a:t>
            </a:r>
            <a:r>
              <a:rPr lang="cs-CZ" sz="1600" dirty="0"/>
              <a:t>PEARS nižší, ale</a:t>
            </a:r>
          </a:p>
          <a:p>
            <a:pPr marL="0" indent="0">
              <a:buNone/>
            </a:pPr>
            <a:r>
              <a:rPr lang="cs-CZ" sz="1600" dirty="0"/>
              <a:t>      v současné době chybí jasná opora v </a:t>
            </a:r>
            <a:r>
              <a:rPr lang="cs-CZ" sz="1600" dirty="0" err="1"/>
              <a:t>guidelines</a:t>
            </a:r>
            <a:r>
              <a:rPr lang="cs-CZ" sz="1600" dirty="0"/>
              <a:t>. </a:t>
            </a:r>
          </a:p>
          <a:p>
            <a:pPr marL="0" indent="0">
              <a:buNone/>
            </a:pPr>
            <a:endParaRPr lang="cs-CZ" sz="1600" dirty="0"/>
          </a:p>
          <a:p>
            <a:r>
              <a:rPr lang="cs-CZ" sz="1600" dirty="0"/>
              <a:t>Nemocní mají být celoživotně sledování ve specializovaných centrech.</a:t>
            </a:r>
            <a:r>
              <a:rPr lang="cs-CZ" sz="1600" dirty="0">
                <a:solidFill>
                  <a:schemeClr val="tx1"/>
                </a:solidFill>
              </a:rPr>
              <a:t> Klíčová je multioborová spolupráce</a:t>
            </a:r>
          </a:p>
          <a:p>
            <a:pPr marL="0" indent="0">
              <a:buNone/>
            </a:pPr>
            <a:r>
              <a:rPr lang="cs-CZ" sz="1600" dirty="0">
                <a:solidFill>
                  <a:schemeClr val="tx1"/>
                </a:solidFill>
              </a:rPr>
              <a:t>      kardiologa, kardiochirurga, klinického genetika a dalších specialistů. </a:t>
            </a:r>
          </a:p>
          <a:p>
            <a:endParaRPr lang="cs-CZ" sz="1600" dirty="0"/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2076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Děkuji za pozornost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r="4690"/>
          <a:stretch/>
        </p:blipFill>
        <p:spPr>
          <a:xfrm>
            <a:off x="400152" y="1159497"/>
            <a:ext cx="5061959" cy="297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VÃ½sledek obrÃ¡zku pro fn Br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02" y="3527698"/>
            <a:ext cx="4880866" cy="2745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1" b="19074"/>
          <a:stretch/>
        </p:blipFill>
        <p:spPr>
          <a:xfrm>
            <a:off x="2277546" y="4293174"/>
            <a:ext cx="2865954" cy="607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7" y="2198862"/>
            <a:ext cx="1107162" cy="1107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bdélník 7"/>
          <p:cNvSpPr/>
          <p:nvPr/>
        </p:nvSpPr>
        <p:spPr>
          <a:xfrm>
            <a:off x="0" y="6311641"/>
            <a:ext cx="10287000" cy="5573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3022" b="1" dirty="0">
                <a:solidFill>
                  <a:srgbClr val="FFFFFF"/>
                </a:solidFill>
              </a:rPr>
              <a:t>Centrum komplexní péče o VSV v dospělosti Brno</a:t>
            </a:r>
            <a:endParaRPr lang="pt-BR" sz="3022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98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6" y="1254963"/>
            <a:ext cx="9353550" cy="272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780339" y="66585"/>
            <a:ext cx="8521005" cy="8303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2500" lnSpcReduction="20000"/>
          </a:bodyPr>
          <a:lstStyle>
            <a:lvl1pPr algn="ctr" defTabSz="914466" rtl="0" eaLnBrk="1" latinLnBrk="0" hangingPunct="1">
              <a:spcBef>
                <a:spcPct val="0"/>
              </a:spcBef>
              <a:buNone/>
              <a:defRPr lang="en-US" sz="4400" b="0" kern="1200" cap="none" spc="0" dirty="0">
                <a:ln>
                  <a:noFill/>
                </a:ln>
                <a:solidFill>
                  <a:schemeClr val="bg1"/>
                </a:solidFill>
                <a:effectLst/>
                <a:latin typeface="Tw Cen MT" panose="020B0602020104020603" pitchFamily="34" charset="-18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/>
              <a:t>Geneticky podmíněné aortopatie </a:t>
            </a:r>
            <a:br>
              <a:rPr lang="cs-CZ"/>
            </a:br>
            <a:r>
              <a:rPr lang="cs-CZ" sz="2700"/>
              <a:t>(HTAD = heritable thoracic aortic disease)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43638" b="11607"/>
          <a:stretch/>
        </p:blipFill>
        <p:spPr>
          <a:xfrm rot="10800000">
            <a:off x="297058" y="4367218"/>
            <a:ext cx="931667" cy="180146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5589" r="8889" b="16169"/>
          <a:stretch/>
        </p:blipFill>
        <p:spPr>
          <a:xfrm>
            <a:off x="1228726" y="4367218"/>
            <a:ext cx="1833651" cy="182507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77" y="4367218"/>
            <a:ext cx="1219200" cy="18288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r="8254"/>
          <a:stretch/>
        </p:blipFill>
        <p:spPr>
          <a:xfrm>
            <a:off x="4301477" y="4367218"/>
            <a:ext cx="1962150" cy="179736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29198" r="7915" b="9548"/>
          <a:stretch/>
        </p:blipFill>
        <p:spPr>
          <a:xfrm>
            <a:off x="6263627" y="4367220"/>
            <a:ext cx="2043478" cy="18014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t="6543" r="18261" b="24609"/>
          <a:stretch/>
        </p:blipFill>
        <p:spPr>
          <a:xfrm>
            <a:off x="8307106" y="4367218"/>
            <a:ext cx="1790920" cy="17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83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0913" y="142000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/>
              <a:t>Guidelines</a:t>
            </a:r>
            <a:r>
              <a:rPr lang="cs-CZ" sz="3600" dirty="0"/>
              <a:t> VSV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0839" y="1882276"/>
            <a:ext cx="3069564" cy="4315571"/>
          </a:xfrm>
        </p:spPr>
        <p:txBody>
          <a:bodyPr>
            <a:noAutofit/>
          </a:bodyPr>
          <a:lstStyle/>
          <a:p>
            <a:r>
              <a:rPr lang="cs-CZ" sz="1600" dirty="0" err="1"/>
              <a:t>Marfanův</a:t>
            </a:r>
            <a:r>
              <a:rPr lang="cs-CZ" sz="1600" dirty="0"/>
              <a:t> syndrom (MFS)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674935" y="1885751"/>
            <a:ext cx="4864231" cy="43155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dirty="0" err="1"/>
              <a:t>Marfanův</a:t>
            </a:r>
            <a:r>
              <a:rPr lang="cs-CZ" sz="1600" dirty="0"/>
              <a:t> syndrom </a:t>
            </a:r>
            <a:r>
              <a:rPr lang="cs-CZ" sz="1600" b="1" dirty="0"/>
              <a:t>a ostatní dědičná onemocnění </a:t>
            </a:r>
          </a:p>
          <a:p>
            <a:pPr marL="0" indent="0">
              <a:buNone/>
            </a:pPr>
            <a:r>
              <a:rPr lang="cs-CZ" sz="1600" b="1" dirty="0"/>
              <a:t>      hrudní aorty (HTAD)</a:t>
            </a:r>
          </a:p>
          <a:p>
            <a:endParaRPr lang="cs-CZ" sz="1600" dirty="0"/>
          </a:p>
          <a:p>
            <a:r>
              <a:rPr lang="cs-CZ" sz="1600" b="1" dirty="0"/>
              <a:t>Klasifikace VSV dle komplexity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b="1" dirty="0" err="1"/>
              <a:t>Loeys-Dietzův</a:t>
            </a:r>
            <a:r>
              <a:rPr lang="cs-CZ" sz="1600" b="1" dirty="0"/>
              <a:t> syndrom</a:t>
            </a:r>
          </a:p>
          <a:p>
            <a:endParaRPr lang="cs-CZ" sz="1600" b="1" dirty="0"/>
          </a:p>
          <a:p>
            <a:r>
              <a:rPr lang="cs-CZ" sz="1600" b="1" dirty="0" err="1"/>
              <a:t>Turnerův</a:t>
            </a:r>
            <a:r>
              <a:rPr lang="cs-CZ" sz="1600" b="1" dirty="0"/>
              <a:t> syndrom</a:t>
            </a:r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b="1" dirty="0"/>
              <a:t>BAV </a:t>
            </a:r>
            <a:r>
              <a:rPr lang="cs-CZ" sz="1600" b="1" dirty="0" err="1"/>
              <a:t>aortopatie</a:t>
            </a: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r>
              <a:rPr lang="cs-CZ" sz="1600" b="1" dirty="0"/>
              <a:t>Záchovné operace jsou metodou první volby </a:t>
            </a:r>
            <a:r>
              <a:rPr lang="cs-CZ" sz="1600" dirty="0"/>
              <a:t>	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674936" y="1200675"/>
            <a:ext cx="1640264" cy="584775"/>
          </a:xfrm>
          <a:prstGeom prst="rect">
            <a:avLst/>
          </a:prstGeom>
          <a:solidFill>
            <a:srgbClr val="373545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   </a:t>
            </a:r>
            <a:r>
              <a:rPr lang="cs-CZ" sz="3200" dirty="0">
                <a:solidFill>
                  <a:schemeClr val="bg1"/>
                </a:solidFill>
              </a:rPr>
              <a:t>2020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085654" y="1200676"/>
            <a:ext cx="1640264" cy="584775"/>
          </a:xfrm>
          <a:prstGeom prst="rect">
            <a:avLst/>
          </a:prstGeom>
          <a:solidFill>
            <a:srgbClr val="373545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    </a:t>
            </a:r>
            <a:r>
              <a:rPr lang="cs-CZ" sz="3200" dirty="0">
                <a:solidFill>
                  <a:schemeClr val="bg1"/>
                </a:solidFill>
              </a:rPr>
              <a:t>2010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22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 err="1"/>
              <a:t>Aortopatie</a:t>
            </a:r>
            <a:r>
              <a:rPr lang="cs-CZ" sz="3600" dirty="0"/>
              <a:t> patří mezi středně komplexní VSV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78" y="1065230"/>
            <a:ext cx="7785100" cy="752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999240" y="4430598"/>
            <a:ext cx="3968685" cy="3252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Klinická prezentace MFS a HTAD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8" y="1180255"/>
            <a:ext cx="9347816" cy="4315571"/>
          </a:xfrm>
        </p:spPr>
        <p:txBody>
          <a:bodyPr>
            <a:noAutofit/>
          </a:bodyPr>
          <a:lstStyle/>
          <a:p>
            <a:r>
              <a:rPr lang="cs-CZ" sz="1600" dirty="0"/>
              <a:t>Geneticky a klinicky heterogenní onemocnění hrudní aorty</a:t>
            </a:r>
          </a:p>
          <a:p>
            <a:r>
              <a:rPr lang="cs-CZ" sz="1600" dirty="0"/>
              <a:t>Překryv fenotypových projevů</a:t>
            </a:r>
          </a:p>
          <a:p>
            <a:r>
              <a:rPr lang="cs-CZ" sz="1600" dirty="0"/>
              <a:t>Prognóza je determinována  </a:t>
            </a:r>
            <a:r>
              <a:rPr lang="cs-CZ" sz="1600" b="1" dirty="0"/>
              <a:t>progresivní dilatací a/nebo disekcí aorty</a:t>
            </a:r>
          </a:p>
          <a:p>
            <a:r>
              <a:rPr lang="cs-CZ" sz="1600" dirty="0"/>
              <a:t>Průměrný věk úmrtí neléčených nemocných s </a:t>
            </a:r>
            <a:r>
              <a:rPr lang="cs-CZ" sz="1600" dirty="0" err="1"/>
              <a:t>Marfanovým</a:t>
            </a:r>
            <a:r>
              <a:rPr lang="cs-CZ" sz="1600" dirty="0"/>
              <a:t> syndromem je </a:t>
            </a:r>
            <a:r>
              <a:rPr lang="cs-CZ" sz="1600" dirty="0">
                <a:latin typeface="Calibri"/>
                <a:cs typeface="Calibri"/>
              </a:rPr>
              <a:t>&lt; 40 let</a:t>
            </a:r>
          </a:p>
          <a:p>
            <a:r>
              <a:rPr lang="cs-CZ" sz="1600" b="1" dirty="0">
                <a:latin typeface="Calibri"/>
                <a:cs typeface="Calibri"/>
              </a:rPr>
              <a:t>Rizikové faktory disekce A</a:t>
            </a:r>
            <a:r>
              <a:rPr lang="cs-CZ" sz="1600" dirty="0">
                <a:latin typeface="Calibri"/>
                <a:cs typeface="Calibri"/>
              </a:rPr>
              <a:t>:  kořen aorty ≥ 50mm, rychlost růstu,  RA disekce při</a:t>
            </a:r>
          </a:p>
          <a:p>
            <a:pPr marL="0" indent="0">
              <a:buNone/>
            </a:pPr>
            <a:r>
              <a:rPr lang="cs-CZ" sz="1600" dirty="0">
                <a:latin typeface="Calibri"/>
                <a:cs typeface="Calibri"/>
              </a:rPr>
              <a:t>      malém průměru, těhotenství, hypertenze </a:t>
            </a:r>
          </a:p>
          <a:p>
            <a:r>
              <a:rPr lang="cs-CZ" sz="1600" dirty="0">
                <a:latin typeface="Calibri"/>
                <a:cs typeface="Calibri"/>
              </a:rPr>
              <a:t>AR, </a:t>
            </a:r>
            <a:r>
              <a:rPr lang="cs-CZ" sz="1600" dirty="0" err="1">
                <a:latin typeface="Calibri"/>
                <a:cs typeface="Calibri"/>
              </a:rPr>
              <a:t>MiR</a:t>
            </a:r>
            <a:r>
              <a:rPr lang="cs-CZ" sz="1600" dirty="0">
                <a:latin typeface="Calibri"/>
                <a:cs typeface="Calibri"/>
              </a:rPr>
              <a:t>, </a:t>
            </a:r>
            <a:r>
              <a:rPr lang="cs-CZ" sz="1600" dirty="0" err="1">
                <a:latin typeface="Calibri"/>
                <a:cs typeface="Calibri"/>
              </a:rPr>
              <a:t>TriR</a:t>
            </a:r>
            <a:r>
              <a:rPr lang="cs-CZ" sz="1600" dirty="0">
                <a:latin typeface="Calibri"/>
                <a:cs typeface="Calibri"/>
              </a:rPr>
              <a:t> při prolapsu jsou časnější indikací k chirurgickému řešení než u ostatní populace</a:t>
            </a:r>
            <a:endParaRPr lang="cs-CZ" sz="1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7" t="6836" r="6445" b="9179"/>
          <a:stretch/>
        </p:blipFill>
        <p:spPr>
          <a:xfrm>
            <a:off x="166776" y="4017694"/>
            <a:ext cx="1943678" cy="21994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4" t="1903" r="25794" b="34513"/>
          <a:stretch/>
        </p:blipFill>
        <p:spPr>
          <a:xfrm>
            <a:off x="2110454" y="4017694"/>
            <a:ext cx="1713644" cy="2199425"/>
          </a:xfrm>
          <a:prstGeom prst="rect">
            <a:avLst/>
          </a:prstGeom>
        </p:spPr>
      </p:pic>
      <p:pic>
        <p:nvPicPr>
          <p:cNvPr id="7" name="ECHO A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9192" t="24672" r="20109" b="20339"/>
          <a:stretch/>
        </p:blipFill>
        <p:spPr>
          <a:xfrm>
            <a:off x="5720828" y="4033016"/>
            <a:ext cx="2013659" cy="218410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5700" r="49621" b="14795"/>
          <a:stretch/>
        </p:blipFill>
        <p:spPr>
          <a:xfrm rot="10800000">
            <a:off x="7796965" y="4587877"/>
            <a:ext cx="1196797" cy="162158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43638" b="11607"/>
          <a:stretch/>
        </p:blipFill>
        <p:spPr>
          <a:xfrm>
            <a:off x="9118718" y="4572465"/>
            <a:ext cx="846606" cy="16369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6779015-7474-4CEC-BFE1-4E4DAFAAD1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t="3883" r="16815" b="10208"/>
          <a:stretch/>
        </p:blipFill>
        <p:spPr>
          <a:xfrm>
            <a:off x="3859548" y="4025355"/>
            <a:ext cx="1796432" cy="21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6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Diagnostika MFS a HTAD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232" y="1147887"/>
            <a:ext cx="10085609" cy="4315571"/>
          </a:xfrm>
        </p:spPr>
        <p:txBody>
          <a:bodyPr>
            <a:noAutofit/>
          </a:bodyPr>
          <a:lstStyle/>
          <a:p>
            <a:r>
              <a:rPr lang="cs-CZ" sz="1600" dirty="0"/>
              <a:t>Časná diagnostika, </a:t>
            </a:r>
            <a:r>
              <a:rPr lang="cs-CZ" sz="1600" b="1" dirty="0"/>
              <a:t>multidisciplinární přístup </a:t>
            </a:r>
            <a:r>
              <a:rPr lang="cs-CZ" sz="1600" dirty="0"/>
              <a:t>s integrací klinických a genetických vyšetření </a:t>
            </a:r>
          </a:p>
          <a:p>
            <a:r>
              <a:rPr lang="cs-CZ" sz="1600" b="1" dirty="0" err="1"/>
              <a:t>Ghentská</a:t>
            </a:r>
            <a:r>
              <a:rPr lang="cs-CZ" sz="1600" b="1" dirty="0"/>
              <a:t> kritéria </a:t>
            </a:r>
            <a:r>
              <a:rPr lang="cs-CZ" sz="1600" dirty="0"/>
              <a:t>v diagnóze MFS, zásadní je výskyt aneuryzmatu či disekce aorty a ektopie čočky</a:t>
            </a:r>
          </a:p>
          <a:p>
            <a:pPr marL="0" indent="0">
              <a:buNone/>
            </a:pPr>
            <a:r>
              <a:rPr lang="cs-CZ" sz="1600" dirty="0"/>
              <a:t>       kritéria pro ostatní HTAD jsou méně definovaná</a:t>
            </a:r>
          </a:p>
          <a:p>
            <a:r>
              <a:rPr lang="cs-CZ" sz="1600" b="1" dirty="0"/>
              <a:t>Genetické testování </a:t>
            </a:r>
            <a:r>
              <a:rPr lang="cs-CZ" sz="1600" dirty="0"/>
              <a:t>má významný podíl na diagnostice a vedení managementu</a:t>
            </a:r>
          </a:p>
          <a:p>
            <a:pPr marL="0" indent="0">
              <a:buNone/>
            </a:pPr>
            <a:r>
              <a:rPr lang="cs-CZ" sz="1600" dirty="0"/>
              <a:t>      záchyt kauzálních mutací je u </a:t>
            </a:r>
            <a:r>
              <a:rPr lang="cs-CZ" sz="1600" dirty="0" err="1"/>
              <a:t>syndromových</a:t>
            </a:r>
            <a:r>
              <a:rPr lang="cs-CZ" sz="1600" dirty="0"/>
              <a:t> aneuryzmat </a:t>
            </a:r>
            <a:r>
              <a:rPr lang="cs-CZ" sz="1600" dirty="0">
                <a:latin typeface="Calibri"/>
                <a:cs typeface="Calibri"/>
              </a:rPr>
              <a:t>&gt; </a:t>
            </a:r>
            <a:r>
              <a:rPr lang="cs-CZ" sz="1600" dirty="0"/>
              <a:t> 90%, potvrzuje diagnózu a</a:t>
            </a:r>
          </a:p>
          <a:p>
            <a:pPr marL="0" indent="0">
              <a:buNone/>
            </a:pPr>
            <a:r>
              <a:rPr lang="cs-CZ" sz="1600" dirty="0"/>
              <a:t>      je indikací k testování rodinných příslušníků,  u </a:t>
            </a:r>
            <a:r>
              <a:rPr lang="cs-CZ" sz="1600" dirty="0" err="1"/>
              <a:t>nesyndromových</a:t>
            </a:r>
            <a:r>
              <a:rPr lang="cs-CZ" sz="1600" dirty="0"/>
              <a:t> aneuryzmat je záchyt mutací 20-30 %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3"/>
          <a:stretch/>
        </p:blipFill>
        <p:spPr bwMode="auto">
          <a:xfrm>
            <a:off x="1940650" y="2964105"/>
            <a:ext cx="5115604" cy="37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360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Diagnostika MFS a HTAD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7717" y="1180255"/>
            <a:ext cx="9875217" cy="4315571"/>
          </a:xfrm>
        </p:spPr>
        <p:txBody>
          <a:bodyPr>
            <a:noAutofit/>
          </a:bodyPr>
          <a:lstStyle/>
          <a:p>
            <a:r>
              <a:rPr lang="cs-CZ" sz="1600" b="1" dirty="0"/>
              <a:t>ECHO</a:t>
            </a:r>
            <a:r>
              <a:rPr lang="cs-CZ" sz="1600" dirty="0"/>
              <a:t>:   </a:t>
            </a:r>
            <a:r>
              <a:rPr lang="cs-CZ" sz="1600" dirty="0" err="1"/>
              <a:t>meření</a:t>
            </a:r>
            <a:r>
              <a:rPr lang="cs-CZ" sz="1600" dirty="0"/>
              <a:t> </a:t>
            </a:r>
            <a:r>
              <a:rPr lang="cs-CZ" sz="1600" dirty="0" err="1"/>
              <a:t>anulu</a:t>
            </a:r>
            <a:r>
              <a:rPr lang="cs-CZ" sz="1600" dirty="0"/>
              <a:t>, kořene, STJ, ascendentní a descendentní aorty, hodnocení chlopní, přítomnost PDA</a:t>
            </a:r>
          </a:p>
          <a:p>
            <a:pPr marL="0" indent="0">
              <a:buNone/>
            </a:pPr>
            <a:r>
              <a:rPr lang="cs-CZ" sz="1600" dirty="0"/>
              <a:t>	</a:t>
            </a:r>
            <a:r>
              <a:rPr lang="cs-CZ" sz="1600" b="1" dirty="0"/>
              <a:t>korekce měřených hodnot s ohledem na věk, pohlaví a BSA   </a:t>
            </a:r>
          </a:p>
          <a:p>
            <a:pPr marL="0" indent="0">
              <a:buNone/>
            </a:pPr>
            <a:r>
              <a:rPr lang="cs-CZ" sz="1600" b="1" i="1" dirty="0"/>
              <a:t>					   </a:t>
            </a:r>
            <a:r>
              <a:rPr lang="cs-CZ" sz="1400" i="1" dirty="0" err="1"/>
              <a:t>Devereux</a:t>
            </a:r>
            <a:r>
              <a:rPr lang="cs-CZ" sz="1400" i="1" dirty="0"/>
              <a:t> RB et al </a:t>
            </a:r>
            <a:r>
              <a:rPr lang="cs-CZ" sz="1400" i="1" dirty="0" err="1"/>
              <a:t>Am</a:t>
            </a:r>
            <a:r>
              <a:rPr lang="cs-CZ" sz="1400" i="1" dirty="0"/>
              <a:t> J </a:t>
            </a:r>
            <a:r>
              <a:rPr lang="cs-CZ" sz="1400" i="1" dirty="0" err="1"/>
              <a:t>Cardiol</a:t>
            </a:r>
            <a:r>
              <a:rPr lang="cs-CZ" sz="1400" i="1" dirty="0"/>
              <a:t> 2012;110:1189-1194</a:t>
            </a:r>
          </a:p>
          <a:p>
            <a:pPr marL="640126" lvl="2" indent="0">
              <a:buNone/>
            </a:pPr>
            <a:r>
              <a:rPr lang="cs-CZ" sz="1600" dirty="0"/>
              <a:t>  </a:t>
            </a:r>
          </a:p>
          <a:p>
            <a:r>
              <a:rPr lang="cs-CZ" sz="1600" b="1" dirty="0"/>
              <a:t>MRI nebo CT  AG</a:t>
            </a:r>
            <a:r>
              <a:rPr lang="cs-CZ" sz="1600" dirty="0"/>
              <a:t>:  provést u každého pacienta na počátku sledování</a:t>
            </a:r>
          </a:p>
          <a:p>
            <a:pPr marL="0" indent="0">
              <a:buNone/>
            </a:pPr>
            <a:r>
              <a:rPr lang="cs-CZ" sz="1600" dirty="0"/>
              <a:t>		zobrazení celé aorty od hlavy po pánevní tepny včetně větví</a:t>
            </a:r>
          </a:p>
          <a:p>
            <a:pPr marL="0" indent="0">
              <a:buNone/>
            </a:pPr>
            <a:r>
              <a:rPr lang="cs-CZ" sz="1600" dirty="0"/>
              <a:t>		</a:t>
            </a:r>
            <a:r>
              <a:rPr lang="cs-CZ" sz="1600" dirty="0" err="1"/>
              <a:t>tortuosity</a:t>
            </a:r>
            <a:r>
              <a:rPr lang="cs-CZ" sz="1600" dirty="0"/>
              <a:t> aorty a vertebrálních tepen mají diagnostický a prognostický význam</a:t>
            </a:r>
          </a:p>
        </p:txBody>
      </p:sp>
      <p:pic>
        <p:nvPicPr>
          <p:cNvPr id="7" name="MiR TEE 0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101" t="18555" r="22752" b="28125"/>
          <a:stretch/>
        </p:blipFill>
        <p:spPr>
          <a:xfrm>
            <a:off x="5040841" y="4169097"/>
            <a:ext cx="2185210" cy="20038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23615" r="28485" b="14374"/>
          <a:stretch/>
        </p:blipFill>
        <p:spPr>
          <a:xfrm>
            <a:off x="7299120" y="3886251"/>
            <a:ext cx="1414672" cy="2274729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9" t="2551" r="4827" b="57304"/>
          <a:stretch/>
        </p:blipFill>
        <p:spPr bwMode="auto">
          <a:xfrm>
            <a:off x="8715453" y="3886251"/>
            <a:ext cx="1627659" cy="227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" t="21121" r="18216" b="12039"/>
          <a:stretch/>
        </p:blipFill>
        <p:spPr>
          <a:xfrm>
            <a:off x="2446455" y="4169097"/>
            <a:ext cx="2448247" cy="203659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B25F1E-14E4-4905-9366-194A495F87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8" t="13078" r="17158" b="12549"/>
          <a:stretch/>
        </p:blipFill>
        <p:spPr>
          <a:xfrm>
            <a:off x="153573" y="3503652"/>
            <a:ext cx="2213109" cy="27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0339" y="66585"/>
            <a:ext cx="8521005" cy="830380"/>
          </a:xfrm>
        </p:spPr>
        <p:txBody>
          <a:bodyPr>
            <a:normAutofit/>
          </a:bodyPr>
          <a:lstStyle/>
          <a:p>
            <a:r>
              <a:rPr lang="cs-CZ" sz="3600" dirty="0"/>
              <a:t>Farmakologická léčba MFS a HTAD </a:t>
            </a:r>
          </a:p>
        </p:txBody>
      </p:sp>
      <p:sp>
        <p:nvSpPr>
          <p:cNvPr id="5" name="Zástupný symbol pro obsah 2"/>
          <p:cNvSpPr txBox="1">
            <a:spLocks noGrp="1"/>
          </p:cNvSpPr>
          <p:nvPr>
            <p:ph idx="1"/>
          </p:nvPr>
        </p:nvSpPr>
        <p:spPr>
          <a:xfrm>
            <a:off x="595398" y="1155237"/>
            <a:ext cx="9875697" cy="43164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40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94402" indent="-274340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8743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43082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98" indent="-228617" algn="l" defTabSz="914466" rtl="0" eaLnBrk="1" latinLnBrk="0" hangingPunct="1">
              <a:spcBef>
                <a:spcPct val="20000"/>
              </a:spcBef>
              <a:buClr>
                <a:srgbClr val="990033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603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2089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71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9058" indent="-228617" algn="l" defTabSz="914466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00" b="1" dirty="0"/>
              <a:t>BB</a:t>
            </a:r>
            <a:r>
              <a:rPr lang="cs-CZ" sz="1600" dirty="0"/>
              <a:t> –  snižují smykové napětí cévní stěny, snižují progresi  dilatace aorty, ale neredukují mortalitu či riziko disekce					</a:t>
            </a:r>
            <a:r>
              <a:rPr lang="cs-CZ" sz="1400" i="1" dirty="0" err="1"/>
              <a:t>Shores</a:t>
            </a:r>
            <a:r>
              <a:rPr lang="cs-CZ" sz="1400" i="1" dirty="0"/>
              <a:t> J, Berger KR et al. j Med 1994;330:1335-1341.</a:t>
            </a:r>
          </a:p>
          <a:p>
            <a:r>
              <a:rPr lang="cs-CZ" sz="1600" b="1" dirty="0"/>
              <a:t>ARB  (</a:t>
            </a:r>
            <a:r>
              <a:rPr lang="cs-CZ" sz="1600" b="1" dirty="0" err="1"/>
              <a:t>losartan</a:t>
            </a:r>
            <a:r>
              <a:rPr lang="cs-CZ" sz="1600" b="1" dirty="0"/>
              <a:t>)  </a:t>
            </a:r>
            <a:r>
              <a:rPr lang="cs-CZ" sz="1600" dirty="0"/>
              <a:t>– není superiorní oproti BB ani v kombinaci s BB, alternativa při intoleranci BB							</a:t>
            </a:r>
            <a:r>
              <a:rPr lang="cs-CZ" sz="1400" i="1" dirty="0" err="1"/>
              <a:t>Teixido</a:t>
            </a:r>
            <a:r>
              <a:rPr lang="cs-CZ" sz="1400" i="1" dirty="0"/>
              <a:t>-Tura G et al. J </a:t>
            </a:r>
            <a:r>
              <a:rPr lang="cs-CZ" sz="1400" i="1" dirty="0" err="1"/>
              <a:t>Am</a:t>
            </a:r>
            <a:r>
              <a:rPr lang="cs-CZ" sz="1400" i="1" dirty="0"/>
              <a:t> </a:t>
            </a:r>
            <a:r>
              <a:rPr lang="cs-CZ" sz="1400" i="1" dirty="0" err="1"/>
              <a:t>Coll</a:t>
            </a:r>
            <a:r>
              <a:rPr lang="cs-CZ" sz="1400" i="1" dirty="0"/>
              <a:t> </a:t>
            </a:r>
            <a:r>
              <a:rPr lang="cs-CZ" sz="1400" i="1" dirty="0" err="1"/>
              <a:t>Cardiol</a:t>
            </a:r>
            <a:r>
              <a:rPr lang="cs-CZ" sz="1400" i="1" dirty="0"/>
              <a:t> 2018;72:1613-1618</a:t>
            </a:r>
            <a:r>
              <a:rPr lang="cs-CZ" sz="1600" i="1" dirty="0"/>
              <a:t>.</a:t>
            </a:r>
            <a:endParaRPr lang="cs-CZ" sz="1600" dirty="0"/>
          </a:p>
          <a:p>
            <a:r>
              <a:rPr lang="cs-CZ" sz="1600" dirty="0"/>
              <a:t>Nejsou data pro užití  BB či ARB u non-</a:t>
            </a:r>
            <a:r>
              <a:rPr lang="cs-CZ" sz="1600" dirty="0" err="1"/>
              <a:t>Marfanů</a:t>
            </a:r>
            <a:r>
              <a:rPr lang="cs-CZ" sz="1600" dirty="0"/>
              <a:t>, ale obecně používány ( antagonismus </a:t>
            </a:r>
            <a:r>
              <a:rPr lang="cs-CZ" sz="1600" dirty="0" err="1"/>
              <a:t>TGF</a:t>
            </a:r>
            <a:r>
              <a:rPr lang="cs-CZ" sz="1600" dirty="0" err="1">
                <a:cs typeface="Calibri"/>
              </a:rPr>
              <a:t>ß</a:t>
            </a:r>
            <a:r>
              <a:rPr lang="cs-CZ" sz="1600" dirty="0">
                <a:cs typeface="Calibri"/>
              </a:rPr>
              <a:t>)</a:t>
            </a:r>
            <a:endParaRPr lang="cs-CZ" sz="1600" dirty="0"/>
          </a:p>
          <a:p>
            <a:r>
              <a:rPr lang="cs-CZ" sz="1600" dirty="0"/>
              <a:t>Cíl </a:t>
            </a:r>
            <a:r>
              <a:rPr lang="cs-CZ" sz="1600" dirty="0" err="1"/>
              <a:t>TKs</a:t>
            </a:r>
            <a:r>
              <a:rPr lang="cs-CZ" sz="1600" dirty="0"/>
              <a:t> </a:t>
            </a:r>
            <a:r>
              <a:rPr lang="cs-CZ" sz="1600" dirty="0">
                <a:cs typeface="Calibri"/>
              </a:rPr>
              <a:t>&lt; 130mmHg, u disekce &lt; 110mmHg (24 hod </a:t>
            </a:r>
            <a:r>
              <a:rPr lang="cs-CZ" sz="1600" dirty="0" err="1">
                <a:cs typeface="Calibri"/>
              </a:rPr>
              <a:t>Holter</a:t>
            </a:r>
            <a:r>
              <a:rPr lang="cs-CZ" sz="1600" dirty="0">
                <a:cs typeface="Calibri"/>
              </a:rPr>
              <a:t>)</a:t>
            </a:r>
          </a:p>
          <a:p>
            <a:r>
              <a:rPr lang="cs-CZ" sz="1600" dirty="0"/>
              <a:t>Léčba pokračuje i po chirurgickém zákroku</a:t>
            </a:r>
          </a:p>
          <a:p>
            <a:endParaRPr lang="cs-CZ" sz="1600" dirty="0">
              <a:cs typeface="Calibri"/>
            </a:endParaRPr>
          </a:p>
          <a:p>
            <a:endParaRPr lang="cs-CZ" sz="1600" dirty="0">
              <a:cs typeface="Calibri"/>
            </a:endParaRPr>
          </a:p>
          <a:p>
            <a:pPr marL="0" indent="0">
              <a:buNone/>
            </a:pPr>
            <a:r>
              <a:rPr lang="cs-CZ" sz="1600" dirty="0">
                <a:cs typeface="Calibri"/>
              </a:rPr>
              <a:t>      </a:t>
            </a:r>
            <a:endParaRPr lang="cs-CZ" sz="1600" dirty="0"/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80"/>
          <a:stretch/>
        </p:blipFill>
        <p:spPr bwMode="auto">
          <a:xfrm>
            <a:off x="647364" y="3165441"/>
            <a:ext cx="4466803" cy="315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10585" r="1040"/>
          <a:stretch/>
        </p:blipFill>
        <p:spPr bwMode="auto">
          <a:xfrm>
            <a:off x="5332009" y="3346070"/>
            <a:ext cx="4676776" cy="2553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332009" y="5973139"/>
            <a:ext cx="4393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 err="1"/>
              <a:t>Teixido</a:t>
            </a:r>
            <a:r>
              <a:rPr lang="cs-CZ" sz="1400" i="1" dirty="0"/>
              <a:t>-Tura G et al. J </a:t>
            </a:r>
            <a:r>
              <a:rPr lang="cs-CZ" sz="1400" i="1" dirty="0" err="1"/>
              <a:t>Am</a:t>
            </a:r>
            <a:r>
              <a:rPr lang="cs-CZ" sz="1400" i="1" dirty="0"/>
              <a:t> </a:t>
            </a:r>
            <a:r>
              <a:rPr lang="cs-CZ" sz="1400" i="1" dirty="0" err="1"/>
              <a:t>Coll</a:t>
            </a:r>
            <a:r>
              <a:rPr lang="cs-CZ" sz="1400" i="1" dirty="0"/>
              <a:t> </a:t>
            </a:r>
            <a:r>
              <a:rPr lang="cs-CZ" sz="1400" i="1" dirty="0" err="1"/>
              <a:t>Cardiol</a:t>
            </a:r>
            <a:r>
              <a:rPr lang="cs-CZ" sz="1400" i="1" dirty="0"/>
              <a:t> 2018;72:1613-1618.</a:t>
            </a:r>
          </a:p>
        </p:txBody>
      </p:sp>
    </p:spTree>
    <p:extLst>
      <p:ext uri="{BB962C8B-B14F-4D97-AF65-F5344CB8AC3E}">
        <p14:creationId xmlns:p14="http://schemas.microsoft.com/office/powerpoint/2010/main" val="24945519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Modro-zelená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Vlastní 1">
      <a:majorFont>
        <a:latin typeface="Tw Cen MT"/>
        <a:ea typeface=""/>
        <a:cs typeface=""/>
      </a:majorFont>
      <a:minorFont>
        <a:latin typeface="Calibri"/>
        <a:ea typeface=""/>
        <a:cs typeface=""/>
      </a:minorFont>
    </a:fontScheme>
    <a:fmtScheme name="Výstup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18344</TotalTime>
  <Words>1574</Words>
  <Application>Microsoft Office PowerPoint</Application>
  <PresentationFormat>Diapozitivy</PresentationFormat>
  <Paragraphs>190</Paragraphs>
  <Slides>21</Slides>
  <Notes>12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21</vt:i4>
      </vt:variant>
    </vt:vector>
  </HeadingPairs>
  <TitlesOfParts>
    <vt:vector size="28" baseType="lpstr">
      <vt:lpstr>Arial</vt:lpstr>
      <vt:lpstr>Arial Rounded MT Bold</vt:lpstr>
      <vt:lpstr>Calibri</vt:lpstr>
      <vt:lpstr>Tw Cen MT</vt:lpstr>
      <vt:lpstr>Wingdings</vt:lpstr>
      <vt:lpstr>NewsPrint</vt:lpstr>
      <vt:lpstr>Vlastní návrh</vt:lpstr>
      <vt:lpstr>Prezentace aplikace PowerPoint</vt:lpstr>
      <vt:lpstr>Deklarace konfliktu zájmu</vt:lpstr>
      <vt:lpstr>Prezentace aplikace PowerPoint</vt:lpstr>
      <vt:lpstr>Guidelines VSV</vt:lpstr>
      <vt:lpstr>Aortopatie patří mezi středně komplexní VSV</vt:lpstr>
      <vt:lpstr>Klinická prezentace MFS a HTAD</vt:lpstr>
      <vt:lpstr>Diagnostika MFS a HTAD</vt:lpstr>
      <vt:lpstr>Diagnostika MFS a HTAD</vt:lpstr>
      <vt:lpstr>Farmakologická léčba MFS a HTAD </vt:lpstr>
      <vt:lpstr>Chirurgická léčba aortopatií </vt:lpstr>
      <vt:lpstr>Marfanův syndrom </vt:lpstr>
      <vt:lpstr>BAV aortopatie</vt:lpstr>
      <vt:lpstr>Loeys-Dietzův syndrom </vt:lpstr>
      <vt:lpstr>Turnerův syndrom</vt:lpstr>
      <vt:lpstr>Co v Guidelines 2020 chybí ?</vt:lpstr>
      <vt:lpstr>Ostatní aortopatie ( 37 genů )</vt:lpstr>
      <vt:lpstr>Prezentace aplikace PowerPoint</vt:lpstr>
      <vt:lpstr>PEARS</vt:lpstr>
      <vt:lpstr>PEARS</vt:lpstr>
      <vt:lpstr>Závěry </vt:lpstr>
      <vt:lpstr>Děkuji za pozornost</vt:lpstr>
    </vt:vector>
  </TitlesOfParts>
  <Company>Ing. Jiří Cetkovský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Kombinované transoplantace orgánů</dc:title>
  <dc:creator>Ing. Jiří Cetkovský</dc:creator>
  <cp:lastModifiedBy>GT3</cp:lastModifiedBy>
  <cp:revision>1607</cp:revision>
  <cp:lastPrinted>2020-03-06T12:43:47Z</cp:lastPrinted>
  <dcterms:created xsi:type="dcterms:W3CDTF">2011-11-18T12:53:19Z</dcterms:created>
  <dcterms:modified xsi:type="dcterms:W3CDTF">2022-02-24T16:20:10Z</dcterms:modified>
</cp:coreProperties>
</file>