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80" r:id="rId2"/>
    <p:sldId id="256" r:id="rId3"/>
    <p:sldId id="324" r:id="rId4"/>
    <p:sldId id="325" r:id="rId5"/>
    <p:sldId id="326" r:id="rId6"/>
    <p:sldId id="327" r:id="rId7"/>
    <p:sldId id="355" r:id="rId8"/>
    <p:sldId id="330" r:id="rId9"/>
    <p:sldId id="356" r:id="rId10"/>
    <p:sldId id="328" r:id="rId11"/>
    <p:sldId id="357" r:id="rId12"/>
    <p:sldId id="329" r:id="rId13"/>
    <p:sldId id="331" r:id="rId14"/>
    <p:sldId id="332" r:id="rId15"/>
    <p:sldId id="349" r:id="rId16"/>
    <p:sldId id="358" r:id="rId17"/>
    <p:sldId id="359" r:id="rId18"/>
    <p:sldId id="360" r:id="rId19"/>
    <p:sldId id="350" r:id="rId20"/>
    <p:sldId id="333" r:id="rId21"/>
    <p:sldId id="335" r:id="rId22"/>
    <p:sldId id="334" r:id="rId23"/>
    <p:sldId id="336" r:id="rId24"/>
    <p:sldId id="339" r:id="rId25"/>
    <p:sldId id="362" r:id="rId26"/>
    <p:sldId id="340" r:id="rId27"/>
    <p:sldId id="363" r:id="rId28"/>
    <p:sldId id="337" r:id="rId29"/>
    <p:sldId id="364" r:id="rId30"/>
    <p:sldId id="341" r:id="rId31"/>
    <p:sldId id="365" r:id="rId32"/>
    <p:sldId id="366" r:id="rId33"/>
    <p:sldId id="367" r:id="rId34"/>
    <p:sldId id="342" r:id="rId35"/>
    <p:sldId id="353" r:id="rId36"/>
    <p:sldId id="369" r:id="rId37"/>
    <p:sldId id="371" r:id="rId38"/>
    <p:sldId id="352" r:id="rId39"/>
    <p:sldId id="343" r:id="rId40"/>
    <p:sldId id="372" r:id="rId41"/>
    <p:sldId id="373" r:id="rId42"/>
    <p:sldId id="374" r:id="rId43"/>
    <p:sldId id="375" r:id="rId44"/>
    <p:sldId id="344" r:id="rId45"/>
    <p:sldId id="345" r:id="rId46"/>
    <p:sldId id="317" r:id="rId47"/>
  </p:sldIdLst>
  <p:sldSz cx="12192000" cy="6858000"/>
  <p:notesSz cx="6858000" cy="9144000"/>
  <p:custDataLst>
    <p:tags r:id="rId49"/>
  </p:custDataLst>
  <p:defaultTextStyle>
    <a:defPPr>
      <a:defRPr lang="cs-CZ"/>
    </a:defPPr>
    <a:lvl1pPr marL="0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4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7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1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15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68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22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76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30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9966"/>
    <a:srgbClr val="FFFF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95" autoAdjust="0"/>
  </p:normalViewPr>
  <p:slideViewPr>
    <p:cSldViewPr>
      <p:cViewPr varScale="1">
        <p:scale>
          <a:sx n="66" d="100"/>
          <a:sy n="66" d="100"/>
        </p:scale>
        <p:origin x="32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259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44476-8AE9-49E3-8717-5FBC3B2D45B7}" type="datetimeFigureOut">
              <a:rPr lang="cs-CZ" smtClean="0"/>
              <a:pPr/>
              <a:t>04.09.2021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08DCE-BC26-41DD-8A88-A45A6EBDE31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98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1424" y="2060848"/>
            <a:ext cx="10363200" cy="866526"/>
          </a:xfrm>
        </p:spPr>
        <p:txBody>
          <a:bodyPr>
            <a:normAutofit/>
          </a:bodyPr>
          <a:lstStyle>
            <a:lvl1pPr marL="0" indent="0" algn="ctr" defTabSz="1083400" rtl="0" eaLnBrk="1" latinLnBrk="0" hangingPunct="1">
              <a:spcBef>
                <a:spcPct val="20000"/>
              </a:spcBef>
              <a:buFont typeface="Arial" pitchFamily="34" charset="0"/>
              <a:buNone/>
              <a:defRPr lang="cs-CZ" sz="403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75520" y="3284984"/>
            <a:ext cx="8534400" cy="1008112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cs-CZ" sz="3082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1pPr>
            <a:lvl2pPr marL="541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3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08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33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1083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dirty="0"/>
              <a:t>Klepnutím lze upravit styl předlohy podnadpisů.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3392" y="2204864"/>
            <a:ext cx="10972800" cy="3816424"/>
          </a:xfrm>
        </p:spPr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84299" y="630000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659">
                <a:latin typeface="Arial" pitchFamily="34" charset="0"/>
                <a:cs typeface="Arial" pitchFamily="34" charset="0"/>
              </a:defRPr>
            </a:lvl1pPr>
          </a:lstStyle>
          <a:p>
            <a:fld id="{C92C2B0A-38C4-4D55-B1FF-F3CF7BCD427D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392" y="1268760"/>
            <a:ext cx="10972800" cy="648072"/>
          </a:xfrm>
        </p:spPr>
        <p:txBody>
          <a:bodyPr>
            <a:noAutofit/>
          </a:bodyPr>
          <a:lstStyle>
            <a:lvl1pPr algn="ctr" defTabSz="1083400" rtl="0" eaLnBrk="1" latinLnBrk="0" hangingPunct="1">
              <a:spcBef>
                <a:spcPct val="0"/>
              </a:spcBef>
              <a:buNone/>
              <a:defRPr lang="cs-CZ" sz="3793" b="1" kern="12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1" y="2132856"/>
            <a:ext cx="5384800" cy="3960440"/>
          </a:xfrm>
        </p:spPr>
        <p:txBody>
          <a:bodyPr>
            <a:normAutofit/>
          </a:bodyPr>
          <a:lstStyle>
            <a:lvl1pPr algn="l" defTabSz="1083400" rtl="0" eaLnBrk="1" latinLnBrk="0" hangingPunct="1">
              <a:spcBef>
                <a:spcPct val="20000"/>
              </a:spcBef>
              <a:buFont typeface="Arial" pitchFamily="34" charset="0"/>
              <a:defRPr lang="cs-CZ" sz="2844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083400" rtl="0" eaLnBrk="1" latinLnBrk="0" hangingPunct="1">
              <a:spcBef>
                <a:spcPct val="20000"/>
              </a:spcBef>
              <a:buFont typeface="Arial" pitchFamily="34" charset="0"/>
              <a:defRPr lang="cs-CZ" sz="2607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083400" rtl="0" eaLnBrk="1" latinLnBrk="0" hangingPunct="1">
              <a:spcBef>
                <a:spcPct val="20000"/>
              </a:spcBef>
              <a:buFont typeface="Arial" pitchFamily="34" charset="0"/>
              <a:defRPr lang="cs-CZ" sz="237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083400" rtl="0" eaLnBrk="1" latinLnBrk="0" hangingPunct="1">
              <a:spcBef>
                <a:spcPct val="20000"/>
              </a:spcBef>
              <a:buFont typeface="Arial" pitchFamily="34" charset="0"/>
              <a:defRPr lang="cs-CZ" sz="237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083400" rtl="0" eaLnBrk="1" latinLnBrk="0" hangingPunct="1">
              <a:spcBef>
                <a:spcPct val="20000"/>
              </a:spcBef>
              <a:buFont typeface="Arial" pitchFamily="34" charset="0"/>
              <a:defRPr lang="cs-CZ" sz="237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197601" y="2132856"/>
            <a:ext cx="5384800" cy="3960440"/>
          </a:xfrm>
        </p:spPr>
        <p:txBody>
          <a:bodyPr>
            <a:normAutofit/>
          </a:bodyPr>
          <a:lstStyle>
            <a:lvl1pPr algn="l" defTabSz="1083400" rtl="0" eaLnBrk="1" latinLnBrk="0" hangingPunct="1">
              <a:spcBef>
                <a:spcPct val="20000"/>
              </a:spcBef>
              <a:buFont typeface="Arial" pitchFamily="34" charset="0"/>
              <a:defRPr lang="cs-CZ" sz="2844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083400" rtl="0" eaLnBrk="1" latinLnBrk="0" hangingPunct="1">
              <a:spcBef>
                <a:spcPct val="20000"/>
              </a:spcBef>
              <a:buFont typeface="Arial" pitchFamily="34" charset="0"/>
              <a:defRPr lang="cs-CZ" sz="2607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083400" rtl="0" eaLnBrk="1" latinLnBrk="0" hangingPunct="1">
              <a:spcBef>
                <a:spcPct val="20000"/>
              </a:spcBef>
              <a:buFont typeface="Arial" pitchFamily="34" charset="0"/>
              <a:defRPr lang="cs-CZ" sz="237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083400" rtl="0" eaLnBrk="1" latinLnBrk="0" hangingPunct="1">
              <a:spcBef>
                <a:spcPct val="20000"/>
              </a:spcBef>
              <a:buFont typeface="Arial" pitchFamily="34" charset="0"/>
              <a:defRPr lang="cs-CZ" sz="237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083400" rtl="0" eaLnBrk="1" latinLnBrk="0" hangingPunct="1">
              <a:spcBef>
                <a:spcPct val="20000"/>
              </a:spcBef>
              <a:buFont typeface="Arial" pitchFamily="34" charset="0"/>
              <a:defRPr lang="cs-CZ" sz="237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84299" y="630000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659">
                <a:latin typeface="Arial" pitchFamily="34" charset="0"/>
                <a:cs typeface="Arial" pitchFamily="34" charset="0"/>
              </a:defRPr>
            </a:lvl1pPr>
          </a:lstStyle>
          <a:p>
            <a:fld id="{C92C2B0A-38C4-4D55-B1FF-F3CF7BCD427D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5013176"/>
            <a:ext cx="7315200" cy="504056"/>
          </a:xfrm>
        </p:spPr>
        <p:txBody>
          <a:bodyPr anchor="b"/>
          <a:lstStyle>
            <a:lvl1pPr algn="l">
              <a:defRPr sz="2370" b="1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51584" y="1340772"/>
            <a:ext cx="7315200" cy="3392289"/>
          </a:xfrm>
        </p:spPr>
        <p:txBody>
          <a:bodyPr/>
          <a:lstStyle>
            <a:lvl1pPr marL="0" indent="0">
              <a:buNone/>
              <a:defRPr sz="3793"/>
            </a:lvl1pPr>
            <a:lvl2pPr marL="541700" indent="0">
              <a:buNone/>
              <a:defRPr sz="3319"/>
            </a:lvl2pPr>
            <a:lvl3pPr marL="1083400" indent="0">
              <a:buNone/>
              <a:defRPr sz="2844"/>
            </a:lvl3pPr>
            <a:lvl4pPr marL="1625100" indent="0">
              <a:buNone/>
              <a:defRPr sz="2370"/>
            </a:lvl4pPr>
            <a:lvl5pPr marL="2166800" indent="0">
              <a:buNone/>
              <a:defRPr sz="2370"/>
            </a:lvl5pPr>
            <a:lvl6pPr marL="2708500" indent="0">
              <a:buNone/>
              <a:defRPr sz="2370"/>
            </a:lvl6pPr>
            <a:lvl7pPr marL="3250200" indent="0">
              <a:buNone/>
              <a:defRPr sz="2370"/>
            </a:lvl7pPr>
            <a:lvl8pPr marL="3791900" indent="0">
              <a:buNone/>
              <a:defRPr sz="2370"/>
            </a:lvl8pPr>
            <a:lvl9pPr marL="4333601" indent="0">
              <a:buNone/>
              <a:defRPr sz="2370"/>
            </a:lvl9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84299" y="630000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659">
                <a:latin typeface="Arial" pitchFamily="34" charset="0"/>
                <a:cs typeface="Arial" pitchFamily="34" charset="0"/>
              </a:defRPr>
            </a:lvl1pPr>
          </a:lstStyle>
          <a:p>
            <a:fld id="{8D8B7EFD-6C0B-428C-A46F-CE6C5454261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oř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423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3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3392" y="1268760"/>
            <a:ext cx="10972800" cy="648072"/>
          </a:xfrm>
          <a:prstGeom prst="rect">
            <a:avLst/>
          </a:prstGeom>
        </p:spPr>
        <p:txBody>
          <a:bodyPr vert="horz" lIns="91411" tIns="45705" rIns="91411" bIns="45705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392" y="2204864"/>
            <a:ext cx="10972800" cy="3528392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  <p:sldLayoutId id="2147483658" r:id="rId5"/>
    <p:sldLayoutId id="2147483659" r:id="rId6"/>
  </p:sldLayoutIdLst>
  <p:txStyles>
    <p:titleStyle>
      <a:lvl1pPr algn="ctr" defTabSz="1083400" rtl="0" eaLnBrk="1" latinLnBrk="0" hangingPunct="1">
        <a:spcBef>
          <a:spcPct val="0"/>
        </a:spcBef>
        <a:buNone/>
        <a:defRPr sz="3793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541873" indent="-541873" algn="l" defTabSz="1083400" rtl="0" eaLnBrk="1" latinLnBrk="0" hangingPunct="1">
        <a:spcBef>
          <a:spcPct val="20000"/>
        </a:spcBef>
        <a:buFont typeface="Arial" pitchFamily="34" charset="0"/>
        <a:buChar char="•"/>
        <a:defRPr sz="331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880262" indent="-338563" algn="l" defTabSz="1083400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354250" indent="-270850" algn="l" defTabSz="1083400" rtl="0" eaLnBrk="1" latinLnBrk="0" hangingPunct="1">
        <a:spcBef>
          <a:spcPct val="20000"/>
        </a:spcBef>
        <a:buFont typeface="Arial" pitchFamily="34" charset="0"/>
        <a:buChar char="•"/>
        <a:defRPr sz="237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895950" indent="-270850" algn="l" defTabSz="1083400" rtl="0" eaLnBrk="1" latinLnBrk="0" hangingPunct="1">
        <a:spcBef>
          <a:spcPct val="20000"/>
        </a:spcBef>
        <a:buFont typeface="Arial" pitchFamily="34" charset="0"/>
        <a:buChar char="–"/>
        <a:defRPr sz="237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437651" indent="-270850" algn="l" defTabSz="1083400" rtl="0" eaLnBrk="1" latinLnBrk="0" hangingPunct="1">
        <a:spcBef>
          <a:spcPct val="20000"/>
        </a:spcBef>
        <a:buFont typeface="Arial" pitchFamily="34" charset="0"/>
        <a:buChar char="»"/>
        <a:defRPr sz="237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979350" indent="-270850" algn="l" defTabSz="1083400" rtl="0" eaLnBrk="1" latinLnBrk="0" hangingPunct="1">
        <a:spcBef>
          <a:spcPct val="20000"/>
        </a:spcBef>
        <a:buFont typeface="Arial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6pPr>
      <a:lvl7pPr marL="3521050" indent="-270850" algn="l" defTabSz="1083400" rtl="0" eaLnBrk="1" latinLnBrk="0" hangingPunct="1">
        <a:spcBef>
          <a:spcPct val="20000"/>
        </a:spcBef>
        <a:buFont typeface="Arial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7pPr>
      <a:lvl8pPr marL="4062751" indent="-270850" algn="l" defTabSz="1083400" rtl="0" eaLnBrk="1" latinLnBrk="0" hangingPunct="1">
        <a:spcBef>
          <a:spcPct val="20000"/>
        </a:spcBef>
        <a:buFont typeface="Arial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8pPr>
      <a:lvl9pPr marL="4604450" indent="-270850" algn="l" defTabSz="1083400" rtl="0" eaLnBrk="1" latinLnBrk="0" hangingPunct="1">
        <a:spcBef>
          <a:spcPct val="20000"/>
        </a:spcBef>
        <a:buFont typeface="Arial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8340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1700" algn="l" defTabSz="108340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3400" algn="l" defTabSz="108340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5100" algn="l" defTabSz="108340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6800" algn="l" defTabSz="108340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8500" algn="l" defTabSz="108340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0200" algn="l" defTabSz="108340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1900" algn="l" defTabSz="108340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3601" algn="l" defTabSz="108340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9.mp4"/><Relationship Id="rId7" Type="http://schemas.openxmlformats.org/officeDocument/2006/relationships/image" Target="../media/image20.jpe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7" Type="http://schemas.openxmlformats.org/officeDocument/2006/relationships/image" Target="../media/image28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mp4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7" Type="http://schemas.openxmlformats.org/officeDocument/2006/relationships/image" Target="../media/image30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3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5.mp4"/><Relationship Id="rId7" Type="http://schemas.openxmlformats.org/officeDocument/2006/relationships/image" Target="../media/image43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5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19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video" Target="../media/media20.mp4"/><Relationship Id="rId5" Type="http://schemas.microsoft.com/office/2007/relationships/media" Target="../media/media20.mp4"/><Relationship Id="rId10" Type="http://schemas.openxmlformats.org/officeDocument/2006/relationships/image" Target="../media/image57.png"/><Relationship Id="rId4" Type="http://schemas.openxmlformats.org/officeDocument/2006/relationships/video" Target="../media/media19.mp4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2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video" Target="../media/media23.mp4"/><Relationship Id="rId5" Type="http://schemas.microsoft.com/office/2007/relationships/media" Target="../media/media23.mp4"/><Relationship Id="rId10" Type="http://schemas.openxmlformats.org/officeDocument/2006/relationships/image" Target="../media/image60.png"/><Relationship Id="rId4" Type="http://schemas.openxmlformats.org/officeDocument/2006/relationships/video" Target="../media/media22.mp4"/><Relationship Id="rId9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26.mp4"/><Relationship Id="rId7" Type="http://schemas.openxmlformats.org/officeDocument/2006/relationships/image" Target="../media/image69.png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6.mp4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28.mp4"/><Relationship Id="rId7" Type="http://schemas.openxmlformats.org/officeDocument/2006/relationships/image" Target="../media/image29.png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8.mp4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30.mp4"/><Relationship Id="rId7" Type="http://schemas.openxmlformats.org/officeDocument/2006/relationships/image" Target="../media/image76.png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6" Type="http://schemas.openxmlformats.org/officeDocument/2006/relationships/image" Target="../media/image7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0.mp4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32.mp4"/><Relationship Id="rId7" Type="http://schemas.openxmlformats.org/officeDocument/2006/relationships/image" Target="../media/image78.png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2.mp4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34.mp4"/><Relationship Id="rId7" Type="http://schemas.openxmlformats.org/officeDocument/2006/relationships/image" Target="../media/image80.png"/><Relationship Id="rId2" Type="http://schemas.openxmlformats.org/officeDocument/2006/relationships/video" Target="../media/media33.mp4"/><Relationship Id="rId1" Type="http://schemas.microsoft.com/office/2007/relationships/media" Target="../media/media33.mp4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4.mp4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36.mp4"/><Relationship Id="rId7" Type="http://schemas.openxmlformats.org/officeDocument/2006/relationships/image" Target="../media/image82.png"/><Relationship Id="rId2" Type="http://schemas.openxmlformats.org/officeDocument/2006/relationships/video" Target="../media/media35.mp4"/><Relationship Id="rId1" Type="http://schemas.microsoft.com/office/2007/relationships/media" Target="../media/media35.mp4"/><Relationship Id="rId6" Type="http://schemas.openxmlformats.org/officeDocument/2006/relationships/image" Target="../media/image8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6.mp4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40882" y="1988840"/>
            <a:ext cx="15788421" cy="965605"/>
          </a:xfrm>
        </p:spPr>
        <p:txBody>
          <a:bodyPr>
            <a:noAutofit/>
          </a:bodyPr>
          <a:lstStyle/>
          <a:p>
            <a:r>
              <a:rPr lang="cs-CZ" sz="3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Zobrazovací metody v kardiologii se zaměřením na MRI a CT</a:t>
            </a:r>
            <a:br>
              <a:rPr lang="cs-CZ" sz="3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cs-CZ" sz="3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jejich přínos ve srovnání s echo vyšetřením </a:t>
            </a:r>
            <a:br>
              <a:rPr lang="cs-CZ" sz="3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cs-CZ" sz="3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– praktické využití </a:t>
            </a:r>
            <a:br>
              <a:rPr lang="cs-CZ" sz="3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cs-CZ" sz="3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cs-CZ" sz="4600" i="1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200E7AF-FD60-4841-B49D-2F79FAE5B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8683" y="4739977"/>
            <a:ext cx="12289365" cy="2073399"/>
          </a:xfrm>
        </p:spPr>
        <p:txBody>
          <a:bodyPr>
            <a:normAutofit/>
          </a:bodyPr>
          <a:lstStyle/>
          <a:p>
            <a:r>
              <a:rPr lang="cs-CZ" sz="2400" dirty="0"/>
              <a:t>Tomáš Paleček</a:t>
            </a:r>
          </a:p>
          <a:p>
            <a:r>
              <a:rPr lang="cs-CZ" sz="2400" dirty="0"/>
              <a:t>II. interní klinika- </a:t>
            </a:r>
            <a:r>
              <a:rPr lang="cs-CZ" sz="2400" dirty="0" err="1"/>
              <a:t>klinika</a:t>
            </a:r>
            <a:r>
              <a:rPr lang="cs-CZ" sz="2400" dirty="0"/>
              <a:t> kardiologie a </a:t>
            </a:r>
            <a:r>
              <a:rPr lang="cs-CZ" sz="2400" dirty="0" err="1"/>
              <a:t>angiologie</a:t>
            </a:r>
            <a:endParaRPr lang="cs-CZ" sz="2400" dirty="0"/>
          </a:p>
          <a:p>
            <a:r>
              <a:rPr lang="cs-CZ" sz="2400" dirty="0"/>
              <a:t>Všeobecná fakultní nemocnice a 1. lékařská fakulta Univerzity Karlovy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7E1880D-39BE-4B2A-88C3-BFCC187C6C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2906"/>
            <a:ext cx="1118187" cy="80509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C75C988-4D57-4FA7-9C35-1E56C32EB449}"/>
              </a:ext>
            </a:extLst>
          </p:cNvPr>
          <p:cNvSpPr txBox="1"/>
          <p:nvPr/>
        </p:nvSpPr>
        <p:spPr>
          <a:xfrm>
            <a:off x="479376" y="2780928"/>
            <a:ext cx="11305256" cy="17543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cs-CZ" sz="5400" b="1" dirty="0">
                <a:solidFill>
                  <a:srgbClr val="000000"/>
                </a:solidFill>
                <a:latin typeface="Calibri" panose="020F0502020204030204" pitchFamily="34" charset="0"/>
              </a:rPr>
              <a:t>Přednosti </a:t>
            </a:r>
            <a:r>
              <a:rPr lang="cs-CZ" sz="5400" b="1" dirty="0">
                <a:solidFill>
                  <a:srgbClr val="FF0000"/>
                </a:solidFill>
                <a:latin typeface="Calibri" panose="020F0502020204030204" pitchFamily="34" charset="0"/>
              </a:rPr>
              <a:t>a limitace </a:t>
            </a:r>
            <a:r>
              <a:rPr lang="cs-CZ" sz="5400" b="1" dirty="0">
                <a:solidFill>
                  <a:srgbClr val="000000"/>
                </a:solidFill>
                <a:latin typeface="Calibri" panose="020F0502020204030204" pitchFamily="34" charset="0"/>
              </a:rPr>
              <a:t>echokardiografie, shrnutí</a:t>
            </a:r>
            <a:endParaRPr lang="cs-CZ" sz="5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6F8C583E-FA50-45F3-9B1C-2C7292385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9555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Perikard: akutní a rekurentní perikarditida</a:t>
            </a:r>
          </a:p>
        </p:txBody>
      </p:sp>
      <p:pic>
        <p:nvPicPr>
          <p:cNvPr id="7" name="PEEX maly Semenkova1.avi">
            <a:hlinkClick r:id="" action="ppaction://media"/>
            <a:extLst>
              <a:ext uri="{FF2B5EF4-FFF2-40B4-BE49-F238E27FC236}">
                <a16:creationId xmlns:a16="http://schemas.microsoft.com/office/drawing/2014/main" id="{2D3F1913-B520-4508-BEC7-D42F17CEBE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503712" y="2924944"/>
            <a:ext cx="5660839" cy="384509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3841BCA-6973-413B-9E0E-259A47125014}"/>
              </a:ext>
            </a:extLst>
          </p:cNvPr>
          <p:cNvSpPr txBox="1"/>
          <p:nvPr/>
        </p:nvSpPr>
        <p:spPr>
          <a:xfrm>
            <a:off x="479376" y="1602016"/>
            <a:ext cx="11377264" cy="117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</a:pPr>
            <a:r>
              <a:rPr lang="cs-CZ" sz="2200" dirty="0" err="1"/>
              <a:t>Echokg</a:t>
            </a:r>
            <a:r>
              <a:rPr lang="cs-CZ" sz="2200" dirty="0"/>
              <a:t> = základní vyšetření: </a:t>
            </a:r>
          </a:p>
          <a:p>
            <a:pPr algn="ctr">
              <a:lnSpc>
                <a:spcPts val="2900"/>
              </a:lnSpc>
            </a:pPr>
            <a:r>
              <a:rPr lang="cs-CZ" sz="2200" dirty="0"/>
              <a:t>přítomnost a velikost výpotku / </a:t>
            </a:r>
            <a:r>
              <a:rPr lang="cs-CZ" sz="2200" dirty="0" err="1"/>
              <a:t>perimyokarditida</a:t>
            </a:r>
            <a:r>
              <a:rPr lang="cs-CZ" sz="2200" dirty="0"/>
              <a:t> / jiné příčiny bolesti na hrudi</a:t>
            </a:r>
          </a:p>
          <a:p>
            <a:pPr algn="ctr">
              <a:lnSpc>
                <a:spcPts val="2900"/>
              </a:lnSpc>
            </a:pPr>
            <a:r>
              <a:rPr lang="cs-CZ" sz="2200" dirty="0"/>
              <a:t>! ale neprokazuje samotný zánět perikardu</a:t>
            </a:r>
          </a:p>
        </p:txBody>
      </p:sp>
    </p:spTree>
    <p:extLst>
      <p:ext uri="{BB962C8B-B14F-4D97-AF65-F5344CB8AC3E}">
        <p14:creationId xmlns:p14="http://schemas.microsoft.com/office/powerpoint/2010/main" val="183807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53B37E5-4C59-4147-AE3D-0F5E4DC33453}"/>
              </a:ext>
            </a:extLst>
          </p:cNvPr>
          <p:cNvSpPr txBox="1"/>
          <p:nvPr/>
        </p:nvSpPr>
        <p:spPr>
          <a:xfrm>
            <a:off x="1847528" y="1773977"/>
            <a:ext cx="900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MRI – vysoce citlivá pro detekci akutního / rekurentního zánětu 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4E8562AC-9381-450D-94C5-9D6E7DB733C6}"/>
              </a:ext>
            </a:extLst>
          </p:cNvPr>
          <p:cNvGrpSpPr/>
          <p:nvPr/>
        </p:nvGrpSpPr>
        <p:grpSpPr>
          <a:xfrm>
            <a:off x="6081430" y="2421821"/>
            <a:ext cx="4839106" cy="4169556"/>
            <a:chOff x="6416030" y="2421821"/>
            <a:chExt cx="4839106" cy="4169556"/>
          </a:xfrm>
        </p:grpSpPr>
        <p:pic>
          <p:nvPicPr>
            <p:cNvPr id="6" name="Picture 2" descr="C:\Users\Tomáš\Desktop\Perikard imaging Praguecho 15\Perikard obrs\MRI\Akutní perikarditis T2W.JPG">
              <a:extLst>
                <a:ext uri="{FF2B5EF4-FFF2-40B4-BE49-F238E27FC236}">
                  <a16:creationId xmlns:a16="http://schemas.microsoft.com/office/drawing/2014/main" id="{C61C958D-453F-4866-BB63-B080556799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4620" b="6901"/>
            <a:stretch/>
          </p:blipFill>
          <p:spPr bwMode="auto">
            <a:xfrm>
              <a:off x="6416030" y="2421821"/>
              <a:ext cx="4839106" cy="4169556"/>
            </a:xfrm>
            <a:prstGeom prst="rect">
              <a:avLst/>
            </a:prstGeom>
            <a:noFill/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C34CC7DD-C71A-487A-910F-3A761BC61B64}"/>
                </a:ext>
              </a:extLst>
            </p:cNvPr>
            <p:cNvSpPr txBox="1"/>
            <p:nvPr/>
          </p:nvSpPr>
          <p:spPr>
            <a:xfrm>
              <a:off x="6960096" y="3327375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FFFF00"/>
                  </a:solidFill>
                </a:rPr>
                <a:t>LGE</a:t>
              </a:r>
            </a:p>
          </p:txBody>
        </p:sp>
      </p:grpSp>
      <p:sp>
        <p:nvSpPr>
          <p:cNvPr id="8" name="Nadpis 1">
            <a:extLst>
              <a:ext uri="{FF2B5EF4-FFF2-40B4-BE49-F238E27FC236}">
                <a16:creationId xmlns:a16="http://schemas.microsoft.com/office/drawing/2014/main" id="{060BAE40-A0D6-4D3A-90B0-8B2EB1F8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70337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Perikard: akutní a rekurentní perikarditida</a:t>
            </a:r>
          </a:p>
        </p:txBody>
      </p:sp>
      <p:pic>
        <p:nvPicPr>
          <p:cNvPr id="9" name="Picture 2" descr="C:\Users\Tomáš\Desktop\Perikard imaging Praguecho 15\Perikard obrs\MRI\PEEX T2STIR Hellmichova2.JPG">
            <a:extLst>
              <a:ext uri="{FF2B5EF4-FFF2-40B4-BE49-F238E27FC236}">
                <a16:creationId xmlns:a16="http://schemas.microsoft.com/office/drawing/2014/main" id="{92676896-216E-43D4-B04A-698AAEDF9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12048"/>
          <a:stretch/>
        </p:blipFill>
        <p:spPr bwMode="auto">
          <a:xfrm>
            <a:off x="1155604" y="2436857"/>
            <a:ext cx="4723594" cy="41545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1876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E84C56-5CF2-4A89-A6DD-DEBFA93BB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680" y="1700808"/>
            <a:ext cx="12097344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300" b="1" dirty="0"/>
              <a:t>diagnóza primárně </a:t>
            </a:r>
            <a:r>
              <a:rPr lang="cs-CZ" sz="2300" b="1" dirty="0" err="1"/>
              <a:t>hemodynamická</a:t>
            </a:r>
            <a:r>
              <a:rPr lang="cs-CZ" sz="2300" b="1" dirty="0"/>
              <a:t>, ne morfologická:</a:t>
            </a:r>
          </a:p>
          <a:p>
            <a:pPr marL="0" indent="0" algn="ctr">
              <a:buNone/>
            </a:pPr>
            <a:r>
              <a:rPr lang="cs-CZ" sz="2300" dirty="0"/>
              <a:t>restrikce plnění při normálních diastolických vlastnostech myokardu                                               + disociace </a:t>
            </a:r>
            <a:r>
              <a:rPr lang="cs-CZ" sz="2300" dirty="0" err="1"/>
              <a:t>intrathorakálních</a:t>
            </a:r>
            <a:r>
              <a:rPr lang="cs-CZ" sz="2300" dirty="0"/>
              <a:t> a </a:t>
            </a:r>
            <a:r>
              <a:rPr lang="cs-CZ" sz="2300" dirty="0" err="1"/>
              <a:t>intrakardiálních</a:t>
            </a:r>
            <a:r>
              <a:rPr lang="cs-CZ" sz="2300" dirty="0"/>
              <a:t> tlaků + zvýrazněná komorová dependence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AF4164A-CB06-4114-B03C-B37276405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70337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Perikard: </a:t>
            </a:r>
            <a:r>
              <a:rPr lang="cs-CZ" sz="3600" dirty="0" err="1">
                <a:solidFill>
                  <a:srgbClr val="C00000"/>
                </a:solidFill>
              </a:rPr>
              <a:t>konstriktivní</a:t>
            </a:r>
            <a:r>
              <a:rPr lang="cs-CZ" sz="3600" dirty="0">
                <a:solidFill>
                  <a:srgbClr val="C00000"/>
                </a:solidFill>
              </a:rPr>
              <a:t> perikarditida</a:t>
            </a:r>
          </a:p>
        </p:txBody>
      </p:sp>
      <p:pic>
        <p:nvPicPr>
          <p:cNvPr id="5" name="Picture 7" descr="Vandrovcova konstrikce PWTDI sept">
            <a:extLst>
              <a:ext uri="{FF2B5EF4-FFF2-40B4-BE49-F238E27FC236}">
                <a16:creationId xmlns:a16="http://schemas.microsoft.com/office/drawing/2014/main" id="{FBEE4E4D-5523-4EA3-B62E-E55089747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9701" y="4365105"/>
            <a:ext cx="3379788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Vandrovcova konstrikce PW mitr">
            <a:extLst>
              <a:ext uri="{FF2B5EF4-FFF2-40B4-BE49-F238E27FC236}">
                <a16:creationId xmlns:a16="http://schemas.microsoft.com/office/drawing/2014/main" id="{4C3D14A0-E12F-4AFA-99D0-B7EB9DAC5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2146" y="2996952"/>
            <a:ext cx="3379788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etracek konstrikce A4C 2.avi">
            <a:hlinkClick r:id="" action="ppaction://media"/>
            <a:extLst>
              <a:ext uri="{FF2B5EF4-FFF2-40B4-BE49-F238E27FC236}">
                <a16:creationId xmlns:a16="http://schemas.microsoft.com/office/drawing/2014/main" id="{A44F660C-47B8-412F-B90F-827AAA285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461188" y="4365104"/>
            <a:ext cx="3395452" cy="2306639"/>
          </a:xfrm>
          <a:prstGeom prst="rect">
            <a:avLst/>
          </a:prstGeom>
        </p:spPr>
      </p:pic>
      <p:pic>
        <p:nvPicPr>
          <p:cNvPr id="8" name="Vandrovcova konstrikce PSax 2.avi">
            <a:hlinkClick r:id="" action="ppaction://media"/>
            <a:extLst>
              <a:ext uri="{FF2B5EF4-FFF2-40B4-BE49-F238E27FC236}">
                <a16:creationId xmlns:a16="http://schemas.microsoft.com/office/drawing/2014/main" id="{666D116E-79A3-4C8F-A2B8-6341566A7B3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57256" y="2998619"/>
            <a:ext cx="3395453" cy="23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7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BFA4F065-47F6-4DE6-AFE1-069DB6F75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70337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Perikard: </a:t>
            </a:r>
            <a:r>
              <a:rPr lang="cs-CZ" sz="3600" dirty="0" err="1">
                <a:solidFill>
                  <a:srgbClr val="C00000"/>
                </a:solidFill>
              </a:rPr>
              <a:t>tlouštka</a:t>
            </a:r>
            <a:r>
              <a:rPr lang="cs-CZ" sz="3600" dirty="0">
                <a:solidFill>
                  <a:srgbClr val="C00000"/>
                </a:solidFill>
              </a:rPr>
              <a:t> a kalcifikace perikardu</a:t>
            </a:r>
          </a:p>
        </p:txBody>
      </p:sp>
      <p:pic>
        <p:nvPicPr>
          <p:cNvPr id="5" name="Picture 5" descr="Kalcif perikard MRI Říhová 1">
            <a:extLst>
              <a:ext uri="{FF2B5EF4-FFF2-40B4-BE49-F238E27FC236}">
                <a16:creationId xmlns:a16="http://schemas.microsoft.com/office/drawing/2014/main" id="{E4D8C832-59D8-4C20-91C0-2B359FDFB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5433" t="26537" r="22523" b="23463"/>
          <a:stretch>
            <a:fillRect/>
          </a:stretch>
        </p:blipFill>
        <p:spPr bwMode="auto">
          <a:xfrm>
            <a:off x="1199456" y="2117755"/>
            <a:ext cx="4794051" cy="460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97192FAF-B536-4961-AA1D-62CBD9FF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1878" y="2146699"/>
            <a:ext cx="4562401" cy="456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E2A4B5C8-D41B-48BD-9E86-3DF386C8E2EB}"/>
              </a:ext>
            </a:extLst>
          </p:cNvPr>
          <p:cNvCxnSpPr/>
          <p:nvPr/>
        </p:nvCxnSpPr>
        <p:spPr>
          <a:xfrm flipH="1">
            <a:off x="4079776" y="1618409"/>
            <a:ext cx="216024" cy="11625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6F95AE07-E834-4BC6-88A0-61BA159458BD}"/>
              </a:ext>
            </a:extLst>
          </p:cNvPr>
          <p:cNvCxnSpPr>
            <a:cxnSpLocks/>
          </p:cNvCxnSpPr>
          <p:nvPr/>
        </p:nvCxnSpPr>
        <p:spPr>
          <a:xfrm>
            <a:off x="7176120" y="1628800"/>
            <a:ext cx="864096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C61FB29-BE9F-4944-8391-55A97AB74AAB}"/>
              </a:ext>
            </a:extLst>
          </p:cNvPr>
          <p:cNvSpPr txBox="1"/>
          <p:nvPr/>
        </p:nvSpPr>
        <p:spPr>
          <a:xfrm>
            <a:off x="1343472" y="206084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</a:rPr>
              <a:t>MRI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15FA98B-51AF-4615-A11D-5776E1A2A153}"/>
              </a:ext>
            </a:extLst>
          </p:cNvPr>
          <p:cNvSpPr txBox="1"/>
          <p:nvPr/>
        </p:nvSpPr>
        <p:spPr>
          <a:xfrm>
            <a:off x="6456040" y="206084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</a:rPr>
              <a:t>CT</a:t>
            </a:r>
          </a:p>
        </p:txBody>
      </p:sp>
    </p:spTree>
    <p:extLst>
      <p:ext uri="{BB962C8B-B14F-4D97-AF65-F5344CB8AC3E}">
        <p14:creationId xmlns:p14="http://schemas.microsoft.com/office/powerpoint/2010/main" val="54463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26F5FE-B087-446D-B01A-698FBC84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Detekce chronické koronární nemoci (ICHS)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F65454-C265-4CC8-836A-E7772D522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916832"/>
            <a:ext cx="10972800" cy="381642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přímo: CT koronární angiografie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nepřímo: klidové / zátěžové </a:t>
            </a:r>
            <a:r>
              <a:rPr lang="cs-CZ" sz="2800" dirty="0" err="1"/>
              <a:t>echokg</a:t>
            </a:r>
            <a:r>
              <a:rPr lang="cs-CZ" sz="2800" dirty="0"/>
              <a:t> a MRI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800" dirty="0"/>
          </a:p>
        </p:txBody>
      </p:sp>
      <p:pic>
        <p:nvPicPr>
          <p:cNvPr id="1026" name="Picture 2" descr="The ischaemic cascade represents the sequence of pathophysiological... |  Download Scientific Diagram">
            <a:extLst>
              <a:ext uri="{FF2B5EF4-FFF2-40B4-BE49-F238E27FC236}">
                <a16:creationId xmlns:a16="http://schemas.microsoft.com/office/drawing/2014/main" id="{23A51D51-1B4E-4159-BA3F-A1FEF901F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3140968"/>
            <a:ext cx="472866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0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1965ACF8-5A2D-436A-8AD0-A3601D5E5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C00000"/>
                </a:solidFill>
              </a:rPr>
              <a:t>Echokg</a:t>
            </a:r>
            <a:r>
              <a:rPr lang="cs-CZ" sz="3600" dirty="0">
                <a:solidFill>
                  <a:srgbClr val="C00000"/>
                </a:solidFill>
              </a:rPr>
              <a:t> a chronická koronární nemoc (ICHS)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D8DCF38-DE96-4501-BC0C-6B0EAE6D4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274" y="2132856"/>
            <a:ext cx="8769451" cy="403244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6147B43-8206-4DD7-8404-B325276C3F94}"/>
              </a:ext>
            </a:extLst>
          </p:cNvPr>
          <p:cNvSpPr txBox="1"/>
          <p:nvPr/>
        </p:nvSpPr>
        <p:spPr>
          <a:xfrm>
            <a:off x="9264352" y="6525344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/>
              <a:t>ESC </a:t>
            </a:r>
            <a:r>
              <a:rPr lang="cs-CZ" sz="1600" dirty="0" err="1"/>
              <a:t>guidelines</a:t>
            </a:r>
            <a:r>
              <a:rPr lang="cs-CZ" sz="16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008794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AA985A0B-3293-4869-A0CA-D5820570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C00000"/>
                </a:solidFill>
              </a:rPr>
              <a:t>Echokg</a:t>
            </a:r>
            <a:r>
              <a:rPr lang="cs-CZ" sz="3600" dirty="0">
                <a:solidFill>
                  <a:srgbClr val="C00000"/>
                </a:solidFill>
              </a:rPr>
              <a:t> a chronická koronární nemoc (ICHS)</a:t>
            </a:r>
          </a:p>
        </p:txBody>
      </p:sp>
      <p:pic>
        <p:nvPicPr>
          <p:cNvPr id="5" name="ICHS MR Vokoun3">
            <a:hlinkClick r:id="" action="ppaction://media"/>
            <a:extLst>
              <a:ext uri="{FF2B5EF4-FFF2-40B4-BE49-F238E27FC236}">
                <a16:creationId xmlns:a16="http://schemas.microsoft.com/office/drawing/2014/main" id="{F916D511-D314-4FAF-AD85-F956D86C2C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8006" y="2636517"/>
            <a:ext cx="5628634" cy="3921694"/>
          </a:xfrm>
          <a:prstGeom prst="rect">
            <a:avLst/>
          </a:prstGeom>
        </p:spPr>
      </p:pic>
      <p:pic>
        <p:nvPicPr>
          <p:cNvPr id="7" name="Akineza3">
            <a:hlinkClick r:id="" action="ppaction://media"/>
            <a:extLst>
              <a:ext uri="{FF2B5EF4-FFF2-40B4-BE49-F238E27FC236}">
                <a16:creationId xmlns:a16="http://schemas.microsoft.com/office/drawing/2014/main" id="{A434DFFE-4FBC-4C32-9FA9-6ADA8E613A2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850" y="2645227"/>
            <a:ext cx="5616134" cy="391298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826BBA9-6F7F-4395-922C-4D8F65E64F7D}"/>
              </a:ext>
            </a:extLst>
          </p:cNvPr>
          <p:cNvSpPr txBox="1"/>
          <p:nvPr/>
        </p:nvSpPr>
        <p:spPr>
          <a:xfrm>
            <a:off x="1415480" y="1661899"/>
            <a:ext cx="900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Regionální poruchy kinetiky</a:t>
            </a:r>
          </a:p>
          <a:p>
            <a:pPr algn="ctr"/>
            <a:r>
              <a:rPr lang="cs-CZ" sz="2400" dirty="0"/>
              <a:t>Hodnocení velikosti a EF LK, diastolické funkce LK</a:t>
            </a:r>
          </a:p>
        </p:txBody>
      </p:sp>
    </p:spTree>
    <p:extLst>
      <p:ext uri="{BB962C8B-B14F-4D97-AF65-F5344CB8AC3E}">
        <p14:creationId xmlns:p14="http://schemas.microsoft.com/office/powerpoint/2010/main" val="389450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CHS MR Vokoun4">
            <a:hlinkClick r:id="" action="ppaction://media"/>
            <a:extLst>
              <a:ext uri="{FF2B5EF4-FFF2-40B4-BE49-F238E27FC236}">
                <a16:creationId xmlns:a16="http://schemas.microsoft.com/office/drawing/2014/main" id="{307B6EC6-3085-4E12-A533-FD3BBF7CB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360" y="2708920"/>
            <a:ext cx="5628068" cy="392129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D3978423-2A1A-4020-917B-EA987E52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C00000"/>
                </a:solidFill>
              </a:rPr>
              <a:t>Echokg</a:t>
            </a:r>
            <a:r>
              <a:rPr lang="cs-CZ" sz="3600" dirty="0">
                <a:solidFill>
                  <a:srgbClr val="C00000"/>
                </a:solidFill>
              </a:rPr>
              <a:t> a chronická koronární nemoc (ICHS)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7B73110-622C-4FC2-9EE7-CF8D4418A353}"/>
              </a:ext>
            </a:extLst>
          </p:cNvPr>
          <p:cNvSpPr txBox="1"/>
          <p:nvPr/>
        </p:nvSpPr>
        <p:spPr>
          <a:xfrm>
            <a:off x="1415480" y="1661899"/>
            <a:ext cx="900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Funkční mitrální regurgitace</a:t>
            </a:r>
          </a:p>
          <a:p>
            <a:pPr algn="ctr"/>
            <a:r>
              <a:rPr lang="cs-CZ" sz="2400" dirty="0"/>
              <a:t>Trombus LK</a:t>
            </a:r>
          </a:p>
        </p:txBody>
      </p:sp>
      <p:pic>
        <p:nvPicPr>
          <p:cNvPr id="7" name="TrombLKecho">
            <a:hlinkClick r:id="" action="ppaction://media"/>
            <a:extLst>
              <a:ext uri="{FF2B5EF4-FFF2-40B4-BE49-F238E27FC236}">
                <a16:creationId xmlns:a16="http://schemas.microsoft.com/office/drawing/2014/main" id="{2A06D395-898D-4D00-8B5F-4202EBEDB4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12024" y="2722053"/>
            <a:ext cx="5590366" cy="389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0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C3ADAEB-CC7E-4F9F-9BA1-B7BE92FF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MRI: trombus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42CA663-77B0-4A37-88D3-39FD6BD9F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0" b="22118"/>
          <a:stretch/>
        </p:blipFill>
        <p:spPr>
          <a:xfrm>
            <a:off x="2695668" y="2276872"/>
            <a:ext cx="6828247" cy="445764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9E9D769-01CD-4FCA-9EE9-64A69D3F6582}"/>
              </a:ext>
            </a:extLst>
          </p:cNvPr>
          <p:cNvSpPr txBox="1"/>
          <p:nvPr/>
        </p:nvSpPr>
        <p:spPr>
          <a:xfrm>
            <a:off x="1559496" y="1671191"/>
            <a:ext cx="900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 err="1"/>
              <a:t>Hyposignální</a:t>
            </a:r>
            <a:r>
              <a:rPr lang="cs-CZ" sz="2400" dirty="0"/>
              <a:t> při LGE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400EA61-462A-47F9-BCD3-CAF5F5E71D22}"/>
              </a:ext>
            </a:extLst>
          </p:cNvPr>
          <p:cNvSpPr txBox="1"/>
          <p:nvPr/>
        </p:nvSpPr>
        <p:spPr>
          <a:xfrm>
            <a:off x="7608168" y="5085184"/>
            <a:ext cx="288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FF00"/>
                </a:solidFill>
              </a:rPr>
              <a:t>*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AB6448E-2929-483D-92E0-BE8430D7E257}"/>
              </a:ext>
            </a:extLst>
          </p:cNvPr>
          <p:cNvSpPr txBox="1"/>
          <p:nvPr/>
        </p:nvSpPr>
        <p:spPr>
          <a:xfrm>
            <a:off x="7536160" y="2348880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LGE</a:t>
            </a:r>
          </a:p>
        </p:txBody>
      </p:sp>
    </p:spTree>
    <p:extLst>
      <p:ext uri="{BB962C8B-B14F-4D97-AF65-F5344CB8AC3E}">
        <p14:creationId xmlns:p14="http://schemas.microsoft.com/office/powerpoint/2010/main" val="376286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5D6DCC3-0970-4B4D-9B3B-1BF4287E3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970647"/>
            <a:ext cx="7920880" cy="4845789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78080168-10F5-423E-94B6-DB2F5806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832" y="908720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C00000"/>
                </a:solidFill>
              </a:rPr>
              <a:t>Echokg</a:t>
            </a:r>
            <a:r>
              <a:rPr lang="cs-CZ" sz="3600" dirty="0">
                <a:solidFill>
                  <a:srgbClr val="C00000"/>
                </a:solidFill>
              </a:rPr>
              <a:t> a chronická koronární nemoc (ICHS)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75353A-0005-4298-9CB3-D214C5B93CAF}"/>
              </a:ext>
            </a:extLst>
          </p:cNvPr>
          <p:cNvSpPr txBox="1"/>
          <p:nvPr/>
        </p:nvSpPr>
        <p:spPr>
          <a:xfrm>
            <a:off x="1559496" y="1484784"/>
            <a:ext cx="900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Zátěžová echokardiografie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91950DC-F790-4F60-9B6E-A32DD5BEEC6F}"/>
              </a:ext>
            </a:extLst>
          </p:cNvPr>
          <p:cNvSpPr txBox="1"/>
          <p:nvPr/>
        </p:nvSpPr>
        <p:spPr>
          <a:xfrm>
            <a:off x="8904312" y="6525344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/>
              <a:t>EACVI </a:t>
            </a:r>
            <a:r>
              <a:rPr lang="cs-CZ" sz="1600" dirty="0" err="1"/>
              <a:t>recommendations</a:t>
            </a:r>
            <a:r>
              <a:rPr lang="cs-CZ" sz="1600" dirty="0"/>
              <a:t> 2021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F2F8C85E-B0E0-4A49-A949-CBBE69B8763B}"/>
              </a:ext>
            </a:extLst>
          </p:cNvPr>
          <p:cNvSpPr/>
          <p:nvPr/>
        </p:nvSpPr>
        <p:spPr>
          <a:xfrm>
            <a:off x="2279576" y="3068960"/>
            <a:ext cx="7200800" cy="86409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5F401BA6-F66B-4299-867F-1999E00475D1}"/>
              </a:ext>
            </a:extLst>
          </p:cNvPr>
          <p:cNvSpPr/>
          <p:nvPr/>
        </p:nvSpPr>
        <p:spPr>
          <a:xfrm>
            <a:off x="2279576" y="2296925"/>
            <a:ext cx="7200800" cy="338437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63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1600200" y="1739900"/>
          <a:ext cx="8718550" cy="497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st" r:id="rId2" imgW="8010576" imgH="4419600" progId="Excel.Sheet.12">
                  <p:embed/>
                </p:oleObj>
              </mc:Choice>
              <mc:Fallback>
                <p:oleObj name="List" r:id="rId2" imgW="8010576" imgH="4419600" progId="Excel.Sheet.12">
                  <p:embed/>
                  <p:pic>
                    <p:nvPicPr>
                      <p:cNvPr id="9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739900"/>
                        <a:ext cx="8718550" cy="4979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Nadpis 1">
            <a:extLst>
              <a:ext uri="{FF2B5EF4-FFF2-40B4-BE49-F238E27FC236}">
                <a16:creationId xmlns:a16="http://schemas.microsoft.com/office/drawing/2014/main" id="{E537D4DF-72F9-4CF9-A582-1D88D83923BE}"/>
              </a:ext>
            </a:extLst>
          </p:cNvPr>
          <p:cNvSpPr txBox="1">
            <a:spLocks/>
          </p:cNvSpPr>
          <p:nvPr/>
        </p:nvSpPr>
        <p:spPr>
          <a:xfrm>
            <a:off x="623392" y="980728"/>
            <a:ext cx="10972800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083400" rtl="0" eaLnBrk="1" latinLnBrk="0" hangingPunct="1">
              <a:spcBef>
                <a:spcPct val="0"/>
              </a:spcBef>
              <a:buNone/>
              <a:defRPr sz="3793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cs-CZ" sz="3600" dirty="0">
                <a:solidFill>
                  <a:srgbClr val="C00000"/>
                </a:solidFill>
              </a:rPr>
              <a:t>Deklarace konfliktu zájmu</a:t>
            </a:r>
          </a:p>
        </p:txBody>
      </p:sp>
    </p:spTree>
    <p:extLst>
      <p:ext uri="{BB962C8B-B14F-4D97-AF65-F5344CB8AC3E}">
        <p14:creationId xmlns:p14="http://schemas.microsoft.com/office/powerpoint/2010/main" val="171369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5F2A70-17B0-4418-A6BE-99916CCB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CT </a:t>
            </a:r>
            <a:r>
              <a:rPr lang="cs-CZ" sz="3600" dirty="0" err="1">
                <a:solidFill>
                  <a:srgbClr val="C00000"/>
                </a:solidFill>
              </a:rPr>
              <a:t>koronarografie</a:t>
            </a:r>
            <a:endParaRPr lang="cs-CZ" sz="3600" dirty="0">
              <a:solidFill>
                <a:srgbClr val="C00000"/>
              </a:solidFill>
            </a:endParaRPr>
          </a:p>
        </p:txBody>
      </p:sp>
      <p:pic>
        <p:nvPicPr>
          <p:cNvPr id="6" name="Picture 6" descr="Rizikovy plat RIA vznikl po roce normalni SKG">
            <a:extLst>
              <a:ext uri="{FF2B5EF4-FFF2-40B4-BE49-F238E27FC236}">
                <a16:creationId xmlns:a16="http://schemas.microsoft.com/office/drawing/2014/main" id="{3B31E1B4-72F6-4DE0-BA9F-63F40C88A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4931" y="2347293"/>
            <a:ext cx="4249738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stenoya RIA prox 3D">
            <a:extLst>
              <a:ext uri="{FF2B5EF4-FFF2-40B4-BE49-F238E27FC236}">
                <a16:creationId xmlns:a16="http://schemas.microsoft.com/office/drawing/2014/main" id="{F3D01248-7271-4487-BF54-6BF3397F6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2348880"/>
            <a:ext cx="398303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4F6239F4-3B0D-498E-99BA-92A1703A1CF9}"/>
              </a:ext>
            </a:extLst>
          </p:cNvPr>
          <p:cNvSpPr/>
          <p:nvPr/>
        </p:nvSpPr>
        <p:spPr>
          <a:xfrm>
            <a:off x="1415480" y="1529065"/>
            <a:ext cx="43204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0FDC187-09F2-44A7-8B1B-A568431FC31B}"/>
              </a:ext>
            </a:extLst>
          </p:cNvPr>
          <p:cNvSpPr txBox="1"/>
          <p:nvPr/>
        </p:nvSpPr>
        <p:spPr>
          <a:xfrm>
            <a:off x="335360" y="1686580"/>
            <a:ext cx="115212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dirty="0"/>
              <a:t>Dle </a:t>
            </a:r>
            <a:r>
              <a:rPr lang="cs-CZ" sz="2300" dirty="0" err="1"/>
              <a:t>předtestové</a:t>
            </a:r>
            <a:r>
              <a:rPr lang="cs-CZ" sz="2300" dirty="0"/>
              <a:t> pravděpodobnosti </a:t>
            </a:r>
            <a:r>
              <a:rPr lang="cs-CZ" sz="2300" b="1" dirty="0"/>
              <a:t>jedna z metod volby detekce chronické ICHS</a:t>
            </a:r>
          </a:p>
        </p:txBody>
      </p:sp>
    </p:spTree>
    <p:extLst>
      <p:ext uri="{BB962C8B-B14F-4D97-AF65-F5344CB8AC3E}">
        <p14:creationId xmlns:p14="http://schemas.microsoft.com/office/powerpoint/2010/main" val="1685994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DC5E92A-FC39-428D-8BD4-83400C19F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18" y="980728"/>
            <a:ext cx="10446783" cy="561662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3BAA5C4-9FFA-4BDE-BB9F-FB994A31816A}"/>
              </a:ext>
            </a:extLst>
          </p:cNvPr>
          <p:cNvSpPr txBox="1"/>
          <p:nvPr/>
        </p:nvSpPr>
        <p:spPr>
          <a:xfrm>
            <a:off x="9264352" y="6525344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/>
              <a:t>ESC </a:t>
            </a:r>
            <a:r>
              <a:rPr lang="cs-CZ" sz="1600" dirty="0" err="1"/>
              <a:t>guidelines</a:t>
            </a:r>
            <a:r>
              <a:rPr lang="cs-CZ" sz="1600" dirty="0"/>
              <a:t> 2019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FF441E4-453D-4AD8-BB8B-649F3789B763}"/>
              </a:ext>
            </a:extLst>
          </p:cNvPr>
          <p:cNvSpPr/>
          <p:nvPr/>
        </p:nvSpPr>
        <p:spPr>
          <a:xfrm>
            <a:off x="839416" y="1124744"/>
            <a:ext cx="43204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007A3C8-F361-44B3-BBE5-E46C815CDFC9}"/>
              </a:ext>
            </a:extLst>
          </p:cNvPr>
          <p:cNvSpPr/>
          <p:nvPr/>
        </p:nvSpPr>
        <p:spPr>
          <a:xfrm>
            <a:off x="6240016" y="1124744"/>
            <a:ext cx="43204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52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B55A4D0A-D3B4-4308-B701-B63111D3D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837"/>
          <a:stretch/>
        </p:blipFill>
        <p:spPr>
          <a:xfrm>
            <a:off x="2711624" y="980728"/>
            <a:ext cx="7161832" cy="6480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52816A0-22D8-4201-9751-ED695F643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120" y="1628800"/>
            <a:ext cx="8249352" cy="5168055"/>
          </a:xfrm>
          <a:prstGeom prst="rect">
            <a:avLst/>
          </a:prstGeom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57067825-E417-49BD-8D69-C16EA61C4483}"/>
              </a:ext>
            </a:extLst>
          </p:cNvPr>
          <p:cNvCxnSpPr/>
          <p:nvPr/>
        </p:nvCxnSpPr>
        <p:spPr>
          <a:xfrm flipV="1">
            <a:off x="2711624" y="4005064"/>
            <a:ext cx="360040" cy="14401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918321E8-3AAE-4094-A8E5-AFE672AB7B02}"/>
              </a:ext>
            </a:extLst>
          </p:cNvPr>
          <p:cNvSpPr txBox="1"/>
          <p:nvPr/>
        </p:nvSpPr>
        <p:spPr>
          <a:xfrm>
            <a:off x="1919536" y="5445224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CT-CAG</a:t>
            </a:r>
          </a:p>
        </p:txBody>
      </p:sp>
    </p:spTree>
    <p:extLst>
      <p:ext uri="{BB962C8B-B14F-4D97-AF65-F5344CB8AC3E}">
        <p14:creationId xmlns:p14="http://schemas.microsoft.com/office/powerpoint/2010/main" val="621127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19CA0280-3810-4BEC-AE54-7C7A8AA2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MRI: </a:t>
            </a:r>
            <a:r>
              <a:rPr lang="cs-CZ" sz="3600" dirty="0" err="1">
                <a:solidFill>
                  <a:srgbClr val="C00000"/>
                </a:solidFill>
              </a:rPr>
              <a:t>viabilita</a:t>
            </a:r>
            <a:r>
              <a:rPr lang="cs-CZ" sz="3600" dirty="0">
                <a:solidFill>
                  <a:srgbClr val="C00000"/>
                </a:solidFill>
              </a:rPr>
              <a:t> myokardu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66DBA05D-FCB7-44AC-BFFE-F6BB425A5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184" y="1620982"/>
            <a:ext cx="4248472" cy="497542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933C321-7519-4EED-A70A-F39627AB2452}"/>
              </a:ext>
            </a:extLst>
          </p:cNvPr>
          <p:cNvSpPr txBox="1"/>
          <p:nvPr/>
        </p:nvSpPr>
        <p:spPr>
          <a:xfrm>
            <a:off x="8904312" y="6525344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/>
              <a:t>EACVI </a:t>
            </a:r>
            <a:r>
              <a:rPr lang="cs-CZ" sz="1600" dirty="0" err="1"/>
              <a:t>recommendations</a:t>
            </a:r>
            <a:r>
              <a:rPr lang="cs-CZ" sz="1600" dirty="0"/>
              <a:t> 2021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92E1E0A-F794-43AB-8C08-4A6CE5064531}"/>
              </a:ext>
            </a:extLst>
          </p:cNvPr>
          <p:cNvSpPr txBox="1"/>
          <p:nvPr/>
        </p:nvSpPr>
        <p:spPr>
          <a:xfrm>
            <a:off x="119336" y="1772811"/>
            <a:ext cx="8784976" cy="1601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cs-CZ" sz="2300" dirty="0">
                <a:solidFill>
                  <a:srgbClr val="000000"/>
                </a:solidFill>
              </a:rPr>
              <a:t>MRI-</a:t>
            </a:r>
            <a:r>
              <a:rPr lang="en-US" sz="2300" dirty="0">
                <a:solidFill>
                  <a:srgbClr val="000000"/>
                </a:solidFill>
              </a:rPr>
              <a:t>LGE</a:t>
            </a:r>
            <a:r>
              <a:rPr lang="cs-CZ" sz="2300" dirty="0">
                <a:solidFill>
                  <a:srgbClr val="000000"/>
                </a:solidFill>
              </a:rPr>
              <a:t>: referenční metoda pro klinické hodnocení </a:t>
            </a:r>
            <a:r>
              <a:rPr lang="cs-CZ" sz="2300" dirty="0" err="1">
                <a:solidFill>
                  <a:srgbClr val="000000"/>
                </a:solidFill>
              </a:rPr>
              <a:t>viability</a:t>
            </a:r>
            <a:endParaRPr lang="cs-CZ" sz="2300" dirty="0">
              <a:solidFill>
                <a:srgbClr val="000000"/>
              </a:solidFill>
            </a:endParaRPr>
          </a:p>
          <a:p>
            <a:pPr>
              <a:lnSpc>
                <a:spcPts val="3000"/>
              </a:lnSpc>
            </a:pPr>
            <a:r>
              <a:rPr lang="cs-CZ" sz="2300" dirty="0">
                <a:solidFill>
                  <a:srgbClr val="000000"/>
                </a:solidFill>
              </a:rPr>
              <a:t>                </a:t>
            </a:r>
            <a:r>
              <a:rPr lang="cs-CZ" sz="2300" dirty="0" err="1">
                <a:solidFill>
                  <a:srgbClr val="000000"/>
                </a:solidFill>
              </a:rPr>
              <a:t>transmuralita</a:t>
            </a:r>
            <a:r>
              <a:rPr lang="cs-CZ" sz="2300" dirty="0">
                <a:solidFill>
                  <a:srgbClr val="000000"/>
                </a:solidFill>
              </a:rPr>
              <a:t> jizvy</a:t>
            </a:r>
            <a:r>
              <a:rPr lang="en-US" sz="2300" dirty="0">
                <a:solidFill>
                  <a:srgbClr val="000000"/>
                </a:solidFill>
              </a:rPr>
              <a:t> &gt;50% </a:t>
            </a:r>
            <a:r>
              <a:rPr lang="en-US" sz="2300" dirty="0">
                <a:solidFill>
                  <a:srgbClr val="000000"/>
                </a:solidFill>
                <a:sym typeface="Symbol" panose="05050102010706020507" pitchFamily="18" charset="2"/>
              </a:rPr>
              <a:t></a:t>
            </a:r>
            <a:r>
              <a:rPr lang="cs-CZ" sz="23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cs-CZ" sz="2300" dirty="0" err="1">
                <a:solidFill>
                  <a:srgbClr val="000000"/>
                </a:solidFill>
                <a:sym typeface="Symbol" panose="05050102010706020507" pitchFamily="18" charset="2"/>
              </a:rPr>
              <a:t>viabilní</a:t>
            </a:r>
            <a:endParaRPr lang="cs-CZ" sz="2300" dirty="0">
              <a:solidFill>
                <a:srgbClr val="000000"/>
              </a:solidFill>
            </a:endParaRPr>
          </a:p>
          <a:p>
            <a:pPr>
              <a:lnSpc>
                <a:spcPts val="3000"/>
              </a:lnSpc>
            </a:pPr>
            <a:endParaRPr lang="cs-CZ" sz="2300" dirty="0">
              <a:solidFill>
                <a:srgbClr val="000000"/>
              </a:solidFill>
            </a:endParaRPr>
          </a:p>
          <a:p>
            <a:pPr>
              <a:lnSpc>
                <a:spcPts val="3000"/>
              </a:lnSpc>
            </a:pPr>
            <a:endParaRPr lang="cs-CZ" sz="2300" dirty="0">
              <a:solidFill>
                <a:srgbClr val="000000"/>
              </a:solidFill>
            </a:endParaRPr>
          </a:p>
        </p:txBody>
      </p:sp>
      <p:pic>
        <p:nvPicPr>
          <p:cNvPr id="8" name="Picture 2" descr="C:\Users\Tomáš\Desktop\MRI pro kardiology\Smyčky\Viabilní LGE 4C Brendlova.JPG">
            <a:extLst>
              <a:ext uri="{FF2B5EF4-FFF2-40B4-BE49-F238E27FC236}">
                <a16:creationId xmlns:a16="http://schemas.microsoft.com/office/drawing/2014/main" id="{5ED37C3F-EA68-4CDD-8DCC-E0EB43871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3673" y="3087412"/>
            <a:ext cx="3437931" cy="3437931"/>
          </a:xfrm>
          <a:prstGeom prst="rect">
            <a:avLst/>
          </a:prstGeom>
          <a:noFill/>
        </p:spPr>
      </p:pic>
      <p:cxnSp>
        <p:nvCxnSpPr>
          <p:cNvPr id="9" name="Přímá spojovací šipka 7">
            <a:extLst>
              <a:ext uri="{FF2B5EF4-FFF2-40B4-BE49-F238E27FC236}">
                <a16:creationId xmlns:a16="http://schemas.microsoft.com/office/drawing/2014/main" id="{3B7F24AC-E464-42EA-96CE-4DC1259C5F45}"/>
              </a:ext>
            </a:extLst>
          </p:cNvPr>
          <p:cNvCxnSpPr>
            <a:cxnSpLocks/>
          </p:cNvCxnSpPr>
          <p:nvPr/>
        </p:nvCxnSpPr>
        <p:spPr>
          <a:xfrm flipH="1" flipV="1">
            <a:off x="6384032" y="3899492"/>
            <a:ext cx="202376" cy="418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5" descr="C:\Users\Tomáš\Desktop\MRI pro kardiology\Smyčky\Neviabilní číhal 2.JPG">
            <a:extLst>
              <a:ext uri="{FF2B5EF4-FFF2-40B4-BE49-F238E27FC236}">
                <a16:creationId xmlns:a16="http://schemas.microsoft.com/office/drawing/2014/main" id="{DE2C1F86-48CD-4100-AB5D-F53B62D5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852" y="3087413"/>
            <a:ext cx="3456384" cy="3456384"/>
          </a:xfrm>
          <a:prstGeom prst="rect">
            <a:avLst/>
          </a:prstGeom>
          <a:noFill/>
        </p:spPr>
      </p:pic>
      <p:cxnSp>
        <p:nvCxnSpPr>
          <p:cNvPr id="11" name="Přímá spojovací šipka 7">
            <a:extLst>
              <a:ext uri="{FF2B5EF4-FFF2-40B4-BE49-F238E27FC236}">
                <a16:creationId xmlns:a16="http://schemas.microsoft.com/office/drawing/2014/main" id="{D3914940-A757-42B0-8A4A-1E7E1CB6B0F3}"/>
              </a:ext>
            </a:extLst>
          </p:cNvPr>
          <p:cNvCxnSpPr/>
          <p:nvPr/>
        </p:nvCxnSpPr>
        <p:spPr>
          <a:xfrm>
            <a:off x="1071414" y="4417119"/>
            <a:ext cx="432048" cy="3082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6ECA0C7-6D38-44B4-80D9-FE07660FE768}"/>
              </a:ext>
            </a:extLst>
          </p:cNvPr>
          <p:cNvSpPr txBox="1"/>
          <p:nvPr/>
        </p:nvSpPr>
        <p:spPr>
          <a:xfrm>
            <a:off x="839416" y="3068960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neviabilní</a:t>
            </a:r>
            <a:endParaRPr lang="cs-CZ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0A41315-00E1-4B09-91E4-F6FA60CE79F4}"/>
              </a:ext>
            </a:extLst>
          </p:cNvPr>
          <p:cNvSpPr txBox="1"/>
          <p:nvPr/>
        </p:nvSpPr>
        <p:spPr>
          <a:xfrm>
            <a:off x="4367808" y="3068960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viabilní</a:t>
            </a:r>
            <a:endParaRPr lang="cs-CZ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5788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0A30F1E-2E48-40DB-861D-316E25EE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08720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Hodnocení velikosti a systolické funkce komor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B7ADA09-98F9-4C6F-8210-4691FD79BEBB}"/>
              </a:ext>
            </a:extLst>
          </p:cNvPr>
          <p:cNvSpPr txBox="1"/>
          <p:nvPr/>
        </p:nvSpPr>
        <p:spPr>
          <a:xfrm>
            <a:off x="767408" y="1556792"/>
            <a:ext cx="107291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dirty="0"/>
              <a:t>Problémy </a:t>
            </a:r>
            <a:r>
              <a:rPr lang="cs-CZ" sz="2300" dirty="0" err="1"/>
              <a:t>echokg</a:t>
            </a:r>
            <a:r>
              <a:rPr lang="cs-CZ" sz="2300" dirty="0"/>
              <a:t>:  limitovaná </a:t>
            </a:r>
            <a:r>
              <a:rPr lang="cs-CZ" sz="2300" dirty="0" err="1"/>
              <a:t>vyšetřitelnost</a:t>
            </a:r>
            <a:r>
              <a:rPr lang="cs-CZ" sz="2300" dirty="0"/>
              <a:t>, nutnost geometrických </a:t>
            </a:r>
            <a:r>
              <a:rPr lang="cs-CZ" sz="2300" dirty="0" err="1"/>
              <a:t>estimací</a:t>
            </a:r>
            <a:r>
              <a:rPr lang="cs-CZ" sz="2300" dirty="0"/>
              <a:t> (model LK) / nekomplexní parametry u PK / „</a:t>
            </a:r>
            <a:r>
              <a:rPr lang="cs-CZ" sz="2300" dirty="0" err="1"/>
              <a:t>foreshortening</a:t>
            </a:r>
            <a:r>
              <a:rPr lang="cs-CZ" sz="2300" dirty="0"/>
              <a:t>“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FD4603E-B268-41B8-A3BD-2FF780A4D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319" y="2400071"/>
            <a:ext cx="5715369" cy="428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8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AA4F5C59-5078-4165-B967-0DEE9CDA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08720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Hodnocení velikosti a systolické funkce komor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1B7C9DB-B3F5-4291-9FE0-DF86A959116E}"/>
              </a:ext>
            </a:extLst>
          </p:cNvPr>
          <p:cNvSpPr txBox="1"/>
          <p:nvPr/>
        </p:nvSpPr>
        <p:spPr>
          <a:xfrm>
            <a:off x="767408" y="1556792"/>
            <a:ext cx="107291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dirty="0"/>
              <a:t>Problémy </a:t>
            </a:r>
            <a:r>
              <a:rPr lang="cs-CZ" sz="2300" dirty="0" err="1"/>
              <a:t>echokg</a:t>
            </a:r>
            <a:r>
              <a:rPr lang="cs-CZ" sz="2300" dirty="0"/>
              <a:t>:  limitovaná </a:t>
            </a:r>
            <a:r>
              <a:rPr lang="cs-CZ" sz="2300" dirty="0" err="1"/>
              <a:t>vyšetřitelnost</a:t>
            </a:r>
            <a:r>
              <a:rPr lang="cs-CZ" sz="2300" dirty="0"/>
              <a:t>, nutnost geometrických </a:t>
            </a:r>
            <a:r>
              <a:rPr lang="cs-CZ" sz="2300" dirty="0" err="1"/>
              <a:t>estimací</a:t>
            </a:r>
            <a:r>
              <a:rPr lang="cs-CZ" sz="2300" dirty="0"/>
              <a:t> (model LK) / nekomplexní parametry u PK / „</a:t>
            </a:r>
            <a:r>
              <a:rPr lang="cs-CZ" sz="2300" b="1" dirty="0" err="1"/>
              <a:t>foreshortening</a:t>
            </a:r>
            <a:r>
              <a:rPr lang="cs-CZ" sz="2300" b="1" dirty="0"/>
              <a:t>“</a:t>
            </a:r>
          </a:p>
        </p:txBody>
      </p:sp>
      <p:pic>
        <p:nvPicPr>
          <p:cNvPr id="6" name="Foreshortano">
            <a:hlinkClick r:id="" action="ppaction://media"/>
            <a:extLst>
              <a:ext uri="{FF2B5EF4-FFF2-40B4-BE49-F238E27FC236}">
                <a16:creationId xmlns:a16="http://schemas.microsoft.com/office/drawing/2014/main" id="{B8B5B0B9-F5FD-4A46-8D40-FEB63C416D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916" y="2708920"/>
            <a:ext cx="5628068" cy="3921299"/>
          </a:xfrm>
          <a:prstGeom prst="rect">
            <a:avLst/>
          </a:prstGeom>
        </p:spPr>
      </p:pic>
      <p:pic>
        <p:nvPicPr>
          <p:cNvPr id="7" name="Foreshortne">
            <a:hlinkClick r:id="" action="ppaction://media"/>
            <a:extLst>
              <a:ext uri="{FF2B5EF4-FFF2-40B4-BE49-F238E27FC236}">
                <a16:creationId xmlns:a16="http://schemas.microsoft.com/office/drawing/2014/main" id="{4FAC72E7-C0F5-43AF-9BAF-57671F37524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88037" y="2708920"/>
            <a:ext cx="5628067" cy="392129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C740B1A-0116-4F86-B44B-E82438199FE5}"/>
              </a:ext>
            </a:extLst>
          </p:cNvPr>
          <p:cNvSpPr txBox="1"/>
          <p:nvPr/>
        </p:nvSpPr>
        <p:spPr>
          <a:xfrm>
            <a:off x="551384" y="2780928"/>
            <a:ext cx="2376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foreshortening</a:t>
            </a:r>
            <a:endParaRPr lang="cs-CZ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427FFBA-AAF7-43BE-96A6-C8DFCF29DBD6}"/>
              </a:ext>
            </a:extLst>
          </p:cNvPr>
          <p:cNvSpPr txBox="1"/>
          <p:nvPr/>
        </p:nvSpPr>
        <p:spPr>
          <a:xfrm>
            <a:off x="6896600" y="2852936"/>
            <a:ext cx="711568" cy="468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cs-CZ" sz="4000" b="1" dirty="0">
                <a:solidFill>
                  <a:srgbClr val="FFFF00"/>
                </a:solidFill>
                <a:sym typeface="Wingdings"/>
              </a:rPr>
              <a:t></a:t>
            </a:r>
          </a:p>
        </p:txBody>
      </p:sp>
    </p:spTree>
    <p:extLst>
      <p:ext uri="{BB962C8B-B14F-4D97-AF65-F5344CB8AC3E}">
        <p14:creationId xmlns:p14="http://schemas.microsoft.com/office/powerpoint/2010/main" val="369197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9CA91BE-9F17-465C-ABB5-AC3367E1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MRI: velikost, masa a systolická funkce komor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59D7150-E123-4529-B7B1-E17B6FF40C45}"/>
              </a:ext>
            </a:extLst>
          </p:cNvPr>
          <p:cNvSpPr txBox="1"/>
          <p:nvPr/>
        </p:nvSpPr>
        <p:spPr>
          <a:xfrm>
            <a:off x="335360" y="1758588"/>
            <a:ext cx="1159328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dirty="0"/>
              <a:t>Zlatý standard pro obě komory: „3D“ hodnocení sérií řezů, bez geometrických modelů</a:t>
            </a:r>
          </a:p>
        </p:txBody>
      </p:sp>
      <p:pic>
        <p:nvPicPr>
          <p:cNvPr id="6" name="Picture 12" descr="8on1">
            <a:extLst>
              <a:ext uri="{FF2B5EF4-FFF2-40B4-BE49-F238E27FC236}">
                <a16:creationId xmlns:a16="http://schemas.microsoft.com/office/drawing/2014/main" id="{75A5A63C-9064-42F6-8721-6604008763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lum bright="6000" contrast="-12000"/>
          </a:blip>
          <a:srcRect/>
          <a:stretch>
            <a:fillRect/>
          </a:stretch>
        </p:blipFill>
        <p:spPr bwMode="auto">
          <a:xfrm>
            <a:off x="3451428" y="2576946"/>
            <a:ext cx="820891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752756CE-B084-418B-9F97-9E6805F0D53F}"/>
              </a:ext>
            </a:extLst>
          </p:cNvPr>
          <p:cNvGrpSpPr>
            <a:grpSpLocks/>
          </p:cNvGrpSpPr>
          <p:nvPr/>
        </p:nvGrpSpPr>
        <p:grpSpPr bwMode="auto">
          <a:xfrm>
            <a:off x="282724" y="3184567"/>
            <a:ext cx="3168704" cy="2808312"/>
            <a:chOff x="2912" y="496"/>
            <a:chExt cx="2568" cy="2303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D3D2F03F-4442-4AF4-8141-82F8FE2B8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12" y="496"/>
              <a:ext cx="2303" cy="23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B3BCE0B9-D9C8-4D05-9436-8E40304C6F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9" y="996"/>
              <a:ext cx="917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sz="2400" b="0" dirty="0">
                  <a:solidFill>
                    <a:srgbClr val="FF0000"/>
                  </a:solidFill>
                </a:rPr>
                <a:t>b</a:t>
              </a:r>
              <a:r>
                <a:rPr lang="cs-CZ" sz="2400" b="0" dirty="0" err="1">
                  <a:solidFill>
                    <a:srgbClr val="FF0000"/>
                  </a:solidFill>
                </a:rPr>
                <a:t>áze</a:t>
              </a:r>
              <a:endParaRPr lang="nl-NL" sz="2400" b="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A1DADF94-59BB-45B1-89E8-5B422BB20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3" y="732"/>
              <a:ext cx="917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sz="2400" b="0" dirty="0">
                  <a:solidFill>
                    <a:srgbClr val="FF0000"/>
                  </a:solidFill>
                </a:rPr>
                <a:t>apex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9655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4D5D477-42A3-47A8-84AA-DE379E99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70337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CT: velikost a systolická funkce komor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4F82D56-A876-43E4-8E7B-5F915112ABF0}"/>
              </a:ext>
            </a:extLst>
          </p:cNvPr>
          <p:cNvSpPr txBox="1"/>
          <p:nvPr/>
        </p:nvSpPr>
        <p:spPr>
          <a:xfrm>
            <a:off x="2279576" y="1628800"/>
            <a:ext cx="7776864" cy="85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00"/>
              </a:lnSpc>
            </a:pPr>
            <a:r>
              <a:rPr lang="cs-CZ" sz="2300" dirty="0"/>
              <a:t>Retrospektivní </a:t>
            </a:r>
            <a:r>
              <a:rPr lang="cs-CZ" sz="2300" dirty="0" err="1"/>
              <a:t>gating</a:t>
            </a:r>
            <a:r>
              <a:rPr lang="cs-CZ" sz="2300" dirty="0"/>
              <a:t> = vyšší radiační zátěž</a:t>
            </a:r>
          </a:p>
          <a:p>
            <a:pPr algn="ctr">
              <a:lnSpc>
                <a:spcPts val="3100"/>
              </a:lnSpc>
            </a:pPr>
            <a:r>
              <a:rPr lang="cs-CZ" sz="2300" dirty="0"/>
              <a:t>Výhodné u kontraindikací MRI (ICD apod.)</a:t>
            </a:r>
          </a:p>
        </p:txBody>
      </p:sp>
      <p:pic>
        <p:nvPicPr>
          <p:cNvPr id="7" name="Picture 3" descr="EF dobre kontury">
            <a:extLst>
              <a:ext uri="{FF2B5EF4-FFF2-40B4-BE49-F238E27FC236}">
                <a16:creationId xmlns:a16="http://schemas.microsoft.com/office/drawing/2014/main" id="{72C912EB-2A6A-4C3A-BD25-0AF6E00D1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5579" y="2638598"/>
            <a:ext cx="4365709" cy="401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71F202E-BE4D-42F0-A102-A849729FF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48328" y="3356992"/>
            <a:ext cx="2841224" cy="235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PSAx (1)">
            <a:hlinkClick r:id="" action="ppaction://media"/>
            <a:extLst>
              <a:ext uri="{FF2B5EF4-FFF2-40B4-BE49-F238E27FC236}">
                <a16:creationId xmlns:a16="http://schemas.microsoft.com/office/drawing/2014/main" id="{B3817CEA-792C-4C17-8B3B-46D2953099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3331"/>
          <a:stretch>
            <a:fillRect/>
          </a:stretch>
        </p:blipFill>
        <p:spPr>
          <a:xfrm>
            <a:off x="446464" y="2957132"/>
            <a:ext cx="3902075" cy="33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7903A-76D5-4941-BD17-CFDBE08E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Diastolická funkce levé komory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BD37C52-0FDF-40F7-9FFE-46BDF7D2EBA4}"/>
              </a:ext>
            </a:extLst>
          </p:cNvPr>
          <p:cNvSpPr txBox="1"/>
          <p:nvPr/>
        </p:nvSpPr>
        <p:spPr>
          <a:xfrm>
            <a:off x="1703512" y="170080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u="sng" dirty="0" err="1"/>
              <a:t>Echokg</a:t>
            </a:r>
            <a:r>
              <a:rPr lang="cs-CZ" sz="2400" u="sng" dirty="0"/>
              <a:t> = zcela suverénní metoda !!!</a:t>
            </a:r>
          </a:p>
        </p:txBody>
      </p:sp>
      <p:pic>
        <p:nvPicPr>
          <p:cNvPr id="4" name="Picture 5" descr="PW TDI">
            <a:extLst>
              <a:ext uri="{FF2B5EF4-FFF2-40B4-BE49-F238E27FC236}">
                <a16:creationId xmlns:a16="http://schemas.microsoft.com/office/drawing/2014/main" id="{D91B2452-F7C0-47E8-B7F4-91FA9486F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7850" t="42857"/>
          <a:stretch/>
        </p:blipFill>
        <p:spPr bwMode="auto">
          <a:xfrm>
            <a:off x="8125627" y="2461641"/>
            <a:ext cx="373101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1A62B76E-6B3B-45AE-A08F-329678E54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788" y="4228187"/>
            <a:ext cx="7595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>
                <a:solidFill>
                  <a:schemeClr val="bg1"/>
                </a:solidFill>
              </a:rPr>
              <a:t>s´</a:t>
            </a:r>
          </a:p>
        </p:txBody>
      </p:sp>
      <p:pic>
        <p:nvPicPr>
          <p:cNvPr id="9" name="Picture 8" descr="Valsalva pseudo Brchel">
            <a:extLst>
              <a:ext uri="{FF2B5EF4-FFF2-40B4-BE49-F238E27FC236}">
                <a16:creationId xmlns:a16="http://schemas.microsoft.com/office/drawing/2014/main" id="{15F0C9AB-58D5-4C7A-AF10-D1F1FCB9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3" t="52266" r="25105"/>
          <a:stretch>
            <a:fillRect/>
          </a:stretch>
        </p:blipFill>
        <p:spPr bwMode="auto">
          <a:xfrm>
            <a:off x="824411" y="3366848"/>
            <a:ext cx="2808312" cy="334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Palecek_EchoDiast_obr11">
            <a:extLst>
              <a:ext uri="{FF2B5EF4-FFF2-40B4-BE49-F238E27FC236}">
                <a16:creationId xmlns:a16="http://schemas.microsoft.com/office/drawing/2014/main" id="{71148FF7-C3F6-4CBD-9CE9-B185EA06F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48526"/>
          <a:stretch/>
        </p:blipFill>
        <p:spPr bwMode="auto">
          <a:xfrm>
            <a:off x="4658139" y="4641579"/>
            <a:ext cx="4243729" cy="2071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878E3BD-C386-4EFC-A579-4B475DAF1426}"/>
              </a:ext>
            </a:extLst>
          </p:cNvPr>
          <p:cNvSpPr txBox="1"/>
          <p:nvPr/>
        </p:nvSpPr>
        <p:spPr>
          <a:xfrm>
            <a:off x="1112443" y="391013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F924C3C-2E8C-421E-ACC8-B57F351EBDE8}"/>
              </a:ext>
            </a:extLst>
          </p:cNvPr>
          <p:cNvSpPr txBox="1"/>
          <p:nvPr/>
        </p:nvSpPr>
        <p:spPr>
          <a:xfrm>
            <a:off x="1544491" y="340607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A897657-9531-4F94-8307-9EBCE6422721}"/>
              </a:ext>
            </a:extLst>
          </p:cNvPr>
          <p:cNvSpPr txBox="1"/>
          <p:nvPr/>
        </p:nvSpPr>
        <p:spPr>
          <a:xfrm>
            <a:off x="1616499" y="481661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DT-E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EC36038-28A2-4EC0-AF73-AC2D63AB851D}"/>
              </a:ext>
            </a:extLst>
          </p:cNvPr>
          <p:cNvSpPr txBox="1"/>
          <p:nvPr/>
        </p:nvSpPr>
        <p:spPr>
          <a:xfrm>
            <a:off x="2351584" y="2288617"/>
            <a:ext cx="5186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- </a:t>
            </a:r>
            <a:r>
              <a:rPr lang="cs-CZ" sz="2400" dirty="0" err="1"/>
              <a:t>grading</a:t>
            </a:r>
            <a:r>
              <a:rPr lang="cs-CZ" sz="2400" dirty="0"/>
              <a:t> diastolické dysfunkce LK</a:t>
            </a:r>
          </a:p>
          <a:p>
            <a:r>
              <a:rPr lang="cs-CZ" sz="2400" dirty="0"/>
              <a:t>- detekce vysokých plnících tlaků LK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7253BDE-732F-44A0-879E-12E1BE4DD855}"/>
              </a:ext>
            </a:extLst>
          </p:cNvPr>
          <p:cNvSpPr txBox="1"/>
          <p:nvPr/>
        </p:nvSpPr>
        <p:spPr>
          <a:xfrm>
            <a:off x="8917714" y="3645024"/>
            <a:ext cx="687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e´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B79FBBB-F315-4019-A03C-25B9E77F3F9A}"/>
              </a:ext>
            </a:extLst>
          </p:cNvPr>
          <p:cNvSpPr txBox="1"/>
          <p:nvPr/>
        </p:nvSpPr>
        <p:spPr>
          <a:xfrm>
            <a:off x="4325942" y="3277433"/>
            <a:ext cx="4794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(</a:t>
            </a:r>
            <a:r>
              <a:rPr lang="cs-CZ" sz="2000" dirty="0" err="1"/>
              <a:t>transmitrální</a:t>
            </a:r>
            <a:r>
              <a:rPr lang="cs-CZ" sz="2000" dirty="0"/>
              <a:t> tok, </a:t>
            </a:r>
          </a:p>
          <a:p>
            <a:r>
              <a:rPr lang="cs-CZ" sz="2000" dirty="0"/>
              <a:t>TDI mitrálního </a:t>
            </a:r>
            <a:r>
              <a:rPr lang="cs-CZ" sz="2000" dirty="0" err="1"/>
              <a:t>anulu</a:t>
            </a:r>
            <a:r>
              <a:rPr lang="cs-CZ" sz="2000" dirty="0"/>
              <a:t>, </a:t>
            </a:r>
          </a:p>
          <a:p>
            <a:r>
              <a:rPr lang="cs-CZ" sz="2000" dirty="0"/>
              <a:t>tok v plicních žilách …)</a:t>
            </a:r>
          </a:p>
        </p:txBody>
      </p:sp>
    </p:spTree>
    <p:extLst>
      <p:ext uri="{BB962C8B-B14F-4D97-AF65-F5344CB8AC3E}">
        <p14:creationId xmlns:p14="http://schemas.microsoft.com/office/powerpoint/2010/main" val="452316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F7EF375-CC56-4259-8EE4-76CE45A6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Tlaky v plicnici a v pravé síni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84D0D35-BD53-4658-85FA-B86A9F5DAEF4}"/>
              </a:ext>
            </a:extLst>
          </p:cNvPr>
          <p:cNvSpPr txBox="1"/>
          <p:nvPr/>
        </p:nvSpPr>
        <p:spPr>
          <a:xfrm>
            <a:off x="1703512" y="1589891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cs-CZ" sz="2400" u="sng" dirty="0" err="1"/>
              <a:t>Echokg</a:t>
            </a:r>
            <a:r>
              <a:rPr lang="cs-CZ" sz="2400" u="sng" dirty="0"/>
              <a:t> = zcela suverénní metoda !!!</a:t>
            </a:r>
          </a:p>
          <a:p>
            <a:pPr algn="ctr">
              <a:lnSpc>
                <a:spcPts val="3000"/>
              </a:lnSpc>
            </a:pPr>
            <a:r>
              <a:rPr lang="cs-CZ" sz="2400" dirty="0"/>
              <a:t>MRI a CT- jen nepřímo dle šíře kmene plicnice</a:t>
            </a:r>
          </a:p>
        </p:txBody>
      </p:sp>
      <p:pic>
        <p:nvPicPr>
          <p:cNvPr id="6" name="Picture 2" descr="G:\Praguecho 2012 - Hemodynamika\Hemodyn echo Praguecho 12\Dobra TR CW2.jpg">
            <a:extLst>
              <a:ext uri="{FF2B5EF4-FFF2-40B4-BE49-F238E27FC236}">
                <a16:creationId xmlns:a16="http://schemas.microsoft.com/office/drawing/2014/main" id="{8A8AEB34-9358-460B-B02E-64CF0BA64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0"/>
          <a:stretch/>
        </p:blipFill>
        <p:spPr bwMode="auto">
          <a:xfrm>
            <a:off x="512456" y="2780928"/>
            <a:ext cx="458371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VCI dobre usili 2">
            <a:hlinkClick r:id="" action="ppaction://media"/>
            <a:extLst>
              <a:ext uri="{FF2B5EF4-FFF2-40B4-BE49-F238E27FC236}">
                <a16:creationId xmlns:a16="http://schemas.microsoft.com/office/drawing/2014/main" id="{753D5597-0A99-4C6B-9AFF-D38518439D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0216" y="2729603"/>
            <a:ext cx="3888432" cy="2641536"/>
          </a:xfrm>
          <a:prstGeom prst="rect">
            <a:avLst/>
          </a:prstGeom>
        </p:spPr>
      </p:pic>
      <p:pic>
        <p:nvPicPr>
          <p:cNvPr id="8" name="Picture 2" descr="G:\Praguecho 2012 - Hemodynamika\Hemodyn echo Praguecho 12\CW Pu reg OK 3.jpg">
            <a:extLst>
              <a:ext uri="{FF2B5EF4-FFF2-40B4-BE49-F238E27FC236}">
                <a16:creationId xmlns:a16="http://schemas.microsoft.com/office/drawing/2014/main" id="{6AB4A163-697C-45FF-AE16-78FA6EDC9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t="32414"/>
          <a:stretch/>
        </p:blipFill>
        <p:spPr bwMode="auto">
          <a:xfrm>
            <a:off x="4184677" y="4149080"/>
            <a:ext cx="4320853" cy="252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5FDC123-7FF8-475D-ADDF-9D2603664FBC}"/>
              </a:ext>
            </a:extLst>
          </p:cNvPr>
          <p:cNvSpPr txBox="1"/>
          <p:nvPr/>
        </p:nvSpPr>
        <p:spPr>
          <a:xfrm>
            <a:off x="1304544" y="4840172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PASP, PAMP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288765F-C8F6-45A8-A37E-BEA205B207B8}"/>
              </a:ext>
            </a:extLst>
          </p:cNvPr>
          <p:cNvSpPr txBox="1"/>
          <p:nvPr/>
        </p:nvSpPr>
        <p:spPr>
          <a:xfrm>
            <a:off x="5192976" y="6063679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PAMP, PADP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F34CAEE-80C8-4600-BFDF-B7F0FF3EA353}"/>
              </a:ext>
            </a:extLst>
          </p:cNvPr>
          <p:cNvSpPr txBox="1"/>
          <p:nvPr/>
        </p:nvSpPr>
        <p:spPr>
          <a:xfrm>
            <a:off x="9513456" y="486916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RAP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4ED80DC-61EC-478E-B3A3-93050B7D8A94}"/>
              </a:ext>
            </a:extLst>
          </p:cNvPr>
          <p:cNvSpPr txBox="1"/>
          <p:nvPr/>
        </p:nvSpPr>
        <p:spPr>
          <a:xfrm>
            <a:off x="860198" y="246355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Trikuspidální regurgitace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BBF132B-9427-4FF4-883E-6C63695AF37B}"/>
              </a:ext>
            </a:extLst>
          </p:cNvPr>
          <p:cNvSpPr txBox="1"/>
          <p:nvPr/>
        </p:nvSpPr>
        <p:spPr>
          <a:xfrm>
            <a:off x="4727848" y="377974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Pulmonální regurgitace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8847B61-E94F-4BE8-9B04-AAAB1570BF80}"/>
              </a:ext>
            </a:extLst>
          </p:cNvPr>
          <p:cNvSpPr txBox="1"/>
          <p:nvPr/>
        </p:nvSpPr>
        <p:spPr>
          <a:xfrm>
            <a:off x="8328248" y="24115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Vena</a:t>
            </a:r>
            <a:r>
              <a:rPr lang="cs-CZ" dirty="0"/>
              <a:t> </a:t>
            </a:r>
            <a:r>
              <a:rPr lang="cs-CZ" dirty="0" err="1"/>
              <a:t>cava</a:t>
            </a:r>
            <a:r>
              <a:rPr lang="cs-CZ" dirty="0"/>
              <a:t> </a:t>
            </a:r>
            <a:r>
              <a:rPr lang="cs-CZ" dirty="0" err="1"/>
              <a:t>inferior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84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98BB0C9E-13CE-45E0-B227-D10712380872}"/>
              </a:ext>
            </a:extLst>
          </p:cNvPr>
          <p:cNvSpPr/>
          <p:nvPr/>
        </p:nvSpPr>
        <p:spPr>
          <a:xfrm>
            <a:off x="7824192" y="1628800"/>
            <a:ext cx="4248472" cy="50691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BC7B4F5-248A-4177-8181-C0612582DF25}"/>
              </a:ext>
            </a:extLst>
          </p:cNvPr>
          <p:cNvSpPr/>
          <p:nvPr/>
        </p:nvSpPr>
        <p:spPr>
          <a:xfrm>
            <a:off x="4265356" y="1628800"/>
            <a:ext cx="4069610" cy="50691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96DADE4-04C5-4493-B421-71933112B068}"/>
              </a:ext>
            </a:extLst>
          </p:cNvPr>
          <p:cNvSpPr/>
          <p:nvPr/>
        </p:nvSpPr>
        <p:spPr>
          <a:xfrm>
            <a:off x="263352" y="1628800"/>
            <a:ext cx="3960440" cy="50691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73EA6D-7A73-422E-A0AD-FF1D66ED8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70337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Obecné srovnání Echo / CT / MRI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1A5012B-4B1D-44EC-8747-120D0626B7E0}"/>
              </a:ext>
            </a:extLst>
          </p:cNvPr>
          <p:cNvSpPr txBox="1"/>
          <p:nvPr/>
        </p:nvSpPr>
        <p:spPr>
          <a:xfrm>
            <a:off x="1343472" y="1671191"/>
            <a:ext cx="964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Echo			                 CT			               MRI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EA2F8A2-0275-428B-90C7-DF6C41439119}"/>
              </a:ext>
            </a:extLst>
          </p:cNvPr>
          <p:cNvSpPr txBox="1"/>
          <p:nvPr/>
        </p:nvSpPr>
        <p:spPr>
          <a:xfrm>
            <a:off x="335360" y="2132856"/>
            <a:ext cx="12457384" cy="4565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cs-CZ" sz="2000" dirty="0"/>
              <a:t>široce dostupné  		      lepší anatomický popis		lepší anatomický popis</a:t>
            </a:r>
          </a:p>
          <a:p>
            <a:pPr>
              <a:lnSpc>
                <a:spcPts val="2700"/>
              </a:lnSpc>
            </a:pPr>
            <a:r>
              <a:rPr lang="cs-CZ" sz="2000" dirty="0"/>
              <a:t>nízká cena			      </a:t>
            </a:r>
            <a:r>
              <a:rPr lang="cs-CZ" sz="2000" dirty="0" err="1"/>
              <a:t>extrakardiální</a:t>
            </a:r>
            <a:r>
              <a:rPr lang="cs-CZ" sz="2000" dirty="0"/>
              <a:t> patologie		</a:t>
            </a:r>
            <a:r>
              <a:rPr lang="cs-CZ" sz="2000" dirty="0" err="1"/>
              <a:t>extrakardiální</a:t>
            </a:r>
            <a:r>
              <a:rPr lang="cs-CZ" sz="2000" dirty="0"/>
              <a:t> patologie</a:t>
            </a:r>
          </a:p>
          <a:p>
            <a:pPr>
              <a:lnSpc>
                <a:spcPts val="2700"/>
              </a:lnSpc>
            </a:pPr>
            <a:r>
              <a:rPr lang="cs-CZ" sz="2000" dirty="0"/>
              <a:t>bezpečné			      hodnocení kalcifikací		tkáňová charakteristika</a:t>
            </a:r>
          </a:p>
          <a:p>
            <a:pPr>
              <a:lnSpc>
                <a:spcPts val="2700"/>
              </a:lnSpc>
            </a:pPr>
            <a:r>
              <a:rPr lang="cs-CZ" sz="2000" dirty="0"/>
              <a:t>snadno opakovatelné							opakovatelná</a:t>
            </a:r>
          </a:p>
          <a:p>
            <a:pPr>
              <a:lnSpc>
                <a:spcPts val="2700"/>
              </a:lnSpc>
            </a:pPr>
            <a:r>
              <a:rPr lang="cs-CZ" sz="2000" dirty="0"/>
              <a:t>„</a:t>
            </a:r>
            <a:r>
              <a:rPr lang="cs-CZ" sz="2000" dirty="0" err="1"/>
              <a:t>bedside</a:t>
            </a:r>
            <a:r>
              <a:rPr lang="cs-CZ" sz="2000" dirty="0"/>
              <a:t>“	</a:t>
            </a:r>
          </a:p>
          <a:p>
            <a:pPr marL="342900" indent="-342900">
              <a:lnSpc>
                <a:spcPts val="2700"/>
              </a:lnSpc>
              <a:buFont typeface="Symbol" panose="05050102010706020507" pitchFamily="18" charset="2"/>
              <a:buChar char="­"/>
            </a:pPr>
            <a:r>
              <a:rPr lang="cs-CZ" sz="2000" dirty="0">
                <a:sym typeface="Symbol" panose="05050102010706020507" pitchFamily="18" charset="2"/>
              </a:rPr>
              <a:t>časová rezoluce</a:t>
            </a:r>
          </a:p>
          <a:p>
            <a:pPr>
              <a:lnSpc>
                <a:spcPts val="2700"/>
              </a:lnSpc>
            </a:pPr>
            <a:r>
              <a:rPr lang="cs-CZ" sz="2000" dirty="0">
                <a:sym typeface="Symbol" panose="05050102010706020507" pitchFamily="18" charset="2"/>
              </a:rPr>
              <a:t>okamžité hodnocení toku krve </a:t>
            </a:r>
          </a:p>
          <a:p>
            <a:pPr>
              <a:lnSpc>
                <a:spcPts val="2700"/>
              </a:lnSpc>
            </a:pPr>
            <a:r>
              <a:rPr lang="cs-CZ" sz="2000" dirty="0">
                <a:sym typeface="Symbol" panose="05050102010706020507" pitchFamily="18" charset="2"/>
              </a:rPr>
              <a:t>	</a:t>
            </a:r>
            <a:endParaRPr lang="cs-CZ" sz="2000" dirty="0"/>
          </a:p>
          <a:p>
            <a:pPr>
              <a:lnSpc>
                <a:spcPts val="2700"/>
              </a:lnSpc>
            </a:pPr>
            <a:r>
              <a:rPr lang="cs-CZ" sz="2000" dirty="0"/>
              <a:t>omezená </a:t>
            </a:r>
            <a:r>
              <a:rPr lang="cs-CZ" sz="2000" dirty="0" err="1"/>
              <a:t>vyšetřitelnost</a:t>
            </a:r>
            <a:r>
              <a:rPr lang="cs-CZ" sz="2000" dirty="0"/>
              <a:t> 		      ionizující záření			časově náročná, cena</a:t>
            </a:r>
          </a:p>
          <a:p>
            <a:pPr>
              <a:lnSpc>
                <a:spcPts val="2700"/>
              </a:lnSpc>
            </a:pPr>
            <a:r>
              <a:rPr lang="cs-CZ" sz="2000" dirty="0"/>
              <a:t>operátor dependentní		      jodová kontrastní látka		limitace arytmiemi</a:t>
            </a:r>
          </a:p>
          <a:p>
            <a:pPr>
              <a:lnSpc>
                <a:spcPts val="2700"/>
              </a:lnSpc>
            </a:pPr>
            <a:r>
              <a:rPr lang="cs-CZ" sz="2000" dirty="0"/>
              <a:t>limitovaná tkáňová charakteristika    limitace arytmiemi			kontraindikace ICD, </a:t>
            </a:r>
            <a:r>
              <a:rPr lang="cs-CZ" sz="2000" dirty="0">
                <a:sym typeface="Symbol" panose="05050102010706020507" pitchFamily="18" charset="2"/>
              </a:rPr>
              <a:t> </a:t>
            </a:r>
            <a:r>
              <a:rPr lang="cs-CZ" sz="2000" dirty="0"/>
              <a:t>GFR …</a:t>
            </a:r>
          </a:p>
          <a:p>
            <a:pPr>
              <a:lnSpc>
                <a:spcPts val="2700"/>
              </a:lnSpc>
            </a:pPr>
            <a:r>
              <a:rPr lang="cs-CZ" sz="2000" dirty="0"/>
              <a:t>				      funkční vyšetření			nutnost zadržení dechu      					      </a:t>
            </a:r>
            <a:r>
              <a:rPr lang="cs-CZ" sz="2000" dirty="0" err="1"/>
              <a:t>hemodynam</a:t>
            </a:r>
            <a:r>
              <a:rPr lang="cs-CZ" sz="2000" dirty="0"/>
              <a:t>. stabilita    		</a:t>
            </a:r>
            <a:r>
              <a:rPr lang="cs-CZ" sz="2000" dirty="0" err="1"/>
              <a:t>hemodynam</a:t>
            </a:r>
            <a:r>
              <a:rPr lang="cs-CZ" sz="2000" dirty="0"/>
              <a:t>. stabilita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BE7E737-BB33-4F92-A0BA-E55082F1BDDE}"/>
              </a:ext>
            </a:extLst>
          </p:cNvPr>
          <p:cNvSpPr txBox="1"/>
          <p:nvPr/>
        </p:nvSpPr>
        <p:spPr>
          <a:xfrm>
            <a:off x="3197802" y="2479437"/>
            <a:ext cx="6395604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cs-CZ" sz="3200" b="1" dirty="0">
                <a:sym typeface="Wingdings"/>
              </a:rPr>
              <a:t>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6D643DA-6BE3-4B64-AC1C-3C38ABE3A944}"/>
              </a:ext>
            </a:extLst>
          </p:cNvPr>
          <p:cNvSpPr txBox="1"/>
          <p:nvPr/>
        </p:nvSpPr>
        <p:spPr>
          <a:xfrm>
            <a:off x="7536160" y="2492896"/>
            <a:ext cx="6395604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cs-CZ" sz="3200" b="1" dirty="0">
                <a:sym typeface="Wingdings"/>
              </a:rPr>
              <a:t>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828CD7B-5983-4310-BD2B-AC36D8C5E7CD}"/>
              </a:ext>
            </a:extLst>
          </p:cNvPr>
          <p:cNvSpPr txBox="1"/>
          <p:nvPr/>
        </p:nvSpPr>
        <p:spPr>
          <a:xfrm>
            <a:off x="11581716" y="4639677"/>
            <a:ext cx="6395604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cs-CZ" sz="3200" b="1" dirty="0">
                <a:sym typeface="Wingdings"/>
              </a:rPr>
              <a:t>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A7D9243-0035-4E95-B3F3-EAAE23801133}"/>
              </a:ext>
            </a:extLst>
          </p:cNvPr>
          <p:cNvSpPr txBox="1"/>
          <p:nvPr/>
        </p:nvSpPr>
        <p:spPr>
          <a:xfrm>
            <a:off x="11568608" y="2492896"/>
            <a:ext cx="6395604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cs-CZ" sz="3200" b="1" dirty="0">
                <a:sym typeface="Wingdings"/>
              </a:rPr>
              <a:t>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FF817C6-B3A3-4286-AE61-E63392918AF1}"/>
              </a:ext>
            </a:extLst>
          </p:cNvPr>
          <p:cNvSpPr txBox="1"/>
          <p:nvPr/>
        </p:nvSpPr>
        <p:spPr>
          <a:xfrm>
            <a:off x="7544464" y="4698226"/>
            <a:ext cx="6395604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cs-CZ" sz="3200" b="1" dirty="0">
                <a:sym typeface="Wingdings"/>
              </a:rPr>
              <a:t>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4A5FA9B-F736-4549-BD23-0DF7FEEE5DFE}"/>
              </a:ext>
            </a:extLst>
          </p:cNvPr>
          <p:cNvSpPr txBox="1"/>
          <p:nvPr/>
        </p:nvSpPr>
        <p:spPr>
          <a:xfrm>
            <a:off x="3151976" y="4711685"/>
            <a:ext cx="6395604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cs-CZ" sz="3200" b="1" dirty="0">
                <a:sym typeface="Wingdings"/>
              </a:rPr>
              <a:t></a:t>
            </a:r>
          </a:p>
        </p:txBody>
      </p:sp>
    </p:spTree>
    <p:extLst>
      <p:ext uri="{BB962C8B-B14F-4D97-AF65-F5344CB8AC3E}">
        <p14:creationId xmlns:p14="http://schemas.microsoft.com/office/powerpoint/2010/main" val="2289916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75E331-C79F-4D89-962C-5E9C688F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Choroby myokardu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4E6AB56-9C43-4E88-917C-143DF8CA277C}"/>
              </a:ext>
            </a:extLst>
          </p:cNvPr>
          <p:cNvSpPr txBox="1"/>
          <p:nvPr/>
        </p:nvSpPr>
        <p:spPr>
          <a:xfrm>
            <a:off x="911424" y="1628800"/>
            <a:ext cx="1051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/>
              <a:t>Echokg</a:t>
            </a:r>
            <a:r>
              <a:rPr lang="cs-CZ" sz="2400" dirty="0"/>
              <a:t> = základní metoda pro určení jednotlivých typů kardiomyopatií,</a:t>
            </a:r>
          </a:p>
          <a:p>
            <a:pPr algn="ctr"/>
            <a:r>
              <a:rPr lang="cs-CZ" sz="2400" dirty="0"/>
              <a:t>morfologicko-funkční hodnocení, stratifikaci rizika (SCD) a sledování</a:t>
            </a:r>
          </a:p>
        </p:txBody>
      </p:sp>
      <p:pic>
        <p:nvPicPr>
          <p:cNvPr id="4" name="Savicky amyloid A4C">
            <a:hlinkClick r:id="" action="ppaction://media"/>
            <a:extLst>
              <a:ext uri="{FF2B5EF4-FFF2-40B4-BE49-F238E27FC236}">
                <a16:creationId xmlns:a16="http://schemas.microsoft.com/office/drawing/2014/main" id="{B2905F03-F9F5-418E-9B7E-283AF991D7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05913" y="2780928"/>
            <a:ext cx="4322734" cy="2936571"/>
          </a:xfrm>
          <a:prstGeom prst="rect">
            <a:avLst/>
          </a:prstGeom>
        </p:spPr>
      </p:pic>
      <p:pic>
        <p:nvPicPr>
          <p:cNvPr id="5" name="Cerna A4C">
            <a:hlinkClick r:id="" action="ppaction://media"/>
            <a:extLst>
              <a:ext uri="{FF2B5EF4-FFF2-40B4-BE49-F238E27FC236}">
                <a16:creationId xmlns:a16="http://schemas.microsoft.com/office/drawing/2014/main" id="{703E2E7E-151B-406B-8F71-CCDA97C8E63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3134" y="2780928"/>
            <a:ext cx="4322734" cy="2936571"/>
          </a:xfrm>
          <a:prstGeom prst="rect">
            <a:avLst/>
          </a:prstGeom>
        </p:spPr>
      </p:pic>
      <p:pic>
        <p:nvPicPr>
          <p:cNvPr id="6" name="Sebek HKMP A4C">
            <a:hlinkClick r:id="" action="ppaction://media"/>
            <a:extLst>
              <a:ext uri="{FF2B5EF4-FFF2-40B4-BE49-F238E27FC236}">
                <a16:creationId xmlns:a16="http://schemas.microsoft.com/office/drawing/2014/main" id="{473D518B-2FF0-49E0-AD6A-8D5D8773DBA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35760" y="3905064"/>
            <a:ext cx="4322734" cy="293657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C393552-8C59-4C7C-83EF-8BD0C267CBFC}"/>
              </a:ext>
            </a:extLst>
          </p:cNvPr>
          <p:cNvSpPr txBox="1"/>
          <p:nvPr/>
        </p:nvSpPr>
        <p:spPr>
          <a:xfrm>
            <a:off x="911424" y="278092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DKMP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5D5C1D3-9989-4FC3-B553-A11549CE6030}"/>
              </a:ext>
            </a:extLst>
          </p:cNvPr>
          <p:cNvSpPr txBox="1"/>
          <p:nvPr/>
        </p:nvSpPr>
        <p:spPr>
          <a:xfrm>
            <a:off x="4151784" y="3945409"/>
            <a:ext cx="2160240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HKMP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20F2EDC-B461-4AA4-A625-AAF371B269F0}"/>
              </a:ext>
            </a:extLst>
          </p:cNvPr>
          <p:cNvSpPr txBox="1"/>
          <p:nvPr/>
        </p:nvSpPr>
        <p:spPr>
          <a:xfrm>
            <a:off x="8040216" y="2793281"/>
            <a:ext cx="21602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RKMP</a:t>
            </a:r>
          </a:p>
        </p:txBody>
      </p:sp>
    </p:spTree>
    <p:extLst>
      <p:ext uri="{BB962C8B-B14F-4D97-AF65-F5344CB8AC3E}">
        <p14:creationId xmlns:p14="http://schemas.microsoft.com/office/powerpoint/2010/main" val="21326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75E331-C79F-4D89-962C-5E9C688F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Choroby myokardu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4E6AB56-9C43-4E88-917C-143DF8CA277C}"/>
              </a:ext>
            </a:extLst>
          </p:cNvPr>
          <p:cNvSpPr txBox="1"/>
          <p:nvPr/>
        </p:nvSpPr>
        <p:spPr>
          <a:xfrm>
            <a:off x="911424" y="1628800"/>
            <a:ext cx="1051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/>
              <a:t>Echokg</a:t>
            </a:r>
            <a:r>
              <a:rPr lang="cs-CZ" sz="2400" dirty="0"/>
              <a:t> = základní metoda pro určení jednotlivých typů kardiomyopatií,</a:t>
            </a:r>
          </a:p>
          <a:p>
            <a:pPr algn="ctr"/>
            <a:r>
              <a:rPr lang="cs-CZ" sz="2400" dirty="0"/>
              <a:t>morfologicko-funkční hodnocení, stratifikaci rizika (SCD) a sledování</a:t>
            </a:r>
          </a:p>
        </p:txBody>
      </p:sp>
      <p:pic>
        <p:nvPicPr>
          <p:cNvPr id="4" name="ARVC Belov A4C modif">
            <a:hlinkClick r:id="" action="ppaction://media"/>
            <a:extLst>
              <a:ext uri="{FF2B5EF4-FFF2-40B4-BE49-F238E27FC236}">
                <a16:creationId xmlns:a16="http://schemas.microsoft.com/office/drawing/2014/main" id="{E303AE36-1806-4F1B-9138-7A61A8EF04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4052" y="2780928"/>
            <a:ext cx="4507410" cy="3062027"/>
          </a:xfrm>
          <a:prstGeom prst="rect">
            <a:avLst/>
          </a:prstGeom>
        </p:spPr>
      </p:pic>
      <p:pic>
        <p:nvPicPr>
          <p:cNvPr id="5" name="Folta LVNC 2CH">
            <a:hlinkClick r:id="" action="ppaction://media"/>
            <a:extLst>
              <a:ext uri="{FF2B5EF4-FFF2-40B4-BE49-F238E27FC236}">
                <a16:creationId xmlns:a16="http://schemas.microsoft.com/office/drawing/2014/main" id="{CDF6CE54-9905-4948-A2A1-48D27E4CCE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63752" y="3742387"/>
            <a:ext cx="4507410" cy="3062027"/>
          </a:xfrm>
          <a:prstGeom prst="rect">
            <a:avLst/>
          </a:prstGeom>
        </p:spPr>
      </p:pic>
      <p:pic>
        <p:nvPicPr>
          <p:cNvPr id="6" name="sistkova 6">
            <a:hlinkClick r:id="" action="ppaction://media"/>
            <a:extLst>
              <a:ext uri="{FF2B5EF4-FFF2-40B4-BE49-F238E27FC236}">
                <a16:creationId xmlns:a16="http://schemas.microsoft.com/office/drawing/2014/main" id="{C6F04324-D602-426A-A2A6-6EF10B64C7B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t="6259"/>
          <a:stretch>
            <a:fillRect/>
          </a:stretch>
        </p:blipFill>
        <p:spPr>
          <a:xfrm>
            <a:off x="7493246" y="2780928"/>
            <a:ext cx="4507410" cy="287037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C07DD9E-535A-4EA1-B36F-46B4740B02F8}"/>
              </a:ext>
            </a:extLst>
          </p:cNvPr>
          <p:cNvSpPr txBox="1"/>
          <p:nvPr/>
        </p:nvSpPr>
        <p:spPr>
          <a:xfrm>
            <a:off x="911424" y="278092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ARVC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54388A3-AC38-4CFF-8F16-9045DABDB707}"/>
              </a:ext>
            </a:extLst>
          </p:cNvPr>
          <p:cNvSpPr txBox="1"/>
          <p:nvPr/>
        </p:nvSpPr>
        <p:spPr>
          <a:xfrm>
            <a:off x="4223792" y="3717032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LVNC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B30C9EA-E3F8-4AB9-8666-2EF4E5F8104C}"/>
              </a:ext>
            </a:extLst>
          </p:cNvPr>
          <p:cNvSpPr txBox="1"/>
          <p:nvPr/>
        </p:nvSpPr>
        <p:spPr>
          <a:xfrm>
            <a:off x="7248128" y="278092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 err="1">
                <a:solidFill>
                  <a:srgbClr val="FFFF00"/>
                </a:solidFill>
              </a:rPr>
              <a:t>Takotsubo</a:t>
            </a:r>
            <a:endParaRPr lang="cs-CZ" sz="23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7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1D8AF6C-D349-4D25-B056-4963031B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MRI-LGE: neischemická fibróza myokardu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C1EDA0D-041B-4927-AA3E-48A5DFE82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115" y="1684697"/>
            <a:ext cx="8324311" cy="478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77285FA-F0DE-4E33-933A-6ACA6A27AC37}"/>
              </a:ext>
            </a:extLst>
          </p:cNvPr>
          <p:cNvSpPr txBox="1"/>
          <p:nvPr/>
        </p:nvSpPr>
        <p:spPr>
          <a:xfrm>
            <a:off x="7536160" y="6525344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 err="1"/>
              <a:t>Marques</a:t>
            </a:r>
            <a:r>
              <a:rPr lang="cs-CZ" sz="1600" dirty="0"/>
              <a:t> S. </a:t>
            </a:r>
            <a:r>
              <a:rPr lang="cs-CZ" sz="1600" dirty="0" err="1"/>
              <a:t>et</a:t>
            </a:r>
            <a:r>
              <a:rPr lang="cs-CZ" sz="1600" dirty="0"/>
              <a:t> </a:t>
            </a:r>
            <a:r>
              <a:rPr lang="cs-CZ" sz="1600" dirty="0" err="1"/>
              <a:t>al</a:t>
            </a:r>
            <a:r>
              <a:rPr lang="cs-CZ" sz="1600" dirty="0"/>
              <a:t>. </a:t>
            </a:r>
            <a:r>
              <a:rPr lang="cs-CZ" sz="1600" dirty="0" err="1"/>
              <a:t>Heart</a:t>
            </a:r>
            <a:r>
              <a:rPr lang="cs-CZ" sz="1600" dirty="0"/>
              <a:t> 2015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09FA066-FBD1-4300-BAC4-B10E2EED638A}"/>
              </a:ext>
            </a:extLst>
          </p:cNvPr>
          <p:cNvSpPr txBox="1"/>
          <p:nvPr/>
        </p:nvSpPr>
        <p:spPr>
          <a:xfrm>
            <a:off x="7248128" y="3642990"/>
            <a:ext cx="4752528" cy="11541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/>
              <a:t>HKMP, DKMP:</a:t>
            </a:r>
          </a:p>
          <a:p>
            <a:pPr algn="ctr"/>
            <a:r>
              <a:rPr lang="cs-CZ" sz="2300" b="1" dirty="0"/>
              <a:t>- progrese (do) srdečního selhání</a:t>
            </a:r>
          </a:p>
          <a:p>
            <a:pPr algn="ctr"/>
            <a:r>
              <a:rPr lang="cs-CZ" sz="2300" b="1" dirty="0"/>
              <a:t>- stratifikace rizika SCD ?</a:t>
            </a:r>
          </a:p>
        </p:txBody>
      </p:sp>
    </p:spTree>
    <p:extLst>
      <p:ext uri="{BB962C8B-B14F-4D97-AF65-F5344CB8AC3E}">
        <p14:creationId xmlns:p14="http://schemas.microsoft.com/office/powerpoint/2010/main" val="336015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883B9E1-18F8-4426-95B4-A13FE976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MRI-LGE: neischemická fibróza myokardu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37AB08-AF08-4831-9C8C-8F1CA29C5D73}"/>
              </a:ext>
            </a:extLst>
          </p:cNvPr>
          <p:cNvSpPr txBox="1"/>
          <p:nvPr/>
        </p:nvSpPr>
        <p:spPr>
          <a:xfrm>
            <a:off x="1587962" y="2469090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/>
              <a:t>Amyloidóza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1266FAF-63EF-40D5-BA57-FE3B275933D3}"/>
              </a:ext>
            </a:extLst>
          </p:cNvPr>
          <p:cNvSpPr txBox="1"/>
          <p:nvPr/>
        </p:nvSpPr>
        <p:spPr>
          <a:xfrm>
            <a:off x="5375920" y="2449916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/>
              <a:t>Sarkoidóza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115CAB3-929C-46F6-8B3A-E6563F7EBC0E}"/>
              </a:ext>
            </a:extLst>
          </p:cNvPr>
          <p:cNvSpPr txBox="1"/>
          <p:nvPr/>
        </p:nvSpPr>
        <p:spPr>
          <a:xfrm>
            <a:off x="8688288" y="2469090"/>
            <a:ext cx="2736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/>
              <a:t>Fabryho</a:t>
            </a:r>
            <a:r>
              <a:rPr lang="cs-CZ" sz="2200" b="1" dirty="0"/>
              <a:t> choroba</a:t>
            </a:r>
          </a:p>
        </p:txBody>
      </p:sp>
      <p:pic>
        <p:nvPicPr>
          <p:cNvPr id="9" name="Picture 2" descr="C:\Users\Tomáš\Desktop\MRI KMP Cor Vasa\MRI KMPs obrs k výběru\Amyloid LGE bis.JPG">
            <a:extLst>
              <a:ext uri="{FF2B5EF4-FFF2-40B4-BE49-F238E27FC236}">
                <a16:creationId xmlns:a16="http://schemas.microsoft.com/office/drawing/2014/main" id="{CA6FD9B3-5038-4590-85D5-75A32BD48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7223" t="13350" r="8994" b="2098"/>
          <a:stretch>
            <a:fillRect/>
          </a:stretch>
        </p:blipFill>
        <p:spPr bwMode="auto">
          <a:xfrm>
            <a:off x="522760" y="2935503"/>
            <a:ext cx="3629547" cy="3566969"/>
          </a:xfrm>
          <a:prstGeom prst="rect">
            <a:avLst/>
          </a:prstGeom>
          <a:noFill/>
        </p:spPr>
      </p:pic>
      <p:pic>
        <p:nvPicPr>
          <p:cNvPr id="10" name="Picture 2" descr="C:\Users\Tomáš\Desktop\MRI KMP Cor Vasa\Návrhy obrázků\Sarkoid LGE.JPG">
            <a:extLst>
              <a:ext uri="{FF2B5EF4-FFF2-40B4-BE49-F238E27FC236}">
                <a16:creationId xmlns:a16="http://schemas.microsoft.com/office/drawing/2014/main" id="{FAAA56F3-E827-4E04-93D1-092E9614E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141" y="2947816"/>
            <a:ext cx="3654080" cy="3577528"/>
          </a:xfrm>
          <a:prstGeom prst="rect">
            <a:avLst/>
          </a:prstGeom>
          <a:noFill/>
        </p:spPr>
      </p:pic>
      <p:pic>
        <p:nvPicPr>
          <p:cNvPr id="11" name="Picture 3" descr="C:\Users\Tomáš\Desktop\MRI KMP Cor Vasa\Návrhy obrázků\Fabry LGE.JPG">
            <a:extLst>
              <a:ext uri="{FF2B5EF4-FFF2-40B4-BE49-F238E27FC236}">
                <a16:creationId xmlns:a16="http://schemas.microsoft.com/office/drawing/2014/main" id="{E6E07015-2E23-4CB5-9080-D2D10FFC0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6590" y="2947816"/>
            <a:ext cx="3562728" cy="3600400"/>
          </a:xfrm>
          <a:prstGeom prst="rect">
            <a:avLst/>
          </a:prstGeom>
          <a:noFill/>
        </p:spPr>
      </p:pic>
      <p:cxnSp>
        <p:nvCxnSpPr>
          <p:cNvPr id="12" name="Přímá spojovací šipka 11">
            <a:extLst>
              <a:ext uri="{FF2B5EF4-FFF2-40B4-BE49-F238E27FC236}">
                <a16:creationId xmlns:a16="http://schemas.microsoft.com/office/drawing/2014/main" id="{B2C2BB57-9E02-495B-9B0A-5BF72F77341D}"/>
              </a:ext>
            </a:extLst>
          </p:cNvPr>
          <p:cNvCxnSpPr/>
          <p:nvPr/>
        </p:nvCxnSpPr>
        <p:spPr>
          <a:xfrm>
            <a:off x="6456040" y="3356992"/>
            <a:ext cx="7200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3">
            <a:extLst>
              <a:ext uri="{FF2B5EF4-FFF2-40B4-BE49-F238E27FC236}">
                <a16:creationId xmlns:a16="http://schemas.microsoft.com/office/drawing/2014/main" id="{E8CC9562-6E29-4639-BB43-F2F6DC025C5D}"/>
              </a:ext>
            </a:extLst>
          </p:cNvPr>
          <p:cNvCxnSpPr/>
          <p:nvPr/>
        </p:nvCxnSpPr>
        <p:spPr>
          <a:xfrm flipV="1">
            <a:off x="5591944" y="4869160"/>
            <a:ext cx="288032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5">
            <a:extLst>
              <a:ext uri="{FF2B5EF4-FFF2-40B4-BE49-F238E27FC236}">
                <a16:creationId xmlns:a16="http://schemas.microsoft.com/office/drawing/2014/main" id="{07D0FF96-9BF9-4B07-80CC-1E49EB7DBF7C}"/>
              </a:ext>
            </a:extLst>
          </p:cNvPr>
          <p:cNvCxnSpPr/>
          <p:nvPr/>
        </p:nvCxnSpPr>
        <p:spPr>
          <a:xfrm flipH="1" flipV="1">
            <a:off x="10920536" y="5113088"/>
            <a:ext cx="216024" cy="404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22E912F-B614-4A75-B249-3A811AE184C7}"/>
              </a:ext>
            </a:extLst>
          </p:cNvPr>
          <p:cNvSpPr txBox="1"/>
          <p:nvPr/>
        </p:nvSpPr>
        <p:spPr>
          <a:xfrm>
            <a:off x="4583832" y="1700808"/>
            <a:ext cx="417646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dirty="0"/>
              <a:t>„Specifické typy“ LGE</a:t>
            </a:r>
          </a:p>
        </p:txBody>
      </p:sp>
    </p:spTree>
    <p:extLst>
      <p:ext uri="{BB962C8B-B14F-4D97-AF65-F5344CB8AC3E}">
        <p14:creationId xmlns:p14="http://schemas.microsoft.com/office/powerpoint/2010/main" val="1480769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BE1A53D7-B289-4F15-8B2D-7FD558DA4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08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Chlopenní vady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C65CE1F-77B8-469C-BD27-7C8DCE429A02}"/>
              </a:ext>
            </a:extLst>
          </p:cNvPr>
          <p:cNvSpPr txBox="1"/>
          <p:nvPr/>
        </p:nvSpPr>
        <p:spPr>
          <a:xfrm>
            <a:off x="983432" y="1643316"/>
            <a:ext cx="11089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Echokg</a:t>
            </a:r>
            <a:r>
              <a:rPr lang="cs-CZ" sz="2400" dirty="0"/>
              <a:t> = </a:t>
            </a:r>
            <a:r>
              <a:rPr lang="cs-CZ" sz="2400" u="sng" dirty="0"/>
              <a:t>suverénní metoda </a:t>
            </a:r>
            <a:r>
              <a:rPr lang="cs-CZ" sz="2400" dirty="0"/>
              <a:t>pro diagnostiku chlopenní vady,                       	     morfologické hodnocení, </a:t>
            </a:r>
            <a:r>
              <a:rPr lang="cs-CZ" sz="2400" dirty="0" err="1"/>
              <a:t>semi</a:t>
            </a:r>
            <a:r>
              <a:rPr lang="cs-CZ" sz="2400" dirty="0"/>
              <a:t>/kvantifikaci významnosti,  	          	           	     hodnocení jejích </a:t>
            </a:r>
            <a:r>
              <a:rPr lang="cs-CZ" sz="2400" dirty="0" err="1"/>
              <a:t>hemodynamických</a:t>
            </a:r>
            <a:r>
              <a:rPr lang="cs-CZ" sz="2400" dirty="0"/>
              <a:t> dopadů,                          	   	     dlouhodobé sledování, indikaci k chirurgické/katetrizační léčbě</a:t>
            </a:r>
          </a:p>
        </p:txBody>
      </p:sp>
      <p:pic>
        <p:nvPicPr>
          <p:cNvPr id="2" name="Ao stenosa morf">
            <a:hlinkClick r:id="" action="ppaction://media"/>
            <a:extLst>
              <a:ext uri="{FF2B5EF4-FFF2-40B4-BE49-F238E27FC236}">
                <a16:creationId xmlns:a16="http://schemas.microsoft.com/office/drawing/2014/main" id="{22199F6F-5327-4BA8-968D-ED890B628B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432" y="3429000"/>
            <a:ext cx="4725544" cy="3292475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B5265E11-DCCF-47E8-BA00-7EFBB0D8A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41769"/>
            <a:ext cx="4725544" cy="329299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8BA35B1-3EAC-426A-92C3-B0BCF8C90ED5}"/>
              </a:ext>
            </a:extLst>
          </p:cNvPr>
          <p:cNvSpPr txBox="1"/>
          <p:nvPr/>
        </p:nvSpPr>
        <p:spPr>
          <a:xfrm>
            <a:off x="767408" y="3429000"/>
            <a:ext cx="280831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Aortální stenóza</a:t>
            </a:r>
          </a:p>
        </p:txBody>
      </p:sp>
    </p:spTree>
    <p:extLst>
      <p:ext uri="{BB962C8B-B14F-4D97-AF65-F5344CB8AC3E}">
        <p14:creationId xmlns:p14="http://schemas.microsoft.com/office/powerpoint/2010/main" val="32398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EDCAA4F-B2C3-4E03-90FF-DB3A83267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16" y="939893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Aortální stenóza: </a:t>
            </a:r>
            <a:r>
              <a:rPr lang="cs-CZ" sz="3600" dirty="0" err="1">
                <a:solidFill>
                  <a:srgbClr val="C00000"/>
                </a:solidFill>
              </a:rPr>
              <a:t>low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flow-low</a:t>
            </a:r>
            <a:r>
              <a:rPr lang="cs-CZ" sz="3600" dirty="0">
                <a:solidFill>
                  <a:srgbClr val="C00000"/>
                </a:solidFill>
              </a:rPr>
              <a:t> gradient</a:t>
            </a:r>
          </a:p>
        </p:txBody>
      </p:sp>
      <p:pic>
        <p:nvPicPr>
          <p:cNvPr id="3074" name="Picture 2" descr="Figure 2">
            <a:extLst>
              <a:ext uri="{FF2B5EF4-FFF2-40B4-BE49-F238E27FC236}">
                <a16:creationId xmlns:a16="http://schemas.microsoft.com/office/drawing/2014/main" id="{7E44BC80-C843-4661-9F67-089C0091C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596558"/>
            <a:ext cx="7895761" cy="518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6C2E8C5-DD24-4B04-A4FA-35384AA66D87}"/>
              </a:ext>
            </a:extLst>
          </p:cNvPr>
          <p:cNvSpPr txBox="1"/>
          <p:nvPr/>
        </p:nvSpPr>
        <p:spPr>
          <a:xfrm>
            <a:off x="8616280" y="6525344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 err="1"/>
              <a:t>Clavel</a:t>
            </a:r>
            <a:r>
              <a:rPr lang="cs-CZ" sz="1600" dirty="0"/>
              <a:t> MA et al., JACC Imag 2017;10</a:t>
            </a:r>
          </a:p>
        </p:txBody>
      </p:sp>
    </p:spTree>
    <p:extLst>
      <p:ext uri="{BB962C8B-B14F-4D97-AF65-F5344CB8AC3E}">
        <p14:creationId xmlns:p14="http://schemas.microsoft.com/office/powerpoint/2010/main" val="2808177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B256125-EA40-4E8B-9BB7-75825D28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08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Chlopenní vady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5DC302F-7D4F-4F0B-910B-9F775407BD4B}"/>
              </a:ext>
            </a:extLst>
          </p:cNvPr>
          <p:cNvSpPr txBox="1"/>
          <p:nvPr/>
        </p:nvSpPr>
        <p:spPr>
          <a:xfrm>
            <a:off x="983432" y="1643316"/>
            <a:ext cx="11089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Echokg</a:t>
            </a:r>
            <a:r>
              <a:rPr lang="cs-CZ" sz="2400" dirty="0"/>
              <a:t> = </a:t>
            </a:r>
            <a:r>
              <a:rPr lang="cs-CZ" sz="2400" u="sng" dirty="0"/>
              <a:t>suverénní metoda </a:t>
            </a:r>
            <a:r>
              <a:rPr lang="cs-CZ" sz="2400" dirty="0"/>
              <a:t>pro diagnostiku chlopenní vady,                       	     morfologické hodnocení, </a:t>
            </a:r>
            <a:r>
              <a:rPr lang="cs-CZ" sz="2400" dirty="0" err="1"/>
              <a:t>semi</a:t>
            </a:r>
            <a:r>
              <a:rPr lang="cs-CZ" sz="2400" dirty="0"/>
              <a:t>/kvantifikaci významnosti,  	          	           	     hodnocení jejích </a:t>
            </a:r>
            <a:r>
              <a:rPr lang="cs-CZ" sz="2400" dirty="0" err="1"/>
              <a:t>hemodynamických</a:t>
            </a:r>
            <a:r>
              <a:rPr lang="cs-CZ" sz="2400" dirty="0"/>
              <a:t> dopadů,                          	   	     dlouhodobé sledování, indikaci k chirurgické/katetrizační léčbě</a:t>
            </a:r>
          </a:p>
        </p:txBody>
      </p:sp>
      <p:pic>
        <p:nvPicPr>
          <p:cNvPr id="10" name="Mi reg org">
            <a:hlinkClick r:id="" action="ppaction://media"/>
            <a:extLst>
              <a:ext uri="{FF2B5EF4-FFF2-40B4-BE49-F238E27FC236}">
                <a16:creationId xmlns:a16="http://schemas.microsoft.com/office/drawing/2014/main" id="{FC6BC7FC-FABB-4A77-B625-8EF818D987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3056" y="3334946"/>
            <a:ext cx="4801268" cy="3345235"/>
          </a:xfrm>
          <a:prstGeom prst="rect">
            <a:avLst/>
          </a:prstGeom>
        </p:spPr>
      </p:pic>
      <p:pic>
        <p:nvPicPr>
          <p:cNvPr id="11" name="Mi reg or1">
            <a:hlinkClick r:id="" action="ppaction://media"/>
            <a:extLst>
              <a:ext uri="{FF2B5EF4-FFF2-40B4-BE49-F238E27FC236}">
                <a16:creationId xmlns:a16="http://schemas.microsoft.com/office/drawing/2014/main" id="{536BE8FE-77DA-4877-9FA9-31215694460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4032" y="3356991"/>
            <a:ext cx="4801268" cy="334523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1BDF48B-D94E-46D4-A306-CC8612027801}"/>
              </a:ext>
            </a:extLst>
          </p:cNvPr>
          <p:cNvSpPr txBox="1"/>
          <p:nvPr/>
        </p:nvSpPr>
        <p:spPr>
          <a:xfrm>
            <a:off x="983432" y="3356992"/>
            <a:ext cx="518457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Primární mitrální regurgitace</a:t>
            </a:r>
          </a:p>
        </p:txBody>
      </p:sp>
    </p:spTree>
    <p:extLst>
      <p:ext uri="{BB962C8B-B14F-4D97-AF65-F5344CB8AC3E}">
        <p14:creationId xmlns:p14="http://schemas.microsoft.com/office/powerpoint/2010/main" val="16296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6786335-8D97-4BC1-ADAD-D2A83E539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08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Chlopenní vady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0975A5D-D604-4EBF-B534-44B77144B9EA}"/>
              </a:ext>
            </a:extLst>
          </p:cNvPr>
          <p:cNvSpPr txBox="1"/>
          <p:nvPr/>
        </p:nvSpPr>
        <p:spPr>
          <a:xfrm>
            <a:off x="983432" y="1643316"/>
            <a:ext cx="11089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Echokg</a:t>
            </a:r>
            <a:r>
              <a:rPr lang="cs-CZ" sz="2400" dirty="0"/>
              <a:t> = </a:t>
            </a:r>
            <a:r>
              <a:rPr lang="cs-CZ" sz="2400" u="sng" dirty="0"/>
              <a:t>suverénní metoda </a:t>
            </a:r>
            <a:r>
              <a:rPr lang="cs-CZ" sz="2400" dirty="0"/>
              <a:t>pro diagnostiku chlopenní vady,                       	     morfologické hodnocení, </a:t>
            </a:r>
            <a:r>
              <a:rPr lang="cs-CZ" sz="2400" dirty="0" err="1"/>
              <a:t>semi</a:t>
            </a:r>
            <a:r>
              <a:rPr lang="cs-CZ" sz="2400" dirty="0"/>
              <a:t>/kvantifikaci významnosti,  	          	           	     hodnocení jejích </a:t>
            </a:r>
            <a:r>
              <a:rPr lang="cs-CZ" sz="2400" dirty="0" err="1"/>
              <a:t>hemodynamických</a:t>
            </a:r>
            <a:r>
              <a:rPr lang="cs-CZ" sz="2400" dirty="0"/>
              <a:t> dopadů,                          	   	     dlouhodobé sledování, indikaci k chirurgické/katetrizační léčbě</a:t>
            </a:r>
          </a:p>
        </p:txBody>
      </p:sp>
      <p:pic>
        <p:nvPicPr>
          <p:cNvPr id="6" name="ICHS MR Vokoun3">
            <a:hlinkClick r:id="" action="ppaction://media"/>
            <a:extLst>
              <a:ext uri="{FF2B5EF4-FFF2-40B4-BE49-F238E27FC236}">
                <a16:creationId xmlns:a16="http://schemas.microsoft.com/office/drawing/2014/main" id="{C6BF6405-F18F-40BF-A041-D08D51C968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2446" y="3287362"/>
            <a:ext cx="4987134" cy="3474735"/>
          </a:xfrm>
          <a:prstGeom prst="rect">
            <a:avLst/>
          </a:prstGeom>
        </p:spPr>
      </p:pic>
      <p:pic>
        <p:nvPicPr>
          <p:cNvPr id="7" name="ICHS MR Vokoun4">
            <a:hlinkClick r:id="" action="ppaction://media"/>
            <a:extLst>
              <a:ext uri="{FF2B5EF4-FFF2-40B4-BE49-F238E27FC236}">
                <a16:creationId xmlns:a16="http://schemas.microsoft.com/office/drawing/2014/main" id="{EEAF08E4-6841-41BD-92BE-9674B068FE3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3432" y="3284983"/>
            <a:ext cx="4987134" cy="347473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C1F4579-981C-49B9-B8E8-F962CE56B68A}"/>
              </a:ext>
            </a:extLst>
          </p:cNvPr>
          <p:cNvSpPr txBox="1"/>
          <p:nvPr/>
        </p:nvSpPr>
        <p:spPr>
          <a:xfrm>
            <a:off x="839416" y="3356992"/>
            <a:ext cx="518457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Sekundární mitrální regurgitace</a:t>
            </a:r>
          </a:p>
        </p:txBody>
      </p:sp>
    </p:spTree>
    <p:extLst>
      <p:ext uri="{BB962C8B-B14F-4D97-AF65-F5344CB8AC3E}">
        <p14:creationId xmlns:p14="http://schemas.microsoft.com/office/powerpoint/2010/main" val="159924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4EDE6D55-2027-4F30-8916-3A6DEA4B1A2F}"/>
              </a:ext>
            </a:extLst>
          </p:cNvPr>
          <p:cNvSpPr txBox="1">
            <a:spLocks/>
          </p:cNvSpPr>
          <p:nvPr/>
        </p:nvSpPr>
        <p:spPr>
          <a:xfrm>
            <a:off x="-72008" y="980728"/>
            <a:ext cx="12432704" cy="648072"/>
          </a:xfrm>
          <a:prstGeom prst="rect">
            <a:avLst/>
          </a:prstGeom>
        </p:spPr>
        <p:txBody>
          <a:bodyPr vert="horz" lIns="91411" tIns="45705" rIns="91411" bIns="45705" rtlCol="0" anchor="ctr">
            <a:normAutofit/>
          </a:bodyPr>
          <a:lstStyle>
            <a:lvl1pPr algn="ctr" defTabSz="1083400" rtl="0" eaLnBrk="1" latinLnBrk="0" hangingPunct="1">
              <a:spcBef>
                <a:spcPct val="0"/>
              </a:spcBef>
              <a:buNone/>
              <a:defRPr sz="3793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cs-CZ" sz="3600" dirty="0">
                <a:solidFill>
                  <a:srgbClr val="C00000"/>
                </a:solidFill>
              </a:rPr>
              <a:t>CT: </a:t>
            </a:r>
            <a:r>
              <a:rPr lang="cs-CZ" sz="3600" dirty="0" err="1">
                <a:solidFill>
                  <a:srgbClr val="C00000"/>
                </a:solidFill>
              </a:rPr>
              <a:t>low</a:t>
            </a:r>
            <a:r>
              <a:rPr lang="cs-CZ" sz="3600" dirty="0">
                <a:solidFill>
                  <a:srgbClr val="C00000"/>
                </a:solidFill>
              </a:rPr>
              <a:t>/</a:t>
            </a:r>
            <a:r>
              <a:rPr lang="cs-CZ" sz="3600" dirty="0" err="1">
                <a:solidFill>
                  <a:srgbClr val="C00000"/>
                </a:solidFill>
              </a:rPr>
              <a:t>normal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flow</a:t>
            </a:r>
            <a:r>
              <a:rPr lang="cs-CZ" sz="3600" dirty="0">
                <a:solidFill>
                  <a:srgbClr val="C00000"/>
                </a:solidFill>
              </a:rPr>
              <a:t> - </a:t>
            </a:r>
            <a:r>
              <a:rPr lang="cs-CZ" sz="3600" dirty="0" err="1">
                <a:solidFill>
                  <a:srgbClr val="C00000"/>
                </a:solidFill>
              </a:rPr>
              <a:t>low</a:t>
            </a:r>
            <a:r>
              <a:rPr lang="cs-CZ" sz="3600" dirty="0">
                <a:solidFill>
                  <a:srgbClr val="C00000"/>
                </a:solidFill>
              </a:rPr>
              <a:t> gradient aortální stenóza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3FDDF3B-FC9F-4138-AA88-6068BEA39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13" t="2005" r="28260" b="-1"/>
          <a:stretch/>
        </p:blipFill>
        <p:spPr>
          <a:xfrm>
            <a:off x="420541" y="2276872"/>
            <a:ext cx="6847980" cy="36004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6532D69-882F-44A5-ABC3-327371BD5058}"/>
              </a:ext>
            </a:extLst>
          </p:cNvPr>
          <p:cNvSpPr txBox="1"/>
          <p:nvPr/>
        </p:nvSpPr>
        <p:spPr>
          <a:xfrm>
            <a:off x="8616280" y="6525344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 err="1"/>
              <a:t>Delgado</a:t>
            </a:r>
            <a:r>
              <a:rPr lang="cs-CZ" sz="1600" dirty="0"/>
              <a:t> V al., JACC Imag 2019;12</a:t>
            </a:r>
          </a:p>
        </p:txBody>
      </p:sp>
      <p:pic>
        <p:nvPicPr>
          <p:cNvPr id="3" name="Obrázek 2" descr="Obsah obrázku text, tmavé&#10;&#10;Popis byl vytvořen automaticky">
            <a:extLst>
              <a:ext uri="{FF2B5EF4-FFF2-40B4-BE49-F238E27FC236}">
                <a16:creationId xmlns:a16="http://schemas.microsoft.com/office/drawing/2014/main" id="{382E5F7F-A2BB-43DA-B225-EC84142BA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1" t="21826" r="20057" b="33632"/>
          <a:stretch/>
        </p:blipFill>
        <p:spPr>
          <a:xfrm>
            <a:off x="7824192" y="2600908"/>
            <a:ext cx="3936437" cy="295232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F8A196E-9572-4DD4-BB99-824A7A8B0514}"/>
              </a:ext>
            </a:extLst>
          </p:cNvPr>
          <p:cNvSpPr txBox="1"/>
          <p:nvPr/>
        </p:nvSpPr>
        <p:spPr>
          <a:xfrm>
            <a:off x="7608168" y="2636912"/>
            <a:ext cx="172819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MDCT</a:t>
            </a:r>
          </a:p>
        </p:txBody>
      </p:sp>
    </p:spTree>
    <p:extLst>
      <p:ext uri="{BB962C8B-B14F-4D97-AF65-F5344CB8AC3E}">
        <p14:creationId xmlns:p14="http://schemas.microsoft.com/office/powerpoint/2010/main" val="1737597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5575251-8DC5-4AF9-B3E7-CDC42392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08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CT: Aortální stenóza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6DCF2C2-4589-4FB9-8906-F1BBF25D4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3901" y="4517473"/>
            <a:ext cx="2582963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49C195F-83B5-43B3-86F5-5E7CE5CB3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640" y="2438999"/>
            <a:ext cx="3643744" cy="415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F04CDD0-7189-48A7-B429-1698E37CA85B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064" y="2439000"/>
            <a:ext cx="25848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89F087A-6450-47AB-BF30-BFF272C2E891}"/>
              </a:ext>
            </a:extLst>
          </p:cNvPr>
          <p:cNvSpPr txBox="1"/>
          <p:nvPr/>
        </p:nvSpPr>
        <p:spPr>
          <a:xfrm>
            <a:off x="4295800" y="1700808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Plánování TAVI</a:t>
            </a:r>
          </a:p>
        </p:txBody>
      </p:sp>
    </p:spTree>
    <p:extLst>
      <p:ext uri="{BB962C8B-B14F-4D97-AF65-F5344CB8AC3E}">
        <p14:creationId xmlns:p14="http://schemas.microsoft.com/office/powerpoint/2010/main" val="2554370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7F5DAF-A1F2-4F0C-A780-12AB55A28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6" y="2204864"/>
            <a:ext cx="5328594" cy="38164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b="1" dirty="0"/>
              <a:t>perikard</a:t>
            </a:r>
          </a:p>
          <a:p>
            <a:pPr marL="0" indent="0">
              <a:buNone/>
            </a:pPr>
            <a:r>
              <a:rPr lang="cs-CZ" sz="2800" b="1" dirty="0">
                <a:sym typeface="Symbol" panose="05050102010706020507" pitchFamily="18" charset="2"/>
              </a:rPr>
              <a:t>                        </a:t>
            </a:r>
            <a:endParaRPr lang="cs-CZ" sz="2800" b="1" dirty="0"/>
          </a:p>
          <a:p>
            <a:pPr marL="0" indent="0" algn="ctr">
              <a:buNone/>
            </a:pPr>
            <a:r>
              <a:rPr lang="cs-CZ" sz="2800" b="1" dirty="0"/>
              <a:t>koronární tepny</a:t>
            </a:r>
          </a:p>
          <a:p>
            <a:pPr marL="0" indent="0">
              <a:buNone/>
            </a:pPr>
            <a:r>
              <a:rPr lang="cs-CZ" sz="2800" b="1" dirty="0">
                <a:sym typeface="Symbol" panose="05050102010706020507" pitchFamily="18" charset="2"/>
              </a:rPr>
              <a:t>                        </a:t>
            </a:r>
            <a:endParaRPr lang="cs-CZ" sz="2800" b="1" dirty="0"/>
          </a:p>
          <a:p>
            <a:pPr marL="0" indent="0" algn="ctr">
              <a:buNone/>
            </a:pPr>
            <a:r>
              <a:rPr lang="cs-CZ" sz="2800" b="1" dirty="0"/>
              <a:t>myokard, srdeční dutiny</a:t>
            </a:r>
          </a:p>
          <a:p>
            <a:pPr marL="0" indent="0">
              <a:buNone/>
            </a:pPr>
            <a:r>
              <a:rPr lang="cs-CZ" sz="2800" b="1" dirty="0">
                <a:sym typeface="Symbol" panose="05050102010706020507" pitchFamily="18" charset="2"/>
              </a:rPr>
              <a:t>                        </a:t>
            </a:r>
            <a:endParaRPr lang="cs-CZ" sz="2800" b="1" dirty="0"/>
          </a:p>
          <a:p>
            <a:pPr marL="0" indent="0" algn="ctr">
              <a:buNone/>
            </a:pPr>
            <a:r>
              <a:rPr lang="cs-CZ" sz="2800" b="1" dirty="0"/>
              <a:t>chlopně, endokard</a:t>
            </a:r>
          </a:p>
          <a:p>
            <a:pPr algn="ctr"/>
            <a:endParaRPr lang="cs-CZ" sz="2800" b="1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60409BB-8396-4B77-9008-4490EC4F7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70337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„Od povrchu do hloubky“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A7FFD1-8AF3-4B21-BEDF-309BF359C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70" r="4861" b="11852"/>
          <a:stretch/>
        </p:blipFill>
        <p:spPr>
          <a:xfrm rot="5400000">
            <a:off x="6389270" y="1407538"/>
            <a:ext cx="4954770" cy="568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2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64F1707D-0B55-4AAE-95F4-DB4A24A1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08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Chlopenní protézy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26F5039-C98B-4752-B77B-E36CA2D31295}"/>
              </a:ext>
            </a:extLst>
          </p:cNvPr>
          <p:cNvSpPr txBox="1"/>
          <p:nvPr/>
        </p:nvSpPr>
        <p:spPr>
          <a:xfrm>
            <a:off x="983432" y="1700808"/>
            <a:ext cx="11089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Echokg</a:t>
            </a:r>
            <a:r>
              <a:rPr lang="cs-CZ" sz="2400" dirty="0"/>
              <a:t> = </a:t>
            </a:r>
            <a:r>
              <a:rPr lang="cs-CZ" sz="2400" u="sng" dirty="0"/>
              <a:t>suverénní metoda </a:t>
            </a:r>
            <a:r>
              <a:rPr lang="cs-CZ" sz="2400" dirty="0"/>
              <a:t>pro dlouhodobé sledování a detekci komplikací                      	</a:t>
            </a:r>
          </a:p>
        </p:txBody>
      </p:sp>
      <p:pic>
        <p:nvPicPr>
          <p:cNvPr id="2" name="NAMImech2diskFyzReg">
            <a:hlinkClick r:id="" action="ppaction://media"/>
            <a:extLst>
              <a:ext uri="{FF2B5EF4-FFF2-40B4-BE49-F238E27FC236}">
                <a16:creationId xmlns:a16="http://schemas.microsoft.com/office/drawing/2014/main" id="{06B12FBE-0D0A-4074-9518-0B793CD895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376" y="2759302"/>
            <a:ext cx="5405234" cy="3766042"/>
          </a:xfrm>
          <a:prstGeom prst="rect">
            <a:avLst/>
          </a:prstGeom>
        </p:spPr>
      </p:pic>
      <p:pic>
        <p:nvPicPr>
          <p:cNvPr id="3" name="NAAoBio3Dnormal">
            <a:hlinkClick r:id="" action="ppaction://media"/>
            <a:extLst>
              <a:ext uri="{FF2B5EF4-FFF2-40B4-BE49-F238E27FC236}">
                <a16:creationId xmlns:a16="http://schemas.microsoft.com/office/drawing/2014/main" id="{DFA5BE61-476F-42C2-9B09-36B318218E8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00634" y="2759302"/>
            <a:ext cx="5405234" cy="376604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C376C2F-E24A-4668-8BE7-F6719C43382D}"/>
              </a:ext>
            </a:extLst>
          </p:cNvPr>
          <p:cNvSpPr txBox="1"/>
          <p:nvPr/>
        </p:nvSpPr>
        <p:spPr>
          <a:xfrm>
            <a:off x="551384" y="2766700"/>
            <a:ext cx="50405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Normální mechanická mitrální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DB62343-5293-4240-84E8-408FE850EA97}"/>
              </a:ext>
            </a:extLst>
          </p:cNvPr>
          <p:cNvSpPr txBox="1"/>
          <p:nvPr/>
        </p:nvSpPr>
        <p:spPr>
          <a:xfrm>
            <a:off x="6168008" y="2780928"/>
            <a:ext cx="50405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Normální biologická mitrální</a:t>
            </a:r>
          </a:p>
        </p:txBody>
      </p:sp>
    </p:spTree>
    <p:extLst>
      <p:ext uri="{BB962C8B-B14F-4D97-AF65-F5344CB8AC3E}">
        <p14:creationId xmlns:p14="http://schemas.microsoft.com/office/powerpoint/2010/main" val="348594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4FBBFD1-A2F5-4427-8D9E-6376E146A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08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Chlopenní protézy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1475B4B-662B-4F6E-AB97-4C22246CD573}"/>
              </a:ext>
            </a:extLst>
          </p:cNvPr>
          <p:cNvSpPr txBox="1"/>
          <p:nvPr/>
        </p:nvSpPr>
        <p:spPr>
          <a:xfrm>
            <a:off x="983432" y="1700808"/>
            <a:ext cx="11089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Echokg</a:t>
            </a:r>
            <a:r>
              <a:rPr lang="cs-CZ" sz="2400" dirty="0"/>
              <a:t> = </a:t>
            </a:r>
            <a:r>
              <a:rPr lang="cs-CZ" sz="2400" u="sng" dirty="0"/>
              <a:t>suverénní metoda </a:t>
            </a:r>
            <a:r>
              <a:rPr lang="cs-CZ" sz="2400" dirty="0"/>
              <a:t>pro dlouhodobé sledování a detekci komplikací                      	</a:t>
            </a:r>
          </a:p>
        </p:txBody>
      </p:sp>
      <p:pic>
        <p:nvPicPr>
          <p:cNvPr id="6" name="DegenNAM2">
            <a:hlinkClick r:id="" action="ppaction://media"/>
            <a:extLst>
              <a:ext uri="{FF2B5EF4-FFF2-40B4-BE49-F238E27FC236}">
                <a16:creationId xmlns:a16="http://schemas.microsoft.com/office/drawing/2014/main" id="{863D109B-FD4D-485F-8600-38CF87451A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352" y="2540011"/>
            <a:ext cx="5749746" cy="4006077"/>
          </a:xfrm>
          <a:prstGeom prst="rect">
            <a:avLst/>
          </a:prstGeom>
        </p:spPr>
      </p:pic>
      <p:pic>
        <p:nvPicPr>
          <p:cNvPr id="7" name="DegenNAMI">
            <a:hlinkClick r:id="" action="ppaction://media"/>
            <a:extLst>
              <a:ext uri="{FF2B5EF4-FFF2-40B4-BE49-F238E27FC236}">
                <a16:creationId xmlns:a16="http://schemas.microsoft.com/office/drawing/2014/main" id="{AA3B871A-F470-46A2-BF18-C8FC4BA463C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8903" y="2531805"/>
            <a:ext cx="5749745" cy="400607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5B3C1AA-D24B-4936-AD1A-A7D4BD67DDE0}"/>
              </a:ext>
            </a:extLst>
          </p:cNvPr>
          <p:cNvSpPr txBox="1"/>
          <p:nvPr/>
        </p:nvSpPr>
        <p:spPr>
          <a:xfrm>
            <a:off x="695400" y="2564904"/>
            <a:ext cx="50405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Degenerace mitrální </a:t>
            </a:r>
            <a:r>
              <a:rPr lang="cs-CZ" sz="2300" b="1" dirty="0" err="1">
                <a:solidFill>
                  <a:srgbClr val="FFFF00"/>
                </a:solidFill>
              </a:rPr>
              <a:t>bioprotézy</a:t>
            </a:r>
            <a:endParaRPr lang="cs-CZ" sz="23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6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8708E455-A2FF-4030-AA29-DB4E03DA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08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Endokarditida chlopní a protéz (a CIDS)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F3775B9-1C54-4E1F-96A4-91A1C6E58605}"/>
              </a:ext>
            </a:extLst>
          </p:cNvPr>
          <p:cNvSpPr txBox="1"/>
          <p:nvPr/>
        </p:nvSpPr>
        <p:spPr>
          <a:xfrm>
            <a:off x="983432" y="1700808"/>
            <a:ext cx="11089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Echokg</a:t>
            </a:r>
            <a:r>
              <a:rPr lang="cs-CZ" sz="2400" dirty="0"/>
              <a:t> (TTE, TEE) = </a:t>
            </a:r>
            <a:r>
              <a:rPr lang="cs-CZ" sz="2400" u="sng" dirty="0"/>
              <a:t>suverénní metoda </a:t>
            </a:r>
            <a:r>
              <a:rPr lang="cs-CZ" sz="2400" dirty="0"/>
              <a:t>pro detekci endokarditidy,                                                      	     	          přítomné chlopenní/protetické vady a její významnosti,                          	                     k indikaci chirurgického řešení, dlouhodobé sledování	</a:t>
            </a:r>
          </a:p>
        </p:txBody>
      </p:sp>
      <p:pic>
        <p:nvPicPr>
          <p:cNvPr id="6" name="IE nativ mi">
            <a:hlinkClick r:id="" action="ppaction://media"/>
            <a:extLst>
              <a:ext uri="{FF2B5EF4-FFF2-40B4-BE49-F238E27FC236}">
                <a16:creationId xmlns:a16="http://schemas.microsoft.com/office/drawing/2014/main" id="{C3831835-0ADE-4FE5-8089-063CE077C5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300" y="2998775"/>
            <a:ext cx="5347684" cy="3725944"/>
          </a:xfrm>
          <a:prstGeom prst="rect">
            <a:avLst/>
          </a:prstGeom>
        </p:spPr>
      </p:pic>
      <p:pic>
        <p:nvPicPr>
          <p:cNvPr id="7" name="IE ao perforaxce">
            <a:hlinkClick r:id="" action="ppaction://media"/>
            <a:extLst>
              <a:ext uri="{FF2B5EF4-FFF2-40B4-BE49-F238E27FC236}">
                <a16:creationId xmlns:a16="http://schemas.microsoft.com/office/drawing/2014/main" id="{39F31C35-A598-4CD8-8AAE-A506F7854DF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1543" y="2998775"/>
            <a:ext cx="5347684" cy="372594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FB684DE-D169-4578-9AD6-DC2D8B820109}"/>
              </a:ext>
            </a:extLst>
          </p:cNvPr>
          <p:cNvSpPr txBox="1"/>
          <p:nvPr/>
        </p:nvSpPr>
        <p:spPr>
          <a:xfrm>
            <a:off x="695400" y="2982724"/>
            <a:ext cx="50405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IE nativní mitrální chlopně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530142A-477A-4453-8B64-D6B29CB184C3}"/>
              </a:ext>
            </a:extLst>
          </p:cNvPr>
          <p:cNvSpPr txBox="1"/>
          <p:nvPr/>
        </p:nvSpPr>
        <p:spPr>
          <a:xfrm>
            <a:off x="6528048" y="2982724"/>
            <a:ext cx="50405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IE nativní aortální chlopně</a:t>
            </a:r>
          </a:p>
        </p:txBody>
      </p:sp>
    </p:spTree>
    <p:extLst>
      <p:ext uri="{BB962C8B-B14F-4D97-AF65-F5344CB8AC3E}">
        <p14:creationId xmlns:p14="http://schemas.microsoft.com/office/powerpoint/2010/main" val="22225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1017F7DF-4B91-498B-BDBE-91537D30C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08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Endokarditida chlopní a protéz (a CIDS)</a:t>
            </a:r>
          </a:p>
        </p:txBody>
      </p:sp>
      <p:pic>
        <p:nvPicPr>
          <p:cNvPr id="6" name="IE NAAO">
            <a:hlinkClick r:id="" action="ppaction://media"/>
            <a:extLst>
              <a:ext uri="{FF2B5EF4-FFF2-40B4-BE49-F238E27FC236}">
                <a16:creationId xmlns:a16="http://schemas.microsoft.com/office/drawing/2014/main" id="{05A04271-2EED-4F50-A57A-3076EF6F87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800" y="3046187"/>
            <a:ext cx="5400600" cy="3668800"/>
          </a:xfrm>
          <a:prstGeom prst="rect">
            <a:avLst/>
          </a:prstGeom>
        </p:spPr>
      </p:pic>
      <p:pic>
        <p:nvPicPr>
          <p:cNvPr id="7" name="IE elektrody">
            <a:hlinkClick r:id="" action="ppaction://media"/>
            <a:extLst>
              <a:ext uri="{FF2B5EF4-FFF2-40B4-BE49-F238E27FC236}">
                <a16:creationId xmlns:a16="http://schemas.microsoft.com/office/drawing/2014/main" id="{9311B0EE-6067-4D7D-8362-EE56D8A402F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0016" y="3037787"/>
            <a:ext cx="5400600" cy="36688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E81BED3-7CB5-4D12-947A-2B12223C9CCA}"/>
              </a:ext>
            </a:extLst>
          </p:cNvPr>
          <p:cNvSpPr txBox="1"/>
          <p:nvPr/>
        </p:nvSpPr>
        <p:spPr>
          <a:xfrm>
            <a:off x="695400" y="3054732"/>
            <a:ext cx="50405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Aortální protetická endokarditis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82B5A5E-7340-48B0-B152-E3BA8B309ED1}"/>
              </a:ext>
            </a:extLst>
          </p:cNvPr>
          <p:cNvSpPr txBox="1"/>
          <p:nvPr/>
        </p:nvSpPr>
        <p:spPr>
          <a:xfrm>
            <a:off x="983432" y="1700808"/>
            <a:ext cx="11089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Echokg</a:t>
            </a:r>
            <a:r>
              <a:rPr lang="cs-CZ" sz="2400" dirty="0"/>
              <a:t> (TTE, TEE) = </a:t>
            </a:r>
            <a:r>
              <a:rPr lang="cs-CZ" sz="2400" u="sng" dirty="0"/>
              <a:t>suverénní metoda </a:t>
            </a:r>
            <a:r>
              <a:rPr lang="cs-CZ" sz="2400" dirty="0"/>
              <a:t>pro detekci endokarditidy,                                                      	     	          přítomné chlopenní/protetické vady a její významnosti,                          	                     k indikaci chirurgického řešení, dlouhodobé sledování	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9D32FB7-EE89-41AF-A47E-9463BBD235C0}"/>
              </a:ext>
            </a:extLst>
          </p:cNvPr>
          <p:cNvSpPr txBox="1"/>
          <p:nvPr/>
        </p:nvSpPr>
        <p:spPr>
          <a:xfrm>
            <a:off x="6888088" y="3054732"/>
            <a:ext cx="50405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FFFF00"/>
                </a:solidFill>
              </a:rPr>
              <a:t>Infekce stimulační soustavy</a:t>
            </a:r>
          </a:p>
        </p:txBody>
      </p:sp>
    </p:spTree>
    <p:extLst>
      <p:ext uri="{BB962C8B-B14F-4D97-AF65-F5344CB8AC3E}">
        <p14:creationId xmlns:p14="http://schemas.microsoft.com/office/powerpoint/2010/main" val="336093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A1279073-2CCB-44F4-8B6D-3C6FEF398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08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PET-CT: Protetická endokarditida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040CEA3-DC18-4E25-9446-090AA5B426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" b="6789"/>
          <a:stretch/>
        </p:blipFill>
        <p:spPr bwMode="auto">
          <a:xfrm>
            <a:off x="1271464" y="2348880"/>
            <a:ext cx="456450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S:\DNM 2014\KV zanety\obr\kazuistiky\se002.png">
            <a:extLst>
              <a:ext uri="{FF2B5EF4-FFF2-40B4-BE49-F238E27FC236}">
                <a16:creationId xmlns:a16="http://schemas.microsoft.com/office/drawing/2014/main" id="{DBDBAEA9-0053-42CE-ABB7-53CACBFEB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" b="13628"/>
          <a:stretch/>
        </p:blipFill>
        <p:spPr bwMode="auto">
          <a:xfrm>
            <a:off x="6268018" y="2348880"/>
            <a:ext cx="4378575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895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9A301-2C2C-4CB7-9EA1-7513F1743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80728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Shrnutí: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B98135C-DB21-4E54-B88B-58A879852E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" b="12611"/>
          <a:stretch/>
        </p:blipFill>
        <p:spPr>
          <a:xfrm>
            <a:off x="1703512" y="1772816"/>
            <a:ext cx="8496944" cy="479607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1C39FFD-D5D4-4C47-8862-FC4766CEC57D}"/>
              </a:ext>
            </a:extLst>
          </p:cNvPr>
          <p:cNvSpPr txBox="1"/>
          <p:nvPr/>
        </p:nvSpPr>
        <p:spPr>
          <a:xfrm>
            <a:off x="4295800" y="4284385"/>
            <a:ext cx="3672408" cy="584775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echokardiografie</a:t>
            </a:r>
          </a:p>
        </p:txBody>
      </p:sp>
    </p:spTree>
    <p:extLst>
      <p:ext uri="{BB962C8B-B14F-4D97-AF65-F5344CB8AC3E}">
        <p14:creationId xmlns:p14="http://schemas.microsoft.com/office/powerpoint/2010/main" val="12835306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D50E842-9A66-48B9-972A-4EE5D591F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949964"/>
            <a:ext cx="11305255" cy="89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5215" b="1" dirty="0">
                <a:latin typeface="Albertus Extra Bold"/>
              </a:rPr>
              <a:t>Děkuji za pozornost, se vzpomínkou na:</a:t>
            </a:r>
          </a:p>
        </p:txBody>
      </p:sp>
      <p:pic>
        <p:nvPicPr>
          <p:cNvPr id="3" name="Obrázek 2" descr="Obsah obrázku osoba, hudba, dechové nástroje, interiér&#10;&#10;Popis byl vytvořen automaticky">
            <a:extLst>
              <a:ext uri="{FF2B5EF4-FFF2-40B4-BE49-F238E27FC236}">
                <a16:creationId xmlns:a16="http://schemas.microsoft.com/office/drawing/2014/main" id="{2E4C8C97-217A-48B6-8A28-D29B6D822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844824"/>
            <a:ext cx="6912768" cy="414766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884D16D-58ED-4EC7-B51C-81E29E045D71}"/>
              </a:ext>
            </a:extLst>
          </p:cNvPr>
          <p:cNvSpPr txBox="1"/>
          <p:nvPr/>
        </p:nvSpPr>
        <p:spPr>
          <a:xfrm>
            <a:off x="3359696" y="6054387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Charlie </a:t>
            </a:r>
            <a:r>
              <a:rPr lang="cs-CZ" sz="2400" dirty="0" err="1"/>
              <a:t>Watts</a:t>
            </a:r>
            <a:endParaRPr lang="cs-CZ" sz="2400" dirty="0"/>
          </a:p>
          <a:p>
            <a:pPr algn="ctr"/>
            <a:r>
              <a:rPr lang="cs-CZ" sz="2400" dirty="0"/>
              <a:t>1941-2021</a:t>
            </a:r>
          </a:p>
        </p:txBody>
      </p:sp>
    </p:spTree>
    <p:extLst>
      <p:ext uri="{BB962C8B-B14F-4D97-AF65-F5344CB8AC3E}">
        <p14:creationId xmlns:p14="http://schemas.microsoft.com/office/powerpoint/2010/main" val="264035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3EEA827D-AD73-4D0F-96F8-8E077E6B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70337"/>
            <a:ext cx="109728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Perikard: výpotek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D59377F-7E7B-419A-9298-92B754626AF5}"/>
              </a:ext>
            </a:extLst>
          </p:cNvPr>
          <p:cNvSpPr txBox="1"/>
          <p:nvPr/>
        </p:nvSpPr>
        <p:spPr>
          <a:xfrm>
            <a:off x="479376" y="4070693"/>
            <a:ext cx="7920880" cy="216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cs-CZ" sz="2200" dirty="0"/>
              <a:t>echo-kvalitativní velikost výpotku:</a:t>
            </a:r>
          </a:p>
          <a:p>
            <a:pPr>
              <a:lnSpc>
                <a:spcPts val="3300"/>
              </a:lnSpc>
            </a:pPr>
            <a:r>
              <a:rPr lang="cs-CZ" sz="2200" dirty="0"/>
              <a:t>     triviální ~ separace listů pouze v systole</a:t>
            </a:r>
          </a:p>
          <a:p>
            <a:pPr>
              <a:lnSpc>
                <a:spcPts val="3300"/>
              </a:lnSpc>
            </a:pPr>
            <a:r>
              <a:rPr lang="cs-CZ" sz="2200" dirty="0"/>
              <a:t>     malý ~ separace  </a:t>
            </a:r>
            <a:r>
              <a:rPr lang="cs-CZ" sz="2200" b="1" u="sng" dirty="0"/>
              <a:t>v diastole </a:t>
            </a:r>
            <a:r>
              <a:rPr lang="cs-CZ" sz="2200" dirty="0">
                <a:sym typeface="Symbol"/>
              </a:rPr>
              <a:t> 10 mm  ( ~ 300ml)</a:t>
            </a:r>
            <a:endParaRPr lang="cs-CZ" sz="2200" dirty="0"/>
          </a:p>
          <a:p>
            <a:pPr>
              <a:lnSpc>
                <a:spcPts val="3300"/>
              </a:lnSpc>
            </a:pPr>
            <a:r>
              <a:rPr lang="cs-CZ" sz="2200" dirty="0"/>
              <a:t>     středně velký ~ separace 10-20 mm    </a:t>
            </a:r>
            <a:r>
              <a:rPr lang="cs-CZ" sz="2200" dirty="0">
                <a:sym typeface="Symbol"/>
              </a:rPr>
              <a:t>(~ 500ml)</a:t>
            </a:r>
            <a:endParaRPr lang="cs-CZ" sz="2200" dirty="0"/>
          </a:p>
          <a:p>
            <a:pPr>
              <a:lnSpc>
                <a:spcPts val="3300"/>
              </a:lnSpc>
            </a:pPr>
            <a:r>
              <a:rPr lang="cs-CZ" sz="2200" dirty="0"/>
              <a:t>     velký ~ separace </a:t>
            </a:r>
            <a:r>
              <a:rPr lang="cs-CZ" sz="2200" dirty="0">
                <a:latin typeface="Arial"/>
                <a:cs typeface="Arial"/>
              </a:rPr>
              <a:t>&gt; 20 mm   (&gt; 700ml)</a:t>
            </a:r>
            <a:endParaRPr lang="cs-CZ" sz="2200" dirty="0"/>
          </a:p>
        </p:txBody>
      </p:sp>
      <p:pic>
        <p:nvPicPr>
          <p:cNvPr id="10" name="PEEX maly Semenkova3.avi">
            <a:hlinkClick r:id="" action="ppaction://media"/>
            <a:extLst>
              <a:ext uri="{FF2B5EF4-FFF2-40B4-BE49-F238E27FC236}">
                <a16:creationId xmlns:a16="http://schemas.microsoft.com/office/drawing/2014/main" id="{28420DA8-60F3-43EF-A00F-50F66D49E7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027664" y="1860943"/>
            <a:ext cx="3540879" cy="2405125"/>
          </a:xfrm>
          <a:prstGeom prst="rect">
            <a:avLst/>
          </a:prstGeom>
        </p:spPr>
      </p:pic>
      <p:pic>
        <p:nvPicPr>
          <p:cNvPr id="11" name="PEEX Liebman 6.avi">
            <a:hlinkClick r:id="" action="ppaction://media"/>
            <a:extLst>
              <a:ext uri="{FF2B5EF4-FFF2-40B4-BE49-F238E27FC236}">
                <a16:creationId xmlns:a16="http://schemas.microsoft.com/office/drawing/2014/main" id="{C550F1CC-9F49-4239-97E1-89C27928F62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027664" y="4336242"/>
            <a:ext cx="3540879" cy="240512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1EE6AA4-5DAF-44A0-A2DA-3148BF2E5B1D}"/>
              </a:ext>
            </a:extLst>
          </p:cNvPr>
          <p:cNvSpPr txBox="1"/>
          <p:nvPr/>
        </p:nvSpPr>
        <p:spPr>
          <a:xfrm>
            <a:off x="495772" y="2034571"/>
            <a:ext cx="6984776" cy="159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cs-CZ" sz="2200" dirty="0" err="1"/>
              <a:t>Echokg</a:t>
            </a:r>
            <a:r>
              <a:rPr lang="cs-CZ" sz="2200" dirty="0"/>
              <a:t> = suverénní v detekci a hodnocení velikosti </a:t>
            </a:r>
          </a:p>
          <a:p>
            <a:pPr>
              <a:lnSpc>
                <a:spcPts val="3000"/>
              </a:lnSpc>
            </a:pPr>
            <a:r>
              <a:rPr lang="cs-CZ" sz="2200" dirty="0"/>
              <a:t>                a </a:t>
            </a:r>
            <a:r>
              <a:rPr lang="cs-CZ" sz="2200" dirty="0" err="1"/>
              <a:t>hemodynamického</a:t>
            </a:r>
            <a:r>
              <a:rPr lang="cs-CZ" sz="2200" dirty="0"/>
              <a:t> dopadu výpotku       	    (tamponáda),  </a:t>
            </a:r>
          </a:p>
          <a:p>
            <a:pPr>
              <a:lnSpc>
                <a:spcPts val="3000"/>
              </a:lnSpc>
            </a:pPr>
            <a:r>
              <a:rPr lang="cs-CZ" sz="2200" dirty="0"/>
              <a:t>	    ale omezená tkáňová charakteristika</a:t>
            </a:r>
          </a:p>
        </p:txBody>
      </p:sp>
    </p:spTree>
    <p:extLst>
      <p:ext uri="{BB962C8B-B14F-4D97-AF65-F5344CB8AC3E}">
        <p14:creationId xmlns:p14="http://schemas.microsoft.com/office/powerpoint/2010/main" val="352708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2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>
                <p:cTn id="2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14B6729C-DA9E-40F0-B560-FF68561A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970337"/>
            <a:ext cx="11809312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Perikard: organizovaný výpotek vs. </a:t>
            </a:r>
            <a:r>
              <a:rPr lang="cs-CZ" sz="3600" dirty="0" err="1">
                <a:solidFill>
                  <a:srgbClr val="C00000"/>
                </a:solidFill>
              </a:rPr>
              <a:t>epikardiální</a:t>
            </a:r>
            <a:r>
              <a:rPr lang="cs-CZ" sz="3600" dirty="0">
                <a:solidFill>
                  <a:srgbClr val="C00000"/>
                </a:solidFill>
              </a:rPr>
              <a:t> tuk</a:t>
            </a:r>
          </a:p>
        </p:txBody>
      </p:sp>
      <p:pic>
        <p:nvPicPr>
          <p:cNvPr id="5" name="Norm tuk u PK.avi">
            <a:hlinkClick r:id="" action="ppaction://media"/>
            <a:extLst>
              <a:ext uri="{FF2B5EF4-FFF2-40B4-BE49-F238E27FC236}">
                <a16:creationId xmlns:a16="http://schemas.microsoft.com/office/drawing/2014/main" id="{B6983FE6-CF4B-4D4D-819E-536B196940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081491" y="2670445"/>
            <a:ext cx="5887291" cy="3998915"/>
          </a:xfrm>
          <a:prstGeom prst="rect">
            <a:avLst/>
          </a:prstGeom>
        </p:spPr>
      </p:pic>
      <p:pic>
        <p:nvPicPr>
          <p:cNvPr id="6" name="Norm tuk u PK3.avi">
            <a:hlinkClick r:id="" action="ppaction://media"/>
            <a:extLst>
              <a:ext uri="{FF2B5EF4-FFF2-40B4-BE49-F238E27FC236}">
                <a16:creationId xmlns:a16="http://schemas.microsoft.com/office/drawing/2014/main" id="{95569B33-27B6-4CBB-91EA-BE7665BBDA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9336" y="2687827"/>
            <a:ext cx="5861701" cy="398153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86CC3DD-CC13-46A9-BCB9-F1628A6F0E98}"/>
              </a:ext>
            </a:extLst>
          </p:cNvPr>
          <p:cNvSpPr txBox="1"/>
          <p:nvPr/>
        </p:nvSpPr>
        <p:spPr>
          <a:xfrm>
            <a:off x="3047104" y="1887215"/>
            <a:ext cx="6094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 err="1"/>
              <a:t>Echokg</a:t>
            </a:r>
            <a:r>
              <a:rPr lang="cs-CZ" sz="2400" dirty="0"/>
              <a:t>: omezená tkáňová charakteristika</a:t>
            </a:r>
          </a:p>
        </p:txBody>
      </p:sp>
    </p:spTree>
    <p:extLst>
      <p:ext uri="{BB962C8B-B14F-4D97-AF65-F5344CB8AC3E}">
        <p14:creationId xmlns:p14="http://schemas.microsoft.com/office/powerpoint/2010/main" val="210458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4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74FD985E-1025-45DE-83CD-B42DF31E8023}"/>
              </a:ext>
            </a:extLst>
          </p:cNvPr>
          <p:cNvGrpSpPr/>
          <p:nvPr/>
        </p:nvGrpSpPr>
        <p:grpSpPr>
          <a:xfrm>
            <a:off x="1847528" y="1664371"/>
            <a:ext cx="9177697" cy="4983473"/>
            <a:chOff x="1039044" y="1762187"/>
            <a:chExt cx="9177697" cy="4983473"/>
          </a:xfrm>
        </p:grpSpPr>
        <p:pic>
          <p:nvPicPr>
            <p:cNvPr id="5" name="Picture 2" descr="C:\Users\Tomáš\Desktop\Perikard imaging Praguecho 15\Perikard obrs\MRI\Norm perikard T2SPIR Hodbod.JPG">
              <a:extLst>
                <a:ext uri="{FF2B5EF4-FFF2-40B4-BE49-F238E27FC236}">
                  <a16:creationId xmlns:a16="http://schemas.microsoft.com/office/drawing/2014/main" id="{FE191ECC-58AF-4040-9CE4-389A2E4D44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83224" y="2708920"/>
              <a:ext cx="4036740" cy="4036740"/>
            </a:xfrm>
            <a:prstGeom prst="rect">
              <a:avLst/>
            </a:prstGeom>
            <a:noFill/>
          </p:spPr>
        </p:pic>
        <p:pic>
          <p:nvPicPr>
            <p:cNvPr id="6" name="Picture 3" descr="C:\Users\Tomáš\Desktop\Perikard imaging Praguecho 15\Perikard obrs\MRI\Norm perikard T2 Hodbod.JPG">
              <a:extLst>
                <a:ext uri="{FF2B5EF4-FFF2-40B4-BE49-F238E27FC236}">
                  <a16:creationId xmlns:a16="http://schemas.microsoft.com/office/drawing/2014/main" id="{6378B889-CD0B-4017-A25C-DE677729B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9044" y="2708920"/>
              <a:ext cx="4036740" cy="4036740"/>
            </a:xfrm>
            <a:prstGeom prst="rect">
              <a:avLst/>
            </a:prstGeom>
            <a:noFill/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65C7BA2C-A1E0-497F-BFB6-66C41F74DE48}"/>
                </a:ext>
              </a:extLst>
            </p:cNvPr>
            <p:cNvSpPr txBox="1"/>
            <p:nvPr/>
          </p:nvSpPr>
          <p:spPr>
            <a:xfrm>
              <a:off x="1040793" y="1762187"/>
              <a:ext cx="91759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cs-CZ" sz="2200" b="1" dirty="0"/>
                <a:t>  </a:t>
              </a:r>
              <a:r>
                <a:rPr lang="cs-CZ" sz="2400" b="1" dirty="0">
                  <a:solidFill>
                    <a:srgbClr val="C00000"/>
                  </a:solidFill>
                </a:rPr>
                <a:t>MRI – ideální charakteristika tukové tkáně</a:t>
              </a:r>
              <a:r>
                <a:rPr lang="cs-CZ" sz="2200" dirty="0">
                  <a:solidFill>
                    <a:srgbClr val="C00000"/>
                  </a:solidFill>
                </a:rPr>
                <a:t>	</a:t>
              </a:r>
            </a:p>
            <a:p>
              <a:pPr algn="ctr">
                <a:lnSpc>
                  <a:spcPts val="3000"/>
                </a:lnSpc>
              </a:pPr>
              <a:r>
                <a:rPr lang="cs-CZ" sz="2200" dirty="0"/>
                <a:t>(T2W bez/ s potlačením tuku -SPIR) </a:t>
              </a:r>
            </a:p>
          </p:txBody>
        </p:sp>
        <p:cxnSp>
          <p:nvCxnSpPr>
            <p:cNvPr id="8" name="Přímá spojovací šipka 6">
              <a:extLst>
                <a:ext uri="{FF2B5EF4-FFF2-40B4-BE49-F238E27FC236}">
                  <a16:creationId xmlns:a16="http://schemas.microsoft.com/office/drawing/2014/main" id="{53282C0D-D1D1-4BCC-B318-DA8B3F821BAF}"/>
                </a:ext>
              </a:extLst>
            </p:cNvPr>
            <p:cNvCxnSpPr/>
            <p:nvPr/>
          </p:nvCxnSpPr>
          <p:spPr>
            <a:xfrm>
              <a:off x="1759124" y="4581128"/>
              <a:ext cx="288032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9DC3A277-311A-48C2-8BF6-B6973CFB2951}"/>
                </a:ext>
              </a:extLst>
            </p:cNvPr>
            <p:cNvSpPr txBox="1"/>
            <p:nvPr/>
          </p:nvSpPr>
          <p:spPr>
            <a:xfrm>
              <a:off x="1471092" y="421179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tuk</a:t>
              </a:r>
            </a:p>
          </p:txBody>
        </p:sp>
        <p:cxnSp>
          <p:nvCxnSpPr>
            <p:cNvPr id="10" name="Přímá spojovací šipka 8">
              <a:extLst>
                <a:ext uri="{FF2B5EF4-FFF2-40B4-BE49-F238E27FC236}">
                  <a16:creationId xmlns:a16="http://schemas.microsoft.com/office/drawing/2014/main" id="{BEA5D8B6-4B8E-422B-94BC-A0D7D13B95B8}"/>
                </a:ext>
              </a:extLst>
            </p:cNvPr>
            <p:cNvCxnSpPr/>
            <p:nvPr/>
          </p:nvCxnSpPr>
          <p:spPr>
            <a:xfrm>
              <a:off x="6007596" y="4578063"/>
              <a:ext cx="288032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89414CC2-9AE0-4881-ABCC-94CEB54CC1EE}"/>
                </a:ext>
              </a:extLst>
            </p:cNvPr>
            <p:cNvSpPr txBox="1"/>
            <p:nvPr/>
          </p:nvSpPr>
          <p:spPr>
            <a:xfrm>
              <a:off x="5719564" y="4208731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tuk</a:t>
              </a:r>
            </a:p>
          </p:txBody>
        </p:sp>
      </p:grpSp>
      <p:sp>
        <p:nvSpPr>
          <p:cNvPr id="12" name="Nadpis 1">
            <a:extLst>
              <a:ext uri="{FF2B5EF4-FFF2-40B4-BE49-F238E27FC236}">
                <a16:creationId xmlns:a16="http://schemas.microsoft.com/office/drawing/2014/main" id="{68AC4E6B-1856-4F24-BB15-FAE0C23AE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970337"/>
            <a:ext cx="11809312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Perikard: organizovaný výpotek vs. </a:t>
            </a:r>
            <a:r>
              <a:rPr lang="cs-CZ" sz="3600" dirty="0" err="1">
                <a:solidFill>
                  <a:srgbClr val="C00000"/>
                </a:solidFill>
              </a:rPr>
              <a:t>epikardiální</a:t>
            </a:r>
            <a:r>
              <a:rPr lang="cs-CZ" sz="3600" dirty="0">
                <a:solidFill>
                  <a:srgbClr val="C00000"/>
                </a:solidFill>
              </a:rPr>
              <a:t> tuk</a:t>
            </a:r>
          </a:p>
        </p:txBody>
      </p:sp>
    </p:spTree>
    <p:extLst>
      <p:ext uri="{BB962C8B-B14F-4D97-AF65-F5344CB8AC3E}">
        <p14:creationId xmlns:p14="http://schemas.microsoft.com/office/powerpoint/2010/main" val="262254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0F1FCC8-ADC0-426C-ADA3-5811146FD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980728"/>
            <a:ext cx="12097344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Perikard: transudát / </a:t>
            </a:r>
            <a:r>
              <a:rPr lang="cs-CZ" sz="3600" dirty="0" err="1">
                <a:solidFill>
                  <a:srgbClr val="C00000"/>
                </a:solidFill>
              </a:rPr>
              <a:t>exudát</a:t>
            </a:r>
            <a:r>
              <a:rPr lang="cs-CZ" sz="3600" dirty="0">
                <a:solidFill>
                  <a:srgbClr val="C00000"/>
                </a:solidFill>
              </a:rPr>
              <a:t> / </a:t>
            </a:r>
            <a:r>
              <a:rPr lang="cs-CZ" sz="3600" dirty="0" err="1">
                <a:solidFill>
                  <a:srgbClr val="C00000"/>
                </a:solidFill>
              </a:rPr>
              <a:t>hemoperikard</a:t>
            </a:r>
            <a:endParaRPr lang="cs-CZ" sz="3600" dirty="0">
              <a:solidFill>
                <a:srgbClr val="C00000"/>
              </a:solidFill>
            </a:endParaRPr>
          </a:p>
        </p:txBody>
      </p:sp>
      <p:pic>
        <p:nvPicPr>
          <p:cNvPr id="7" name="PEEX org Bunes.avi">
            <a:hlinkClick r:id="" action="ppaction://media"/>
            <a:extLst>
              <a:ext uri="{FF2B5EF4-FFF2-40B4-BE49-F238E27FC236}">
                <a16:creationId xmlns:a16="http://schemas.microsoft.com/office/drawing/2014/main" id="{422917E3-351E-4441-9340-410740C670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38793" y="2631347"/>
            <a:ext cx="5760638" cy="3912887"/>
          </a:xfrm>
          <a:prstGeom prst="rect">
            <a:avLst/>
          </a:prstGeom>
        </p:spPr>
      </p:pic>
      <p:pic>
        <p:nvPicPr>
          <p:cNvPr id="8" name="Video 1_26_4.avi">
            <a:hlinkClick r:id="" action="ppaction://media"/>
            <a:extLst>
              <a:ext uri="{FF2B5EF4-FFF2-40B4-BE49-F238E27FC236}">
                <a16:creationId xmlns:a16="http://schemas.microsoft.com/office/drawing/2014/main" id="{F6734E09-001B-4BCD-A0C5-7F2D010B95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68008" y="2607295"/>
            <a:ext cx="5760640" cy="391288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3B52954-4F11-4050-BF1C-2FBBB31938C1}"/>
              </a:ext>
            </a:extLst>
          </p:cNvPr>
          <p:cNvSpPr txBox="1"/>
          <p:nvPr/>
        </p:nvSpPr>
        <p:spPr>
          <a:xfrm>
            <a:off x="3047104" y="1887215"/>
            <a:ext cx="6094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 err="1"/>
              <a:t>Echokg</a:t>
            </a:r>
            <a:r>
              <a:rPr lang="cs-CZ" sz="2400" dirty="0"/>
              <a:t>: omezená tkáňová charakteristika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DEC62C1-38A9-488D-A5BD-7BA1BB4A7DEB}"/>
              </a:ext>
            </a:extLst>
          </p:cNvPr>
          <p:cNvSpPr txBox="1"/>
          <p:nvPr/>
        </p:nvSpPr>
        <p:spPr>
          <a:xfrm>
            <a:off x="623392" y="2996952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</a:rPr>
              <a:t>exsudát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0CE4CDD-3483-4CBD-9FAC-B4E28E21C140}"/>
              </a:ext>
            </a:extLst>
          </p:cNvPr>
          <p:cNvSpPr txBox="1"/>
          <p:nvPr/>
        </p:nvSpPr>
        <p:spPr>
          <a:xfrm>
            <a:off x="6384032" y="299695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FFFF00"/>
                </a:solidFill>
              </a:rPr>
              <a:t>hemoperikard</a:t>
            </a:r>
            <a:endParaRPr lang="cs-CZ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1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Tomáš\Desktop\Perikard imaging Praguecho 15\Perikard obrs\MRI\Perikarditis T2BB Mechura.JPG">
            <a:extLst>
              <a:ext uri="{FF2B5EF4-FFF2-40B4-BE49-F238E27FC236}">
                <a16:creationId xmlns:a16="http://schemas.microsoft.com/office/drawing/2014/main" id="{DE8DBC7A-9D62-4E52-AB96-26A34979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3024" y="3211346"/>
            <a:ext cx="3528000" cy="3528000"/>
          </a:xfrm>
          <a:prstGeom prst="rect">
            <a:avLst/>
          </a:prstGeom>
          <a:noFill/>
        </p:spPr>
      </p:pic>
      <p:pic>
        <p:nvPicPr>
          <p:cNvPr id="5" name="Picture 2" descr="C:\Users\Tomáš\Desktop\Perikard imaging Praguecho 15\Perikard obrs\MRI\Perikarditis T1 SAx Mechura.JPG">
            <a:extLst>
              <a:ext uri="{FF2B5EF4-FFF2-40B4-BE49-F238E27FC236}">
                <a16:creationId xmlns:a16="http://schemas.microsoft.com/office/drawing/2014/main" id="{DD878C78-6379-4AE0-8D44-7245A6AB7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774" y="3211346"/>
            <a:ext cx="3528000" cy="3528000"/>
          </a:xfrm>
          <a:prstGeom prst="rect">
            <a:avLst/>
          </a:prstGeom>
          <a:noFill/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B17CC1C3-BDBF-4BD6-892B-3FC9AA89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980728"/>
            <a:ext cx="12097344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Perikard: transudát / </a:t>
            </a:r>
            <a:r>
              <a:rPr lang="cs-CZ" sz="3600" dirty="0" err="1">
                <a:solidFill>
                  <a:srgbClr val="C00000"/>
                </a:solidFill>
              </a:rPr>
              <a:t>exudát</a:t>
            </a:r>
            <a:r>
              <a:rPr lang="cs-CZ" sz="3600" dirty="0">
                <a:solidFill>
                  <a:srgbClr val="C00000"/>
                </a:solidFill>
              </a:rPr>
              <a:t> / </a:t>
            </a:r>
            <a:r>
              <a:rPr lang="cs-CZ" sz="3600" dirty="0" err="1">
                <a:solidFill>
                  <a:srgbClr val="C00000"/>
                </a:solidFill>
              </a:rPr>
              <a:t>hemoperikard</a:t>
            </a:r>
            <a:endParaRPr lang="cs-CZ" sz="3600" dirty="0">
              <a:solidFill>
                <a:srgbClr val="C0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0BDB7B3-AD2F-42A6-B255-0587DBBC2F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15"/>
          <a:stretch/>
        </p:blipFill>
        <p:spPr>
          <a:xfrm>
            <a:off x="7536160" y="3211346"/>
            <a:ext cx="4324350" cy="3528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D24D61A-F4A0-4000-9B7F-1BBE87C21813}"/>
              </a:ext>
            </a:extLst>
          </p:cNvPr>
          <p:cNvSpPr txBox="1"/>
          <p:nvPr/>
        </p:nvSpPr>
        <p:spPr>
          <a:xfrm>
            <a:off x="6675430" y="1599824"/>
            <a:ext cx="6109854" cy="1596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buNone/>
            </a:pPr>
            <a:r>
              <a:rPr lang="cs-CZ" sz="2400" b="1" dirty="0"/>
              <a:t>CT ~ </a:t>
            </a:r>
            <a:r>
              <a:rPr lang="cs-CZ" sz="2400" b="1" dirty="0" err="1"/>
              <a:t>atenuace</a:t>
            </a:r>
            <a:r>
              <a:rPr lang="cs-CZ" sz="2400" b="1" dirty="0"/>
              <a:t> výpotku</a:t>
            </a:r>
          </a:p>
          <a:p>
            <a:pPr>
              <a:lnSpc>
                <a:spcPts val="3000"/>
              </a:lnSpc>
              <a:buNone/>
            </a:pPr>
            <a:r>
              <a:rPr lang="cs-CZ" sz="2100" dirty="0"/>
              <a:t>   	transudát   </a:t>
            </a:r>
            <a:r>
              <a:rPr lang="cs-CZ" sz="2100" dirty="0">
                <a:sym typeface="Symbol"/>
              </a:rPr>
              <a:t> 10 HU</a:t>
            </a:r>
          </a:p>
          <a:p>
            <a:pPr>
              <a:lnSpc>
                <a:spcPts val="3000"/>
              </a:lnSpc>
              <a:buNone/>
            </a:pPr>
            <a:r>
              <a:rPr lang="cs-CZ" sz="2100" dirty="0">
                <a:sym typeface="Symbol"/>
              </a:rPr>
              <a:t>	</a:t>
            </a:r>
            <a:r>
              <a:rPr lang="cs-CZ" sz="2100" dirty="0" err="1">
                <a:sym typeface="Symbol"/>
              </a:rPr>
              <a:t>exudát</a:t>
            </a:r>
            <a:r>
              <a:rPr lang="cs-CZ" sz="2100" dirty="0">
                <a:sym typeface="Symbol"/>
              </a:rPr>
              <a:t>       20-60 HU</a:t>
            </a:r>
          </a:p>
          <a:p>
            <a:pPr>
              <a:lnSpc>
                <a:spcPts val="3000"/>
              </a:lnSpc>
              <a:buNone/>
            </a:pPr>
            <a:r>
              <a:rPr lang="cs-CZ" sz="2100" dirty="0">
                <a:sym typeface="Symbol"/>
              </a:rPr>
              <a:t>	hemoragie </a:t>
            </a:r>
            <a:r>
              <a:rPr lang="cs-CZ" sz="2100" dirty="0">
                <a:cs typeface="Arial"/>
                <a:sym typeface="Symbol"/>
              </a:rPr>
              <a:t>&gt; 60 HU</a:t>
            </a:r>
            <a:endParaRPr lang="cs-CZ" sz="21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4BDB62E-C058-4891-AFAD-E700F949C54C}"/>
              </a:ext>
            </a:extLst>
          </p:cNvPr>
          <p:cNvSpPr txBox="1"/>
          <p:nvPr/>
        </p:nvSpPr>
        <p:spPr>
          <a:xfrm>
            <a:off x="482742" y="1592281"/>
            <a:ext cx="6369992" cy="198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cs-CZ" sz="2400" b="1" dirty="0"/>
              <a:t>MRI ~ intenzita signálu výpotku</a:t>
            </a:r>
          </a:p>
          <a:p>
            <a:pPr>
              <a:lnSpc>
                <a:spcPts val="3000"/>
              </a:lnSpc>
            </a:pPr>
            <a:r>
              <a:rPr lang="cs-CZ" sz="2100" dirty="0"/>
              <a:t>transudát: </a:t>
            </a:r>
            <a:r>
              <a:rPr lang="cs-CZ" sz="2100" dirty="0" err="1">
                <a:sym typeface="Symbol"/>
              </a:rPr>
              <a:t>hyposignální</a:t>
            </a:r>
            <a:r>
              <a:rPr lang="cs-CZ" sz="2100" dirty="0">
                <a:sym typeface="Symbol"/>
              </a:rPr>
              <a:t> v T1W</a:t>
            </a:r>
          </a:p>
          <a:p>
            <a:pPr>
              <a:lnSpc>
                <a:spcPts val="3000"/>
              </a:lnSpc>
            </a:pPr>
            <a:r>
              <a:rPr lang="cs-CZ" sz="2100" dirty="0" err="1"/>
              <a:t>exudát</a:t>
            </a:r>
            <a:r>
              <a:rPr lang="cs-CZ" sz="2100" dirty="0"/>
              <a:t>, hemoragie: </a:t>
            </a:r>
            <a:r>
              <a:rPr lang="cs-CZ" sz="2100" dirty="0" err="1">
                <a:sym typeface="Symbol"/>
              </a:rPr>
              <a:t>hypersignální</a:t>
            </a:r>
            <a:r>
              <a:rPr lang="cs-CZ" sz="2100" dirty="0">
                <a:sym typeface="Symbol"/>
              </a:rPr>
              <a:t> v T1W,              	                   </a:t>
            </a:r>
            <a:r>
              <a:rPr lang="cs-CZ" sz="2100" dirty="0" err="1">
                <a:sym typeface="Symbol"/>
              </a:rPr>
              <a:t>hypersignální</a:t>
            </a:r>
            <a:r>
              <a:rPr lang="cs-CZ" sz="2100" dirty="0">
                <a:sym typeface="Symbol"/>
              </a:rPr>
              <a:t> v T2W-STIR</a:t>
            </a:r>
          </a:p>
          <a:p>
            <a:pPr>
              <a:lnSpc>
                <a:spcPts val="3000"/>
              </a:lnSpc>
            </a:pPr>
            <a:endParaRPr lang="cs-CZ" sz="2100" dirty="0"/>
          </a:p>
        </p:txBody>
      </p:sp>
    </p:spTree>
    <p:extLst>
      <p:ext uri="{BB962C8B-B14F-4D97-AF65-F5344CB8AC3E}">
        <p14:creationId xmlns:p14="http://schemas.microsoft.com/office/powerpoint/2010/main" val="38452916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143&quot;&gt;&lt;property id=&quot;20148&quot; value=&quot;5&quot;/&gt;&lt;property id=&quot;20300&quot; value=&quot;Slide 2&quot;/&gt;&lt;property id=&quot;20307&quot; value=&quot;277&quot;/&gt;&lt;/object&gt;&lt;object type=&quot;3&quot; unique_id=&quot;10151&quot;&gt;&lt;property id=&quot;20148&quot; value=&quot;5&quot;/&gt;&lt;property id=&quot;20300&quot; value=&quot;Slide 1&quot;/&gt;&lt;property id=&quot;20307&quot; value=&quot;28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Prezentace 1. LF UK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k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5711</TotalTime>
  <Words>1223</Words>
  <Application>Microsoft Office PowerPoint</Application>
  <PresentationFormat>Widescreen</PresentationFormat>
  <Paragraphs>196</Paragraphs>
  <Slides>46</Slides>
  <Notes>0</Notes>
  <HiddenSlides>0</HiddenSlides>
  <MMClips>36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Albertus Extra Bold</vt:lpstr>
      <vt:lpstr>Arial</vt:lpstr>
      <vt:lpstr>Calibri</vt:lpstr>
      <vt:lpstr>Myriad Pro</vt:lpstr>
      <vt:lpstr>Symbol</vt:lpstr>
      <vt:lpstr>Wingdings</vt:lpstr>
      <vt:lpstr>Prezentace 1. LF UK</vt:lpstr>
      <vt:lpstr>List</vt:lpstr>
      <vt:lpstr>Zobrazovací metody v kardiologii se zaměřením na MRI a CT a jejich přínos ve srovnání s echo vyšetřením  – praktické využití   </vt:lpstr>
      <vt:lpstr>PowerPoint Presentation</vt:lpstr>
      <vt:lpstr>Obecné srovnání Echo / CT / MRI</vt:lpstr>
      <vt:lpstr>„Od povrchu do hloubky“</vt:lpstr>
      <vt:lpstr>Perikard: výpotek</vt:lpstr>
      <vt:lpstr>Perikard: organizovaný výpotek vs. epikardiální tuk</vt:lpstr>
      <vt:lpstr>Perikard: organizovaný výpotek vs. epikardiální tuk</vt:lpstr>
      <vt:lpstr>Perikard: transudát / exudát / hemoperikard</vt:lpstr>
      <vt:lpstr>Perikard: transudát / exudát / hemoperikard</vt:lpstr>
      <vt:lpstr>Perikard: akutní a rekurentní perikarditida</vt:lpstr>
      <vt:lpstr>Perikard: akutní a rekurentní perikarditida</vt:lpstr>
      <vt:lpstr>Perikard: konstriktivní perikarditida</vt:lpstr>
      <vt:lpstr>Perikard: tlouštka a kalcifikace perikardu</vt:lpstr>
      <vt:lpstr>Detekce chronické koronární nemoci (ICHS)</vt:lpstr>
      <vt:lpstr>Echokg a chronická koronární nemoc (ICHS)</vt:lpstr>
      <vt:lpstr>Echokg a chronická koronární nemoc (ICHS)</vt:lpstr>
      <vt:lpstr>Echokg a chronická koronární nemoc (ICHS)</vt:lpstr>
      <vt:lpstr>MRI: trombus</vt:lpstr>
      <vt:lpstr>Echokg a chronická koronární nemoc (ICHS)</vt:lpstr>
      <vt:lpstr>CT koronarografie</vt:lpstr>
      <vt:lpstr>PowerPoint Presentation</vt:lpstr>
      <vt:lpstr>PowerPoint Presentation</vt:lpstr>
      <vt:lpstr>MRI: viabilita myokardu</vt:lpstr>
      <vt:lpstr>Hodnocení velikosti a systolické funkce komor</vt:lpstr>
      <vt:lpstr>Hodnocení velikosti a systolické funkce komor</vt:lpstr>
      <vt:lpstr>MRI: velikost, masa a systolická funkce komor</vt:lpstr>
      <vt:lpstr>CT: velikost a systolická funkce komor</vt:lpstr>
      <vt:lpstr>Diastolická funkce levé komory</vt:lpstr>
      <vt:lpstr>Tlaky v plicnici a v pravé síni</vt:lpstr>
      <vt:lpstr>Choroby myokardu</vt:lpstr>
      <vt:lpstr>Choroby myokardu</vt:lpstr>
      <vt:lpstr>MRI-LGE: neischemická fibróza myokardu</vt:lpstr>
      <vt:lpstr>MRI-LGE: neischemická fibróza myokardu</vt:lpstr>
      <vt:lpstr>Chlopenní vady</vt:lpstr>
      <vt:lpstr>Aortální stenóza: low flow-low gradient</vt:lpstr>
      <vt:lpstr>Chlopenní vady</vt:lpstr>
      <vt:lpstr>Chlopenní vady</vt:lpstr>
      <vt:lpstr>PowerPoint Presentation</vt:lpstr>
      <vt:lpstr>CT: Aortální stenóza</vt:lpstr>
      <vt:lpstr>Chlopenní protézy</vt:lpstr>
      <vt:lpstr>Chlopenní protézy</vt:lpstr>
      <vt:lpstr>Endokarditida chlopní a protéz (a CIDS)</vt:lpstr>
      <vt:lpstr>Endokarditida chlopní a protéz (a CIDS)</vt:lpstr>
      <vt:lpstr>PET-CT: Protetická endokarditida</vt:lpstr>
      <vt:lpstr>Shrnutí: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lukáš</dc:creator>
  <cp:lastModifiedBy>GT1</cp:lastModifiedBy>
  <cp:revision>767</cp:revision>
  <dcterms:created xsi:type="dcterms:W3CDTF">2011-09-16T08:15:39Z</dcterms:created>
  <dcterms:modified xsi:type="dcterms:W3CDTF">2021-09-04T08:37:21Z</dcterms:modified>
</cp:coreProperties>
</file>