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430" r:id="rId3"/>
    <p:sldId id="309" r:id="rId4"/>
    <p:sldId id="310" r:id="rId5"/>
    <p:sldId id="355" r:id="rId6"/>
    <p:sldId id="356" r:id="rId7"/>
    <p:sldId id="351" r:id="rId8"/>
    <p:sldId id="359" r:id="rId9"/>
    <p:sldId id="311" r:id="rId10"/>
    <p:sldId id="360" r:id="rId11"/>
    <p:sldId id="352" r:id="rId12"/>
    <p:sldId id="312" r:id="rId13"/>
    <p:sldId id="257" r:id="rId14"/>
    <p:sldId id="354" r:id="rId15"/>
    <p:sldId id="313" r:id="rId16"/>
    <p:sldId id="363" r:id="rId17"/>
    <p:sldId id="364" r:id="rId18"/>
    <p:sldId id="365" r:id="rId19"/>
    <p:sldId id="260" r:id="rId20"/>
    <p:sldId id="429" r:id="rId21"/>
    <p:sldId id="435" r:id="rId22"/>
    <p:sldId id="436" r:id="rId23"/>
    <p:sldId id="437" r:id="rId24"/>
    <p:sldId id="314" r:id="rId25"/>
    <p:sldId id="645" r:id="rId26"/>
    <p:sldId id="315" r:id="rId27"/>
    <p:sldId id="350" r:id="rId28"/>
    <p:sldId id="644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BF7"/>
    <a:srgbClr val="CFE8CC"/>
    <a:srgbClr val="B6DBB5"/>
    <a:srgbClr val="C0DFB1"/>
    <a:srgbClr val="F9F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4A04C-1675-452E-A108-242750E14A9C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A0EA4F-B76C-4CC7-8B5A-5D673569DE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3554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83C1B1-D0F3-4BA5-B027-E04F98BDA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E2EB264-741E-400D-ACC2-AD6E002C3C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1FA4BF-3FB3-4218-B343-79EB35E41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CD6E-E825-4530-A5C4-8BE0023AC9D9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25AFA8-9421-4D6E-89D3-D52EC6E04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0B71CF-8853-446C-81B1-4C606051F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7BAA-3345-41E3-B16E-266B60F92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4361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E4E965-F237-4E6C-8664-CDF74F7A7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F220F0A-C8A2-4AE5-A9F5-5A203EFF9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972B1EA-4223-4F4C-AFE5-6F062A2E5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CD6E-E825-4530-A5C4-8BE0023AC9D9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C1B9502-CE9D-4363-80BF-5FDEC31AA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396C941-2D06-42A7-90EC-B8FA39035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7BAA-3345-41E3-B16E-266B60F92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2782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300A068-9ADC-4D83-AB96-5E31A73484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09FD2E3-52B8-45ED-8F1C-6DAA16DB5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3AA0974-F194-49B8-9441-FE14B7F39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CD6E-E825-4530-A5C4-8BE0023AC9D9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A320DC4-FD99-4E5B-9A2B-9587E87D2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37602CB-0528-48E0-ABBA-F4242A0DC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7BAA-3345-41E3-B16E-266B60F92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1662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E7B12A-0C0A-4990-BB97-E5FC1BA05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0794E6-E029-4842-AD33-6A072450B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0363E74-B360-4075-B292-534DCAB3D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CD6E-E825-4530-A5C4-8BE0023AC9D9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F66A5B-9807-4F21-8FB5-6CB968DB0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EA04DB-2784-4BF6-BEA1-5EBD338C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7BAA-3345-41E3-B16E-266B60F92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324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4B5813-53B2-41F8-B7F8-F1C9795B5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A87FC39-834A-4BE0-B0CF-DFCACE39B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9A6AE8-6090-46D4-A562-FBC72A1BF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CD6E-E825-4530-A5C4-8BE0023AC9D9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5755FE-35F3-47F8-B41D-811C3650C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EFB8EA-F2AD-4386-9E2C-EB569EA35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7BAA-3345-41E3-B16E-266B60F92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8478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72A082-9BAE-4649-A260-A874A5BB5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CF4053-33BA-4440-BDB0-8F9EF58CB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FB603E5-2255-43E1-ADA5-E00CB432B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276AEE5-81ED-4EA4-B466-63A7B4292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CD6E-E825-4530-A5C4-8BE0023AC9D9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8FDAD57-E532-4320-84E9-89A8A443D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853C98F-1C32-480B-B86E-C4D22F8A4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7BAA-3345-41E3-B16E-266B60F92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5274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E8CFD-7C19-4603-9B4A-4E8912F6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58A95BD-6BEB-4136-8A26-FE945C76F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AD8A81D-FFC8-4AF1-8402-325B31451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FB2A11E-BB75-485E-9C14-2B252BFD3C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3428735-46E1-4CF1-A97E-62CB5BE4FA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4F21527-7A60-40DF-837A-AA09641D5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CD6E-E825-4530-A5C4-8BE0023AC9D9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820DD2B-E0D8-4CF2-9EE7-AEDBBFA68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C4A0536-7363-4007-B4AC-56087A34C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7BAA-3345-41E3-B16E-266B60F92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0726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A4465F-F2B0-4DC2-BFAA-39D66DF1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10D24B0-5D9A-462A-8081-16E9E772E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CD6E-E825-4530-A5C4-8BE0023AC9D9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5D81B44-34B3-4D3A-A1E9-106207AD7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74417AF-B923-47D3-A237-0C581B299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7BAA-3345-41E3-B16E-266B60F92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0408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D6CB144-D8BF-4A1F-801B-9CA006183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CD6E-E825-4530-A5C4-8BE0023AC9D9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779A8C5-2239-40D0-9778-57DF558AA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0107BAE-2745-4D55-AA9B-FCE3763E3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7BAA-3345-41E3-B16E-266B60F92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7861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53D45-D884-43EF-8CDB-7C2EBD05D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5E33CC-5339-4CDF-A62D-11966F9AD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C8C2C4D-4AD8-4B92-91FA-44A3DFB9D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F1F102-CB36-4696-9A0C-35E29BA0F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CD6E-E825-4530-A5C4-8BE0023AC9D9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4655EAD-D509-418E-A1FD-9227B1001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656D7AB-EFB0-45D1-81E9-2C402B119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7BAA-3345-41E3-B16E-266B60F92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1048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0674A1-B1A2-4A47-A269-CC763E1E4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60A4EF1-1504-403F-A630-EDD8F13371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742CB34-AFA3-42ED-ABD4-1D5AC4923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08F236D-4C63-4753-8061-827829AF4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CD6E-E825-4530-A5C4-8BE0023AC9D9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1F45607-0790-4F77-9B1E-9820D4D81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E369C4E-6E69-4F31-886E-D384AC62A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7BAA-3345-41E3-B16E-266B60F92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49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9FBF7"/>
            </a:gs>
            <a:gs pos="54000">
              <a:srgbClr val="C0DFB1"/>
            </a:gs>
            <a:gs pos="83000">
              <a:srgbClr val="B6DBB5"/>
            </a:gs>
            <a:gs pos="100000">
              <a:srgbClr val="CFE8C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C46D097-04CF-4D8B-A08E-B89F95CC5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A844297-7732-40D4-B697-6D0447432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559DCF-C74F-45D0-BB49-AA2A5DEA6C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ECD6E-E825-4530-A5C4-8BE0023AC9D9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AD0F1D9-4707-4E0A-8664-01618D64AD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319358-F285-4F5F-8B54-52F6A13D4E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77BAA-3345-41E3-B16E-266B60F92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590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f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DFC281-7036-473A-97ED-63796DC3F9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399" y="542924"/>
            <a:ext cx="9820275" cy="2619375"/>
          </a:xfrm>
        </p:spPr>
        <p:txBody>
          <a:bodyPr>
            <a:normAutofit/>
          </a:bodyPr>
          <a:lstStyle/>
          <a:p>
            <a:r>
              <a:rPr lang="cs-CZ" dirty="0"/>
              <a:t>Klinické studie u katetrizačního uzávěru ouška levé síně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272B384-9512-4638-AAD3-9CDD8AB3C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30762"/>
            <a:ext cx="9144000" cy="808037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Pavel </a:t>
            </a:r>
            <a:r>
              <a:rPr lang="cs-CZ" dirty="0" err="1"/>
              <a:t>Osmančík</a:t>
            </a:r>
            <a:endParaRPr lang="cs-CZ" dirty="0"/>
          </a:p>
          <a:p>
            <a:r>
              <a:rPr lang="cs-CZ" dirty="0"/>
              <a:t>Klinika kardiologie, 3. LF UK a FNKV, Praha</a:t>
            </a:r>
          </a:p>
        </p:txBody>
      </p:sp>
    </p:spTree>
    <p:extLst>
      <p:ext uri="{BB962C8B-B14F-4D97-AF65-F5344CB8AC3E}">
        <p14:creationId xmlns:p14="http://schemas.microsoft.com/office/powerpoint/2010/main" val="993414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A8F1BB-0457-4EB2-89AA-1BAB88DB4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3" y="372159"/>
            <a:ext cx="5770187" cy="619587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400" b="1" dirty="0"/>
              <a:t>Soubor pacientů:</a:t>
            </a:r>
          </a:p>
          <a:p>
            <a:pPr marL="0" indent="0">
              <a:buNone/>
            </a:pPr>
            <a:r>
              <a:rPr lang="cs-CZ" sz="2400" dirty="0"/>
              <a:t>1177 pac. → 1088 zákroků → 1078          implantováno</a:t>
            </a:r>
          </a:p>
          <a:p>
            <a:pPr marL="0" indent="0">
              <a:buNone/>
            </a:pPr>
            <a:r>
              <a:rPr lang="cs-CZ" sz="2400" dirty="0"/>
              <a:t>  (61 center, 93 </a:t>
            </a:r>
            <a:r>
              <a:rPr lang="cs-CZ" sz="2400" dirty="0" err="1"/>
              <a:t>implantérů</a:t>
            </a:r>
            <a:r>
              <a:rPr lang="cs-CZ" sz="2400" dirty="0"/>
              <a:t>)</a:t>
            </a:r>
          </a:p>
          <a:p>
            <a:pPr marL="0" indent="0">
              <a:buNone/>
            </a:pPr>
            <a:r>
              <a:rPr lang="cs-CZ" sz="2400" dirty="0"/>
              <a:t>71,7% pac. </a:t>
            </a:r>
            <a:r>
              <a:rPr lang="cs-CZ" sz="2400" dirty="0" err="1"/>
              <a:t>anam</a:t>
            </a:r>
            <a:r>
              <a:rPr lang="cs-CZ" sz="2400" dirty="0"/>
              <a:t>. významného krvácení</a:t>
            </a:r>
          </a:p>
          <a:p>
            <a:pPr marL="0" indent="0">
              <a:buNone/>
            </a:pPr>
            <a:r>
              <a:rPr lang="cs-CZ" sz="2400" dirty="0"/>
              <a:t>82,8% KI k OAC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b="1" dirty="0"/>
              <a:t>Procedurální úspěšnost: 99,1% </a:t>
            </a:r>
          </a:p>
          <a:p>
            <a:pPr marL="0" indent="0">
              <a:buNone/>
            </a:pPr>
            <a:r>
              <a:rPr lang="cs-CZ" sz="2400" b="1" dirty="0"/>
              <a:t>Komplikace</a:t>
            </a:r>
            <a:r>
              <a:rPr lang="cs-CZ" sz="2400" dirty="0"/>
              <a:t>: 4,0% (</a:t>
            </a:r>
            <a:r>
              <a:rPr lang="cs-CZ" sz="2400" dirty="0" err="1"/>
              <a:t>per.výpotek</a:t>
            </a:r>
            <a:r>
              <a:rPr lang="cs-CZ" sz="2400" dirty="0"/>
              <a:t> 1,4%, </a:t>
            </a:r>
          </a:p>
          <a:p>
            <a:pPr marL="0" indent="0">
              <a:buNone/>
            </a:pPr>
            <a:r>
              <a:rPr lang="cs-CZ" sz="2400" dirty="0"/>
              <a:t>krvácení celkem 30 (2,8%) pacientů)</a:t>
            </a:r>
          </a:p>
          <a:p>
            <a:pPr marL="0" indent="0">
              <a:buNone/>
            </a:pPr>
            <a:r>
              <a:rPr lang="cs-CZ" sz="2400" dirty="0"/>
              <a:t>		</a:t>
            </a:r>
          </a:p>
          <a:p>
            <a:pPr marL="0" indent="0">
              <a:buNone/>
            </a:pPr>
            <a:r>
              <a:rPr lang="cs-CZ" sz="2400" b="1" dirty="0"/>
              <a:t>Antitrombotická medikace</a:t>
            </a:r>
            <a:r>
              <a:rPr lang="cs-CZ" sz="2400" dirty="0"/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/>
              <a:t> DAPT 57,7%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/>
              <a:t>SAPT 22,4%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/>
              <a:t>OAK 11,2%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/>
              <a:t>6,6% LMWH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8E8C109-C2F0-4F3F-AB5E-CFF3F2C29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300" y="457350"/>
            <a:ext cx="6657617" cy="446696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9DEC3FE-9525-496E-973C-5CAAFF341E39}"/>
              </a:ext>
            </a:extLst>
          </p:cNvPr>
          <p:cNvSpPr txBox="1"/>
          <p:nvPr/>
        </p:nvSpPr>
        <p:spPr>
          <a:xfrm>
            <a:off x="4838700" y="5285512"/>
            <a:ext cx="60555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TEE (3m) u 797 pacientů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/>
              <a:t>Žádný reziduální tok do LAA: 89,4% pacientů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/>
              <a:t>Minimální </a:t>
            </a:r>
            <a:r>
              <a:rPr lang="cs-CZ" sz="2400" dirty="0" err="1"/>
              <a:t>flow</a:t>
            </a:r>
            <a:r>
              <a:rPr lang="cs-CZ" sz="2400" dirty="0"/>
              <a:t> (&lt; 3mm) u 9,9% pacientů</a:t>
            </a:r>
          </a:p>
        </p:txBody>
      </p:sp>
    </p:spTree>
    <p:extLst>
      <p:ext uri="{BB962C8B-B14F-4D97-AF65-F5344CB8AC3E}">
        <p14:creationId xmlns:p14="http://schemas.microsoft.com/office/powerpoint/2010/main" val="4186485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38D0C7-04AA-4174-ADAF-65B6BC76E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594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Klinické výsledky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FE0C86-6BE3-4529-8C6A-04B6D0D0D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29482"/>
            <a:ext cx="114681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/>
              <a:t>Ischemická CMP</a:t>
            </a:r>
            <a:r>
              <a:rPr lang="cs-CZ" dirty="0"/>
              <a:t>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2,2%/rok (95%CI 1,6 – 2,9%), 67% redukce ve srovnání s očekávaným 					dle CHA</a:t>
            </a:r>
            <a:r>
              <a:rPr lang="cs-CZ" baseline="-25000" dirty="0"/>
              <a:t>2</a:t>
            </a:r>
            <a:r>
              <a:rPr lang="cs-CZ" dirty="0"/>
              <a:t>DS</a:t>
            </a:r>
            <a:r>
              <a:rPr lang="cs-CZ" baseline="-25000" dirty="0"/>
              <a:t>2</a:t>
            </a:r>
            <a:r>
              <a:rPr lang="cs-CZ" dirty="0"/>
              <a:t>VASc,  (4/42 CMP &lt; 7 dnů)</a:t>
            </a:r>
          </a:p>
          <a:p>
            <a:pPr marL="0" indent="0">
              <a:buNone/>
            </a:pPr>
            <a:r>
              <a:rPr lang="cs-CZ" b="1" dirty="0"/>
              <a:t>Kardiovaskulární úmrtí: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5,5%/rok (95%CI 4,3 – 7,1%)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Velké krvácení: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7,2%/rok (95%CI 6,1 – 8,5%), z toho 1,7% </a:t>
            </a:r>
            <a:r>
              <a:rPr lang="cs-CZ" dirty="0" err="1"/>
              <a:t>procedure-related</a:t>
            </a: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10,1%/rok během prvního roku a 4,0%/rok během druhého roku sledování</a:t>
            </a:r>
          </a:p>
        </p:txBody>
      </p:sp>
    </p:spTree>
    <p:extLst>
      <p:ext uri="{BB962C8B-B14F-4D97-AF65-F5344CB8AC3E}">
        <p14:creationId xmlns:p14="http://schemas.microsoft.com/office/powerpoint/2010/main" val="3906933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A42F26-875F-46F1-B229-2276B25E5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250" y="3069779"/>
            <a:ext cx="10946258" cy="3361844"/>
          </a:xfrm>
        </p:spPr>
        <p:txBody>
          <a:bodyPr>
            <a:normAutofit lnSpcReduction="10000"/>
          </a:bodyPr>
          <a:lstStyle/>
          <a:p>
            <a:r>
              <a:rPr lang="cs-CZ" dirty="0" err="1"/>
              <a:t>Kohortová</a:t>
            </a:r>
            <a:r>
              <a:rPr lang="cs-CZ" dirty="0"/>
              <a:t> studie porovnávající pacienty po uzávěru ouška z Amulet </a:t>
            </a:r>
            <a:r>
              <a:rPr lang="cs-CZ" dirty="0" err="1"/>
              <a:t>Observational</a:t>
            </a:r>
            <a:r>
              <a:rPr lang="cs-CZ" dirty="0"/>
              <a:t> Registry (n=1088, 61 center v 17 zemích) s </a:t>
            </a:r>
            <a:r>
              <a:rPr lang="cs-CZ" dirty="0" err="1"/>
              <a:t>propensity</a:t>
            </a:r>
            <a:r>
              <a:rPr lang="cs-CZ" dirty="0"/>
              <a:t> </a:t>
            </a:r>
            <a:r>
              <a:rPr lang="cs-CZ" dirty="0" err="1"/>
              <a:t>score-matched</a:t>
            </a:r>
            <a:r>
              <a:rPr lang="cs-CZ" dirty="0"/>
              <a:t> kontrolními pacienty s FS léčených NOAK z Dánského národního registru</a:t>
            </a:r>
          </a:p>
          <a:p>
            <a:r>
              <a:rPr lang="cs-CZ" dirty="0" err="1"/>
              <a:t>Score-matched</a:t>
            </a:r>
            <a:r>
              <a:rPr lang="cs-CZ" dirty="0"/>
              <a:t> kontroly vybrány z registru dle parametrů CHA</a:t>
            </a:r>
            <a:r>
              <a:rPr lang="cs-CZ" baseline="-25000" dirty="0"/>
              <a:t>2</a:t>
            </a:r>
            <a:r>
              <a:rPr lang="cs-CZ" dirty="0"/>
              <a:t>DS</a:t>
            </a:r>
            <a:r>
              <a:rPr lang="cs-CZ" baseline="-25000" dirty="0"/>
              <a:t>2</a:t>
            </a:r>
            <a:r>
              <a:rPr lang="cs-CZ" dirty="0"/>
              <a:t>VASc a HAS-BLED </a:t>
            </a:r>
            <a:r>
              <a:rPr lang="cs-CZ" dirty="0" err="1"/>
              <a:t>skore</a:t>
            </a:r>
            <a:endParaRPr lang="cs-CZ" dirty="0"/>
          </a:p>
          <a:p>
            <a:r>
              <a:rPr lang="cs-CZ" dirty="0"/>
              <a:t>Primární  kompozitní </a:t>
            </a:r>
            <a:r>
              <a:rPr lang="cs-CZ" dirty="0" err="1"/>
              <a:t>endpoint</a:t>
            </a:r>
            <a:r>
              <a:rPr lang="cs-CZ" dirty="0"/>
              <a:t> = </a:t>
            </a:r>
            <a:r>
              <a:rPr lang="cs-CZ" b="1" dirty="0"/>
              <a:t>1) ischemická CMP, 2) významné krvácení (BARC </a:t>
            </a:r>
            <a:r>
              <a:rPr lang="cs-CZ" b="1" u="sng" dirty="0"/>
              <a:t>&gt;</a:t>
            </a:r>
            <a:r>
              <a:rPr lang="cs-CZ" b="1" dirty="0"/>
              <a:t> 3) a 3) celková mortalita</a:t>
            </a:r>
            <a:r>
              <a:rPr lang="cs-CZ" dirty="0"/>
              <a:t>, </a:t>
            </a:r>
            <a:r>
              <a:rPr lang="cs-CZ" dirty="0" err="1"/>
              <a:t>follow</a:t>
            </a:r>
            <a:r>
              <a:rPr lang="cs-CZ" dirty="0"/>
              <a:t>-up = 2 roky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E1E17DA-B168-4FD8-981B-F2EED5E5A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68" y="113229"/>
            <a:ext cx="6333850" cy="245390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2ECF0B9-6C49-4D34-BC9F-87D9F7E5B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193" y="230188"/>
            <a:ext cx="3760631" cy="69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84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02BA32-E40F-4DD2-91D6-03C68140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703" y="-164387"/>
            <a:ext cx="5264649" cy="1325563"/>
          </a:xfrm>
        </p:spPr>
        <p:txBody>
          <a:bodyPr>
            <a:normAutofit/>
          </a:bodyPr>
          <a:lstStyle/>
          <a:p>
            <a:r>
              <a:rPr lang="cs-CZ" sz="4000" dirty="0"/>
              <a:t>Charakteristika pacientů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583EC6-234E-4158-A8AD-E9D0DCAA1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058" y="955497"/>
            <a:ext cx="5407633" cy="5902503"/>
          </a:xfrm>
        </p:spPr>
        <p:txBody>
          <a:bodyPr>
            <a:normAutofit fontScale="92500"/>
          </a:bodyPr>
          <a:lstStyle/>
          <a:p>
            <a:r>
              <a:rPr lang="cs-CZ" b="1" dirty="0"/>
              <a:t>LAAC:</a:t>
            </a:r>
            <a:r>
              <a:rPr lang="cs-CZ" dirty="0"/>
              <a:t> komplikace LAAC (úmrtí, CMP, velké krvácení, embolizace) u 4% pacientů</a:t>
            </a:r>
          </a:p>
          <a:p>
            <a:pPr marL="0" indent="0">
              <a:buNone/>
            </a:pPr>
            <a:r>
              <a:rPr lang="cs-CZ" dirty="0"/>
              <a:t>      </a:t>
            </a:r>
            <a:r>
              <a:rPr lang="cs-CZ" b="1" i="1" dirty="0"/>
              <a:t>Antitrombotická léčba za 2 roky</a:t>
            </a:r>
            <a:r>
              <a:rPr lang="cs-CZ" dirty="0"/>
              <a:t>: </a:t>
            </a:r>
          </a:p>
          <a:p>
            <a:pPr marL="0" indent="0">
              <a:buNone/>
            </a:pPr>
            <a:r>
              <a:rPr lang="cs-CZ" dirty="0"/>
              <a:t>    DAPT 7,6%, SAPT 62,8%, OAC 6,5%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DOAC</a:t>
            </a:r>
            <a:r>
              <a:rPr lang="cs-CZ" dirty="0"/>
              <a:t>:</a:t>
            </a:r>
          </a:p>
          <a:p>
            <a:pPr marL="0" indent="0">
              <a:buNone/>
            </a:pPr>
            <a:r>
              <a:rPr lang="cs-CZ" dirty="0"/>
              <a:t>     </a:t>
            </a:r>
            <a:r>
              <a:rPr lang="cs-CZ" b="1" dirty="0"/>
              <a:t>3m:</a:t>
            </a:r>
            <a:r>
              <a:rPr lang="cs-CZ" dirty="0"/>
              <a:t> </a:t>
            </a:r>
            <a:r>
              <a:rPr lang="cs-CZ" b="1" dirty="0"/>
              <a:t>20% bez léčby </a:t>
            </a:r>
            <a:r>
              <a:rPr lang="cs-CZ" dirty="0"/>
              <a:t>DOAC</a:t>
            </a:r>
          </a:p>
          <a:p>
            <a:pPr marL="0" indent="0">
              <a:buNone/>
            </a:pPr>
            <a:r>
              <a:rPr lang="cs-CZ" dirty="0"/>
              <a:t>     </a:t>
            </a:r>
            <a:r>
              <a:rPr lang="cs-CZ" b="1" i="1" dirty="0"/>
              <a:t>2 roky</a:t>
            </a:r>
            <a:r>
              <a:rPr lang="cs-CZ" dirty="0"/>
              <a:t>: </a:t>
            </a:r>
            <a:r>
              <a:rPr lang="cs-CZ" b="1" dirty="0"/>
              <a:t>58% pacientů </a:t>
            </a:r>
            <a:r>
              <a:rPr lang="cs-CZ" dirty="0"/>
              <a:t>vysadilo </a:t>
            </a:r>
          </a:p>
          <a:p>
            <a:pPr marL="0" indent="0">
              <a:buNone/>
            </a:pPr>
            <a:r>
              <a:rPr lang="cs-CZ" dirty="0"/>
              <a:t>	DOAC (15% pro krvácení,         	85% z neznámých důvodů)</a:t>
            </a:r>
          </a:p>
          <a:p>
            <a:pPr marL="0" indent="0">
              <a:buNone/>
            </a:pPr>
            <a:r>
              <a:rPr lang="cs-CZ" dirty="0"/>
              <a:t>     23,9% pacientů užívalo DOAC po   	celou dobu 2letého sledování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66BB672-C7E5-42B0-8FD4-2655B604B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014" y="255566"/>
            <a:ext cx="6380251" cy="6346867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CC652A35-23C2-4B78-8545-9C8A1279CDD1}"/>
              </a:ext>
            </a:extLst>
          </p:cNvPr>
          <p:cNvSpPr/>
          <p:nvPr/>
        </p:nvSpPr>
        <p:spPr>
          <a:xfrm>
            <a:off x="5835721" y="5887092"/>
            <a:ext cx="6154221" cy="6369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950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F0A9C5-EA97-4839-BA75-F00EDDB5C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041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Výsledky – redukce krvácení, CV a celkové mortality při léčbě LAAC vs. DOAC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9AC05A-AFC0-4CC5-9FC1-7B59E7EDB8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7F64EDA-D15A-4BAF-9FA6-C2BC653F6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65" y="1315820"/>
            <a:ext cx="11583256" cy="5370948"/>
          </a:xfrm>
          <a:prstGeom prst="rect">
            <a:avLst/>
          </a:prstGeom>
        </p:spPr>
      </p:pic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B4A7ADD2-4EE8-4596-972C-04089E19BAD9}"/>
              </a:ext>
            </a:extLst>
          </p:cNvPr>
          <p:cNvSpPr/>
          <p:nvPr/>
        </p:nvSpPr>
        <p:spPr>
          <a:xfrm>
            <a:off x="5917915" y="3102795"/>
            <a:ext cx="3390472" cy="729465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6A882D56-9222-468E-B1BF-B5B1D4153B15}"/>
              </a:ext>
            </a:extLst>
          </p:cNvPr>
          <p:cNvSpPr/>
          <p:nvPr/>
        </p:nvSpPr>
        <p:spPr>
          <a:xfrm>
            <a:off x="5938463" y="4031400"/>
            <a:ext cx="3390472" cy="729465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63220919-6F03-4188-8AAC-95E99AD2FDEC}"/>
              </a:ext>
            </a:extLst>
          </p:cNvPr>
          <p:cNvSpPr/>
          <p:nvPr/>
        </p:nvSpPr>
        <p:spPr>
          <a:xfrm>
            <a:off x="5936753" y="4944087"/>
            <a:ext cx="3390472" cy="729465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1897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F6FDF243-00E9-40B2-99FD-BA8385A3AA88}"/>
              </a:ext>
            </a:extLst>
          </p:cNvPr>
          <p:cNvSpPr txBox="1"/>
          <p:nvPr/>
        </p:nvSpPr>
        <p:spPr>
          <a:xfrm>
            <a:off x="102673" y="384170"/>
            <a:ext cx="119866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cs-CZ" sz="4400" b="1" dirty="0">
                <a:solidFill>
                  <a:prstClr val="black"/>
                </a:solidFill>
                <a:latin typeface="+mj-lt"/>
              </a:rPr>
              <a:t>Randomizované studie porovnávající </a:t>
            </a:r>
            <a:r>
              <a:rPr lang="cs-CZ" sz="4400" b="1" dirty="0" err="1">
                <a:solidFill>
                  <a:prstClr val="black"/>
                </a:solidFill>
                <a:latin typeface="+mj-lt"/>
              </a:rPr>
              <a:t>Warfarin</a:t>
            </a:r>
            <a:r>
              <a:rPr lang="cs-CZ" sz="4400" b="1" dirty="0">
                <a:solidFill>
                  <a:prstClr val="black"/>
                </a:solidFill>
                <a:latin typeface="+mj-lt"/>
              </a:rPr>
              <a:t> vs. NOAK a randomizované studie porovnávající LAAC s </a:t>
            </a:r>
            <a:r>
              <a:rPr lang="cs-CZ" sz="4400" b="1" dirty="0" err="1">
                <a:solidFill>
                  <a:prstClr val="black"/>
                </a:solidFill>
                <a:latin typeface="+mj-lt"/>
              </a:rPr>
              <a:t>antikoagulací</a:t>
            </a:r>
            <a:endParaRPr lang="en-US" sz="4400" b="1" dirty="0">
              <a:solidFill>
                <a:srgbClr val="113F65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5A1E389-2649-470A-A15D-0489ED31DB24}"/>
              </a:ext>
            </a:extLst>
          </p:cNvPr>
          <p:cNvSpPr txBox="1"/>
          <p:nvPr/>
        </p:nvSpPr>
        <p:spPr>
          <a:xfrm>
            <a:off x="1246562" y="3233791"/>
            <a:ext cx="9698873" cy="207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60424" lvl="1" indent="-448722" defTabSz="609585">
              <a:spcBef>
                <a:spcPct val="20000"/>
              </a:spcBef>
              <a:buClr>
                <a:srgbClr val="113F65"/>
              </a:buClr>
              <a:buFont typeface="Wingdings" charset="2"/>
              <a:buChar char="§"/>
            </a:pPr>
            <a:r>
              <a:rPr lang="cs-CZ" sz="2800" dirty="0">
                <a:solidFill>
                  <a:prstClr val="black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RE-LY, ROCKET AF, ARISTOTLE, ENGAGE-AF: </a:t>
            </a:r>
          </a:p>
          <a:p>
            <a:pPr marL="611702" lvl="1" defTabSz="609585">
              <a:spcBef>
                <a:spcPct val="20000"/>
              </a:spcBef>
              <a:buClr>
                <a:srgbClr val="113F65"/>
              </a:buClr>
            </a:pPr>
            <a:r>
              <a:rPr lang="cs-CZ" sz="2800" dirty="0">
                <a:solidFill>
                  <a:prstClr val="black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		</a:t>
            </a:r>
            <a:r>
              <a:rPr lang="cs-CZ" sz="2800" b="1" dirty="0">
                <a:solidFill>
                  <a:prstClr val="black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72000 pacientů</a:t>
            </a:r>
          </a:p>
          <a:p>
            <a:pPr marL="611702" lvl="1" defTabSz="609585">
              <a:spcBef>
                <a:spcPct val="20000"/>
              </a:spcBef>
              <a:buClr>
                <a:srgbClr val="113F65"/>
              </a:buClr>
            </a:pPr>
            <a:endParaRPr lang="en-US" sz="2800" dirty="0">
              <a:solidFill>
                <a:prstClr val="black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060424" lvl="1" indent="-448722" defTabSz="609585">
              <a:spcBef>
                <a:spcPct val="20000"/>
              </a:spcBef>
              <a:buClr>
                <a:srgbClr val="113F65"/>
              </a:buClr>
              <a:buFont typeface="Wingdings" charset="2"/>
              <a:buChar char="§"/>
            </a:pPr>
            <a:r>
              <a:rPr lang="cs-CZ" sz="2800" dirty="0">
                <a:solidFill>
                  <a:prstClr val="black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PROTECT-AF, PREVAIL, PRAGUE-17: </a:t>
            </a:r>
            <a:r>
              <a:rPr lang="cs-CZ" sz="2800" b="1" dirty="0">
                <a:solidFill>
                  <a:prstClr val="black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1516 pacientů</a:t>
            </a:r>
          </a:p>
        </p:txBody>
      </p:sp>
    </p:spTree>
    <p:extLst>
      <p:ext uri="{BB962C8B-B14F-4D97-AF65-F5344CB8AC3E}">
        <p14:creationId xmlns:p14="http://schemas.microsoft.com/office/powerpoint/2010/main" val="2458275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A23213-468F-4BFE-98D7-21BCFEE61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568" y="3692511"/>
            <a:ext cx="11424863" cy="3105971"/>
          </a:xfrm>
        </p:spPr>
        <p:txBody>
          <a:bodyPr>
            <a:normAutofit/>
          </a:bodyPr>
          <a:lstStyle/>
          <a:p>
            <a:r>
              <a:rPr lang="cs-CZ" dirty="0"/>
              <a:t>Prospektivní randomizované studie porovnávající LAAC (</a:t>
            </a:r>
            <a:r>
              <a:rPr lang="cs-CZ" dirty="0" err="1"/>
              <a:t>Watchman</a:t>
            </a:r>
            <a:r>
              <a:rPr lang="cs-CZ" dirty="0"/>
              <a:t>) vs. OAK (</a:t>
            </a:r>
            <a:r>
              <a:rPr lang="cs-CZ" dirty="0" err="1"/>
              <a:t>Warfarin</a:t>
            </a:r>
            <a:r>
              <a:rPr lang="cs-CZ" dirty="0"/>
              <a:t>) u pacientů s fibrilací síní a CHADS</a:t>
            </a:r>
            <a:r>
              <a:rPr lang="cs-CZ" baseline="-25000" dirty="0"/>
              <a:t>2</a:t>
            </a:r>
            <a:r>
              <a:rPr lang="cs-CZ" dirty="0"/>
              <a:t> </a:t>
            </a:r>
            <a:r>
              <a:rPr lang="cs-CZ" u="sng" dirty="0"/>
              <a:t>&gt;</a:t>
            </a:r>
            <a:r>
              <a:rPr lang="cs-CZ" dirty="0"/>
              <a:t> 1</a:t>
            </a:r>
          </a:p>
          <a:p>
            <a:r>
              <a:rPr lang="cs-CZ" dirty="0"/>
              <a:t>Primární kompozitní (</a:t>
            </a:r>
            <a:r>
              <a:rPr lang="cs-CZ" dirty="0" err="1"/>
              <a:t>efficacy</a:t>
            </a:r>
            <a:r>
              <a:rPr lang="cs-CZ" dirty="0"/>
              <a:t>) </a:t>
            </a:r>
            <a:r>
              <a:rPr lang="cs-CZ" dirty="0" err="1"/>
              <a:t>endpoint</a:t>
            </a:r>
            <a:r>
              <a:rPr lang="cs-CZ" dirty="0"/>
              <a:t>: </a:t>
            </a:r>
            <a:r>
              <a:rPr lang="cs-CZ" b="1" dirty="0"/>
              <a:t>1) CMP, 2) SE, 3) CV úmrtí</a:t>
            </a:r>
          </a:p>
          <a:p>
            <a:r>
              <a:rPr lang="cs-CZ" dirty="0" err="1"/>
              <a:t>Antitrombotiká</a:t>
            </a:r>
            <a:r>
              <a:rPr lang="cs-CZ" dirty="0"/>
              <a:t> léčba po LAAC: </a:t>
            </a:r>
            <a:r>
              <a:rPr lang="cs-CZ" dirty="0" err="1"/>
              <a:t>Warfarin</a:t>
            </a:r>
            <a:r>
              <a:rPr lang="cs-CZ" dirty="0"/>
              <a:t> + aspirin po dobu 45 dnů → TEE a DAPT po dobu 6 měsíců → </a:t>
            </a:r>
            <a:r>
              <a:rPr lang="cs-CZ" dirty="0" err="1"/>
              <a:t>clopidogrel</a:t>
            </a:r>
            <a:r>
              <a:rPr lang="cs-CZ" dirty="0"/>
              <a:t> vysazen, aspirin ponechán    </a:t>
            </a:r>
          </a:p>
          <a:p>
            <a:r>
              <a:rPr lang="cs-CZ" dirty="0"/>
              <a:t>5leté výsledky: 1114 (707 + 407) pacientů, </a:t>
            </a:r>
            <a:r>
              <a:rPr lang="cs-CZ" dirty="0" err="1"/>
              <a:t>odsledováno</a:t>
            </a:r>
            <a:r>
              <a:rPr lang="cs-CZ" dirty="0"/>
              <a:t> 4343 pac/roků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6857E3C-3847-44DA-883C-1AF558596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81" y="240903"/>
            <a:ext cx="8085723" cy="250229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5EF103E-3DF6-487A-9135-FE5FBE910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550" y="2743200"/>
            <a:ext cx="5383369" cy="66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63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63C32F-C273-44FB-A14C-338F002AC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16" y="263345"/>
            <a:ext cx="11083292" cy="1325563"/>
          </a:xfrm>
        </p:spPr>
        <p:txBody>
          <a:bodyPr/>
          <a:lstStyle/>
          <a:p>
            <a:pPr algn="ctr"/>
            <a:r>
              <a:rPr lang="cs-CZ" b="1" dirty="0"/>
              <a:t>Charakteristika pacientů PROTECT-AF a PREVAIL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89D0773-4AEB-45FD-82E0-C50DBA941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07" y="2299058"/>
            <a:ext cx="11650985" cy="387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57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886E29-7F1B-4E58-B657-2E43A50DD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989" y="19960"/>
            <a:ext cx="10515600" cy="1203883"/>
          </a:xfrm>
        </p:spPr>
        <p:txBody>
          <a:bodyPr/>
          <a:lstStyle/>
          <a:p>
            <a:pPr algn="ctr"/>
            <a:r>
              <a:rPr lang="cs-CZ" b="1" dirty="0"/>
              <a:t>PROTECT-AF a PREVAIL: 5-leté výsledky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2746C9-6A3C-4046-A45E-E61936858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40AA674-7A71-42E5-ABE2-D283F042E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319" y="1015919"/>
            <a:ext cx="8569708" cy="570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76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CE5372-9FD9-41CA-B204-82DF84CCDFF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77630" y="2581212"/>
            <a:ext cx="11436737" cy="102393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400" b="1" dirty="0"/>
              <a:t>Zařazování </a:t>
            </a:r>
            <a:r>
              <a:rPr lang="cs-CZ" sz="2400" dirty="0"/>
              <a:t>2015 – 2019, 10 kardiocenter ČR, </a:t>
            </a:r>
            <a:r>
              <a:rPr lang="cs-CZ" sz="2400" dirty="0" err="1"/>
              <a:t>follow</a:t>
            </a:r>
            <a:r>
              <a:rPr lang="cs-CZ" sz="2400" dirty="0"/>
              <a:t>-up do 6/2021</a:t>
            </a:r>
          </a:p>
          <a:p>
            <a:pPr marL="0" indent="0">
              <a:buNone/>
            </a:pPr>
            <a:r>
              <a:rPr lang="cs-CZ" sz="2400" b="1" u="sng" dirty="0" err="1"/>
              <a:t>Inclusion</a:t>
            </a:r>
            <a:r>
              <a:rPr lang="cs-CZ" sz="2400" b="1" dirty="0"/>
              <a:t>: </a:t>
            </a:r>
            <a:r>
              <a:rPr lang="cs-CZ" sz="2400" dirty="0"/>
              <a:t>FS a anamnéza klinicky významného krvácení, nebo anamnéza </a:t>
            </a:r>
            <a:r>
              <a:rPr lang="cs-CZ" sz="2400" dirty="0" err="1"/>
              <a:t>kardioembolizace</a:t>
            </a:r>
            <a:r>
              <a:rPr lang="cs-CZ" sz="2400" dirty="0"/>
              <a:t> při antikoagulační léčbě, nebo vysoce rizikový pacient (</a:t>
            </a:r>
            <a:r>
              <a:rPr lang="en-US" sz="2400" dirty="0"/>
              <a:t>CHA</a:t>
            </a:r>
            <a:r>
              <a:rPr lang="en-US" sz="2400" baseline="-25000" dirty="0"/>
              <a:t>2</a:t>
            </a:r>
            <a:r>
              <a:rPr lang="en-US" sz="2400" dirty="0"/>
              <a:t>DS</a:t>
            </a:r>
            <a:r>
              <a:rPr lang="en-US" sz="2400" baseline="-25000" dirty="0"/>
              <a:t>2</a:t>
            </a:r>
            <a:r>
              <a:rPr lang="en-US" sz="2400" dirty="0"/>
              <a:t>-VASc ≥ 3  &amp;  HAS-BLED ≥ 2</a:t>
            </a:r>
            <a:r>
              <a:rPr lang="cs-CZ" sz="2400" dirty="0"/>
              <a:t>)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F49DA0FE-5D63-40D1-B072-588E1FD0879F}"/>
              </a:ext>
            </a:extLst>
          </p:cNvPr>
          <p:cNvSpPr txBox="1">
            <a:spLocks/>
          </p:cNvSpPr>
          <p:nvPr/>
        </p:nvSpPr>
        <p:spPr bwMode="auto">
          <a:xfrm>
            <a:off x="377628" y="4055940"/>
            <a:ext cx="11436739" cy="280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100" b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 2" pitchFamily="18" charset="2"/>
              <a:buChar char="¡"/>
              <a:defRPr sz="1800" b="0" baseline="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1600" b="0" baseline="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400" b="0" baseline="0">
                <a:solidFill>
                  <a:schemeClr val="tx1"/>
                </a:solidFill>
                <a:latin typeface="+mj-lt"/>
              </a:defRPr>
            </a:lvl4pPr>
            <a:lvl5pPr marL="15430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1200" b="0" baseline="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n-US" sz="2400" b="1" u="sng" kern="0" dirty="0"/>
              <a:t>Prim</a:t>
            </a:r>
            <a:r>
              <a:rPr lang="cs-CZ" sz="2400" b="1" u="sng" kern="0" dirty="0" err="1"/>
              <a:t>ární</a:t>
            </a:r>
            <a:r>
              <a:rPr lang="cs-CZ" sz="2400" b="1" u="sng" kern="0" dirty="0"/>
              <a:t> </a:t>
            </a:r>
            <a:r>
              <a:rPr lang="cs-CZ" sz="2400" b="1" u="sng" kern="0" dirty="0" err="1"/>
              <a:t>kompozitvní</a:t>
            </a:r>
            <a:r>
              <a:rPr lang="cs-CZ" sz="2400" b="1" u="sng" kern="0" dirty="0"/>
              <a:t> </a:t>
            </a:r>
            <a:r>
              <a:rPr lang="cs-CZ" sz="2400" b="1" u="sng" kern="0" dirty="0" err="1"/>
              <a:t>endpoint</a:t>
            </a:r>
            <a:r>
              <a:rPr lang="cs-CZ" sz="2400" kern="0" dirty="0"/>
              <a:t> </a:t>
            </a:r>
            <a:r>
              <a:rPr lang="en-US" sz="2400" kern="0" dirty="0"/>
              <a:t>: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2400" kern="0" dirty="0"/>
              <a:t>	(1) </a:t>
            </a:r>
            <a:r>
              <a:rPr lang="cs-CZ" sz="2400" kern="0" dirty="0"/>
              <a:t>CMP nebo </a:t>
            </a:r>
            <a:r>
              <a:rPr lang="en-US" sz="2400" kern="0" dirty="0"/>
              <a:t>TIA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2400" kern="0" dirty="0"/>
              <a:t>	(2) Syst</a:t>
            </a:r>
            <a:r>
              <a:rPr lang="cs-CZ" sz="2400" kern="0" dirty="0" err="1"/>
              <a:t>émová</a:t>
            </a:r>
            <a:r>
              <a:rPr lang="cs-CZ" sz="2400" kern="0" dirty="0"/>
              <a:t> embolizace</a:t>
            </a:r>
            <a:r>
              <a:rPr lang="en-US" sz="2400" kern="0" dirty="0"/>
              <a:t>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2400" kern="0" dirty="0"/>
              <a:t>	(3) </a:t>
            </a:r>
            <a:r>
              <a:rPr lang="cs-CZ" sz="2400" kern="0" dirty="0"/>
              <a:t>Klinicky-významné krvácení</a:t>
            </a:r>
            <a:endParaRPr lang="en-US" sz="2400" kern="0" dirty="0"/>
          </a:p>
          <a:p>
            <a:pPr marL="0" indent="0">
              <a:lnSpc>
                <a:spcPct val="70000"/>
              </a:lnSpc>
              <a:buNone/>
            </a:pPr>
            <a:r>
              <a:rPr lang="en-US" sz="2400" kern="0" dirty="0"/>
              <a:t>	(4) </a:t>
            </a:r>
            <a:r>
              <a:rPr lang="cs-CZ" sz="2400" kern="0" dirty="0"/>
              <a:t>Kardiovaskulární úmrtí</a:t>
            </a:r>
            <a:r>
              <a:rPr lang="en-US" sz="2400" kern="0" dirty="0"/>
              <a:t>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2400" kern="0" dirty="0"/>
              <a:t>	(5) </a:t>
            </a:r>
            <a:r>
              <a:rPr lang="cs-CZ" sz="2400" kern="0" dirty="0" err="1"/>
              <a:t>Periprocedurální</a:t>
            </a:r>
            <a:r>
              <a:rPr lang="cs-CZ" sz="2400" kern="0" dirty="0"/>
              <a:t> komplikace či komplikace související s </a:t>
            </a:r>
            <a:r>
              <a:rPr lang="cs-CZ" sz="2400" kern="0" dirty="0" err="1"/>
              <a:t>okludérem</a:t>
            </a:r>
            <a:r>
              <a:rPr lang="en-US" sz="2400" kern="0" dirty="0"/>
              <a:t>  </a:t>
            </a:r>
            <a:endParaRPr lang="cs-CZ" sz="2400" kern="0" dirty="0"/>
          </a:p>
          <a:p>
            <a:pPr marL="0" indent="0">
              <a:lnSpc>
                <a:spcPct val="70000"/>
              </a:lnSpc>
              <a:buNone/>
            </a:pPr>
            <a:endParaRPr lang="cs-CZ" sz="2400" kern="0" dirty="0"/>
          </a:p>
          <a:p>
            <a:pPr marL="0" indent="0">
              <a:lnSpc>
                <a:spcPct val="70000"/>
              </a:lnSpc>
              <a:buNone/>
            </a:pPr>
            <a:endParaRPr lang="cs-CZ" sz="2400" kern="0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570B3D8E-3A22-478C-9FAC-7FC74FE93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A69F6EF-E65E-4E95-AA35-9A63BFE93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30" y="252210"/>
            <a:ext cx="4842456" cy="199092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3066065-EE46-4314-A457-7F623362A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344" y="325437"/>
            <a:ext cx="6254025" cy="19176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/>
        </p:nvGraphicFramePr>
        <p:xfrm>
          <a:off x="514905" y="1670434"/>
          <a:ext cx="11088209" cy="4572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1491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790924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624614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4341180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58005">
                <a:tc>
                  <a:txBody>
                    <a:bodyPr/>
                    <a:lstStyle/>
                    <a:p>
                      <a:pPr algn="l"/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450983">
                <a:tc>
                  <a:txBody>
                    <a:bodyPr/>
                    <a:lstStyle/>
                    <a:p>
                      <a:pPr algn="l"/>
                      <a:r>
                        <a:rPr lang="cs-CZ" sz="1600" b="0" dirty="0"/>
                        <a:t>Zaměstnanecký poměr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Vlastník / akcionář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Konzultant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Přednášková činnost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Člen poradních sborů (</a:t>
                      </a:r>
                      <a:r>
                        <a:rPr lang="cs-CZ" sz="1600" dirty="0" err="1"/>
                        <a:t>advisory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boards</a:t>
                      </a:r>
                      <a:r>
                        <a:rPr lang="cs-CZ" sz="16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Podpora výzkumu / granty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Jiné honoráře (např. za klinické studie či registry)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8F838168-C737-4553-910C-F47B148B7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699"/>
          <a:stretch/>
        </p:blipFill>
        <p:spPr>
          <a:xfrm>
            <a:off x="0" y="0"/>
            <a:ext cx="12192000" cy="159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85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CB0927-AB5D-4D56-ABAA-511F346C5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573" y="128818"/>
            <a:ext cx="11741204" cy="755651"/>
          </a:xfrm>
        </p:spPr>
        <p:txBody>
          <a:bodyPr>
            <a:normAutofit/>
          </a:bodyPr>
          <a:lstStyle/>
          <a:p>
            <a:r>
              <a:rPr lang="cs-CZ" dirty="0"/>
              <a:t>Charakteristika pacientů a CONSORT diagram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AE158BD-0118-47B5-B525-BE88FC01B0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00" y="911226"/>
            <a:ext cx="5987219" cy="3823797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C811D9E-079F-4E39-8860-0B1D9EE5D6C0}"/>
              </a:ext>
            </a:extLst>
          </p:cNvPr>
          <p:cNvSpPr txBox="1"/>
          <p:nvPr/>
        </p:nvSpPr>
        <p:spPr>
          <a:xfrm>
            <a:off x="276624" y="5531275"/>
            <a:ext cx="11269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Délka ambulantního sledování: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5 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let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 (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IQR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6 – 4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3) 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ve skupině LAAC a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5 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let (IQR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6 – 4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2) 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let ve skupině NOAK, celkem 13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54 pa</a:t>
            </a:r>
            <a:r>
              <a:rPr lang="cs-CZ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ciento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-roků</a:t>
            </a:r>
            <a:endParaRPr lang="cs-CZ" sz="2400" dirty="0"/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C32E6514-359B-4DCE-A8DF-0A67584878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567705"/>
              </p:ext>
            </p:extLst>
          </p:nvPr>
        </p:nvGraphicFramePr>
        <p:xfrm>
          <a:off x="7028326" y="1410837"/>
          <a:ext cx="4518214" cy="364818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77660">
                  <a:extLst>
                    <a:ext uri="{9D8B030D-6E8A-4147-A177-3AD203B41FA5}">
                      <a16:colId xmlns:a16="http://schemas.microsoft.com/office/drawing/2014/main" val="4244286911"/>
                    </a:ext>
                  </a:extLst>
                </a:gridCol>
                <a:gridCol w="958587">
                  <a:extLst>
                    <a:ext uri="{9D8B030D-6E8A-4147-A177-3AD203B41FA5}">
                      <a16:colId xmlns:a16="http://schemas.microsoft.com/office/drawing/2014/main" val="2539379922"/>
                    </a:ext>
                  </a:extLst>
                </a:gridCol>
                <a:gridCol w="981967">
                  <a:extLst>
                    <a:ext uri="{9D8B030D-6E8A-4147-A177-3AD203B41FA5}">
                      <a16:colId xmlns:a16="http://schemas.microsoft.com/office/drawing/2014/main" val="65385932"/>
                    </a:ext>
                  </a:extLst>
                </a:gridCol>
              </a:tblGrid>
              <a:tr h="5897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5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NOAC (n=201)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 dirty="0">
                          <a:effectLst/>
                        </a:rPr>
                        <a:t>LAAC (n=201)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204541323"/>
                  </a:ext>
                </a:extLst>
              </a:tr>
              <a:tr h="5897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 dirty="0">
                          <a:effectLst/>
                        </a:rPr>
                        <a:t>Věk (roky)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 dirty="0">
                          <a:effectLst/>
                        </a:rPr>
                        <a:t>73.2 ± 7.2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 dirty="0">
                          <a:effectLst/>
                        </a:rPr>
                        <a:t>73.4 ± 6.7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864644058"/>
                  </a:ext>
                </a:extLst>
              </a:tr>
              <a:tr h="480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 dirty="0">
                          <a:effectLst/>
                        </a:rPr>
                        <a:t>Mužské pohlaví (%)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130 (64.7%)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1270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 dirty="0">
                          <a:effectLst/>
                        </a:rPr>
                        <a:t>134 (66.7%)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12700" marB="0"/>
                </a:tc>
                <a:extLst>
                  <a:ext uri="{0D108BD9-81ED-4DB2-BD59-A6C34878D82A}">
                    <a16:rowId xmlns:a16="http://schemas.microsoft.com/office/drawing/2014/main" val="2046142424"/>
                  </a:ext>
                </a:extLst>
              </a:tr>
              <a:tr h="3833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 dirty="0">
                          <a:effectLst/>
                        </a:rPr>
                        <a:t>CHA</a:t>
                      </a:r>
                      <a:r>
                        <a:rPr lang="cs-CZ" sz="1500" baseline="-25000" dirty="0">
                          <a:effectLst/>
                        </a:rPr>
                        <a:t>2</a:t>
                      </a:r>
                      <a:r>
                        <a:rPr lang="cs-CZ" sz="1500" dirty="0">
                          <a:effectLst/>
                        </a:rPr>
                        <a:t>DS</a:t>
                      </a:r>
                      <a:r>
                        <a:rPr lang="cs-CZ" sz="1500" baseline="-25000" dirty="0">
                          <a:effectLst/>
                        </a:rPr>
                        <a:t>2</a:t>
                      </a:r>
                      <a:r>
                        <a:rPr lang="cs-CZ" sz="1500" dirty="0">
                          <a:effectLst/>
                        </a:rPr>
                        <a:t>-VASc 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 b="1" dirty="0">
                          <a:effectLst/>
                        </a:rPr>
                        <a:t>4.7 ± 1.5</a:t>
                      </a:r>
                      <a:endParaRPr lang="cs-CZ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1270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 b="1" dirty="0">
                          <a:effectLst/>
                        </a:rPr>
                        <a:t>4.7 ± 1.5</a:t>
                      </a:r>
                      <a:endParaRPr lang="cs-CZ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12700" marB="0"/>
                </a:tc>
                <a:extLst>
                  <a:ext uri="{0D108BD9-81ED-4DB2-BD59-A6C34878D82A}">
                    <a16:rowId xmlns:a16="http://schemas.microsoft.com/office/drawing/2014/main" val="336932777"/>
                  </a:ext>
                </a:extLst>
              </a:tr>
              <a:tr h="5897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 dirty="0">
                          <a:effectLst/>
                        </a:rPr>
                        <a:t>Anamnéza </a:t>
                      </a:r>
                      <a:r>
                        <a:rPr lang="cs-CZ" sz="1500" dirty="0" err="1">
                          <a:effectLst/>
                        </a:rPr>
                        <a:t>kardioembolizace</a:t>
                      </a:r>
                      <a:r>
                        <a:rPr lang="cs-CZ" sz="1500" dirty="0">
                          <a:effectLst/>
                        </a:rPr>
                        <a:t> 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69 (34.3%)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1270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 dirty="0">
                          <a:effectLst/>
                        </a:rPr>
                        <a:t>73 (36.3%)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12700" marB="0"/>
                </a:tc>
                <a:extLst>
                  <a:ext uri="{0D108BD9-81ED-4DB2-BD59-A6C34878D82A}">
                    <a16:rowId xmlns:a16="http://schemas.microsoft.com/office/drawing/2014/main" val="3563337516"/>
                  </a:ext>
                </a:extLst>
              </a:tr>
              <a:tr h="3833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 dirty="0">
                          <a:effectLst/>
                        </a:rPr>
                        <a:t>HAS-BLED 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3.0 ± 0.9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1270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 dirty="0">
                          <a:effectLst/>
                        </a:rPr>
                        <a:t>3.1 ± 0.9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12700" marB="0"/>
                </a:tc>
                <a:extLst>
                  <a:ext uri="{0D108BD9-81ED-4DB2-BD59-A6C34878D82A}">
                    <a16:rowId xmlns:a16="http://schemas.microsoft.com/office/drawing/2014/main" val="619262991"/>
                  </a:ext>
                </a:extLst>
              </a:tr>
              <a:tr h="5897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 dirty="0">
                          <a:effectLst/>
                        </a:rPr>
                        <a:t>Anamnéza klinicky významného krvácení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95 (47.3%)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1270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 dirty="0">
                          <a:effectLst/>
                        </a:rPr>
                        <a:t>109 (54.2%)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12700" marB="0"/>
                </a:tc>
                <a:extLst>
                  <a:ext uri="{0D108BD9-81ED-4DB2-BD59-A6C34878D82A}">
                    <a16:rowId xmlns:a16="http://schemas.microsoft.com/office/drawing/2014/main" val="4229985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1198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129A09-8FD2-4E4E-AA65-CDDB1C1C8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Calibri"/>
                <a:cs typeface="Arial" pitchFamily="34"/>
              </a:rPr>
              <a:t>Kumulativní incidence primárního </a:t>
            </a:r>
            <a:r>
              <a:rPr lang="cs-CZ" sz="3200" b="1" dirty="0" err="1">
                <a:latin typeface="Calibri"/>
                <a:cs typeface="Arial" pitchFamily="34"/>
              </a:rPr>
              <a:t>endpointu</a:t>
            </a:r>
            <a:r>
              <a:rPr lang="cs-CZ" sz="3200" b="1" dirty="0">
                <a:latin typeface="Calibri"/>
                <a:cs typeface="Arial" pitchFamily="34"/>
              </a:rPr>
              <a:t> v </a:t>
            </a:r>
            <a:r>
              <a:rPr lang="cs-CZ" sz="3200" b="1" dirty="0" err="1">
                <a:latin typeface="Calibri"/>
                <a:cs typeface="Arial" pitchFamily="34"/>
              </a:rPr>
              <a:t>intention</a:t>
            </a:r>
            <a:r>
              <a:rPr lang="cs-CZ" sz="3200" b="1" dirty="0">
                <a:latin typeface="Calibri"/>
                <a:cs typeface="Arial" pitchFamily="34"/>
              </a:rPr>
              <a:t>-to-</a:t>
            </a:r>
            <a:r>
              <a:rPr lang="cs-CZ" sz="3200" b="1" dirty="0" err="1">
                <a:latin typeface="Calibri"/>
                <a:cs typeface="Arial" pitchFamily="34"/>
              </a:rPr>
              <a:t>treat</a:t>
            </a:r>
            <a:r>
              <a:rPr lang="cs-CZ" sz="3200" b="1" dirty="0">
                <a:latin typeface="Calibri"/>
                <a:cs typeface="Arial" pitchFamily="34"/>
              </a:rPr>
              <a:t> analýze během 4-letého sledování</a:t>
            </a:r>
            <a:endParaRPr lang="cs-CZ" b="1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A7E02BA-391D-4D44-A92C-BB4E9C095BD0}"/>
              </a:ext>
            </a:extLst>
          </p:cNvPr>
          <p:cNvSpPr txBox="1"/>
          <p:nvPr/>
        </p:nvSpPr>
        <p:spPr>
          <a:xfrm>
            <a:off x="1249616" y="6186770"/>
            <a:ext cx="9854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LAAC: 8,6 událostí na 100 pac/roků     NOAC: 11,9 událostí na 100 pac/roků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A6D3276-D32F-4DEE-AC7E-87643179D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35" y="1171575"/>
            <a:ext cx="8686482" cy="473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70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D2B17F-6F93-4B37-8DA2-8CE38C488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698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Calibri"/>
                <a:cs typeface="Arial" pitchFamily="34"/>
              </a:rPr>
              <a:t>Kumulativní incidence kardiovaskulárního úmrtí a CMP/TIA  v </a:t>
            </a:r>
            <a:r>
              <a:rPr lang="cs-CZ" sz="3200" b="1" dirty="0" err="1">
                <a:latin typeface="Calibri"/>
                <a:cs typeface="Arial" pitchFamily="34"/>
              </a:rPr>
              <a:t>intention</a:t>
            </a:r>
            <a:r>
              <a:rPr lang="cs-CZ" sz="3200" b="1" dirty="0">
                <a:latin typeface="Calibri"/>
                <a:cs typeface="Arial" pitchFamily="34"/>
              </a:rPr>
              <a:t>-to-</a:t>
            </a:r>
            <a:r>
              <a:rPr lang="cs-CZ" sz="3200" b="1" dirty="0" err="1">
                <a:latin typeface="Calibri"/>
                <a:cs typeface="Arial" pitchFamily="34"/>
              </a:rPr>
              <a:t>treat</a:t>
            </a:r>
            <a:r>
              <a:rPr lang="cs-CZ" sz="3200" b="1" dirty="0">
                <a:latin typeface="Calibri"/>
                <a:cs typeface="Arial" pitchFamily="34"/>
              </a:rPr>
              <a:t> analýze (4 roky)</a:t>
            </a:r>
            <a:endParaRPr lang="cs-CZ" b="1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F46A9AB-A985-4CA8-B722-7124B6E964A8}"/>
              </a:ext>
            </a:extLst>
          </p:cNvPr>
          <p:cNvSpPr txBox="1"/>
          <p:nvPr/>
        </p:nvSpPr>
        <p:spPr>
          <a:xfrm>
            <a:off x="1490954" y="5780974"/>
            <a:ext cx="9076741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33" dirty="0"/>
              <a:t>LAAC: 3,0 KV úmrtí na 100 pac/roků              LAAC: 2,4 CMP/TIA na 100 pac/roků </a:t>
            </a:r>
          </a:p>
          <a:p>
            <a:r>
              <a:rPr lang="cs-CZ" sz="2133" dirty="0"/>
              <a:t>NOAC: 4,4 KV úmrtí na 100 pac/roků             NOAC: 2,7 CMP/TIA na 100 pac/roků</a:t>
            </a:r>
          </a:p>
          <a:p>
            <a:endParaRPr lang="cs-CZ" sz="2133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88B2C77-A8BB-4819-B32C-1911E0FA2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03" y="1268445"/>
            <a:ext cx="10346472" cy="432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64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0C8B77-4535-4E7A-85E3-29AF91B81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19" y="0"/>
            <a:ext cx="10830701" cy="158614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Calibri"/>
                <a:cs typeface="Arial" pitchFamily="34"/>
              </a:rPr>
              <a:t>Kumulativní incidence klinicky významného krvácení a non-procedurálního klinicky významného krvácení v ITT analýze</a:t>
            </a:r>
            <a:endParaRPr lang="cs-CZ" b="1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6360355-358C-4C2C-82A4-1E9CC1F6A3E4}"/>
              </a:ext>
            </a:extLst>
          </p:cNvPr>
          <p:cNvSpPr txBox="1"/>
          <p:nvPr/>
        </p:nvSpPr>
        <p:spPr>
          <a:xfrm>
            <a:off x="1684024" y="5831967"/>
            <a:ext cx="9213548" cy="1077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133" dirty="0"/>
              <a:t>LAAC: 4,3 krvácení na 100 pac/roků              LAAC: 3,4 krvácení na 100 pac/roků  </a:t>
            </a:r>
          </a:p>
          <a:p>
            <a:r>
              <a:rPr lang="cs-CZ" sz="2133" dirty="0"/>
              <a:t>NOAC: 5,9 krvácení na 100 pac/roků            NOAC: 5,9 krvácení na 100 pac/roků </a:t>
            </a:r>
          </a:p>
          <a:p>
            <a:endParaRPr lang="cs-CZ" sz="2133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4BFD209-4C7D-4E66-80C9-DA8B1038A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7" y="1406017"/>
            <a:ext cx="11108365" cy="424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46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4FBDE5-B79E-4E6C-89F0-647F1272E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98425"/>
            <a:ext cx="10515600" cy="1206500"/>
          </a:xfrm>
        </p:spPr>
        <p:txBody>
          <a:bodyPr/>
          <a:lstStyle/>
          <a:p>
            <a:pPr algn="ctr"/>
            <a:r>
              <a:rPr lang="cs-CZ" b="1" dirty="0"/>
              <a:t>Amulet IDE Trial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018BEF-51F2-4EAD-A9E8-5F2EB45EF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572" y="5191125"/>
            <a:ext cx="6257925" cy="14605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/>
              <a:t>PERI-DEVICE LEAK (&gt; 3 mm)</a:t>
            </a:r>
          </a:p>
          <a:p>
            <a:pPr marL="0" indent="0">
              <a:buNone/>
            </a:pPr>
            <a:r>
              <a:rPr lang="cs-CZ" b="1" i="1" dirty="0"/>
              <a:t>Akutně</a:t>
            </a:r>
            <a:r>
              <a:rPr lang="cs-CZ" dirty="0"/>
              <a:t>: 11% Amulet, 26% </a:t>
            </a:r>
            <a:r>
              <a:rPr lang="cs-CZ" dirty="0" err="1"/>
              <a:t>Watchman</a:t>
            </a:r>
            <a:r>
              <a:rPr lang="cs-CZ" dirty="0"/>
              <a:t> FLX</a:t>
            </a:r>
          </a:p>
          <a:p>
            <a:pPr marL="0" indent="0">
              <a:buNone/>
            </a:pPr>
            <a:r>
              <a:rPr lang="cs-CZ" b="1" i="1" dirty="0"/>
              <a:t>1 rok</a:t>
            </a:r>
            <a:r>
              <a:rPr lang="cs-CZ" dirty="0"/>
              <a:t>: 9% Amulet, 22% </a:t>
            </a:r>
            <a:r>
              <a:rPr lang="cs-CZ" dirty="0" err="1"/>
              <a:t>Watchman</a:t>
            </a:r>
            <a:r>
              <a:rPr lang="cs-CZ" dirty="0"/>
              <a:t> FLX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908AF7D-DFE2-4C3A-B587-1F70D6AB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175" y="1132799"/>
            <a:ext cx="6487253" cy="405832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FFC77AA-FF2F-4894-BF7E-ED9365E1A0AA}"/>
              </a:ext>
            </a:extLst>
          </p:cNvPr>
          <p:cNvSpPr txBox="1"/>
          <p:nvPr/>
        </p:nvSpPr>
        <p:spPr>
          <a:xfrm>
            <a:off x="-419100" y="968738"/>
            <a:ext cx="60102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60424" lvl="1" indent="-448722" defTabSz="609585">
              <a:spcBef>
                <a:spcPct val="20000"/>
              </a:spcBef>
              <a:buClr>
                <a:srgbClr val="113F65"/>
              </a:buClr>
              <a:buFont typeface="Wingdings" charset="2"/>
              <a:buChar char="§"/>
            </a:pPr>
            <a:r>
              <a:rPr lang="cs-CZ" sz="2000" dirty="0">
                <a:solidFill>
                  <a:prstClr val="black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Prospektivní, randomizovaná, </a:t>
            </a:r>
            <a:r>
              <a:rPr lang="cs-CZ" sz="2000" dirty="0" err="1">
                <a:solidFill>
                  <a:prstClr val="black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multricentrická</a:t>
            </a:r>
            <a:r>
              <a:rPr lang="cs-CZ" sz="2000" dirty="0">
                <a:solidFill>
                  <a:prstClr val="black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studie  porovnávající bezpečnost a účinnost LAAC uzávěrem Amulet a </a:t>
            </a:r>
            <a:r>
              <a:rPr lang="cs-CZ" sz="2000" dirty="0" err="1">
                <a:solidFill>
                  <a:prstClr val="black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Watchman</a:t>
            </a:r>
            <a:r>
              <a:rPr lang="cs-CZ" sz="2000" dirty="0">
                <a:solidFill>
                  <a:prstClr val="black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-FLX</a:t>
            </a:r>
          </a:p>
          <a:p>
            <a:pPr marL="1060424" lvl="1" indent="-448722" defTabSz="609585">
              <a:spcBef>
                <a:spcPct val="20000"/>
              </a:spcBef>
              <a:buClr>
                <a:srgbClr val="113F65"/>
              </a:buClr>
              <a:buFont typeface="Wingdings" charset="2"/>
              <a:buChar char="§"/>
            </a:pPr>
            <a:r>
              <a:rPr lang="cs-CZ" sz="2000" dirty="0">
                <a:solidFill>
                  <a:prstClr val="black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1878 pac. randomizováno 1/1</a:t>
            </a:r>
          </a:p>
          <a:p>
            <a:pPr marL="1060424" lvl="1" indent="-448722" defTabSz="609585">
              <a:spcBef>
                <a:spcPct val="20000"/>
              </a:spcBef>
              <a:buClr>
                <a:srgbClr val="113F65"/>
              </a:buClr>
              <a:buFont typeface="Wingdings" charset="2"/>
              <a:buChar char="§"/>
            </a:pPr>
            <a:endParaRPr lang="cs-CZ" sz="2000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17BC53C4-E028-4A3D-8BF2-D99A04602D98}"/>
              </a:ext>
            </a:extLst>
          </p:cNvPr>
          <p:cNvSpPr txBox="1">
            <a:spLocks/>
          </p:cNvSpPr>
          <p:nvPr/>
        </p:nvSpPr>
        <p:spPr>
          <a:xfrm>
            <a:off x="85725" y="2592371"/>
            <a:ext cx="6010275" cy="24844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b="1" dirty="0"/>
              <a:t>ÚSPĚŠNOST UZÁVĚRU (A vs. W):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98,4% vs. 96,4%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b="1" dirty="0"/>
              <a:t>KOMPLIKACE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4,5% Amulet vs. 2,5% </a:t>
            </a:r>
            <a:r>
              <a:rPr lang="cs-CZ" dirty="0" err="1"/>
              <a:t>Watchman</a:t>
            </a:r>
            <a:r>
              <a:rPr lang="cs-CZ" dirty="0"/>
              <a:t> FLX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(především dáno ↑ perikard. výpotek,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nutnosti chirurgie či úmrtí = 0)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6030B01F-19ED-4FDD-AFAA-6C543774F46E}"/>
              </a:ext>
            </a:extLst>
          </p:cNvPr>
          <p:cNvSpPr txBox="1">
            <a:spLocks/>
          </p:cNvSpPr>
          <p:nvPr/>
        </p:nvSpPr>
        <p:spPr>
          <a:xfrm>
            <a:off x="6371497" y="5495249"/>
            <a:ext cx="6010275" cy="1460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b="1" i="1" dirty="0"/>
              <a:t>Krvácení</a:t>
            </a:r>
            <a:r>
              <a:rPr lang="cs-CZ" b="1" dirty="0"/>
              <a:t>: </a:t>
            </a:r>
            <a:r>
              <a:rPr lang="cs-CZ" dirty="0"/>
              <a:t>10,6% vs. 10,0%  /18m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b="1" i="1" dirty="0"/>
              <a:t>CMP/SE</a:t>
            </a:r>
            <a:r>
              <a:rPr lang="cs-CZ" b="1" dirty="0"/>
              <a:t>: </a:t>
            </a:r>
            <a:r>
              <a:rPr lang="cs-CZ" dirty="0"/>
              <a:t>2,8% vs. 2,8%   /18 m</a:t>
            </a:r>
          </a:p>
        </p:txBody>
      </p:sp>
    </p:spTree>
    <p:extLst>
      <p:ext uri="{BB962C8B-B14F-4D97-AF65-F5344CB8AC3E}">
        <p14:creationId xmlns:p14="http://schemas.microsoft.com/office/powerpoint/2010/main" val="1300152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688CE0-36A2-45F5-8096-1B07A7B5E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Současná doporučení ESC vs. ACC/AHA/HRS 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01C9593-40E4-46C8-9A51-BB357F062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833" y="3105851"/>
            <a:ext cx="8379121" cy="343258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57FD622-3BB9-457E-89C1-C8726B6B3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88" y="2281134"/>
            <a:ext cx="5186796" cy="2043769"/>
          </a:xfrm>
          <a:prstGeom prst="rect">
            <a:avLst/>
          </a:prstGeom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94369628-B760-488E-AD48-FB3C667CC7A5}"/>
              </a:ext>
            </a:extLst>
          </p:cNvPr>
          <p:cNvCxnSpPr/>
          <p:nvPr/>
        </p:nvCxnSpPr>
        <p:spPr>
          <a:xfrm>
            <a:off x="3777668" y="5809501"/>
            <a:ext cx="779145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5457EF50-5B54-495D-9D0C-B9DBD12048B8}"/>
              </a:ext>
            </a:extLst>
          </p:cNvPr>
          <p:cNvCxnSpPr/>
          <p:nvPr/>
        </p:nvCxnSpPr>
        <p:spPr>
          <a:xfrm>
            <a:off x="3878698" y="6054369"/>
            <a:ext cx="779145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FD92AA82-A0E2-4ACA-B7B0-5335CE1450F5}"/>
              </a:ext>
            </a:extLst>
          </p:cNvPr>
          <p:cNvCxnSpPr/>
          <p:nvPr/>
        </p:nvCxnSpPr>
        <p:spPr>
          <a:xfrm>
            <a:off x="3878698" y="6278688"/>
            <a:ext cx="779145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1B2CCE63-5D27-43BF-8B64-47F5E44930D3}"/>
              </a:ext>
            </a:extLst>
          </p:cNvPr>
          <p:cNvCxnSpPr/>
          <p:nvPr/>
        </p:nvCxnSpPr>
        <p:spPr>
          <a:xfrm>
            <a:off x="3483833" y="6538437"/>
            <a:ext cx="779145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Nadpis 1">
            <a:extLst>
              <a:ext uri="{FF2B5EF4-FFF2-40B4-BE49-F238E27FC236}">
                <a16:creationId xmlns:a16="http://schemas.microsoft.com/office/drawing/2014/main" id="{264B43B4-2784-4778-8D28-ECFC49C871C3}"/>
              </a:ext>
            </a:extLst>
          </p:cNvPr>
          <p:cNvSpPr txBox="1">
            <a:spLocks/>
          </p:cNvSpPr>
          <p:nvPr/>
        </p:nvSpPr>
        <p:spPr>
          <a:xfrm>
            <a:off x="1089061" y="1323130"/>
            <a:ext cx="21575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ESC</a:t>
            </a:r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99D1D1BC-1075-4A68-9D7B-9D23AD7287BE}"/>
              </a:ext>
            </a:extLst>
          </p:cNvPr>
          <p:cNvSpPr txBox="1">
            <a:spLocks/>
          </p:cNvSpPr>
          <p:nvPr/>
        </p:nvSpPr>
        <p:spPr>
          <a:xfrm>
            <a:off x="6958175" y="2074168"/>
            <a:ext cx="39743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ACC/AHA/HRS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3532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061D30-6978-4C16-843D-1E36D9FD7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508" y="493159"/>
            <a:ext cx="9548973" cy="1325563"/>
          </a:xfrm>
        </p:spPr>
        <p:txBody>
          <a:bodyPr/>
          <a:lstStyle/>
          <a:p>
            <a:r>
              <a:rPr lang="cs-CZ" b="1" dirty="0"/>
              <a:t>Jaká bude budoucnost katetrizačního uzávěru ouška ?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1E7037D-135D-42E1-8B9D-7DAD20298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63" y="1999554"/>
            <a:ext cx="8574396" cy="460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77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336311A2-0ECC-4CBF-837F-96E3B5463AEC}"/>
              </a:ext>
            </a:extLst>
          </p:cNvPr>
          <p:cNvSpPr txBox="1"/>
          <p:nvPr/>
        </p:nvSpPr>
        <p:spPr>
          <a:xfrm>
            <a:off x="157436" y="108200"/>
            <a:ext cx="11850623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spcBef>
                <a:spcPct val="20000"/>
              </a:spcBef>
              <a:buClr>
                <a:srgbClr val="113F65"/>
              </a:buClr>
            </a:pPr>
            <a:r>
              <a:rPr lang="cs-CZ" sz="3730" b="1" dirty="0">
                <a:solidFill>
                  <a:prstClr val="black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CATALYST: </a:t>
            </a:r>
            <a:r>
              <a:rPr lang="cs-CZ" sz="3730" b="1" dirty="0" err="1">
                <a:solidFill>
                  <a:prstClr val="black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Amplatzer</a:t>
            </a:r>
            <a:r>
              <a:rPr lang="cs-CZ" sz="3730" b="1" dirty="0">
                <a:solidFill>
                  <a:prstClr val="black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Amulet LAAO vs. NOAC</a:t>
            </a:r>
            <a:endParaRPr lang="cs-CZ" sz="3200" b="1" dirty="0">
              <a:solidFill>
                <a:prstClr val="black"/>
              </a:solidFill>
              <a:latin typeface="+mj-lt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A33F45-BA7E-4E26-ADBA-C5E537E2B22F}"/>
              </a:ext>
            </a:extLst>
          </p:cNvPr>
          <p:cNvSpPr txBox="1"/>
          <p:nvPr/>
        </p:nvSpPr>
        <p:spPr>
          <a:xfrm>
            <a:off x="170688" y="3416028"/>
            <a:ext cx="11850623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spcBef>
                <a:spcPct val="20000"/>
              </a:spcBef>
              <a:buClr>
                <a:srgbClr val="113F65"/>
              </a:buClr>
            </a:pPr>
            <a:r>
              <a:rPr lang="cs-CZ" sz="3730" b="1" dirty="0">
                <a:solidFill>
                  <a:prstClr val="black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CHAMPION-AF: </a:t>
            </a:r>
            <a:r>
              <a:rPr lang="cs-CZ" sz="3730" b="1" dirty="0" err="1">
                <a:solidFill>
                  <a:prstClr val="black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Watchman</a:t>
            </a:r>
            <a:r>
              <a:rPr lang="cs-CZ" sz="3730" b="1" dirty="0">
                <a:solidFill>
                  <a:prstClr val="black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FLX vs. </a:t>
            </a:r>
            <a:r>
              <a:rPr lang="cs-CZ" sz="3730" b="1" dirty="0" err="1">
                <a:solidFill>
                  <a:prstClr val="black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contemporary</a:t>
            </a:r>
            <a:r>
              <a:rPr lang="cs-CZ" sz="3730" b="1" dirty="0">
                <a:solidFill>
                  <a:prstClr val="black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OAC</a:t>
            </a:r>
            <a:endParaRPr lang="cs-CZ" sz="3200" b="1" dirty="0">
              <a:solidFill>
                <a:prstClr val="black"/>
              </a:solidFill>
              <a:latin typeface="+mj-lt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D6D5FF8-1790-42B4-B3ED-87DFA8009161}"/>
              </a:ext>
            </a:extLst>
          </p:cNvPr>
          <p:cNvSpPr txBox="1"/>
          <p:nvPr/>
        </p:nvSpPr>
        <p:spPr>
          <a:xfrm>
            <a:off x="409576" y="774536"/>
            <a:ext cx="112209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Prospektivní randomizovaní studie porovnávající LAAC (Amulet) vs. NOAK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Vstupní kritéria: FS, CHA</a:t>
            </a:r>
            <a:r>
              <a:rPr lang="cs-CZ" sz="2400" baseline="-25000" dirty="0"/>
              <a:t>2</a:t>
            </a:r>
            <a:r>
              <a:rPr lang="cs-CZ" sz="2400" dirty="0"/>
              <a:t>DS</a:t>
            </a:r>
            <a:r>
              <a:rPr lang="cs-CZ" sz="2400" baseline="-25000" dirty="0"/>
              <a:t>2</a:t>
            </a:r>
            <a:r>
              <a:rPr lang="cs-CZ" sz="2400" dirty="0"/>
              <a:t>VASC </a:t>
            </a:r>
            <a:r>
              <a:rPr lang="cs-CZ" sz="2400" u="sng" dirty="0"/>
              <a:t>&gt;</a:t>
            </a:r>
            <a:r>
              <a:rPr lang="cs-CZ" sz="2400" dirty="0"/>
              <a:t>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Primární </a:t>
            </a:r>
            <a:r>
              <a:rPr lang="cs-CZ" sz="2400" dirty="0" err="1"/>
              <a:t>endpoint</a:t>
            </a:r>
            <a:endParaRPr lang="cs-CZ" sz="2400" dirty="0"/>
          </a:p>
          <a:p>
            <a:r>
              <a:rPr lang="cs-CZ" sz="2400" dirty="0"/>
              <a:t>	1) ischemická CMP, systémová embolizace, CV mortalita (non-inferiorita)</a:t>
            </a:r>
          </a:p>
          <a:p>
            <a:r>
              <a:rPr lang="cs-CZ" sz="2400" dirty="0"/>
              <a:t>	2) klinicky významné krvácení (superiorita)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Plánováno zařadit 2650 pacientů (478 </a:t>
            </a:r>
            <a:r>
              <a:rPr lang="cs-CZ" sz="2400" dirty="0" err="1"/>
              <a:t>pac.k</a:t>
            </a:r>
            <a:r>
              <a:rPr lang="cs-CZ" sz="2400" dirty="0"/>
              <a:t> 25.10.2021), očekávané výsledky 12/2024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720A802-C5B8-47DA-BB26-770BCA56B551}"/>
              </a:ext>
            </a:extLst>
          </p:cNvPr>
          <p:cNvSpPr txBox="1"/>
          <p:nvPr/>
        </p:nvSpPr>
        <p:spPr>
          <a:xfrm>
            <a:off x="409576" y="4089433"/>
            <a:ext cx="1065785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Prospektivní randomizovaní studie porovnávající LAAC (</a:t>
            </a:r>
            <a:r>
              <a:rPr lang="cs-CZ" sz="2400" dirty="0" err="1"/>
              <a:t>Watchman</a:t>
            </a:r>
            <a:r>
              <a:rPr lang="cs-CZ" sz="2400" dirty="0"/>
              <a:t> FLX) vs. NOAK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Vstupní kritéria: FS, CHA</a:t>
            </a:r>
            <a:r>
              <a:rPr lang="cs-CZ" sz="2400" baseline="-25000" dirty="0"/>
              <a:t>2</a:t>
            </a:r>
            <a:r>
              <a:rPr lang="cs-CZ" sz="2400" dirty="0"/>
              <a:t>DS</a:t>
            </a:r>
            <a:r>
              <a:rPr lang="cs-CZ" sz="2400" baseline="-25000" dirty="0"/>
              <a:t>2</a:t>
            </a:r>
            <a:r>
              <a:rPr lang="cs-CZ" sz="2400" dirty="0"/>
              <a:t>VASC </a:t>
            </a:r>
            <a:r>
              <a:rPr lang="cs-CZ" sz="2400" u="sng" dirty="0"/>
              <a:t>&gt;</a:t>
            </a:r>
            <a:r>
              <a:rPr lang="cs-CZ" sz="2400" dirty="0"/>
              <a:t>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Primární </a:t>
            </a:r>
            <a:r>
              <a:rPr lang="cs-CZ" sz="2400" dirty="0" err="1"/>
              <a:t>endpoint</a:t>
            </a:r>
            <a:endParaRPr lang="cs-CZ" sz="2400" dirty="0"/>
          </a:p>
          <a:p>
            <a:r>
              <a:rPr lang="cs-CZ" sz="2400" dirty="0"/>
              <a:t>	1) ischemická CMP, SE a CV mortalita (non-inferiorita)</a:t>
            </a:r>
          </a:p>
          <a:p>
            <a:r>
              <a:rPr lang="cs-CZ" sz="2400" dirty="0"/>
              <a:t>	2) non-procedurální klinicky významné krvácení (superiorita)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Plánováno zařadit 3000 pacientů, očekávané výsledky 12/2027</a:t>
            </a:r>
          </a:p>
        </p:txBody>
      </p:sp>
    </p:spTree>
    <p:extLst>
      <p:ext uri="{BB962C8B-B14F-4D97-AF65-F5344CB8AC3E}">
        <p14:creationId xmlns:p14="http://schemas.microsoft.com/office/powerpoint/2010/main" val="4251328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ula uvolneny disk a nastrik CAUD30">
            <a:hlinkClick r:id="" action="ppaction://media"/>
            <a:extLst>
              <a:ext uri="{FF2B5EF4-FFF2-40B4-BE49-F238E27FC236}">
                <a16:creationId xmlns:a16="http://schemas.microsoft.com/office/drawing/2014/main" id="{E5171990-097D-4FD2-BC0D-3B8F10145D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9375" y="179418"/>
            <a:ext cx="6629400" cy="66294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DDB73E2-9B90-4B89-B84A-17B4586B4C60}"/>
              </a:ext>
            </a:extLst>
          </p:cNvPr>
          <p:cNvSpPr/>
          <p:nvPr/>
        </p:nvSpPr>
        <p:spPr>
          <a:xfrm>
            <a:off x="2619375" y="179417"/>
            <a:ext cx="1148080" cy="15877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20C3284-C8E0-4BE3-B63B-A0C90A177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350665">
            <a:off x="59541" y="1975488"/>
            <a:ext cx="11418380" cy="2057577"/>
          </a:xfrm>
        </p:spPr>
        <p:txBody>
          <a:bodyPr>
            <a:normAutofit/>
          </a:bodyPr>
          <a:lstStyle/>
          <a:p>
            <a:r>
              <a:rPr lang="cs-CZ" sz="8800" b="1" dirty="0"/>
              <a:t>Děkuji za pozornost !</a:t>
            </a:r>
          </a:p>
        </p:txBody>
      </p:sp>
    </p:spTree>
    <p:extLst>
      <p:ext uri="{BB962C8B-B14F-4D97-AF65-F5344CB8AC3E}">
        <p14:creationId xmlns:p14="http://schemas.microsoft.com/office/powerpoint/2010/main" val="40056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34D4701-3D1F-4D30-BB6B-66FC200E74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22984" y="501292"/>
            <a:ext cx="8946032" cy="63567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B6392990-34EE-4DAC-BDEE-59B384C5EE39}"/>
              </a:ext>
            </a:extLst>
          </p:cNvPr>
          <p:cNvSpPr txBox="1"/>
          <p:nvPr/>
        </p:nvSpPr>
        <p:spPr>
          <a:xfrm>
            <a:off x="1837386" y="603723"/>
            <a:ext cx="8946032" cy="9541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“The left atrial appendage itself is one of the most ‘lethal’ structures that exists in the human body”</a:t>
            </a:r>
          </a:p>
        </p:txBody>
      </p:sp>
    </p:spTree>
    <p:extLst>
      <p:ext uri="{BB962C8B-B14F-4D97-AF65-F5344CB8AC3E}">
        <p14:creationId xmlns:p14="http://schemas.microsoft.com/office/powerpoint/2010/main" val="1429968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5F2055-9B74-4C30-96F4-2D95FDB1B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773" y="365125"/>
            <a:ext cx="11537879" cy="1325563"/>
          </a:xfrm>
        </p:spPr>
        <p:txBody>
          <a:bodyPr/>
          <a:lstStyle/>
          <a:p>
            <a:r>
              <a:rPr lang="cs-CZ" dirty="0"/>
              <a:t>Současné zdroje informací o klinickém efektu LAAC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C0F4D7-1F74-4C30-9D12-D1324A789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3904" y="1900113"/>
            <a:ext cx="10510463" cy="2510069"/>
          </a:xfrm>
        </p:spPr>
        <p:txBody>
          <a:bodyPr/>
          <a:lstStyle/>
          <a:p>
            <a:r>
              <a:rPr lang="cs-CZ" dirty="0"/>
              <a:t>Update prospektivních observačních registrů (bez či s </a:t>
            </a:r>
            <a:r>
              <a:rPr lang="cs-CZ" dirty="0" err="1"/>
              <a:t>cross-matched</a:t>
            </a:r>
            <a:r>
              <a:rPr lang="cs-CZ" dirty="0"/>
              <a:t> 		kontrolními skupinami) z posledních let</a:t>
            </a:r>
          </a:p>
          <a:p>
            <a:endParaRPr lang="cs-CZ" dirty="0"/>
          </a:p>
          <a:p>
            <a:r>
              <a:rPr lang="cs-CZ" dirty="0"/>
              <a:t>Prospektivní randomizované studie 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F40B012-5110-489D-A8FE-4CB089695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08" y="3868426"/>
            <a:ext cx="4629150" cy="243639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5BA3788-0486-40E0-B290-9530F8BDF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35" y="3829049"/>
            <a:ext cx="4466796" cy="25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26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A5C30C-FB02-49AE-AFC7-C720E78F8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C3F9EAF-B71B-4A55-A971-F6D68272C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36" y="365125"/>
            <a:ext cx="7225178" cy="2193371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2941E993-84C3-4E8E-9178-F26D79AC7D9B}"/>
              </a:ext>
            </a:extLst>
          </p:cNvPr>
          <p:cNvSpPr txBox="1">
            <a:spLocks/>
          </p:cNvSpPr>
          <p:nvPr/>
        </p:nvSpPr>
        <p:spPr>
          <a:xfrm>
            <a:off x="184937" y="3713833"/>
            <a:ext cx="11640619" cy="27461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err="1"/>
              <a:t>Kohortová</a:t>
            </a:r>
            <a:r>
              <a:rPr lang="cs-CZ" dirty="0"/>
              <a:t> studie porovnávající konsekutivní pacienty po uzávěru ouška z let 2009 – 2015 nemocnic Bern a </a:t>
            </a:r>
            <a:r>
              <a:rPr lang="cs-CZ" dirty="0" err="1"/>
              <a:t>Zurich</a:t>
            </a:r>
            <a:r>
              <a:rPr lang="cs-CZ" dirty="0"/>
              <a:t> (n = 500) s </a:t>
            </a:r>
            <a:r>
              <a:rPr lang="cs-CZ" dirty="0" err="1"/>
              <a:t>propensity</a:t>
            </a:r>
            <a:r>
              <a:rPr lang="cs-CZ" dirty="0"/>
              <a:t> </a:t>
            </a:r>
            <a:r>
              <a:rPr lang="cs-CZ" dirty="0" err="1"/>
              <a:t>score-matched</a:t>
            </a:r>
            <a:r>
              <a:rPr lang="cs-CZ" dirty="0"/>
              <a:t> kontrolními pacienty s FS léčených OAK (</a:t>
            </a:r>
            <a:r>
              <a:rPr lang="cs-CZ" dirty="0" err="1"/>
              <a:t>Warfarin</a:t>
            </a:r>
            <a:r>
              <a:rPr lang="cs-CZ" dirty="0"/>
              <a:t> či NOAK) z databáze nemocnice Bern (n = 500) </a:t>
            </a:r>
          </a:p>
          <a:p>
            <a:r>
              <a:rPr lang="cs-CZ" dirty="0"/>
              <a:t>Primární  kompozitní </a:t>
            </a:r>
            <a:r>
              <a:rPr lang="cs-CZ" dirty="0" err="1"/>
              <a:t>endpoint</a:t>
            </a:r>
            <a:r>
              <a:rPr lang="cs-CZ" dirty="0"/>
              <a:t> (</a:t>
            </a:r>
            <a:r>
              <a:rPr lang="cs-CZ" dirty="0" err="1"/>
              <a:t>efficacy</a:t>
            </a:r>
            <a:r>
              <a:rPr lang="cs-CZ" dirty="0"/>
              <a:t>) = 1)CMP (ischemická či hemorhagická), 							 2) systémová embolizace, 3) CV úmrtí</a:t>
            </a:r>
          </a:p>
          <a:p>
            <a:r>
              <a:rPr lang="cs-CZ" dirty="0"/>
              <a:t>Primární </a:t>
            </a:r>
            <a:r>
              <a:rPr lang="cs-CZ" dirty="0" err="1"/>
              <a:t>safety</a:t>
            </a:r>
            <a:r>
              <a:rPr lang="cs-CZ" dirty="0"/>
              <a:t> </a:t>
            </a:r>
            <a:r>
              <a:rPr lang="cs-CZ" dirty="0" err="1"/>
              <a:t>endpoint</a:t>
            </a:r>
            <a:r>
              <a:rPr lang="cs-CZ" dirty="0"/>
              <a:t>: procedurální komplikace a významné krvácení (</a:t>
            </a:r>
            <a:r>
              <a:rPr lang="cs-CZ" u="sng" dirty="0"/>
              <a:t>&gt; </a:t>
            </a:r>
            <a:r>
              <a:rPr lang="cs-CZ" dirty="0"/>
              <a:t>BARC 3)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514E02F-FC54-4B27-A7CD-705C5565D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9202149" y="396574"/>
            <a:ext cx="531823" cy="377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08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E856CF-1CB5-4C56-8FCB-F72856A0B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47" y="200738"/>
            <a:ext cx="5833153" cy="1325563"/>
          </a:xfrm>
        </p:spPr>
        <p:txBody>
          <a:bodyPr/>
          <a:lstStyle/>
          <a:p>
            <a:r>
              <a:rPr lang="cs-CZ" dirty="0"/>
              <a:t>Charakteristika souboru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9E61C1-EC9D-49A4-B30D-7A4473DE3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42" y="1825625"/>
            <a:ext cx="5661060" cy="4351338"/>
          </a:xfrm>
        </p:spPr>
        <p:txBody>
          <a:bodyPr/>
          <a:lstStyle/>
          <a:p>
            <a:pPr marL="0" indent="0">
              <a:buNone/>
            </a:pPr>
            <a:r>
              <a:rPr lang="cs-CZ" b="1" dirty="0" err="1"/>
              <a:t>Follow</a:t>
            </a:r>
            <a:r>
              <a:rPr lang="cs-CZ" b="1" dirty="0"/>
              <a:t>-up 2,7</a:t>
            </a:r>
            <a:r>
              <a:rPr lang="cs-CZ" b="1" u="sng" dirty="0"/>
              <a:t>+</a:t>
            </a:r>
            <a:r>
              <a:rPr lang="cs-CZ" b="1" dirty="0"/>
              <a:t>1,5 let</a:t>
            </a:r>
          </a:p>
          <a:p>
            <a:pPr marL="0" indent="0">
              <a:buNone/>
            </a:pPr>
            <a:r>
              <a:rPr lang="cs-CZ" b="1" dirty="0"/>
              <a:t>LAAC</a:t>
            </a:r>
            <a:r>
              <a:rPr lang="cs-CZ" dirty="0"/>
              <a:t>: </a:t>
            </a:r>
          </a:p>
          <a:p>
            <a:r>
              <a:rPr lang="cs-CZ" dirty="0"/>
              <a:t>10% na konci FU na OAK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dirty="0"/>
              <a:t>OAK:</a:t>
            </a:r>
          </a:p>
          <a:p>
            <a:r>
              <a:rPr lang="cs-CZ" b="1" dirty="0"/>
              <a:t> </a:t>
            </a:r>
            <a:r>
              <a:rPr lang="cs-CZ" dirty="0"/>
              <a:t>OAK na konci FU u 78,8% pacientů        (53,6% VKA, 25,2% NOAK)</a:t>
            </a:r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FC5A088-7111-446D-8DF8-C15BE2923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802" y="472807"/>
            <a:ext cx="6246932" cy="591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23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122074-E121-4D06-8E9D-2A2AEDCD7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852" y="5777982"/>
            <a:ext cx="5713298" cy="943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        LAAC: 5,6% / rok</a:t>
            </a:r>
          </a:p>
          <a:p>
            <a:pPr marL="0" indent="0">
              <a:buNone/>
            </a:pPr>
            <a:r>
              <a:rPr lang="cs-CZ" sz="2400" dirty="0"/>
              <a:t>        OAK: 7,8% /rok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AFD7FD1-FA45-47F1-B268-146A51173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4" y="1200152"/>
            <a:ext cx="5876694" cy="442591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2F8C658-4874-4FCA-9AB3-44FB75024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158" y="1171576"/>
            <a:ext cx="5964296" cy="4425914"/>
          </a:xfrm>
          <a:prstGeom prst="rect">
            <a:avLst/>
          </a:prstGeom>
        </p:spPr>
      </p:pic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4F1A52BB-B5A8-4180-A551-C3EC3C670AB1}"/>
              </a:ext>
            </a:extLst>
          </p:cNvPr>
          <p:cNvSpPr txBox="1">
            <a:spLocks/>
          </p:cNvSpPr>
          <p:nvPr/>
        </p:nvSpPr>
        <p:spPr>
          <a:xfrm>
            <a:off x="5416018" y="366204"/>
            <a:ext cx="6165362" cy="9438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b="1" dirty="0"/>
              <a:t>                        CMP (jakékoliv etiologie) a TIA</a:t>
            </a:r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180CB4C3-4855-4F4C-82FA-3E0BC8F9EEEE}"/>
              </a:ext>
            </a:extLst>
          </p:cNvPr>
          <p:cNvSpPr txBox="1">
            <a:spLocks/>
          </p:cNvSpPr>
          <p:nvPr/>
        </p:nvSpPr>
        <p:spPr>
          <a:xfrm>
            <a:off x="382702" y="335382"/>
            <a:ext cx="5713298" cy="943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b="1" dirty="0"/>
              <a:t>        Primární </a:t>
            </a:r>
            <a:r>
              <a:rPr lang="cs-CZ" sz="2400" b="1" dirty="0" err="1"/>
              <a:t>efficacy</a:t>
            </a:r>
            <a:r>
              <a:rPr lang="cs-CZ" sz="2400" b="1" dirty="0"/>
              <a:t> </a:t>
            </a:r>
            <a:r>
              <a:rPr lang="cs-CZ" sz="2400" b="1" dirty="0" err="1"/>
              <a:t>endpoint</a:t>
            </a:r>
            <a:endParaRPr lang="cs-CZ" sz="2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b="1" dirty="0"/>
              <a:t>                (CMP, SE, CV úmrtí)</a:t>
            </a: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9E44B47D-84B4-4FE1-B15B-F08C5DA941C1}"/>
              </a:ext>
            </a:extLst>
          </p:cNvPr>
          <p:cNvSpPr txBox="1">
            <a:spLocks/>
          </p:cNvSpPr>
          <p:nvPr/>
        </p:nvSpPr>
        <p:spPr>
          <a:xfrm>
            <a:off x="6827809" y="5777981"/>
            <a:ext cx="5713298" cy="943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dirty="0"/>
              <a:t>        LAAC: 2,0 % / rok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dirty="0"/>
              <a:t>        OAK: 3,2 % /rok</a:t>
            </a:r>
          </a:p>
        </p:txBody>
      </p:sp>
    </p:spTree>
    <p:extLst>
      <p:ext uri="{BB962C8B-B14F-4D97-AF65-F5344CB8AC3E}">
        <p14:creationId xmlns:p14="http://schemas.microsoft.com/office/powerpoint/2010/main" val="3058313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122074-E121-4D06-8E9D-2A2AEDCD7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907" y="5763685"/>
            <a:ext cx="5713298" cy="943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        LAAC: 3,6 % / rok (52% komplikace)</a:t>
            </a:r>
          </a:p>
          <a:p>
            <a:pPr marL="0" indent="0">
              <a:buNone/>
            </a:pPr>
            <a:r>
              <a:rPr lang="cs-CZ" sz="2400" dirty="0"/>
              <a:t>        OAK: 4,6 % /rok</a:t>
            </a: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4F1A52BB-B5A8-4180-A551-C3EC3C670AB1}"/>
              </a:ext>
            </a:extLst>
          </p:cNvPr>
          <p:cNvSpPr txBox="1">
            <a:spLocks/>
          </p:cNvSpPr>
          <p:nvPr/>
        </p:nvSpPr>
        <p:spPr>
          <a:xfrm>
            <a:off x="-946092" y="366204"/>
            <a:ext cx="6165362" cy="9438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b="1" dirty="0"/>
              <a:t>                        Primární </a:t>
            </a:r>
            <a:r>
              <a:rPr lang="cs-CZ" sz="2400" b="1" dirty="0" err="1"/>
              <a:t>safety</a:t>
            </a:r>
            <a:r>
              <a:rPr lang="cs-CZ" sz="2400" b="1" dirty="0"/>
              <a:t> </a:t>
            </a:r>
            <a:r>
              <a:rPr lang="cs-CZ" sz="2400" b="1" dirty="0" err="1"/>
              <a:t>endpoint</a:t>
            </a:r>
            <a:endParaRPr lang="cs-CZ" sz="2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b="1" dirty="0"/>
              <a:t>                (procedurální komplikace a krvácení)</a:t>
            </a:r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180CB4C3-4855-4F4C-82FA-3E0BC8F9EEEE}"/>
              </a:ext>
            </a:extLst>
          </p:cNvPr>
          <p:cNvSpPr txBox="1">
            <a:spLocks/>
          </p:cNvSpPr>
          <p:nvPr/>
        </p:nvSpPr>
        <p:spPr>
          <a:xfrm>
            <a:off x="6096000" y="448398"/>
            <a:ext cx="5713298" cy="943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b="1" dirty="0"/>
              <a:t>        Krvácení ve skupině LAAC a OAK                </a:t>
            </a: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9E44B47D-84B4-4FE1-B15B-F08C5DA941C1}"/>
              </a:ext>
            </a:extLst>
          </p:cNvPr>
          <p:cNvSpPr txBox="1">
            <a:spLocks/>
          </p:cNvSpPr>
          <p:nvPr/>
        </p:nvSpPr>
        <p:spPr>
          <a:xfrm>
            <a:off x="6056012" y="5384808"/>
            <a:ext cx="5713298" cy="13227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b="1" dirty="0"/>
              <a:t>Celková mortalita: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dirty="0"/>
              <a:t>       LAAC: 8,3% /rok vs. OAK: 11,6%/rok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dirty="0"/>
              <a:t>       HR 0,72 (95%CI 0,56-0,92)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D4003-2B3E-4063-B538-6F74AE805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02" y="1433303"/>
            <a:ext cx="5381100" cy="421760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B648419-94E7-49D8-9003-967D95B54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988" y="920331"/>
            <a:ext cx="5633322" cy="380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37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21E820-F686-48AA-9C6D-50CC39357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064" y="3791165"/>
            <a:ext cx="10922285" cy="2309724"/>
          </a:xfrm>
        </p:spPr>
        <p:txBody>
          <a:bodyPr>
            <a:normAutofit/>
          </a:bodyPr>
          <a:lstStyle/>
          <a:p>
            <a:r>
              <a:rPr lang="cs-CZ" dirty="0" err="1"/>
              <a:t>Kohortová</a:t>
            </a:r>
            <a:r>
              <a:rPr lang="cs-CZ" dirty="0"/>
              <a:t> studie pacientů po katetrizačním uzávěru ouška </a:t>
            </a:r>
            <a:r>
              <a:rPr lang="cs-CZ" dirty="0" err="1"/>
              <a:t>okludérem</a:t>
            </a:r>
            <a:r>
              <a:rPr lang="cs-CZ" dirty="0"/>
              <a:t>  Amulet (n=1088, 61 center v 17 zemích)</a:t>
            </a:r>
          </a:p>
          <a:p>
            <a:r>
              <a:rPr lang="cs-CZ" dirty="0"/>
              <a:t>Primární kompozitní </a:t>
            </a:r>
            <a:r>
              <a:rPr lang="cs-CZ" dirty="0" err="1"/>
              <a:t>endpoint</a:t>
            </a:r>
            <a:r>
              <a:rPr lang="cs-CZ" dirty="0"/>
              <a:t>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ischemická CMP a kardiovaskulární úmrtí za 2 roky od zákroku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C23EC8E-9F89-49A7-8446-F9E3649C2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30" y="237162"/>
            <a:ext cx="7548936" cy="251631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A24BA2B-246A-4E54-9256-A30194577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052" y="2106474"/>
            <a:ext cx="3497741" cy="64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1517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1495</Words>
  <Application>Microsoft Office PowerPoint</Application>
  <PresentationFormat>Widescreen</PresentationFormat>
  <Paragraphs>179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Helvetica Neue Condensed</vt:lpstr>
      <vt:lpstr>Times New Roman</vt:lpstr>
      <vt:lpstr>Wingdings</vt:lpstr>
      <vt:lpstr>Motiv Office</vt:lpstr>
      <vt:lpstr>Klinické studie u katetrizačního uzávěru ouška levé síně</vt:lpstr>
      <vt:lpstr>PowerPoint Presentation</vt:lpstr>
      <vt:lpstr>PowerPoint Presentation</vt:lpstr>
      <vt:lpstr>Současné zdroje informací o klinickém efektu LAAC</vt:lpstr>
      <vt:lpstr>PowerPoint Presentation</vt:lpstr>
      <vt:lpstr>Charakteristika souboru</vt:lpstr>
      <vt:lpstr>PowerPoint Presentation</vt:lpstr>
      <vt:lpstr>PowerPoint Presentation</vt:lpstr>
      <vt:lpstr>PowerPoint Presentation</vt:lpstr>
      <vt:lpstr>PowerPoint Presentation</vt:lpstr>
      <vt:lpstr>Klinické výsledky</vt:lpstr>
      <vt:lpstr>PowerPoint Presentation</vt:lpstr>
      <vt:lpstr>Charakteristika pacientů</vt:lpstr>
      <vt:lpstr>Výsledky – redukce krvácení, CV a celkové mortality při léčbě LAAC vs. DOAC</vt:lpstr>
      <vt:lpstr>PowerPoint Presentation</vt:lpstr>
      <vt:lpstr>PowerPoint Presentation</vt:lpstr>
      <vt:lpstr>Charakteristika pacientů PROTECT-AF a PREVAIL</vt:lpstr>
      <vt:lpstr>PROTECT-AF a PREVAIL: 5-leté výsledky</vt:lpstr>
      <vt:lpstr>PowerPoint Presentation</vt:lpstr>
      <vt:lpstr>Charakteristika pacientů a CONSORT diagram</vt:lpstr>
      <vt:lpstr>Kumulativní incidence primárního endpointu v intention-to-treat analýze během 4-letého sledování</vt:lpstr>
      <vt:lpstr>Kumulativní incidence kardiovaskulárního úmrtí a CMP/TIA  v intention-to-treat analýze (4 roky)</vt:lpstr>
      <vt:lpstr>Kumulativní incidence klinicky významného krvácení a non-procedurálního klinicky významného krvácení v ITT analýze</vt:lpstr>
      <vt:lpstr>Amulet IDE Trial </vt:lpstr>
      <vt:lpstr>Současná doporučení ESC vs. ACC/AHA/HRS </vt:lpstr>
      <vt:lpstr>Jaká bude budoucnost katetrizačního uzávěru ouška ?</vt:lpstr>
      <vt:lpstr>PowerPoint Presentation</vt:lpstr>
      <vt:lpstr>Děkuji za pozornost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Klinické studie u katetrizačního uzávěru ouška levé síně</dc:title>
  <dc:creator>Pavel Osmancik</dc:creator>
  <cp:lastModifiedBy>GT3</cp:lastModifiedBy>
  <cp:revision>139</cp:revision>
  <dcterms:created xsi:type="dcterms:W3CDTF">2021-11-05T08:33:48Z</dcterms:created>
  <dcterms:modified xsi:type="dcterms:W3CDTF">2021-11-08T14:40:33Z</dcterms:modified>
</cp:coreProperties>
</file>