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30" r:id="rId3"/>
    <p:sldId id="257" r:id="rId4"/>
    <p:sldId id="258" r:id="rId5"/>
    <p:sldId id="261" r:id="rId6"/>
    <p:sldId id="262" r:id="rId7"/>
    <p:sldId id="263" r:id="rId8"/>
    <p:sldId id="264" r:id="rId9"/>
    <p:sldId id="274" r:id="rId10"/>
    <p:sldId id="265" r:id="rId11"/>
    <p:sldId id="267" r:id="rId12"/>
    <p:sldId id="266" r:id="rId13"/>
    <p:sldId id="269" r:id="rId14"/>
    <p:sldId id="270" r:id="rId15"/>
    <p:sldId id="271" r:id="rId16"/>
    <p:sldId id="272" r:id="rId17"/>
    <p:sldId id="259" r:id="rId18"/>
    <p:sldId id="273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5" d="100"/>
          <a:sy n="55" d="100"/>
        </p:scale>
        <p:origin x="75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4A036-5F1C-4903-8DFD-9E4B0A331E0E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A76EA-31CE-4B1A-9BC9-1AF1313632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4473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4A036-5F1C-4903-8DFD-9E4B0A331E0E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A76EA-31CE-4B1A-9BC9-1AF1313632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831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4A036-5F1C-4903-8DFD-9E4B0A331E0E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A76EA-31CE-4B1A-9BC9-1AF1313632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2172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4A036-5F1C-4903-8DFD-9E4B0A331E0E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A76EA-31CE-4B1A-9BC9-1AF1313632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5112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4A036-5F1C-4903-8DFD-9E4B0A331E0E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A76EA-31CE-4B1A-9BC9-1AF1313632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8204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4A036-5F1C-4903-8DFD-9E4B0A331E0E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A76EA-31CE-4B1A-9BC9-1AF1313632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2296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4A036-5F1C-4903-8DFD-9E4B0A331E0E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A76EA-31CE-4B1A-9BC9-1AF1313632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3453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4A036-5F1C-4903-8DFD-9E4B0A331E0E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A76EA-31CE-4B1A-9BC9-1AF1313632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1566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4A036-5F1C-4903-8DFD-9E4B0A331E0E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A76EA-31CE-4B1A-9BC9-1AF1313632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3045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4A036-5F1C-4903-8DFD-9E4B0A331E0E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A76EA-31CE-4B1A-9BC9-1AF1313632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967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4A036-5F1C-4903-8DFD-9E4B0A331E0E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A76EA-31CE-4B1A-9BC9-1AF1313632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217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4A036-5F1C-4903-8DFD-9E4B0A331E0E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CA76EA-31CE-4B1A-9BC9-1AF1313632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5997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618565"/>
            <a:ext cx="12102353" cy="1343791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  <a:latin typeface="+mn-lt"/>
              </a:rPr>
              <a:t>Co přinášejí </a:t>
            </a:r>
            <a:r>
              <a:rPr lang="cs-CZ" sz="4000" b="1" dirty="0" err="1">
                <a:solidFill>
                  <a:srgbClr val="FF0000"/>
                </a:solidFill>
                <a:latin typeface="+mn-lt"/>
              </a:rPr>
              <a:t>guidelines</a:t>
            </a:r>
            <a:r>
              <a:rPr lang="cs-CZ" sz="4000" b="1" dirty="0">
                <a:solidFill>
                  <a:srgbClr val="FF0000"/>
                </a:solidFill>
                <a:latin typeface="+mn-lt"/>
              </a:rPr>
              <a:t> ESC 2021 nového </a:t>
            </a:r>
            <a:br>
              <a:rPr lang="cs-CZ" sz="4000" b="1" dirty="0">
                <a:solidFill>
                  <a:srgbClr val="FF0000"/>
                </a:solidFill>
                <a:latin typeface="+mn-lt"/>
              </a:rPr>
            </a:br>
            <a:r>
              <a:rPr lang="cs-CZ" sz="4000" b="1" dirty="0">
                <a:solidFill>
                  <a:srgbClr val="FF0000"/>
                </a:solidFill>
                <a:latin typeface="+mn-lt"/>
              </a:rPr>
              <a:t>pro aortální regurgitaci?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173505" y="2356184"/>
            <a:ext cx="5701554" cy="1655762"/>
          </a:xfrm>
        </p:spPr>
        <p:txBody>
          <a:bodyPr/>
          <a:lstStyle/>
          <a:p>
            <a:r>
              <a:rPr lang="cs-CZ" dirty="0"/>
              <a:t>Jana Rubáčková Popelová</a:t>
            </a:r>
          </a:p>
          <a:p>
            <a:r>
              <a:rPr lang="cs-CZ" dirty="0"/>
              <a:t>Centrum pro vrozené srdeční vady</a:t>
            </a:r>
          </a:p>
          <a:p>
            <a:r>
              <a:rPr lang="cs-CZ" dirty="0"/>
              <a:t>Nemocnice Na Homolce, Praha 5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7288305" y="5119259"/>
            <a:ext cx="3774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>
                <a:solidFill>
                  <a:srgbClr val="00B0F0"/>
                </a:solidFill>
              </a:rPr>
              <a:t>Hradec Králové, 24.-25.2.2022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71" y="4196612"/>
            <a:ext cx="5514123" cy="243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220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6529" y="446275"/>
            <a:ext cx="10515600" cy="799820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200" b="1" dirty="0" err="1">
                <a:solidFill>
                  <a:srgbClr val="FF0000"/>
                </a:solidFill>
                <a:latin typeface="+mn-lt"/>
              </a:rPr>
              <a:t>Medikamentozní</a:t>
            </a:r>
            <a:r>
              <a:rPr lang="cs-CZ" sz="3200" b="1" dirty="0">
                <a:solidFill>
                  <a:srgbClr val="FF0000"/>
                </a:solidFill>
                <a:latin typeface="+mn-lt"/>
              </a:rPr>
              <a:t> léčba u AR?</a:t>
            </a:r>
            <a:br>
              <a:rPr lang="cs-CZ" sz="3200" b="1" dirty="0">
                <a:solidFill>
                  <a:srgbClr val="FF0000"/>
                </a:solidFill>
                <a:latin typeface="+mn-lt"/>
              </a:rPr>
            </a:br>
            <a:endParaRPr lang="cs-CZ" sz="2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079" y="2060295"/>
            <a:ext cx="10986248" cy="33649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>
                <a:solidFill>
                  <a:srgbClr val="FF0000"/>
                </a:solidFill>
              </a:rPr>
              <a:t>Nepodávat </a:t>
            </a:r>
            <a:r>
              <a:rPr lang="cs-CZ" sz="2000" b="1" dirty="0" err="1">
                <a:solidFill>
                  <a:srgbClr val="FF0000"/>
                </a:solidFill>
              </a:rPr>
              <a:t>medikamentozní</a:t>
            </a:r>
            <a:r>
              <a:rPr lang="cs-CZ" sz="2000" b="1" dirty="0">
                <a:solidFill>
                  <a:srgbClr val="FF0000"/>
                </a:solidFill>
              </a:rPr>
              <a:t> léčbu:</a:t>
            </a:r>
          </a:p>
          <a:p>
            <a:r>
              <a:rPr lang="cs-CZ" sz="2000" b="1" dirty="0"/>
              <a:t>Symptomatická těžká AR  - je doporučena operace,</a:t>
            </a:r>
            <a:r>
              <a:rPr lang="cs-CZ" sz="2000" dirty="0"/>
              <a:t> nikoliv vasodilatační léčba</a:t>
            </a:r>
          </a:p>
          <a:p>
            <a:r>
              <a:rPr lang="cs-CZ" sz="2000" b="1" dirty="0"/>
              <a:t>Není doporučena </a:t>
            </a:r>
            <a:r>
              <a:rPr lang="cs-CZ" sz="2000" b="1" dirty="0" err="1"/>
              <a:t>medikamentozní</a:t>
            </a:r>
            <a:r>
              <a:rPr lang="cs-CZ" sz="2000" b="1" dirty="0"/>
              <a:t> léčba ani k oddálení operace u těžké AR!</a:t>
            </a:r>
          </a:p>
          <a:p>
            <a:endParaRPr lang="cs-CZ" sz="2000" b="1" dirty="0"/>
          </a:p>
          <a:p>
            <a:pPr marL="0" indent="0">
              <a:buNone/>
            </a:pPr>
            <a:r>
              <a:rPr lang="cs-CZ" sz="2000" b="1" dirty="0" err="1">
                <a:solidFill>
                  <a:srgbClr val="FF0000"/>
                </a:solidFill>
              </a:rPr>
              <a:t>Medikamentozní</a:t>
            </a:r>
            <a:r>
              <a:rPr lang="cs-CZ" sz="2000" b="1" dirty="0">
                <a:solidFill>
                  <a:srgbClr val="FF0000"/>
                </a:solidFill>
              </a:rPr>
              <a:t> léčbu lze podat:</a:t>
            </a:r>
          </a:p>
          <a:p>
            <a:r>
              <a:rPr lang="cs-CZ" sz="2000" b="1" dirty="0"/>
              <a:t>U inoperabilní </a:t>
            </a:r>
            <a:r>
              <a:rPr lang="cs-CZ" sz="2000" dirty="0"/>
              <a:t>těžké symptomatické chronické AR – symptomatická úleva</a:t>
            </a:r>
          </a:p>
          <a:p>
            <a:r>
              <a:rPr lang="cs-CZ" sz="2000" b="1" dirty="0"/>
              <a:t>Po operaci AR </a:t>
            </a:r>
            <a:r>
              <a:rPr lang="cs-CZ" sz="2000" dirty="0"/>
              <a:t>jsou ACEI a beta-blokátory užitečné </a:t>
            </a:r>
            <a:r>
              <a:rPr lang="cs-CZ" sz="2000" b="1" dirty="0"/>
              <a:t>u srdečního selhání a hypertenze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7494494" y="5900881"/>
            <a:ext cx="38868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i="1" dirty="0" err="1">
                <a:solidFill>
                  <a:schemeClr val="accent1"/>
                </a:solidFill>
              </a:rPr>
              <a:t>Guidelines</a:t>
            </a:r>
            <a:r>
              <a:rPr lang="cs-CZ" sz="1600" b="1" i="1" dirty="0">
                <a:solidFill>
                  <a:schemeClr val="accent1"/>
                </a:solidFill>
              </a:rPr>
              <a:t> ESC 2021, </a:t>
            </a:r>
            <a:r>
              <a:rPr lang="cs-CZ" sz="1600" b="1" i="1" dirty="0" err="1">
                <a:solidFill>
                  <a:schemeClr val="accent1"/>
                </a:solidFill>
              </a:rPr>
              <a:t>Vahanian</a:t>
            </a:r>
            <a:r>
              <a:rPr lang="cs-CZ" sz="1600" b="1" i="1" dirty="0">
                <a:solidFill>
                  <a:schemeClr val="accent1"/>
                </a:solidFill>
              </a:rPr>
              <a:t> A; EHJ 2021.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4078941" y="1030941"/>
            <a:ext cx="23913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accent1"/>
                </a:solidFill>
              </a:rPr>
              <a:t>(ACEI, </a:t>
            </a:r>
            <a:r>
              <a:rPr lang="cs-CZ" b="1" dirty="0" err="1">
                <a:solidFill>
                  <a:schemeClr val="accent1"/>
                </a:solidFill>
              </a:rPr>
              <a:t>dihydropyridine</a:t>
            </a:r>
            <a:r>
              <a:rPr lang="cs-CZ" b="1" dirty="0">
                <a:solidFill>
                  <a:schemeClr val="accent1"/>
                </a:solidFill>
              </a:rPr>
              <a:t>)</a:t>
            </a:r>
            <a:br>
              <a:rPr lang="cs-CZ" b="1" dirty="0">
                <a:solidFill>
                  <a:schemeClr val="accent1"/>
                </a:solidFill>
              </a:rPr>
            </a:br>
            <a:endParaRPr lang="cs-CZ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644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2255" y="414772"/>
            <a:ext cx="10515600" cy="1069228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200" b="1" dirty="0">
                <a:solidFill>
                  <a:srgbClr val="FF0000"/>
                </a:solidFill>
                <a:latin typeface="+mn-lt"/>
              </a:rPr>
              <a:t>Chirurgický výkon pro dilataci kořene aorty  nebo ascendentní aorty </a:t>
            </a:r>
            <a:br>
              <a:rPr lang="cs-CZ" sz="3200" b="1" dirty="0">
                <a:solidFill>
                  <a:srgbClr val="FF0000"/>
                </a:solidFill>
                <a:latin typeface="+mn-lt"/>
              </a:rPr>
            </a:br>
            <a:endParaRPr lang="cs-CZ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9976" y="1559859"/>
            <a:ext cx="11932024" cy="4876800"/>
          </a:xfrm>
        </p:spPr>
        <p:txBody>
          <a:bodyPr>
            <a:normAutofit/>
          </a:bodyPr>
          <a:lstStyle/>
          <a:p>
            <a:r>
              <a:rPr lang="cs-CZ" sz="2400" dirty="0"/>
              <a:t>Ve zkušených centrech s ověřenými dobrými dlouhodobými výsledky (IB)</a:t>
            </a:r>
          </a:p>
          <a:p>
            <a:endParaRPr lang="cs-CZ" sz="1200" dirty="0"/>
          </a:p>
          <a:p>
            <a:r>
              <a:rPr lang="cs-CZ" sz="2400" b="1" dirty="0">
                <a:solidFill>
                  <a:srgbClr val="FF0000"/>
                </a:solidFill>
              </a:rPr>
              <a:t>≥ 55 mm: </a:t>
            </a:r>
            <a:r>
              <a:rPr lang="cs-CZ" sz="2400" dirty="0"/>
              <a:t>všichni pacienti</a:t>
            </a:r>
          </a:p>
          <a:p>
            <a:endParaRPr lang="cs-CZ" sz="2000" dirty="0"/>
          </a:p>
          <a:p>
            <a:r>
              <a:rPr lang="cs-CZ" sz="2400" b="1" dirty="0">
                <a:solidFill>
                  <a:srgbClr val="FF0000"/>
                </a:solidFill>
              </a:rPr>
              <a:t>≥ 50 mm:</a:t>
            </a:r>
            <a:r>
              <a:rPr lang="cs-CZ" sz="2400" dirty="0"/>
              <a:t> </a:t>
            </a:r>
            <a:r>
              <a:rPr lang="cs-CZ" sz="2400" dirty="0" err="1"/>
              <a:t>bikuspidální</a:t>
            </a:r>
            <a:r>
              <a:rPr lang="cs-CZ" sz="2400" dirty="0"/>
              <a:t> chlopeň aorty s rizikovými faktory nebo s koarktací aorty (</a:t>
            </a:r>
            <a:r>
              <a:rPr lang="cs-CZ" sz="2400" dirty="0" err="1"/>
              <a:t>IIaC</a:t>
            </a:r>
            <a:r>
              <a:rPr lang="cs-CZ" sz="2400" dirty="0"/>
              <a:t>)</a:t>
            </a:r>
          </a:p>
          <a:p>
            <a:pPr marL="0" indent="0">
              <a:buNone/>
            </a:pPr>
            <a:r>
              <a:rPr lang="cs-CZ" sz="2400" dirty="0"/>
              <a:t>                      </a:t>
            </a:r>
            <a:r>
              <a:rPr lang="cs-CZ" sz="2400" dirty="0" err="1"/>
              <a:t>Marfanův</a:t>
            </a:r>
            <a:r>
              <a:rPr lang="cs-CZ" sz="2400" dirty="0"/>
              <a:t> syndrom (IC)</a:t>
            </a:r>
          </a:p>
          <a:p>
            <a:pPr marL="0" indent="0">
              <a:buNone/>
            </a:pPr>
            <a:endParaRPr lang="cs-CZ" sz="1600" dirty="0"/>
          </a:p>
          <a:p>
            <a:r>
              <a:rPr lang="cs-CZ" sz="2400" b="1" dirty="0">
                <a:solidFill>
                  <a:srgbClr val="FF0000"/>
                </a:solidFill>
              </a:rPr>
              <a:t>≥ 45mm:  </a:t>
            </a:r>
            <a:r>
              <a:rPr lang="cs-CZ" sz="2400" dirty="0" err="1"/>
              <a:t>Marfanův</a:t>
            </a:r>
            <a:r>
              <a:rPr lang="cs-CZ" sz="2400" dirty="0"/>
              <a:t> syndrom s rizikovými faktory (</a:t>
            </a:r>
            <a:r>
              <a:rPr lang="cs-CZ" sz="2400" dirty="0" err="1"/>
              <a:t>IIaC</a:t>
            </a:r>
            <a:r>
              <a:rPr lang="cs-CZ" sz="2400" dirty="0"/>
              <a:t>)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accent1"/>
                </a:solidFill>
              </a:rPr>
              <a:t>                     </a:t>
            </a:r>
            <a:r>
              <a:rPr lang="cs-CZ" sz="1800" dirty="0">
                <a:solidFill>
                  <a:schemeClr val="accent1"/>
                </a:solidFill>
              </a:rPr>
              <a:t>(</a:t>
            </a:r>
            <a:r>
              <a:rPr lang="cs-CZ" sz="1800" dirty="0" err="1">
                <a:solidFill>
                  <a:schemeClr val="accent1"/>
                </a:solidFill>
              </a:rPr>
              <a:t>pozit.RA</a:t>
            </a:r>
            <a:r>
              <a:rPr lang="cs-CZ" sz="1800" dirty="0">
                <a:solidFill>
                  <a:schemeClr val="accent1"/>
                </a:solidFill>
              </a:rPr>
              <a:t>, těžká AR, MR, </a:t>
            </a:r>
            <a:r>
              <a:rPr lang="cs-CZ" sz="1800" b="1" dirty="0">
                <a:solidFill>
                  <a:schemeClr val="accent1"/>
                </a:solidFill>
              </a:rPr>
              <a:t>před plánovaným těhotenstvím</a:t>
            </a:r>
            <a:r>
              <a:rPr lang="cs-CZ" sz="1800" dirty="0">
                <a:solidFill>
                  <a:schemeClr val="accent1"/>
                </a:solidFill>
              </a:rPr>
              <a:t>, nekontrolovaná hypertenze, </a:t>
            </a:r>
            <a:r>
              <a:rPr lang="cs-CZ" sz="1800" b="1" dirty="0">
                <a:solidFill>
                  <a:schemeClr val="accent1"/>
                </a:solidFill>
              </a:rPr>
              <a:t>progrese o &gt; 3 mm/rok) 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accent1"/>
                </a:solidFill>
              </a:rPr>
              <a:t>                      </a:t>
            </a:r>
            <a:r>
              <a:rPr lang="cs-CZ" sz="2400" dirty="0" err="1"/>
              <a:t>Loeys-Dietzův</a:t>
            </a:r>
            <a:r>
              <a:rPr lang="cs-CZ" sz="2400" dirty="0"/>
              <a:t> syndrom, pacienti s TGFBR1 a TGFBR2 mutacemi (</a:t>
            </a:r>
            <a:r>
              <a:rPr lang="cs-CZ" sz="2400" dirty="0" err="1"/>
              <a:t>IIaC</a:t>
            </a:r>
            <a:r>
              <a:rPr lang="cs-CZ" sz="2400" dirty="0"/>
              <a:t>)</a:t>
            </a:r>
          </a:p>
          <a:p>
            <a:pPr marL="0" indent="0">
              <a:buNone/>
            </a:pPr>
            <a:r>
              <a:rPr lang="cs-CZ" sz="2400" dirty="0"/>
              <a:t>                      Při chirurgickém výkonu indikovaném primárně pro významnou aortální vadu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8167771" y="6436659"/>
            <a:ext cx="38868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i="1" dirty="0" err="1">
                <a:solidFill>
                  <a:schemeClr val="accent1"/>
                </a:solidFill>
              </a:rPr>
              <a:t>Guidelines</a:t>
            </a:r>
            <a:r>
              <a:rPr lang="cs-CZ" sz="1600" b="1" i="1" dirty="0">
                <a:solidFill>
                  <a:schemeClr val="accent1"/>
                </a:solidFill>
              </a:rPr>
              <a:t> ESC 2021, </a:t>
            </a:r>
            <a:r>
              <a:rPr lang="cs-CZ" sz="1600" b="1" i="1" dirty="0" err="1">
                <a:solidFill>
                  <a:schemeClr val="accent1"/>
                </a:solidFill>
              </a:rPr>
              <a:t>Vahanian</a:t>
            </a:r>
            <a:r>
              <a:rPr lang="cs-CZ" sz="1600" b="1" i="1" dirty="0">
                <a:solidFill>
                  <a:schemeClr val="accent1"/>
                </a:solidFill>
              </a:rPr>
              <a:t> A; EHJ 2021.</a:t>
            </a:r>
          </a:p>
        </p:txBody>
      </p:sp>
    </p:spTree>
    <p:extLst>
      <p:ext uri="{BB962C8B-B14F-4D97-AF65-F5344CB8AC3E}">
        <p14:creationId xmlns:p14="http://schemas.microsoft.com/office/powerpoint/2010/main" val="2852520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3401" y="221691"/>
            <a:ext cx="10295965" cy="1069227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rgbClr val="FF0000"/>
                </a:solidFill>
                <a:latin typeface="+mn-lt"/>
              </a:rPr>
              <a:t>Jaké jsou prognostické ukazatele u chronické AR?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6541" y="1547254"/>
            <a:ext cx="12075459" cy="48804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i="1" dirty="0">
                <a:solidFill>
                  <a:srgbClr val="FF0000"/>
                </a:solidFill>
              </a:rPr>
              <a:t>Co v </a:t>
            </a:r>
            <a:r>
              <a:rPr lang="cs-CZ" sz="2000" b="1" i="1" dirty="0" err="1">
                <a:solidFill>
                  <a:srgbClr val="FF0000"/>
                </a:solidFill>
              </a:rPr>
              <a:t>guidelines</a:t>
            </a:r>
            <a:r>
              <a:rPr lang="cs-CZ" sz="2000" b="1" i="1" dirty="0">
                <a:solidFill>
                  <a:srgbClr val="FF0000"/>
                </a:solidFill>
              </a:rPr>
              <a:t> je a nemění se:</a:t>
            </a:r>
          </a:p>
          <a:p>
            <a:r>
              <a:rPr lang="cs-CZ" sz="2000" b="1" dirty="0"/>
              <a:t>Symptomy</a:t>
            </a:r>
            <a:endParaRPr lang="cs-CZ" sz="2000" b="1" dirty="0">
              <a:solidFill>
                <a:srgbClr val="FF0000"/>
              </a:solidFill>
            </a:endParaRPr>
          </a:p>
          <a:p>
            <a:endParaRPr lang="cs-CZ" sz="2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2000" b="1" i="1" dirty="0">
                <a:solidFill>
                  <a:srgbClr val="FF0000"/>
                </a:solidFill>
              </a:rPr>
              <a:t>Co v </a:t>
            </a:r>
            <a:r>
              <a:rPr lang="cs-CZ" sz="2000" b="1" i="1" dirty="0" err="1">
                <a:solidFill>
                  <a:srgbClr val="FF0000"/>
                </a:solidFill>
              </a:rPr>
              <a:t>guidelines</a:t>
            </a:r>
            <a:r>
              <a:rPr lang="cs-CZ" sz="2000" b="1" i="1" dirty="0">
                <a:solidFill>
                  <a:srgbClr val="FF0000"/>
                </a:solidFill>
              </a:rPr>
              <a:t> je a mění se:</a:t>
            </a:r>
          </a:p>
          <a:p>
            <a:r>
              <a:rPr lang="cs-CZ" sz="2000" b="1" dirty="0"/>
              <a:t>LVEDD </a:t>
            </a:r>
            <a:r>
              <a:rPr lang="cs-CZ" sz="2000" b="1" dirty="0">
                <a:solidFill>
                  <a:schemeClr val="accent1"/>
                </a:solidFill>
              </a:rPr>
              <a:t>(75…70 mm; ….35 mm/m2)</a:t>
            </a:r>
          </a:p>
          <a:p>
            <a:r>
              <a:rPr lang="cs-CZ" sz="2000" b="1" dirty="0"/>
              <a:t>LVESD </a:t>
            </a:r>
            <a:r>
              <a:rPr lang="cs-CZ" sz="2000" b="1" dirty="0">
                <a:solidFill>
                  <a:schemeClr val="accent1"/>
                </a:solidFill>
              </a:rPr>
              <a:t>(55…50mm;…..25….20 mm/m2)</a:t>
            </a:r>
          </a:p>
          <a:p>
            <a:r>
              <a:rPr lang="cs-CZ" sz="2000" b="1" dirty="0"/>
              <a:t>LVEF</a:t>
            </a:r>
            <a:r>
              <a:rPr lang="cs-CZ" sz="2000" b="1" dirty="0">
                <a:solidFill>
                  <a:schemeClr val="accent1"/>
                </a:solidFill>
              </a:rPr>
              <a:t> (pod 50%.....pod 55%)</a:t>
            </a:r>
          </a:p>
          <a:p>
            <a:endParaRPr lang="cs-CZ" sz="2000" b="1" dirty="0"/>
          </a:p>
          <a:p>
            <a:pPr marL="0" indent="0">
              <a:buNone/>
            </a:pPr>
            <a:r>
              <a:rPr lang="cs-CZ" sz="2000" b="1" i="1" dirty="0">
                <a:solidFill>
                  <a:srgbClr val="FF0000"/>
                </a:solidFill>
              </a:rPr>
              <a:t>Co v </a:t>
            </a:r>
            <a:r>
              <a:rPr lang="cs-CZ" sz="2000" b="1" i="1" dirty="0" err="1">
                <a:solidFill>
                  <a:srgbClr val="FF0000"/>
                </a:solidFill>
              </a:rPr>
              <a:t>guidelines</a:t>
            </a:r>
            <a:r>
              <a:rPr lang="cs-CZ" sz="2000" b="1" i="1" dirty="0">
                <a:solidFill>
                  <a:srgbClr val="FF0000"/>
                </a:solidFill>
              </a:rPr>
              <a:t> není:</a:t>
            </a:r>
            <a:endParaRPr lang="cs-CZ" sz="2000" b="1" dirty="0">
              <a:solidFill>
                <a:srgbClr val="FF0000"/>
              </a:solidFill>
            </a:endParaRPr>
          </a:p>
          <a:p>
            <a:r>
              <a:rPr lang="cs-CZ" sz="2000" b="1" dirty="0" err="1"/>
              <a:t>Natriuretické</a:t>
            </a:r>
            <a:r>
              <a:rPr lang="cs-CZ" sz="2000" b="1" dirty="0"/>
              <a:t> peptidy – </a:t>
            </a:r>
            <a:r>
              <a:rPr lang="cs-CZ" sz="1800" b="1" dirty="0">
                <a:solidFill>
                  <a:schemeClr val="accent1"/>
                </a:solidFill>
              </a:rPr>
              <a:t>zmíněno jen sledování BNP u asymptomatických pacientů, bez konkrétního doporučení </a:t>
            </a:r>
          </a:p>
          <a:p>
            <a:r>
              <a:rPr lang="cs-CZ" sz="2000" b="1" dirty="0"/>
              <a:t>MRI – </a:t>
            </a:r>
            <a:r>
              <a:rPr lang="cs-CZ" sz="1800" b="1" dirty="0">
                <a:solidFill>
                  <a:schemeClr val="accent1"/>
                </a:solidFill>
              </a:rPr>
              <a:t>zmíněna jen v rámci diagnostiky</a:t>
            </a:r>
            <a:endParaRPr lang="cs-CZ" sz="2000" b="1" dirty="0"/>
          </a:p>
          <a:p>
            <a:r>
              <a:rPr lang="cs-CZ" sz="2000" b="1" dirty="0"/>
              <a:t>Longitudinální </a:t>
            </a:r>
            <a:r>
              <a:rPr lang="cs-CZ" sz="2000" b="1" dirty="0" err="1"/>
              <a:t>strain</a:t>
            </a:r>
            <a:r>
              <a:rPr lang="cs-CZ" sz="2000" b="1" dirty="0"/>
              <a:t> (GLS) </a:t>
            </a:r>
            <a:r>
              <a:rPr lang="cs-CZ" sz="1800" b="1" dirty="0">
                <a:solidFill>
                  <a:schemeClr val="accent1"/>
                </a:solidFill>
              </a:rPr>
              <a:t>– krátce zmíněn v diagnostice, užitečný u hraniční LVEF, bez konkrétního doporučení</a:t>
            </a:r>
          </a:p>
          <a:p>
            <a:endParaRPr lang="cs-CZ" sz="2000" b="1" dirty="0"/>
          </a:p>
          <a:p>
            <a:pPr marL="0" indent="0">
              <a:buNone/>
            </a:pPr>
            <a:endParaRPr lang="cs-CZ" sz="2000" b="1" dirty="0"/>
          </a:p>
          <a:p>
            <a:endParaRPr lang="cs-CZ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280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4471" y="365126"/>
            <a:ext cx="11806517" cy="612028"/>
          </a:xfrm>
        </p:spPr>
        <p:txBody>
          <a:bodyPr>
            <a:normAutofit fontScale="90000"/>
          </a:bodyPr>
          <a:lstStyle/>
          <a:p>
            <a:r>
              <a:rPr lang="cs-CZ" sz="3200" b="1" dirty="0">
                <a:solidFill>
                  <a:srgbClr val="FF0000"/>
                </a:solidFill>
                <a:latin typeface="+mn-lt"/>
              </a:rPr>
              <a:t>Význam BNP pro prognózu těžké asymptomatické AR s normální funkcí LK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65412"/>
            <a:ext cx="10515600" cy="5011551"/>
          </a:xfrm>
        </p:spPr>
        <p:txBody>
          <a:bodyPr>
            <a:normAutofit/>
          </a:bodyPr>
          <a:lstStyle/>
          <a:p>
            <a:r>
              <a:rPr lang="en-US" sz="1600" dirty="0"/>
              <a:t>Among patients with severe asymptomatic aortic regurgitation and normal left ventricular function, BNP ≥</a:t>
            </a:r>
            <a:r>
              <a:rPr lang="cs-CZ" sz="1600" dirty="0"/>
              <a:t> </a:t>
            </a:r>
            <a:r>
              <a:rPr lang="en-US" sz="1600" dirty="0"/>
              <a:t>130pg/ml categorizes a subgroup of patients at higher risk. Because of its incremental prognostic value, we believe</a:t>
            </a:r>
            <a:r>
              <a:rPr lang="cs-CZ" sz="1600" dirty="0"/>
              <a:t> </a:t>
            </a:r>
            <a:r>
              <a:rPr lang="en-US" sz="1600" dirty="0"/>
              <a:t>BNP assessment should be used in the routine clinical evaluation of these patients. (</a:t>
            </a:r>
            <a:r>
              <a:rPr lang="cs-CZ" sz="1600" dirty="0" err="1"/>
              <a:t>Pizarro</a:t>
            </a:r>
            <a:r>
              <a:rPr lang="cs-CZ" sz="1600" dirty="0"/>
              <a:t> R, st al. </a:t>
            </a:r>
            <a:r>
              <a:rPr lang="en-US" sz="1600" dirty="0"/>
              <a:t>J Am </a:t>
            </a:r>
            <a:r>
              <a:rPr lang="en-US" sz="1600" dirty="0" err="1"/>
              <a:t>Coll</a:t>
            </a:r>
            <a:r>
              <a:rPr lang="en-US" sz="1600" dirty="0"/>
              <a:t> </a:t>
            </a:r>
            <a:r>
              <a:rPr lang="en-US" sz="1600" dirty="0" err="1"/>
              <a:t>Cardiol</a:t>
            </a:r>
            <a:r>
              <a:rPr lang="en-US" sz="1600" dirty="0"/>
              <a:t> 2011;58:1705–14)</a:t>
            </a:r>
            <a:endParaRPr lang="cs-CZ" sz="1600" dirty="0"/>
          </a:p>
          <a:p>
            <a:endParaRPr lang="cs-CZ" sz="1600" dirty="0"/>
          </a:p>
          <a:p>
            <a:endParaRPr lang="cs-CZ" sz="16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890" y="2088776"/>
            <a:ext cx="7873534" cy="4552799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4563036" y="2106705"/>
            <a:ext cx="3191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BNP </a:t>
            </a:r>
            <a:r>
              <a:rPr lang="en-US" b="1" dirty="0">
                <a:solidFill>
                  <a:srgbClr val="FF0000"/>
                </a:solidFill>
              </a:rPr>
              <a:t>≥</a:t>
            </a:r>
            <a:r>
              <a:rPr lang="cs-CZ" b="1" dirty="0">
                <a:solidFill>
                  <a:srgbClr val="FF0000"/>
                </a:solidFill>
              </a:rPr>
              <a:t> 130 </a:t>
            </a:r>
            <a:r>
              <a:rPr lang="cs-CZ" b="1" dirty="0" err="1">
                <a:solidFill>
                  <a:srgbClr val="FF0000"/>
                </a:solidFill>
              </a:rPr>
              <a:t>ng</a:t>
            </a:r>
            <a:r>
              <a:rPr lang="cs-CZ" b="1" dirty="0">
                <a:solidFill>
                  <a:srgbClr val="FF0000"/>
                </a:solidFill>
              </a:rPr>
              <a:t>/l </a:t>
            </a:r>
          </a:p>
          <a:p>
            <a:r>
              <a:rPr lang="cs-CZ" b="1" dirty="0">
                <a:solidFill>
                  <a:srgbClr val="FF0000"/>
                </a:solidFill>
              </a:rPr>
              <a:t>= negativní prognostický faktor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8306735" y="6472298"/>
            <a:ext cx="35210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>
                <a:solidFill>
                  <a:srgbClr val="00B0F0"/>
                </a:solidFill>
              </a:rPr>
              <a:t>(</a:t>
            </a:r>
            <a:r>
              <a:rPr lang="cs-CZ" sz="1600" b="1" i="1" dirty="0" err="1">
                <a:solidFill>
                  <a:srgbClr val="00B0F0"/>
                </a:solidFill>
              </a:rPr>
              <a:t>Pizarro</a:t>
            </a:r>
            <a:r>
              <a:rPr lang="cs-CZ" sz="1600" b="1" i="1" dirty="0">
                <a:solidFill>
                  <a:srgbClr val="00B0F0"/>
                </a:solidFill>
              </a:rPr>
              <a:t> R, et al. </a:t>
            </a:r>
            <a:r>
              <a:rPr lang="en-US" sz="1600" b="1" i="1" dirty="0">
                <a:solidFill>
                  <a:srgbClr val="00B0F0"/>
                </a:solidFill>
              </a:rPr>
              <a:t>J Am </a:t>
            </a:r>
            <a:r>
              <a:rPr lang="en-US" sz="1600" b="1" i="1" dirty="0" err="1">
                <a:solidFill>
                  <a:srgbClr val="00B0F0"/>
                </a:solidFill>
              </a:rPr>
              <a:t>Coll</a:t>
            </a:r>
            <a:r>
              <a:rPr lang="en-US" sz="1600" b="1" i="1" dirty="0">
                <a:solidFill>
                  <a:srgbClr val="00B0F0"/>
                </a:solidFill>
              </a:rPr>
              <a:t> </a:t>
            </a:r>
            <a:r>
              <a:rPr lang="en-US" sz="1600" b="1" i="1" dirty="0" err="1">
                <a:solidFill>
                  <a:srgbClr val="00B0F0"/>
                </a:solidFill>
              </a:rPr>
              <a:t>Cardiol</a:t>
            </a:r>
            <a:r>
              <a:rPr lang="en-US" sz="1600" b="1" i="1" dirty="0">
                <a:solidFill>
                  <a:srgbClr val="00B0F0"/>
                </a:solidFill>
              </a:rPr>
              <a:t> 2011</a:t>
            </a:r>
            <a:r>
              <a:rPr lang="cs-CZ" sz="1600" b="1" i="1" dirty="0">
                <a:solidFill>
                  <a:srgbClr val="00B0F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198992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71918" y="-36465"/>
            <a:ext cx="8897471" cy="1031548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FF0000"/>
                </a:solidFill>
                <a:latin typeface="+mn-lt"/>
              </a:rPr>
              <a:t>Význam MRI pro prognózu pacientů s chronickou  AR</a:t>
            </a:r>
            <a:endParaRPr lang="cs-CZ" sz="2800" dirty="0">
              <a:latin typeface="+mn-lt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13012"/>
            <a:ext cx="11925232" cy="5477435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 flipH="1">
            <a:off x="8633011" y="6490447"/>
            <a:ext cx="34155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i="1" dirty="0" err="1">
                <a:solidFill>
                  <a:srgbClr val="00B0F0"/>
                </a:solidFill>
              </a:rPr>
              <a:t>Myerson</a:t>
            </a:r>
            <a:r>
              <a:rPr lang="cs-CZ" sz="1600" b="1" i="1" dirty="0">
                <a:solidFill>
                  <a:srgbClr val="00B0F0"/>
                </a:solidFill>
              </a:rPr>
              <a:t> SG, et al., </a:t>
            </a:r>
            <a:r>
              <a:rPr lang="cs-CZ" sz="1600" b="1" i="1" dirty="0" err="1">
                <a:solidFill>
                  <a:srgbClr val="00B0F0"/>
                </a:solidFill>
              </a:rPr>
              <a:t>Circulation</a:t>
            </a:r>
            <a:r>
              <a:rPr lang="cs-CZ" sz="1600" b="1" i="1" dirty="0">
                <a:solidFill>
                  <a:srgbClr val="00B0F0"/>
                </a:solidFill>
              </a:rPr>
              <a:t>, 2012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4769223" y="931958"/>
            <a:ext cx="33528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Negativní prognostické faktory:</a:t>
            </a:r>
          </a:p>
          <a:p>
            <a:endParaRPr lang="cs-CZ" sz="9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RF &gt; 33%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LVEDV &gt; 246 ml  </a:t>
            </a:r>
          </a:p>
          <a:p>
            <a:r>
              <a:rPr lang="cs-CZ" b="1" dirty="0"/>
              <a:t> </a:t>
            </a:r>
          </a:p>
        </p:txBody>
      </p:sp>
      <p:sp>
        <p:nvSpPr>
          <p:cNvPr id="3" name="Obdélník 2"/>
          <p:cNvSpPr/>
          <p:nvPr/>
        </p:nvSpPr>
        <p:spPr>
          <a:xfrm>
            <a:off x="259976" y="1398300"/>
            <a:ext cx="4876800" cy="4215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Zaoblený obdélník 6"/>
          <p:cNvSpPr/>
          <p:nvPr/>
        </p:nvSpPr>
        <p:spPr>
          <a:xfrm>
            <a:off x="4482353" y="931958"/>
            <a:ext cx="3523129" cy="110303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33349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3400" y="372622"/>
            <a:ext cx="10515600" cy="872004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FF0000"/>
                </a:solidFill>
                <a:latin typeface="+mn-lt"/>
              </a:rPr>
              <a:t>Význam GLS pro prognózu po operaci chronické AR s normální LVEF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683" y="1463040"/>
            <a:ext cx="4876800" cy="401898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1503" y="1433661"/>
            <a:ext cx="4762500" cy="3867150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2411506" y="5663244"/>
            <a:ext cx="7888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GLS (globální longitudinální </a:t>
            </a:r>
            <a:r>
              <a:rPr lang="cs-CZ" b="1" dirty="0" err="1"/>
              <a:t>strain</a:t>
            </a:r>
            <a:r>
              <a:rPr lang="cs-CZ" b="1" dirty="0"/>
              <a:t>)  horší než -19% před operací nebo po operaci - je asociován s vyšší pooperační mortalitou.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0000129" y="6427551"/>
            <a:ext cx="20977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i="1" dirty="0" err="1">
                <a:solidFill>
                  <a:schemeClr val="accent1"/>
                </a:solidFill>
              </a:rPr>
              <a:t>Alashi</a:t>
            </a:r>
            <a:r>
              <a:rPr lang="cs-CZ" sz="1600" b="1" i="1" dirty="0">
                <a:solidFill>
                  <a:schemeClr val="accent1"/>
                </a:solidFill>
              </a:rPr>
              <a:t> A, JACC 2020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2339788" y="3213347"/>
            <a:ext cx="14338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/>
              <a:t>GLS před operací</a:t>
            </a:r>
          </a:p>
        </p:txBody>
      </p:sp>
      <p:cxnSp>
        <p:nvCxnSpPr>
          <p:cNvPr id="9" name="Přímá spojnice 8"/>
          <p:cNvCxnSpPr/>
          <p:nvPr/>
        </p:nvCxnSpPr>
        <p:spPr>
          <a:xfrm flipV="1">
            <a:off x="2142565" y="4572001"/>
            <a:ext cx="1317811" cy="896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/>
        </p:nvCxnSpPr>
        <p:spPr>
          <a:xfrm>
            <a:off x="2151529" y="4751294"/>
            <a:ext cx="1317811" cy="10887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/>
        </p:nvCxnSpPr>
        <p:spPr>
          <a:xfrm flipV="1">
            <a:off x="7306234" y="4688541"/>
            <a:ext cx="1371601" cy="7043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/>
        </p:nvCxnSpPr>
        <p:spPr>
          <a:xfrm flipV="1">
            <a:off x="7306234" y="4479655"/>
            <a:ext cx="1317811" cy="896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ovéPole 16"/>
          <p:cNvSpPr txBox="1"/>
          <p:nvPr/>
        </p:nvSpPr>
        <p:spPr>
          <a:xfrm>
            <a:off x="7624481" y="3213347"/>
            <a:ext cx="12819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/>
              <a:t>GLS po operaci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0010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0386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FF0000"/>
                </a:solidFill>
                <a:latin typeface="+mn-lt"/>
              </a:rPr>
              <a:t>Význam GLS u chronické AR s normální LVEF pro prognózu po operaci</a:t>
            </a:r>
            <a:endParaRPr lang="cs-CZ" sz="2800" b="1" dirty="0">
              <a:latin typeface="+mn-lt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38200" y="1418664"/>
            <a:ext cx="4211057" cy="4609025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4671749" y="5704523"/>
            <a:ext cx="70462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Zhoršení GLS o více než absolutních 5 % po operaci</a:t>
            </a:r>
          </a:p>
          <a:p>
            <a:r>
              <a:rPr lang="cs-CZ" b="1" dirty="0"/>
              <a:t>je spojeno s významně zvýšenou dlouhodobou pooperační mortalitou</a:t>
            </a:r>
          </a:p>
        </p:txBody>
      </p:sp>
      <p:pic>
        <p:nvPicPr>
          <p:cNvPr id="6" name="GLS LK AR 2Lukeš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18730" y="1418664"/>
            <a:ext cx="4826001" cy="3619501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9879107" y="6434648"/>
            <a:ext cx="1838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i="1" dirty="0" err="1">
                <a:solidFill>
                  <a:schemeClr val="accent1"/>
                </a:solidFill>
              </a:rPr>
              <a:t>Alashi</a:t>
            </a:r>
            <a:r>
              <a:rPr lang="cs-CZ" sz="1600" b="1" i="1" dirty="0">
                <a:solidFill>
                  <a:schemeClr val="accent1"/>
                </a:solidFill>
              </a:rPr>
              <a:t> A, JACC 2020</a:t>
            </a:r>
          </a:p>
        </p:txBody>
      </p:sp>
    </p:spTree>
    <p:extLst>
      <p:ext uri="{BB962C8B-B14F-4D97-AF65-F5344CB8AC3E}">
        <p14:creationId xmlns:p14="http://schemas.microsoft.com/office/powerpoint/2010/main" val="79452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51964" y="439271"/>
            <a:ext cx="9399494" cy="1137304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rgbClr val="FF0000"/>
                </a:solidFill>
                <a:latin typeface="+mn-lt"/>
              </a:rPr>
              <a:t>Závěr - co přinášejí nová </a:t>
            </a:r>
            <a:r>
              <a:rPr lang="cs-CZ" sz="3200" b="1" dirty="0" err="1">
                <a:solidFill>
                  <a:srgbClr val="FF0000"/>
                </a:solidFill>
                <a:latin typeface="+mn-lt"/>
              </a:rPr>
              <a:t>guidelines</a:t>
            </a:r>
            <a:r>
              <a:rPr lang="cs-CZ" sz="3200" b="1" dirty="0">
                <a:solidFill>
                  <a:srgbClr val="FF0000"/>
                </a:solidFill>
                <a:latin typeface="+mn-lt"/>
              </a:rPr>
              <a:t> 2021 pro AR?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4947" y="1917234"/>
            <a:ext cx="10540253" cy="4196696"/>
          </a:xfrm>
        </p:spPr>
        <p:txBody>
          <a:bodyPr>
            <a:normAutofit fontScale="92500" lnSpcReduction="10000"/>
          </a:bodyPr>
          <a:lstStyle/>
          <a:p>
            <a:r>
              <a:rPr lang="cs-CZ" sz="2000" dirty="0"/>
              <a:t>Snaha o časnější operaci AR s méně pokročilým postižením levé komory.</a:t>
            </a:r>
          </a:p>
          <a:p>
            <a:endParaRPr lang="cs-CZ" sz="2000" dirty="0"/>
          </a:p>
          <a:p>
            <a:r>
              <a:rPr lang="cs-CZ" sz="2000" dirty="0"/>
              <a:t>Preference výkonů v expertních velkoobjemových centrech s dokumentovanými dlouhodobě dobrými výsledky.</a:t>
            </a:r>
          </a:p>
          <a:p>
            <a:endParaRPr lang="cs-CZ" sz="2000" dirty="0"/>
          </a:p>
          <a:p>
            <a:r>
              <a:rPr lang="cs-CZ" sz="2000" dirty="0"/>
              <a:t>Preference aortální plastiky před náhradou a záchovné operace při náhradě dilatovaného kořene aorty u mladých pacientů.</a:t>
            </a:r>
          </a:p>
          <a:p>
            <a:endParaRPr lang="cs-CZ" sz="2000" dirty="0"/>
          </a:p>
          <a:p>
            <a:r>
              <a:rPr lang="cs-CZ" sz="2000" dirty="0"/>
              <a:t>Při předpokladu plastiky aortální chlopně s dlouhodobě příznivým výsledkem není nutné splnění dalších podmínek (velikosti a funkce LK) u těžké asymptomatické AR.</a:t>
            </a:r>
          </a:p>
          <a:p>
            <a:endParaRPr lang="cs-CZ" sz="1800" dirty="0"/>
          </a:p>
          <a:p>
            <a:r>
              <a:rPr lang="cs-CZ" sz="2000" dirty="0"/>
              <a:t>Možnost TAVI ve zkušených centrech u vybraných pacientů s AR, kteří nemohou podstoupit chirurgickou náhradu.</a:t>
            </a:r>
          </a:p>
          <a:p>
            <a:endParaRPr lang="cs-CZ" sz="2000" dirty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0896176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306" y="0"/>
            <a:ext cx="9146667" cy="6858000"/>
          </a:xfrm>
        </p:spPr>
      </p:pic>
    </p:spTree>
    <p:extLst>
      <p:ext uri="{BB962C8B-B14F-4D97-AF65-F5344CB8AC3E}">
        <p14:creationId xmlns:p14="http://schemas.microsoft.com/office/powerpoint/2010/main" val="309960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514905" y="1670434"/>
          <a:ext cx="11088209" cy="457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79092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62461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34118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12192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0270" y="230654"/>
            <a:ext cx="9811871" cy="906527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rgbClr val="FF0000"/>
                </a:solidFill>
                <a:latin typeface="+mn-lt"/>
              </a:rPr>
              <a:t>Aortální regurgitace – sporné otázky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20155" y="1281953"/>
            <a:ext cx="8234082" cy="1156447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Jak správně kvantifikovat aortální regurgitaci?  </a:t>
            </a:r>
            <a:r>
              <a:rPr lang="cs-CZ" sz="2000" dirty="0">
                <a:solidFill>
                  <a:schemeClr val="accent1"/>
                </a:solidFill>
              </a:rPr>
              <a:t>(další přednáška)</a:t>
            </a:r>
          </a:p>
          <a:p>
            <a:endParaRPr lang="cs-CZ" sz="2000" dirty="0"/>
          </a:p>
          <a:p>
            <a:r>
              <a:rPr lang="cs-CZ" dirty="0"/>
              <a:t>Kdy operovat (intervenovat) aortální regurgitaci?</a:t>
            </a:r>
          </a:p>
        </p:txBody>
      </p:sp>
      <p:pic>
        <p:nvPicPr>
          <p:cNvPr id="4" name="IM_001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32848" y="2745435"/>
            <a:ext cx="5477434" cy="411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580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rgbClr val="FF0000"/>
                </a:solidFill>
                <a:latin typeface="+mn-lt"/>
              </a:rPr>
              <a:t>Kdy operovat aortální regurgitaci (AR) </a:t>
            </a:r>
            <a:br>
              <a:rPr lang="cs-CZ" sz="3200" b="1" dirty="0">
                <a:solidFill>
                  <a:srgbClr val="FF0000"/>
                </a:solidFill>
                <a:latin typeface="+mn-lt"/>
              </a:rPr>
            </a:br>
            <a:r>
              <a:rPr lang="cs-CZ" sz="3200" b="1" dirty="0">
                <a:solidFill>
                  <a:srgbClr val="FF0000"/>
                </a:solidFill>
                <a:latin typeface="+mn-lt"/>
              </a:rPr>
              <a:t>podle současných </a:t>
            </a:r>
            <a:r>
              <a:rPr lang="cs-CZ" sz="3200" b="1" dirty="0" err="1">
                <a:solidFill>
                  <a:srgbClr val="FF0000"/>
                </a:solidFill>
                <a:latin typeface="+mn-lt"/>
              </a:rPr>
              <a:t>guidelines</a:t>
            </a:r>
            <a:r>
              <a:rPr lang="cs-CZ" sz="3200" b="1" dirty="0">
                <a:solidFill>
                  <a:srgbClr val="FF0000"/>
                </a:solidFill>
                <a:latin typeface="+mn-lt"/>
              </a:rPr>
              <a:t> (2021)?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1317" y="2043934"/>
            <a:ext cx="10672483" cy="4351338"/>
          </a:xfrm>
        </p:spPr>
        <p:txBody>
          <a:bodyPr>
            <a:normAutofit fontScale="92500" lnSpcReduction="10000"/>
          </a:bodyPr>
          <a:lstStyle/>
          <a:p>
            <a:r>
              <a:rPr lang="cs-CZ" sz="2400" b="1" dirty="0"/>
              <a:t>Těžká AR (4.st.ze 4)   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nebo středně těžká AR (3.st.), pokud je důvodem operace dilatace kořene aorty nebo ascendentní aorty, CABG, jiná chlopenní vada (IC)</a:t>
            </a:r>
          </a:p>
          <a:p>
            <a:endParaRPr lang="cs-CZ" sz="2400" dirty="0"/>
          </a:p>
          <a:p>
            <a:r>
              <a:rPr lang="cs-CZ" sz="2400" b="1" dirty="0"/>
              <a:t>Symptomatická těžká AR </a:t>
            </a:r>
            <a:r>
              <a:rPr lang="cs-CZ" sz="2400" dirty="0"/>
              <a:t>(již od NYHA II) bez ohledu na velikost a LVEF (IB)</a:t>
            </a:r>
          </a:p>
          <a:p>
            <a:endParaRPr lang="cs-CZ" sz="3500" dirty="0"/>
          </a:p>
          <a:p>
            <a:r>
              <a:rPr lang="cs-CZ" sz="2400" b="1" dirty="0"/>
              <a:t>Asymptomatická těžká AR:</a:t>
            </a:r>
            <a:r>
              <a:rPr lang="cs-CZ" sz="2400" dirty="0"/>
              <a:t>  * pokles EFLK pod 50% (IB)  pod 55 % (</a:t>
            </a:r>
            <a:r>
              <a:rPr lang="cs-CZ" sz="2400" dirty="0" err="1"/>
              <a:t>IIb</a:t>
            </a:r>
            <a:r>
              <a:rPr lang="cs-CZ" sz="2400" dirty="0"/>
              <a:t>)</a:t>
            </a:r>
          </a:p>
          <a:p>
            <a:pPr marL="0" indent="0">
              <a:buNone/>
            </a:pPr>
            <a:r>
              <a:rPr lang="cs-CZ" sz="2400" dirty="0"/>
              <a:t>                                                      * dilatace levé komory nad určitou mez</a:t>
            </a:r>
          </a:p>
          <a:p>
            <a:pPr marL="0" indent="0">
              <a:buNone/>
            </a:pPr>
            <a:r>
              <a:rPr lang="cs-CZ" sz="2400" dirty="0"/>
              <a:t>                                                             </a:t>
            </a:r>
            <a:r>
              <a:rPr lang="cs-CZ" sz="2400" b="1" dirty="0"/>
              <a:t>LVESD &gt; 50 mm (25mm/m2) (IB)  </a:t>
            </a:r>
          </a:p>
          <a:p>
            <a:pPr marL="0" indent="0">
              <a:buNone/>
            </a:pPr>
            <a:r>
              <a:rPr lang="cs-CZ" sz="2400" dirty="0"/>
              <a:t>                                                           </a:t>
            </a:r>
          </a:p>
        </p:txBody>
      </p:sp>
      <p:sp>
        <p:nvSpPr>
          <p:cNvPr id="4" name="TextovéPole 3"/>
          <p:cNvSpPr txBox="1"/>
          <p:nvPr/>
        </p:nvSpPr>
        <p:spPr>
          <a:xfrm flipH="1">
            <a:off x="8086164" y="6323554"/>
            <a:ext cx="38503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i="1" dirty="0" err="1">
                <a:solidFill>
                  <a:schemeClr val="accent1"/>
                </a:solidFill>
              </a:rPr>
              <a:t>Guidelines</a:t>
            </a:r>
            <a:r>
              <a:rPr lang="cs-CZ" sz="1600" b="1" i="1" dirty="0">
                <a:solidFill>
                  <a:schemeClr val="accent1"/>
                </a:solidFill>
              </a:rPr>
              <a:t> ESC 2021, </a:t>
            </a:r>
            <a:r>
              <a:rPr lang="cs-CZ" sz="1600" b="1" i="1" dirty="0" err="1">
                <a:solidFill>
                  <a:schemeClr val="accent1"/>
                </a:solidFill>
              </a:rPr>
              <a:t>Vahanian</a:t>
            </a:r>
            <a:r>
              <a:rPr lang="cs-CZ" sz="1600" b="1" i="1" dirty="0">
                <a:solidFill>
                  <a:schemeClr val="accent1"/>
                </a:solidFill>
              </a:rPr>
              <a:t> A; EHJ 2021.</a:t>
            </a:r>
          </a:p>
        </p:txBody>
      </p:sp>
      <p:sp>
        <p:nvSpPr>
          <p:cNvPr id="5" name="Zaoblený obdélník 4"/>
          <p:cNvSpPr/>
          <p:nvPr/>
        </p:nvSpPr>
        <p:spPr>
          <a:xfrm>
            <a:off x="4500283" y="5584826"/>
            <a:ext cx="4025152" cy="4572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aoblený obdélník 5"/>
          <p:cNvSpPr/>
          <p:nvPr/>
        </p:nvSpPr>
        <p:spPr>
          <a:xfrm>
            <a:off x="681317" y="4670611"/>
            <a:ext cx="3442447" cy="591671"/>
          </a:xfrm>
          <a:prstGeom prst="roundRect">
            <a:avLst/>
          </a:prstGeom>
          <a:noFill/>
          <a:ln w="5715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3265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497649"/>
            <a:ext cx="11313134" cy="864889"/>
          </a:xfrm>
        </p:spPr>
        <p:txBody>
          <a:bodyPr>
            <a:noAutofit/>
          </a:bodyPr>
          <a:lstStyle/>
          <a:p>
            <a:pPr algn="ctr"/>
            <a:r>
              <a:rPr lang="cs-CZ" sz="2800" b="1" dirty="0">
                <a:solidFill>
                  <a:srgbClr val="FF0000"/>
                </a:solidFill>
                <a:latin typeface="+mn-lt"/>
              </a:rPr>
              <a:t>Historie indikací chronické těžké asymptomatické AR</a:t>
            </a:r>
            <a:br>
              <a:rPr lang="cs-CZ" sz="2800" b="1" dirty="0">
                <a:solidFill>
                  <a:srgbClr val="FF0000"/>
                </a:solidFill>
                <a:latin typeface="+mn-lt"/>
              </a:rPr>
            </a:br>
            <a:endParaRPr lang="cs-CZ" sz="28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683" y="1690688"/>
            <a:ext cx="5723640" cy="4719077"/>
          </a:xfrm>
          <a:prstGeom prst="rect">
            <a:avLst/>
          </a:prstGeom>
        </p:spPr>
      </p:pic>
      <p:sp>
        <p:nvSpPr>
          <p:cNvPr id="5" name="Zaoblený obdélník 4"/>
          <p:cNvSpPr/>
          <p:nvPr/>
        </p:nvSpPr>
        <p:spPr>
          <a:xfrm>
            <a:off x="3200399" y="4616824"/>
            <a:ext cx="1004047" cy="68131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4554071" y="1766047"/>
            <a:ext cx="1129553" cy="55581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 flipH="1">
            <a:off x="3766073" y="2397218"/>
            <a:ext cx="1173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rgbClr val="FF0000"/>
                </a:solidFill>
              </a:rPr>
              <a:t>ESD &gt; 55mm</a:t>
            </a:r>
          </a:p>
          <a:p>
            <a:r>
              <a:rPr lang="cs-CZ" sz="1400" b="1" dirty="0">
                <a:solidFill>
                  <a:srgbClr val="FF0000"/>
                </a:solidFill>
              </a:rPr>
              <a:t>EDD &gt; 75mm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5831215" y="2501510"/>
            <a:ext cx="618564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accent1"/>
                </a:solidFill>
              </a:rPr>
              <a:t>      </a:t>
            </a:r>
            <a:r>
              <a:rPr lang="cs-CZ" sz="1600" b="1" dirty="0">
                <a:solidFill>
                  <a:srgbClr val="00B050"/>
                </a:solidFill>
              </a:rPr>
              <a:t>ALE – jaké byly literární zkušenosti z 80. - 90. let ?</a:t>
            </a:r>
          </a:p>
          <a:p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b="1" dirty="0"/>
              <a:t>ESD nad 26 mm/m2 </a:t>
            </a:r>
            <a:r>
              <a:rPr lang="cs-CZ" sz="1400" dirty="0" err="1"/>
              <a:t>perzistovala</a:t>
            </a:r>
            <a:r>
              <a:rPr lang="cs-CZ" sz="1400" dirty="0"/>
              <a:t> po operaci AR dilatace levé komory</a:t>
            </a:r>
          </a:p>
          <a:p>
            <a:r>
              <a:rPr lang="cs-CZ" sz="1400" dirty="0"/>
              <a:t>       (</a:t>
            </a:r>
            <a:r>
              <a:rPr lang="cs-CZ" sz="1400" dirty="0" err="1"/>
              <a:t>Gaasch</a:t>
            </a:r>
            <a:r>
              <a:rPr lang="cs-CZ" sz="1400" dirty="0"/>
              <a:t> 1983)</a:t>
            </a:r>
          </a:p>
          <a:p>
            <a:endParaRPr lang="cs-CZ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b="1" dirty="0"/>
              <a:t>U ESD &gt; 50-55mm měly ženy významně horší pooperační přežívání </a:t>
            </a:r>
          </a:p>
          <a:p>
            <a:r>
              <a:rPr lang="cs-CZ" sz="1400" b="1" dirty="0"/>
              <a:t>       </a:t>
            </a:r>
            <a:r>
              <a:rPr lang="cs-CZ" sz="1400" dirty="0"/>
              <a:t>(</a:t>
            </a:r>
            <a:r>
              <a:rPr lang="cs-CZ" sz="1400" dirty="0" err="1"/>
              <a:t>Bonow</a:t>
            </a:r>
            <a:r>
              <a:rPr lang="cs-CZ" sz="1400" dirty="0"/>
              <a:t> 1991, </a:t>
            </a:r>
            <a:r>
              <a:rPr lang="cs-CZ" sz="1400" dirty="0" err="1"/>
              <a:t>Klodas</a:t>
            </a:r>
            <a:r>
              <a:rPr lang="cs-CZ" sz="1400" dirty="0"/>
              <a:t> 1997, </a:t>
            </a:r>
            <a:r>
              <a:rPr lang="cs-CZ" sz="1400" dirty="0" err="1"/>
              <a:t>Klodas</a:t>
            </a:r>
            <a:r>
              <a:rPr lang="cs-CZ" sz="1400" dirty="0"/>
              <a:t> 1996, Daniel 1985, </a:t>
            </a:r>
            <a:r>
              <a:rPr lang="cs-CZ" sz="1400" dirty="0" err="1"/>
              <a:t>Cormier</a:t>
            </a:r>
            <a:r>
              <a:rPr lang="cs-CZ" sz="1400" dirty="0"/>
              <a:t> 1986).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b="1" dirty="0"/>
              <a:t>Desetiletá mortalita po náhradě aortální chlopně pro AR činila u žen 61 %, </a:t>
            </a:r>
          </a:p>
          <a:p>
            <a:r>
              <a:rPr lang="cs-CZ" sz="1400" b="1" dirty="0"/>
              <a:t>       u mužů 28 % </a:t>
            </a:r>
            <a:r>
              <a:rPr lang="cs-CZ" sz="1400" dirty="0"/>
              <a:t>(</a:t>
            </a:r>
            <a:r>
              <a:rPr lang="cs-CZ" sz="1400" dirty="0" err="1"/>
              <a:t>Klodas</a:t>
            </a:r>
            <a:r>
              <a:rPr lang="cs-CZ" sz="1400" dirty="0"/>
              <a:t> 1996).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b="1" dirty="0"/>
              <a:t>Při časnější indikaci byla 10-letá mortalita mužů i žen 9%,</a:t>
            </a:r>
            <a:r>
              <a:rPr lang="cs-CZ" sz="1400" dirty="0"/>
              <a:t> při pozdní indikaci</a:t>
            </a:r>
          </a:p>
          <a:p>
            <a:r>
              <a:rPr lang="cs-CZ" sz="1400" dirty="0"/>
              <a:t>        v souladu s </a:t>
            </a:r>
            <a:r>
              <a:rPr lang="cs-CZ" sz="1400" dirty="0" err="1"/>
              <a:t>guidelines</a:t>
            </a:r>
            <a:r>
              <a:rPr lang="cs-CZ" sz="1400" dirty="0"/>
              <a:t> byla 28% (</a:t>
            </a:r>
            <a:r>
              <a:rPr lang="cs-CZ" sz="1400" dirty="0" err="1"/>
              <a:t>Tornos</a:t>
            </a:r>
            <a:r>
              <a:rPr lang="cs-CZ" sz="1400" dirty="0"/>
              <a:t> 2006).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/>
          </a:p>
        </p:txBody>
      </p:sp>
      <p:sp>
        <p:nvSpPr>
          <p:cNvPr id="9" name="Ovál 8"/>
          <p:cNvSpPr/>
          <p:nvPr/>
        </p:nvSpPr>
        <p:spPr>
          <a:xfrm>
            <a:off x="10865061" y="4202626"/>
            <a:ext cx="896146" cy="41419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/>
          <p:cNvSpPr txBox="1"/>
          <p:nvPr/>
        </p:nvSpPr>
        <p:spPr>
          <a:xfrm flipH="1">
            <a:off x="493507" y="1437897"/>
            <a:ext cx="3647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>
                <a:solidFill>
                  <a:srgbClr val="00B050"/>
                </a:solidFill>
              </a:rPr>
              <a:t>Bonow</a:t>
            </a:r>
            <a:r>
              <a:rPr lang="cs-CZ" b="1" dirty="0">
                <a:solidFill>
                  <a:srgbClr val="00B050"/>
                </a:solidFill>
              </a:rPr>
              <a:t>: ACC/AHA GUIDELINES 2006 </a:t>
            </a:r>
          </a:p>
        </p:txBody>
      </p:sp>
      <p:sp>
        <p:nvSpPr>
          <p:cNvPr id="3" name="Zaoblený obdélník 2"/>
          <p:cNvSpPr/>
          <p:nvPr/>
        </p:nvSpPr>
        <p:spPr>
          <a:xfrm>
            <a:off x="3766073" y="2397218"/>
            <a:ext cx="1110727" cy="52322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Zaoblený obdélník 11"/>
          <p:cNvSpPr/>
          <p:nvPr/>
        </p:nvSpPr>
        <p:spPr>
          <a:xfrm>
            <a:off x="3487271" y="5836024"/>
            <a:ext cx="564776" cy="41237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4495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3553" y="876112"/>
            <a:ext cx="4827494" cy="468593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200" b="1" dirty="0" err="1">
                <a:solidFill>
                  <a:srgbClr val="FF0000"/>
                </a:solidFill>
                <a:latin typeface="+mn-lt"/>
              </a:rPr>
              <a:t>Guidelines</a:t>
            </a:r>
            <a:r>
              <a:rPr lang="cs-CZ" sz="3200" b="1" dirty="0">
                <a:solidFill>
                  <a:srgbClr val="FF0000"/>
                </a:solidFill>
                <a:latin typeface="+mn-lt"/>
              </a:rPr>
              <a:t> ČKS z roku 2007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697" y="141007"/>
            <a:ext cx="5610504" cy="218962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1905" y="2414868"/>
            <a:ext cx="8210550" cy="4152900"/>
          </a:xfrm>
          <a:prstGeom prst="rect">
            <a:avLst/>
          </a:prstGeom>
        </p:spPr>
      </p:pic>
      <p:sp>
        <p:nvSpPr>
          <p:cNvPr id="6" name="Zaoblený obdélník 5"/>
          <p:cNvSpPr/>
          <p:nvPr/>
        </p:nvSpPr>
        <p:spPr>
          <a:xfrm>
            <a:off x="4285129" y="3926541"/>
            <a:ext cx="3810000" cy="38548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Zaoblený obdélník 6"/>
          <p:cNvSpPr/>
          <p:nvPr/>
        </p:nvSpPr>
        <p:spPr>
          <a:xfrm>
            <a:off x="2115950" y="6051176"/>
            <a:ext cx="6471957" cy="25997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 doprava 7"/>
          <p:cNvSpPr/>
          <p:nvPr/>
        </p:nvSpPr>
        <p:spPr>
          <a:xfrm>
            <a:off x="1237129" y="6069106"/>
            <a:ext cx="627529" cy="2420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0" name="Přímá spojnice 9"/>
          <p:cNvCxnSpPr/>
          <p:nvPr/>
        </p:nvCxnSpPr>
        <p:spPr>
          <a:xfrm>
            <a:off x="5535144" y="4141695"/>
            <a:ext cx="928409" cy="896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/>
        </p:nvCxnSpPr>
        <p:spPr>
          <a:xfrm>
            <a:off x="4401670" y="4294095"/>
            <a:ext cx="74407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/>
          <p:cNvCxnSpPr/>
          <p:nvPr/>
        </p:nvCxnSpPr>
        <p:spPr>
          <a:xfrm>
            <a:off x="7046258" y="4312024"/>
            <a:ext cx="104887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ovéPole 2"/>
          <p:cNvSpPr txBox="1"/>
          <p:nvPr/>
        </p:nvSpPr>
        <p:spPr>
          <a:xfrm>
            <a:off x="9009529" y="6490447"/>
            <a:ext cx="2848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i="1" dirty="0">
                <a:solidFill>
                  <a:schemeClr val="accent1"/>
                </a:solidFill>
              </a:rPr>
              <a:t>Popelová J, et al. </a:t>
            </a:r>
            <a:r>
              <a:rPr lang="cs-CZ" sz="1600" b="1" i="1" dirty="0" err="1">
                <a:solidFill>
                  <a:schemeClr val="accent1"/>
                </a:solidFill>
              </a:rPr>
              <a:t>Cor</a:t>
            </a:r>
            <a:r>
              <a:rPr lang="cs-CZ" sz="1600" b="1" i="1" dirty="0">
                <a:solidFill>
                  <a:schemeClr val="accent1"/>
                </a:solidFill>
              </a:rPr>
              <a:t> </a:t>
            </a:r>
            <a:r>
              <a:rPr lang="cs-CZ" sz="1600" b="1" i="1" dirty="0" err="1">
                <a:solidFill>
                  <a:schemeClr val="accent1"/>
                </a:solidFill>
              </a:rPr>
              <a:t>Vasa</a:t>
            </a:r>
            <a:r>
              <a:rPr lang="cs-CZ" sz="1600" b="1" i="1" dirty="0">
                <a:solidFill>
                  <a:schemeClr val="accent1"/>
                </a:solidFill>
              </a:rPr>
              <a:t> 2007</a:t>
            </a:r>
          </a:p>
        </p:txBody>
      </p:sp>
    </p:spTree>
    <p:extLst>
      <p:ext uri="{BB962C8B-B14F-4D97-AF65-F5344CB8AC3E}">
        <p14:creationId xmlns:p14="http://schemas.microsoft.com/office/powerpoint/2010/main" val="1010244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283729"/>
            <a:ext cx="10515600" cy="558240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rgbClr val="FF0000"/>
                </a:solidFill>
                <a:latin typeface="+mn-lt"/>
              </a:rPr>
              <a:t>Co přinášejí nového (?)</a:t>
            </a:r>
            <a:r>
              <a:rPr lang="cs-CZ" sz="3200" b="1" i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3200" b="1" dirty="0">
                <a:solidFill>
                  <a:srgbClr val="FF0000"/>
                </a:solidFill>
                <a:latin typeface="+mn-lt"/>
              </a:rPr>
              <a:t>ESC </a:t>
            </a:r>
            <a:r>
              <a:rPr lang="cs-CZ" sz="3200" b="1" dirty="0" err="1">
                <a:solidFill>
                  <a:srgbClr val="FF0000"/>
                </a:solidFill>
                <a:latin typeface="+mn-lt"/>
              </a:rPr>
              <a:t>guidelines</a:t>
            </a:r>
            <a:r>
              <a:rPr lang="cs-CZ" sz="3200" b="1" dirty="0">
                <a:solidFill>
                  <a:srgbClr val="FF0000"/>
                </a:solidFill>
                <a:latin typeface="+mn-lt"/>
              </a:rPr>
              <a:t> z roku 2021?</a:t>
            </a:r>
          </a:p>
        </p:txBody>
      </p:sp>
      <p:pic>
        <p:nvPicPr>
          <p:cNvPr id="4" name="Picture 2" descr="Slide7">
            <a:extLst>
              <a:ext uri="{FF2B5EF4-FFF2-40B4-BE49-F238E27FC236}">
                <a16:creationId xmlns:a16="http://schemas.microsoft.com/office/drawing/2014/main" id="{7703C40D-5E76-45B5-AD8B-3D4B290FF0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84" y="741288"/>
            <a:ext cx="10498954" cy="5902180"/>
          </a:xfrm>
          <a:prstGeom prst="rect">
            <a:avLst/>
          </a:prstGeom>
        </p:spPr>
      </p:pic>
      <p:cxnSp>
        <p:nvCxnSpPr>
          <p:cNvPr id="8" name="Přímá spojnice 7"/>
          <p:cNvCxnSpPr/>
          <p:nvPr/>
        </p:nvCxnSpPr>
        <p:spPr>
          <a:xfrm flipV="1">
            <a:off x="5638800" y="4372855"/>
            <a:ext cx="2861291" cy="192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ovéPole 12"/>
          <p:cNvSpPr txBox="1"/>
          <p:nvPr/>
        </p:nvSpPr>
        <p:spPr>
          <a:xfrm>
            <a:off x="7835153" y="4855366"/>
            <a:ext cx="152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2007 (ČKS) </a:t>
            </a:r>
            <a:r>
              <a:rPr lang="cs-CZ" b="1" dirty="0" err="1">
                <a:solidFill>
                  <a:srgbClr val="FF0000"/>
                </a:solidFill>
              </a:rPr>
              <a:t>IIb</a:t>
            </a:r>
            <a:endParaRPr lang="cs-CZ" b="1" dirty="0">
              <a:solidFill>
                <a:srgbClr val="FF0000"/>
              </a:solidFill>
            </a:endParaRPr>
          </a:p>
          <a:p>
            <a:r>
              <a:rPr lang="cs-CZ" b="1" dirty="0">
                <a:solidFill>
                  <a:srgbClr val="FF0000"/>
                </a:solidFill>
              </a:rPr>
              <a:t>2017 (ESC) </a:t>
            </a:r>
            <a:r>
              <a:rPr lang="cs-CZ" b="1" dirty="0" err="1">
                <a:solidFill>
                  <a:srgbClr val="FF0000"/>
                </a:solidFill>
              </a:rPr>
              <a:t>IIa</a:t>
            </a:r>
            <a:endParaRPr lang="cs-CZ" b="1" dirty="0">
              <a:solidFill>
                <a:srgbClr val="FF0000"/>
              </a:solidFill>
            </a:endParaRPr>
          </a:p>
          <a:p>
            <a:r>
              <a:rPr lang="cs-CZ" b="1" dirty="0">
                <a:solidFill>
                  <a:srgbClr val="FF0000"/>
                </a:solidFill>
              </a:rPr>
              <a:t>2021 (ESC) I</a:t>
            </a:r>
          </a:p>
        </p:txBody>
      </p:sp>
      <p:sp>
        <p:nvSpPr>
          <p:cNvPr id="14" name="Ovál 13"/>
          <p:cNvSpPr/>
          <p:nvPr/>
        </p:nvSpPr>
        <p:spPr>
          <a:xfrm>
            <a:off x="9511553" y="3971365"/>
            <a:ext cx="403412" cy="50202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/>
          <p:cNvSpPr txBox="1"/>
          <p:nvPr/>
        </p:nvSpPr>
        <p:spPr>
          <a:xfrm>
            <a:off x="4532887" y="1043439"/>
            <a:ext cx="1691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accent1"/>
                </a:solidFill>
              </a:rPr>
              <a:t>po 14 letech …..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7620775" y="6493887"/>
            <a:ext cx="38868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i="1" dirty="0" err="1">
                <a:solidFill>
                  <a:schemeClr val="accent1"/>
                </a:solidFill>
              </a:rPr>
              <a:t>Guidelines</a:t>
            </a:r>
            <a:r>
              <a:rPr lang="cs-CZ" sz="1600" b="1" i="1" dirty="0">
                <a:solidFill>
                  <a:schemeClr val="accent1"/>
                </a:solidFill>
              </a:rPr>
              <a:t> ESC 2021, </a:t>
            </a:r>
            <a:r>
              <a:rPr lang="cs-CZ" sz="1600" b="1" i="1" dirty="0" err="1">
                <a:solidFill>
                  <a:schemeClr val="accent1"/>
                </a:solidFill>
              </a:rPr>
              <a:t>Vahanian</a:t>
            </a:r>
            <a:r>
              <a:rPr lang="cs-CZ" sz="1600" b="1" i="1" dirty="0">
                <a:solidFill>
                  <a:schemeClr val="accent1"/>
                </a:solidFill>
              </a:rPr>
              <a:t> A; EHJ 2021.</a:t>
            </a:r>
          </a:p>
        </p:txBody>
      </p:sp>
      <p:cxnSp>
        <p:nvCxnSpPr>
          <p:cNvPr id="11" name="Přímá spojnice 10"/>
          <p:cNvCxnSpPr/>
          <p:nvPr/>
        </p:nvCxnSpPr>
        <p:spPr>
          <a:xfrm>
            <a:off x="8390965" y="4106880"/>
            <a:ext cx="722918" cy="864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5"/>
          <p:cNvCxnSpPr/>
          <p:nvPr/>
        </p:nvCxnSpPr>
        <p:spPr>
          <a:xfrm flipV="1">
            <a:off x="2169459" y="5540188"/>
            <a:ext cx="1972235" cy="896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866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23079"/>
            <a:ext cx="10515600" cy="558240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rgbClr val="FF0000"/>
                </a:solidFill>
                <a:latin typeface="+mn-lt"/>
              </a:rPr>
              <a:t>Co přinášejí nového </a:t>
            </a:r>
            <a:r>
              <a:rPr lang="cs-CZ" sz="3200" b="1" dirty="0" err="1">
                <a:solidFill>
                  <a:srgbClr val="FF0000"/>
                </a:solidFill>
                <a:latin typeface="+mn-lt"/>
              </a:rPr>
              <a:t>guidelines</a:t>
            </a:r>
            <a:r>
              <a:rPr lang="cs-CZ" sz="3200" b="1" dirty="0">
                <a:solidFill>
                  <a:srgbClr val="FF0000"/>
                </a:solidFill>
                <a:latin typeface="+mn-lt"/>
              </a:rPr>
              <a:t> z roku 2021?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8235" y="1825625"/>
            <a:ext cx="10905565" cy="4351338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5" name="Picture 2" descr="Slide8">
            <a:extLst>
              <a:ext uri="{FF2B5EF4-FFF2-40B4-BE49-F238E27FC236}">
                <a16:creationId xmlns:a16="http://schemas.microsoft.com/office/drawing/2014/main" id="{F4840BEB-BDF1-4181-B479-500907BD039B}"/>
              </a:ext>
            </a:extLst>
          </p:cNvPr>
          <p:cNvPicPr>
            <a:picLocks noGrp="1" noChangeAspect="1"/>
          </p:cNvPicPr>
          <p:nvPr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" y="728310"/>
            <a:ext cx="10895807" cy="6129689"/>
          </a:xfrm>
          <a:prstGeom prst="rect">
            <a:avLst/>
          </a:prstGeom>
        </p:spPr>
      </p:pic>
      <p:cxnSp>
        <p:nvCxnSpPr>
          <p:cNvPr id="11" name="Přímá spojnice 10"/>
          <p:cNvCxnSpPr/>
          <p:nvPr/>
        </p:nvCxnSpPr>
        <p:spPr>
          <a:xfrm>
            <a:off x="5226423" y="3633381"/>
            <a:ext cx="1837765" cy="1525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>
            <a:off x="5226423" y="4150659"/>
            <a:ext cx="609601" cy="896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/>
        </p:nvCxnSpPr>
        <p:spPr>
          <a:xfrm>
            <a:off x="8337176" y="3899647"/>
            <a:ext cx="564777" cy="896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/>
          <p:cNvCxnSpPr/>
          <p:nvPr/>
        </p:nvCxnSpPr>
        <p:spPr>
          <a:xfrm flipV="1">
            <a:off x="8077200" y="3350878"/>
            <a:ext cx="717176" cy="1985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ál 24"/>
          <p:cNvSpPr/>
          <p:nvPr/>
        </p:nvSpPr>
        <p:spPr>
          <a:xfrm>
            <a:off x="9282953" y="3291130"/>
            <a:ext cx="403412" cy="43818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Ovál 25"/>
          <p:cNvSpPr/>
          <p:nvPr/>
        </p:nvSpPr>
        <p:spPr>
          <a:xfrm>
            <a:off x="9282953" y="4973319"/>
            <a:ext cx="403412" cy="432399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Zaoblený obdélník 3"/>
          <p:cNvSpPr/>
          <p:nvPr/>
        </p:nvSpPr>
        <p:spPr>
          <a:xfrm>
            <a:off x="5836024" y="3899647"/>
            <a:ext cx="2169458" cy="259977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Zaoblený obdélník 13"/>
          <p:cNvSpPr/>
          <p:nvPr/>
        </p:nvSpPr>
        <p:spPr>
          <a:xfrm>
            <a:off x="5226423" y="4663816"/>
            <a:ext cx="1927412" cy="309503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 flipH="1">
            <a:off x="9762667" y="3269260"/>
            <a:ext cx="371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C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9762667" y="4962262"/>
            <a:ext cx="3209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610726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05148"/>
            <a:ext cx="10515600" cy="1325563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rgbClr val="FF0000"/>
                </a:solidFill>
                <a:latin typeface="+mn-lt"/>
              </a:rPr>
              <a:t>POZOR – levá komora nemusí u těžké AR dilatovat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5131" y="1694329"/>
            <a:ext cx="4930587" cy="4715435"/>
          </a:xfrm>
        </p:spPr>
        <p:txBody>
          <a:bodyPr>
            <a:normAutofit lnSpcReduction="10000"/>
          </a:bodyPr>
          <a:lstStyle/>
          <a:p>
            <a:pPr marL="285750" indent="-285750"/>
            <a:r>
              <a:rPr lang="cs-CZ" sz="2600" b="1" dirty="0"/>
              <a:t>U těžce hypertrofických komor nedochází k dilataci LK ani při významné AR, </a:t>
            </a:r>
            <a:r>
              <a:rPr lang="cs-CZ" sz="2600" dirty="0"/>
              <a:t>snížená </a:t>
            </a:r>
            <a:r>
              <a:rPr lang="cs-CZ" sz="2600" dirty="0" err="1"/>
              <a:t>compliance</a:t>
            </a:r>
            <a:r>
              <a:rPr lang="cs-CZ" sz="2600" dirty="0"/>
              <a:t> LK (hypertenze, </a:t>
            </a:r>
            <a:r>
              <a:rPr lang="cs-CZ" sz="2600" dirty="0" err="1"/>
              <a:t>koarkatce</a:t>
            </a:r>
            <a:r>
              <a:rPr lang="cs-CZ" sz="2600" dirty="0"/>
              <a:t> aorty, AS) </a:t>
            </a:r>
          </a:p>
          <a:p>
            <a:pPr marL="285750" indent="-285750"/>
            <a:endParaRPr lang="cs-CZ" sz="2600" dirty="0"/>
          </a:p>
          <a:p>
            <a:pPr marL="285750" indent="-285750"/>
            <a:r>
              <a:rPr lang="cs-CZ" sz="2600" b="1" dirty="0"/>
              <a:t>LK nedilatuje </a:t>
            </a:r>
            <a:r>
              <a:rPr lang="cs-CZ" sz="2600" dirty="0"/>
              <a:t>u významné AR a MS (malý SV, RV) </a:t>
            </a:r>
          </a:p>
          <a:p>
            <a:pPr marL="285750" indent="-285750"/>
            <a:endParaRPr lang="cs-CZ" sz="2600" dirty="0"/>
          </a:p>
          <a:p>
            <a:pPr marL="285750" indent="-285750"/>
            <a:r>
              <a:rPr lang="cs-CZ" sz="2600" b="1" dirty="0"/>
              <a:t>Těžká AR bez dilatace LK:  </a:t>
            </a:r>
            <a:r>
              <a:rPr lang="cs-CZ" sz="2600" dirty="0"/>
              <a:t>symptomy? symptomy při zátěži? (</a:t>
            </a:r>
            <a:r>
              <a:rPr lang="cs-CZ" sz="2600" dirty="0" err="1"/>
              <a:t>Supino</a:t>
            </a:r>
            <a:r>
              <a:rPr lang="cs-CZ" sz="2600" dirty="0"/>
              <a:t> 2005).</a:t>
            </a:r>
          </a:p>
          <a:p>
            <a:endParaRPr lang="cs-CZ" sz="2000" dirty="0"/>
          </a:p>
        </p:txBody>
      </p:sp>
      <p:pic>
        <p:nvPicPr>
          <p:cNvPr id="4" name="PETRLIKAVR LEAK20070518091930506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96742" y="1770529"/>
            <a:ext cx="4942540" cy="3706905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7449671" y="1770529"/>
            <a:ext cx="573741" cy="30928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 flipH="1">
            <a:off x="6885789" y="5683623"/>
            <a:ext cx="50641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>
                <a:solidFill>
                  <a:srgbClr val="00B050"/>
                </a:solidFill>
              </a:rPr>
              <a:t>Pacient po operaci koarktace aorty v dětství</a:t>
            </a:r>
          </a:p>
          <a:p>
            <a:r>
              <a:rPr lang="cs-CZ" i="1" dirty="0">
                <a:solidFill>
                  <a:srgbClr val="00B050"/>
                </a:solidFill>
              </a:rPr>
              <a:t>AVR pro aortální vadu, významný </a:t>
            </a:r>
            <a:r>
              <a:rPr lang="cs-CZ" i="1" dirty="0" err="1">
                <a:solidFill>
                  <a:srgbClr val="00B050"/>
                </a:solidFill>
              </a:rPr>
              <a:t>leak</a:t>
            </a:r>
            <a:r>
              <a:rPr lang="cs-CZ" i="1" dirty="0">
                <a:solidFill>
                  <a:srgbClr val="00B050"/>
                </a:solidFill>
              </a:rPr>
              <a:t> s těžkou AR</a:t>
            </a:r>
          </a:p>
          <a:p>
            <a:r>
              <a:rPr lang="cs-CZ" i="1" dirty="0">
                <a:solidFill>
                  <a:srgbClr val="00B050"/>
                </a:solidFill>
              </a:rPr>
              <a:t>LK 54/37mm, EF 60%, septum a ZS 13mm</a:t>
            </a:r>
          </a:p>
        </p:txBody>
      </p:sp>
    </p:spTree>
    <p:extLst>
      <p:ext uri="{BB962C8B-B14F-4D97-AF65-F5344CB8AC3E}">
        <p14:creationId xmlns:p14="http://schemas.microsoft.com/office/powerpoint/2010/main" val="3688222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1368</TotalTime>
  <Words>1116</Words>
  <Application>Microsoft Office PowerPoint</Application>
  <PresentationFormat>Širokoúhlá obrazovka</PresentationFormat>
  <Paragraphs>146</Paragraphs>
  <Slides>18</Slides>
  <Notes>0</Notes>
  <HiddenSlides>0</HiddenSlides>
  <MMClips>3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Motiv Office</vt:lpstr>
      <vt:lpstr>Co přinášejí guidelines ESC 2021 nového  pro aortální regurgitaci?</vt:lpstr>
      <vt:lpstr>Prezentace aplikace PowerPoint</vt:lpstr>
      <vt:lpstr>Aortální regurgitace – sporné otázky</vt:lpstr>
      <vt:lpstr>Kdy operovat aortální regurgitaci (AR)  podle současných guidelines (2021)?</vt:lpstr>
      <vt:lpstr>Historie indikací chronické těžké asymptomatické AR </vt:lpstr>
      <vt:lpstr>Guidelines ČKS z roku 2007</vt:lpstr>
      <vt:lpstr>Co přinášejí nového (?) ESC guidelines z roku 2021?</vt:lpstr>
      <vt:lpstr>Co přinášejí nového guidelines z roku 2021?</vt:lpstr>
      <vt:lpstr>POZOR – levá komora nemusí u těžké AR dilatovat</vt:lpstr>
      <vt:lpstr>Medikamentozní léčba u AR? </vt:lpstr>
      <vt:lpstr>Chirurgický výkon pro dilataci kořene aorty  nebo ascendentní aorty  </vt:lpstr>
      <vt:lpstr>Jaké jsou prognostické ukazatele u chronické AR?</vt:lpstr>
      <vt:lpstr>Význam BNP pro prognózu těžké asymptomatické AR s normální funkcí LK</vt:lpstr>
      <vt:lpstr>Význam MRI pro prognózu pacientů s chronickou  AR</vt:lpstr>
      <vt:lpstr>Význam GLS pro prognózu po operaci chronické AR s normální LVEF</vt:lpstr>
      <vt:lpstr>Význam GLS u chronické AR s normální LVEF pro prognózu po operaci</vt:lpstr>
      <vt:lpstr>Závěr - co přinášejí nová guidelines 2021 pro AR?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 přinášejí guidelines nového   pro aortální regurgitaci?</dc:title>
  <dc:creator>Jana Rubáčková Popelová</dc:creator>
  <cp:lastModifiedBy>GT3</cp:lastModifiedBy>
  <cp:revision>94</cp:revision>
  <dcterms:created xsi:type="dcterms:W3CDTF">2022-01-15T10:08:07Z</dcterms:created>
  <dcterms:modified xsi:type="dcterms:W3CDTF">2022-02-24T07:43:36Z</dcterms:modified>
</cp:coreProperties>
</file>