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922" r:id="rId2"/>
    <p:sldId id="430" r:id="rId3"/>
    <p:sldId id="1016" r:id="rId4"/>
    <p:sldId id="1017" r:id="rId5"/>
    <p:sldId id="1020" r:id="rId6"/>
    <p:sldId id="1018" r:id="rId7"/>
    <p:sldId id="1019" r:id="rId8"/>
    <p:sldId id="1021" r:id="rId9"/>
    <p:sldId id="1022" r:id="rId10"/>
    <p:sldId id="1024" r:id="rId11"/>
    <p:sldId id="1025" r:id="rId12"/>
    <p:sldId id="1026" r:id="rId1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 Wichterle" initials="DW" lastIdx="2" clrIdx="0">
    <p:extLst>
      <p:ext uri="{19B8F6BF-5375-455C-9EA6-DF929625EA0E}">
        <p15:presenceInfo xmlns:p15="http://schemas.microsoft.com/office/powerpoint/2012/main" userId="Dan Wichterl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C1"/>
    <a:srgbClr val="007600"/>
    <a:srgbClr val="00EA00"/>
    <a:srgbClr val="009900"/>
    <a:srgbClr val="FF79D6"/>
    <a:srgbClr val="FFBDEB"/>
    <a:srgbClr val="FFD1F1"/>
    <a:srgbClr val="D0710F"/>
    <a:srgbClr val="3D392F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Střední styl 2 – zvýraznění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4" autoAdjust="0"/>
    <p:restoredTop sz="91078" autoAdjust="0"/>
  </p:normalViewPr>
  <p:slideViewPr>
    <p:cSldViewPr snapToGrid="0">
      <p:cViewPr varScale="1">
        <p:scale>
          <a:sx n="90" d="100"/>
          <a:sy n="90" d="100"/>
        </p:scale>
        <p:origin x="370" y="58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FE52B-53DA-49A3-8167-726E3996199B}" type="datetimeFigureOut">
              <a:rPr lang="cs-CZ" smtClean="0"/>
              <a:t>08.11.2021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8F9E74-125B-46BB-A9D8-6DE331312B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3567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50000"/>
              </a:lnSpc>
            </a:pPr>
            <a:r>
              <a:rPr lang="cs-CZ" sz="1800" kern="1200" noProof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Dobr</a:t>
            </a:r>
            <a:r>
              <a:rPr lang="cs-CZ" sz="1800" kern="1200" baseline="0" noProof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é poledne všem, mé téma je z oblasti kardioneuroablace, konkréntně se jedná o randomizované porovnání pravosíňového a levosíňového přístup pro denervaci SAN.</a:t>
            </a:r>
            <a:endParaRPr lang="en-GB" sz="1800" kern="1200" noProof="0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F9E74-125B-46BB-A9D8-6DE331312B5E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96762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Závěr: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Pravosíňové a levosíňové ablační léze mají vzájemně nezávislé, ale komplementární účinky. </a:t>
            </a:r>
            <a:r>
              <a:rPr lang="cs-CZ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 jedna strana nemá</a:t>
            </a:r>
            <a:r>
              <a:rPr lang="cs-CZ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dominantní efekt na denervaci.</a:t>
            </a:r>
            <a:endParaRPr lang="cs-C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Biatriální kardioneuroablace je zřejmě nezbytná pro účinnou denervaci sinusového uzlu.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 biatriální ablace lze kromě lepšího procedurálního účinku očekávat i dlouhodobější denervační efekt.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0" i="1" baseline="0" dirty="0"/>
              <a:t>Jsou pacienti, u kterých není vhodný levostranný přístup (např. riziková koagulace, problematický transeptální přístup… ). Jedostranný přístup by zjednodušil a zkrátil proceduru, event. snížil rizikovost.</a:t>
            </a:r>
            <a:endParaRPr lang="cs-CZ" sz="1200" b="0" i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F9E74-125B-46BB-A9D8-6DE331312B5E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40804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cs-CZ" sz="1800" baseline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lik za mě malá ukázka práce z naší klinické praxe.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800" baseline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Kardioneuroablace je pořád zatím v podstatě ještě pořád nová metoda pro léčby synkopy, ikdyž už o ní začíná být silnější povědomí a postupně se začíná provádět čím dál na více pracovištích.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800" baseline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Odborná literatura postupně přibývá, ale dosavadních dat je v současnosti pořád málo.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800" i="1" baseline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 amerických i evrpoských guidelines není evidována jako doporučená lečba kardioinhibiční synkopy.     </a:t>
            </a:r>
            <a:endParaRPr lang="cs-CZ" sz="1800" i="1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F9E74-125B-46BB-A9D8-6DE331312B5E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8145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noProof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CNA je léčebná</a:t>
            </a:r>
            <a:r>
              <a:rPr lang="cs-CZ" sz="1800" baseline="0" noProof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metoda pro pacienty s rekurentní reflexní synkopou, u které je dominantním mechanismem kardioihibice.</a:t>
            </a:r>
            <a:endParaRPr lang="cs-CZ" sz="1800" noProof="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cs-CZ" sz="1800" dirty="0"/>
              <a:t>Z dosavadních dat</a:t>
            </a:r>
            <a:r>
              <a:rPr lang="cs-CZ" sz="1800" baseline="0" dirty="0"/>
              <a:t> i našich zkušeností víme, že r</a:t>
            </a:r>
            <a:r>
              <a:rPr lang="cs-CZ" sz="1800" dirty="0"/>
              <a:t>adiofrekvenční katetrizační ablace v oblasti superiorních paraseptálních ganglií je zásadní pro účinnou supresi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cs-CZ" sz="1800" dirty="0"/>
              <a:t>vagové odpovědi sinusového uzlu při léčbě vazovagálních synkop.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cs-CZ" sz="1800" dirty="0"/>
              <a:t>Přestože</a:t>
            </a:r>
            <a:r>
              <a:rPr lang="cs-CZ" sz="1800" baseline="0" dirty="0"/>
              <a:t> jsou GP uložena primárně v epikardu, lze dosáhnout v</a:t>
            </a:r>
            <a:r>
              <a:rPr lang="cs-CZ" sz="1800" dirty="0"/>
              <a:t>elmi dobrého</a:t>
            </a:r>
            <a:r>
              <a:rPr lang="cs-CZ" sz="1800" baseline="0" dirty="0"/>
              <a:t> efektu</a:t>
            </a:r>
            <a:r>
              <a:rPr lang="cs-CZ" sz="1800" dirty="0"/>
              <a:t> </a:t>
            </a:r>
            <a:r>
              <a:rPr lang="cs-CZ" sz="1800" b="1" dirty="0"/>
              <a:t>biatriální ablací </a:t>
            </a:r>
            <a:r>
              <a:rPr lang="cs-CZ" sz="1800" dirty="0"/>
              <a:t>z endokardiálního aspektu </a:t>
            </a:r>
            <a:r>
              <a:rPr lang="cs-CZ" sz="1800" b="1" dirty="0"/>
              <a:t>pravé (RA) a levé (LA) síně srdeční.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</a:rPr>
              <a:t>Není dosud evidence o tom, zda </a:t>
            </a:r>
            <a:r>
              <a:rPr lang="cs-CZ" sz="1800" b="1" dirty="0">
                <a:latin typeface="Calibri" panose="020F0502020204030204" pitchFamily="34" charset="0"/>
                <a:ea typeface="Calibri" panose="020F0502020204030204" pitchFamily="34" charset="0"/>
              </a:rPr>
              <a:t>je účinnost z obou aspektů srovnatelná</a:t>
            </a:r>
            <a:r>
              <a:rPr lang="cs-CZ" sz="1800" b="1" baseline="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cs-CZ" sz="1800" baseline="0" dirty="0">
                <a:latin typeface="Calibri" panose="020F0502020204030204" pitchFamily="34" charset="0"/>
                <a:ea typeface="Calibri" panose="020F0502020204030204" pitchFamily="34" charset="0"/>
              </a:rPr>
              <a:t>nebo zda je případně </a:t>
            </a: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</a:rPr>
              <a:t>ablace </a:t>
            </a:r>
            <a:r>
              <a:rPr lang="cs-CZ" sz="1800" b="1" dirty="0">
                <a:latin typeface="Calibri" panose="020F0502020204030204" pitchFamily="34" charset="0"/>
                <a:ea typeface="Calibri" panose="020F0502020204030204" pitchFamily="34" charset="0"/>
              </a:rPr>
              <a:t>účinnější z aspektu RA nebo LA</a:t>
            </a:r>
          </a:p>
          <a:p>
            <a:pPr marL="0" indent="0">
              <a:buFont typeface="Wingdings" panose="05000000000000000000" pitchFamily="2" charset="2"/>
              <a:buNone/>
              <a:tabLst>
                <a:tab pos="1052513" algn="l"/>
              </a:tabLst>
            </a:pPr>
            <a:r>
              <a:rPr lang="cs-CZ" sz="1800" b="1" dirty="0"/>
              <a:t>Cílem naší práce</a:t>
            </a:r>
            <a:r>
              <a:rPr lang="cs-CZ" sz="1800" b="1" baseline="0" dirty="0"/>
              <a:t> bylo</a:t>
            </a:r>
            <a:r>
              <a:rPr lang="cs-CZ" sz="1800" dirty="0"/>
              <a:t> srovnání</a:t>
            </a:r>
            <a:r>
              <a:rPr lang="cs-CZ" sz="1800" b="1" dirty="0"/>
              <a:t> </a:t>
            </a:r>
            <a:r>
              <a:rPr lang="cs-CZ" sz="1800" dirty="0"/>
              <a:t>účinnosti</a:t>
            </a:r>
            <a:r>
              <a:rPr lang="cs-CZ" sz="1800" baseline="0" dirty="0"/>
              <a:t> obou těchto přístupu </a:t>
            </a:r>
            <a:r>
              <a:rPr lang="cs-CZ" sz="1800" dirty="0"/>
              <a:t>na denervaci sinusového uzlu </a:t>
            </a:r>
          </a:p>
          <a:p>
            <a:pPr marL="0" indent="0">
              <a:buFont typeface="Wingdings" panose="05000000000000000000" pitchFamily="2" charset="2"/>
              <a:buNone/>
              <a:tabLst>
                <a:tab pos="1052513" algn="l"/>
              </a:tabLst>
            </a:pPr>
            <a:endParaRPr lang="cs-CZ" sz="1800" dirty="0"/>
          </a:p>
          <a:p>
            <a:pPr marL="0" indent="0">
              <a:buFont typeface="Wingdings" panose="05000000000000000000" pitchFamily="2" charset="2"/>
              <a:buNone/>
              <a:tabLst>
                <a:tab pos="1052513" algn="l"/>
              </a:tabLst>
            </a:pPr>
            <a:endParaRPr lang="cs-CZ" sz="1800" dirty="0"/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en-US" sz="1800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1800" baseline="0" noProof="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noProof="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F9E74-125B-46BB-A9D8-6DE331312B5E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3522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noProof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Dovolte mi zmínit před reprezentací samotného protokolu</a:t>
            </a:r>
            <a:r>
              <a:rPr lang="cs-CZ" sz="1800" baseline="0" noProof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krátký úvod do problematiky: </a:t>
            </a:r>
            <a:endParaRPr lang="cs-CZ" sz="1800" noProof="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1800" noProof="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noProof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 pravé síni srdeční je oblast pro modifikaci SAN </a:t>
            </a:r>
            <a:r>
              <a:rPr lang="cs-CZ" sz="1800" baseline="0" noProof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(ARGP – před RPV) lokalizována na zadní stěně, postero-mediálně.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baseline="0" noProof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Výškově (horizontálně) je to oblast na úrovni ostia SVC, tedy  junkce RA/SVC.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noProof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Zde je nejvyšší účinnost vagové denervace.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1800" baseline="0" noProof="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baseline="0" noProof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My jsme v minulosti v rámci CNA vytvořili malý studijní protokol, který srovnával účinnost denervace jednotlivých lézí v této oblasti (byl prezentován 2020 na HRS). Kohorta 16-ti pac. byla rozdělena do 2 stejně velkých skupin, 8 a 8 pacientů, u nichž se postupná denervace prováděla ve dvou směrech: v latero-septálním směru a septo-lateráním směru.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baseline="0" noProof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Kruh repezentuje průřez horní dutou žilou.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cs-CZ" sz="1800" baseline="0" noProof="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cs-CZ" sz="1800" baseline="0" noProof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Celková linie byla rozdělena </a:t>
            </a:r>
            <a:r>
              <a:rPr lang="en-US" sz="1800" baseline="0" noProof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cs-CZ" sz="1800" baseline="0" noProof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6 úseků (6 abl. bodů) a po každé lézi byl kvantifikován efekt denervace na základě měření A-A int. při HFS, neboli vyhodnocení míry suprese sinusové aktivity při vagové stimulaci. 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cs-CZ" sz="1800" baseline="0" noProof="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cs-CZ" sz="1800" baseline="0" noProof="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noProof="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F9E74-125B-46BB-A9D8-6DE331312B5E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37447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cs-CZ" sz="1800" i="0" baseline="0" noProof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Příslušné grafy reprezentující výsledné průměné hodnoty a směrodatné odchylky naměřených A-A int. v sekundách při HFS.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cs-CZ" sz="1800" i="0" baseline="0" noProof="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Char char="-"/>
              <a:tabLst/>
              <a:defRPr/>
            </a:pPr>
            <a:r>
              <a:rPr lang="cs-CZ" sz="1800" i="0" baseline="0" noProof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Lateroseptální ablace: nevyšší efekt byl v postoriorní oblasti, odpovídající bodům 1,2,3, kde byl pokles A-A int. nejvýraznější a po 3. lézi byl efekt prakticky finální</a:t>
            </a: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Char char="-"/>
              <a:tabLst/>
              <a:defRPr/>
            </a:pPr>
            <a:endParaRPr lang="cs-CZ" sz="1800" i="0" baseline="0" noProof="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Char char="-"/>
              <a:tabLst/>
              <a:defRPr/>
            </a:pPr>
            <a:r>
              <a:rPr lang="cs-CZ" sz="1800" i="0" baseline="0" noProof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Septolaterální ablace: (kdy začínáme ablovat v bodě 6) je pozvolnější pokles A-A int byl (výrazněji lineárnější) než v předchozím případě a pokračuuje prakticky po celé délce linie. Pokles je sice výraznější po vytvoření iniciálních lézí (tj. 6,5,4) než u následujících lézí 3,2,1, ale nikoliv tak markantní jako u ablace v lateroseptálním směru, což svědčí pro méně výrazný denervační efekt.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br>
              <a:rPr lang="cs-CZ" sz="1800" i="1" baseline="0" noProof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i="1" baseline="0" noProof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?(iniciální efekt z plně nedenervovaného stavu do částečně denervovaného se promítne výrazněji)?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cs-CZ" sz="1800" baseline="0" noProof="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cs-CZ" sz="1800" baseline="0" noProof="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noProof="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F9E74-125B-46BB-A9D8-6DE331312B5E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99220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noProof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Tím jsme</a:t>
            </a:r>
            <a:r>
              <a:rPr lang="cs-CZ" sz="1800" baseline="0" noProof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si identifikovali tzv. pravosíňový bod obtima neboli </a:t>
            </a:r>
            <a:r>
              <a:rPr lang="en-US" sz="1800" noProof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cs-CZ" sz="1800" noProof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sweet</a:t>
            </a:r>
            <a:r>
              <a:rPr lang="cs-CZ" sz="1800" baseline="0" noProof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spot</a:t>
            </a:r>
            <a:r>
              <a:rPr lang="en-US" sz="1800" baseline="0" noProof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cs-CZ" sz="1800" baseline="0" noProof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pro SAN denervaci.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baseline="0" noProof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800" baseline="0" noProof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ach</a:t>
            </a:r>
            <a:r>
              <a:rPr lang="cs-CZ" sz="1800" baseline="0" noProof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ází se tedy posteromediálně v oblisti vertikální střední linie SVC.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baseline="0" noProof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1800" noProof="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F9E74-125B-46BB-A9D8-6DE331312B5E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89839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noProof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Obdobně</a:t>
            </a:r>
            <a:r>
              <a:rPr lang="cs-CZ" sz="1800" baseline="0" noProof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jsme určili l</a:t>
            </a:r>
            <a:r>
              <a:rPr lang="cs-CZ" sz="1800" noProof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evosíňový bod</a:t>
            </a:r>
            <a:r>
              <a:rPr lang="cs-CZ" sz="1800" baseline="0" noProof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optima pro SAN denervaci.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noProof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Ten se</a:t>
            </a:r>
            <a:r>
              <a:rPr lang="cs-CZ" sz="1800" baseline="0" noProof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nachází</a:t>
            </a:r>
            <a:r>
              <a:rPr lang="cs-CZ" sz="1800" noProof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striktně kontralaterálně</a:t>
            </a:r>
            <a:r>
              <a:rPr lang="cs-CZ" sz="1800" baseline="0" noProof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proti pravostrannému bodu 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 oblasti interatriálního septa.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</a:t>
            </a:r>
            <a:r>
              <a:rPr lang="cs-CZ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 úrovni předního vestibulu pravé horní plicní žíly</a:t>
            </a:r>
            <a:r>
              <a:rPr lang="cs-CZ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cs-CZ" sz="1800" baseline="0" noProof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jedná se v podstatě o nejbližší levosíňový bod vůči tomu v pravé síni.</a:t>
            </a:r>
            <a:endParaRPr lang="en-GB" sz="1800" noProof="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F9E74-125B-46BB-A9D8-6DE331312B5E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08162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/>
              <a:t>Tolik</a:t>
            </a:r>
            <a:r>
              <a:rPr lang="cs-CZ" sz="1200" baseline="0" dirty="0"/>
              <a:t> úvodní backgroud dané problamatice a nyní přejděme avizovanému srovnání pravo a levosíňové denervace SAN.</a:t>
            </a:r>
            <a:endParaRPr lang="cs-CZ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studie bylo zahrnuto 24 pacientů, kteří podstoupili kardioneuroablaci pro symptomatické funkční bradyarytmie.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Pravosíňová polokruhová léze byla vytvořena z 5-6-ti ekvidistantně rozmístěných ablačních bodů (použité parametry 30 W, 30 s, 20 ml/min).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Levosíňová léze srovnatelné velikosti byla umístěna kontralaterálně</a:t>
            </a:r>
            <a:r>
              <a:rPr lang="cs-CZ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cs-C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Pacienti byli randomizováni (1:1) k ablační strategii</a:t>
            </a:r>
            <a:r>
              <a:rPr lang="cs-CZ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nejprve 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</a:t>
            </a:r>
            <a:r>
              <a:rPr lang="cs-CZ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poté 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ablace a</a:t>
            </a:r>
            <a:r>
              <a:rPr lang="cs-CZ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opačně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Vstupně, po jednostranné a po oboustranné ablaci 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byla zaznamenána sinusová frekvence a odezva na pravostrannou vysokofrekvenční vagovou stimulaci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(50 Hz, 0,05 ms, 1 V/kg [&lt;70 V], 5 s).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200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200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study enrolled patients undergoing </a:t>
            </a:r>
            <a:r>
              <a:rPr lang="en-GB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cardioneuroablation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for recurrent reflex </a:t>
            </a:r>
            <a:r>
              <a:rPr lang="en-GB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cardioinhibitory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syncope. </a:t>
            </a:r>
            <a:endParaRPr lang="cs-CZ" sz="18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They were randomly assigned to 2 ablation strategies: RA</a:t>
            </a:r>
            <a:r>
              <a:rPr lang="cs-C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before LA ablation or LA before RA ablation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cs-CZ" sz="18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 displayed on CARTO maps, right atrial lesion</a:t>
            </a:r>
            <a:r>
              <a:rPr lang="cs-C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short horizontal line composed of 5-6 ablation points</a:t>
            </a:r>
            <a:r>
              <a:rPr lang="cs-C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was created at the </a:t>
            </a:r>
            <a:r>
              <a:rPr lang="en-GB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posteroseptal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quadrant of superior vena cava ostium. </a:t>
            </a:r>
            <a:endParaRPr lang="cs-CZ" sz="18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Left atrial lesion of comparable size was placed strictly </a:t>
            </a:r>
            <a:r>
              <a:rPr lang="en-GB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contralaterally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across the interatrial septum in the anterior </a:t>
            </a:r>
            <a:r>
              <a:rPr lang="en-GB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vestibulum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a right superior pulmonary vein.</a:t>
            </a:r>
            <a:endParaRPr lang="cs-CZ" sz="1800" i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investigated s</a:t>
            </a:r>
            <a:r>
              <a:rPr lang="en-GB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inus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rate and the response to </a:t>
            </a:r>
            <a:r>
              <a:rPr lang="en-GB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extracardiac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right vagal nerve high-frequency</a:t>
            </a:r>
            <a:r>
              <a:rPr lang="cs-C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high-output 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stimulation that can be performed via internal jugular vein</a:t>
            </a:r>
            <a:r>
              <a:rPr lang="cs-C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Both 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study objectives (or outcome measure</a:t>
            </a:r>
            <a:r>
              <a:rPr lang="cs-C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cs-C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were assessed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at baseline, after </a:t>
            </a:r>
            <a:r>
              <a:rPr lang="cs-C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first and after the second ablation cluster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cs-CZ" sz="18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noProof="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F9E74-125B-46BB-A9D8-6DE331312B5E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88402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Výsledky studie</a:t>
            </a:r>
            <a:r>
              <a:rPr lang="cs-CZ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jsou následující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Některé vstupní parametry hohorty: 24 pacientů (věk: 42 ± 13 let, 50% mužů), bez komorbidit.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Celá ablační sada </a:t>
            </a:r>
            <a:r>
              <a:rPr lang="cs-CZ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(průměr hodnot pro obě skupiny) 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vedla k urychlení sinusové frekvence (81 ± 13 vs. 59 ± 12 bpm</a:t>
            </a:r>
            <a:r>
              <a:rPr lang="cs-CZ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 &lt;0,0001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a k potlačení indukovatelných sinusových pauz (maximální pauza: 1,2 ± 1,4 vs. 5,5 ± 3,0 s, </a:t>
            </a:r>
            <a:r>
              <a:rPr lang="cs-CZ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 &lt;0,0001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cs-CZ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cs-CZ" sz="1200" i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(P odpovídá porovnání výsledků pouze iniciálních a finálních čísel, nikoliv tředního sloupce).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cs-CZ" sz="12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Horní grafy reprezentují výsledky</a:t>
            </a:r>
            <a:r>
              <a:rPr lang="cs-CZ" sz="1200" i="0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při iniciální ablaci v RA, spodní grafy naopak při iniciální levosíňové ablaci.</a:t>
            </a:r>
            <a:endParaRPr lang="cs-CZ" sz="1200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12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Nalevo</a:t>
            </a:r>
            <a:r>
              <a:rPr lang="cs-CZ" sz="1200" i="0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jsou výsledky akcelerace sinusové frekvence, napravo jsou vyneseny A-A intervaly v průběhu protokolu indukované vagovou stimulací (délka sinus arrestů). 3 sloupce zobrazují jednotlivé fáze procedury: počáteční hodnoty, hodnoty po ablaci iniciální ablační sady a následné ablační sady v druhé síni.  </a:t>
            </a:r>
            <a:endParaRPr lang="cs-CZ" sz="1200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Nezávisle na zahájení ablace v pravé nebo levé síni, první jednostranná ablace byla zodpovědná přibližně za 2/3 výsledného efektu. Účinnost levosíňové proti pravosíňové ablaci byla numericky vyšší</a:t>
            </a:r>
            <a:r>
              <a:rPr lang="cs-CZ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tedy</a:t>
            </a:r>
            <a:r>
              <a:rPr lang="cs-CZ" sz="120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800" i="0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výraznější denervační efekt oproti ablaci v pravé síni (alespoň v kontextu odpovědi na vagovou stimulaci), avšak bez signifakntního statistického rozdílu.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8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8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8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Irrespective of ablation order, the first ablation cluster on average generated 77% of the </a:t>
            </a:r>
            <a:r>
              <a:rPr lang="cs-C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total 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effect on sinus rate and 68% of the </a:t>
            </a:r>
            <a:r>
              <a:rPr lang="cs-C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total effect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on suppression of </a:t>
            </a:r>
            <a:r>
              <a:rPr lang="en-GB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vagally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-induced sinus pauses.</a:t>
            </a:r>
            <a:endParaRPr lang="cs-CZ" sz="1800" i="1" dirty="0"/>
          </a:p>
          <a:p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 concerns baseline characteristics, study 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included 24 patients (12 in each group)</a:t>
            </a:r>
            <a:r>
              <a:rPr lang="cs-C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age</a:t>
            </a:r>
            <a:r>
              <a:rPr lang="cs-C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 average 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42 years, half of them males</a:t>
            </a:r>
            <a:r>
              <a:rPr lang="cs-C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without comorbidities.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cs-CZ" sz="18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 concerns global effects, s</a:t>
            </a:r>
            <a:r>
              <a:rPr lang="en-GB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tudy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ablations resulted in sinus rate acceleration on average </a:t>
            </a:r>
            <a:r>
              <a:rPr lang="cs-C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from 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59</a:t>
            </a:r>
            <a:r>
              <a:rPr lang="cs-C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 81</a:t>
            </a:r>
            <a:r>
              <a:rPr lang="cs-C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bpm and attenuation of inducible sinus arrests on average from </a:t>
            </a:r>
            <a:r>
              <a:rPr lang="cs-C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5-6 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</a:t>
            </a:r>
            <a:r>
              <a:rPr lang="cs-C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onds at baseline to almost non-responsiveness. Both effects were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highly significant.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Irrespective of ablation order, the first ablation cluster on average generated 77% of the </a:t>
            </a:r>
            <a:r>
              <a:rPr lang="cs-C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total 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effect on sinus rate and 68% of the </a:t>
            </a:r>
            <a:r>
              <a:rPr lang="cs-C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total effect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on suppression of </a:t>
            </a:r>
            <a:r>
              <a:rPr lang="en-GB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vagally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-induced sinus pauses.</a:t>
            </a:r>
            <a:endParaRPr lang="cs-CZ" sz="1800" i="1" dirty="0"/>
          </a:p>
          <a:p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busy figure shows the effect in study subgroups.</a:t>
            </a:r>
          </a:p>
          <a:p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Top graphs are for patients with ablation starting at RA, bottom graphs are for patients with ablation starting at LA. </a:t>
            </a:r>
          </a:p>
          <a:p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Left-sided graphs show sinus rate and right-sided graphs shows inducible sinus arrest</a:t>
            </a:r>
          </a:p>
          <a:p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Data is </a:t>
            </a:r>
            <a:r>
              <a:rPr lang="cs-C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GB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lways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shown 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 baseline, after the first ablation cluster and after the second cluster (in the other atrium).</a:t>
            </a:r>
          </a:p>
          <a:p>
            <a:endParaRPr lang="cs-CZ" sz="18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Left atrium ablation appears slightly more effective compared to right atrium ablation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(at least in terms of response to vagal stimulation]</a:t>
            </a:r>
            <a:r>
              <a:rPr lang="cs-C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but the between-group difference was not significant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noProof="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F9E74-125B-46BB-A9D8-6DE331312B5E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49314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8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Vyneseme-li</a:t>
            </a:r>
            <a:r>
              <a:rPr lang="cs-CZ" sz="1800" i="0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do grafu jednotlivé výsledky AA int., lépe je vidět výraznější efekt levosíňové denervace. </a:t>
            </a:r>
          </a:p>
          <a:p>
            <a:r>
              <a:rPr lang="cs-CZ" sz="1800" i="0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Číselně ovšem není statistická významnost v tomto rozdílu, jinými slovy neprokázali jsme, že levosíňová ablace má výraznější efekt než pravosíňová.  </a:t>
            </a:r>
          </a:p>
          <a:p>
            <a:endParaRPr lang="cs-CZ" sz="1800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1800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18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is another look at the data. </a:t>
            </a:r>
          </a:p>
          <a:p>
            <a:r>
              <a:rPr lang="en-GB" sz="18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cs-CZ" sz="18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 have already seen</a:t>
            </a:r>
            <a:r>
              <a:rPr lang="en-GB" sz="18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 l</a:t>
            </a:r>
            <a:r>
              <a:rPr lang="cs-CZ" sz="18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eft-sided </a:t>
            </a:r>
            <a:r>
              <a:rPr lang="en-GB" sz="18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figure</a:t>
            </a:r>
            <a:r>
              <a:rPr lang="cs-CZ" sz="18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but the right-sided line plots that are focused on </a:t>
            </a:r>
            <a:r>
              <a:rPr lang="en-GB" sz="18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vagally</a:t>
            </a:r>
            <a:r>
              <a:rPr lang="en-GB" sz="18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-induced sinus pauses</a:t>
            </a:r>
            <a:r>
              <a:rPr lang="cs-CZ" sz="18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show the data for individual patients. </a:t>
            </a:r>
          </a:p>
          <a:p>
            <a:endParaRPr lang="cs-CZ" sz="1800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18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Again, you may appreciate tha</a:t>
            </a:r>
            <a:r>
              <a:rPr lang="en-GB" sz="18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cs-CZ" sz="18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right atrium ablation was slightly less effective resulting in insufficient denervation in 5 patients, compared to 2 patients in whom the ablation started in left atrium. </a:t>
            </a:r>
            <a:endParaRPr lang="en-GB" sz="1800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18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However, the between-group dif</a:t>
            </a:r>
            <a:r>
              <a:rPr lang="en-GB" sz="18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cs-CZ" sz="18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erence in this categorical evaluation was also statistically </a:t>
            </a:r>
            <a:r>
              <a:rPr lang="en-GB" sz="18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non-</a:t>
            </a:r>
            <a:r>
              <a:rPr lang="cs-CZ" sz="18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significant.</a:t>
            </a:r>
            <a:endParaRPr lang="en-GB" sz="1800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8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 the end, the sinus node was not fully </a:t>
            </a:r>
            <a:r>
              <a:rPr lang="en-GB" sz="18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denervated</a:t>
            </a:r>
            <a:r>
              <a:rPr lang="en-GB" sz="18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by the study lesions in one patient in each group. </a:t>
            </a:r>
            <a:r>
              <a:rPr lang="cs-CZ" sz="18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endParaRPr lang="cs-CZ" sz="18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18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18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1200" b="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Jinak řečeno, vyjde-li nám při vyhodnocení statistického testu p-hodnota „blízká nule“ (standardně jsou přijímány dvě hranice: 5 % a 1 %), znamená to, že </a:t>
            </a:r>
            <a:r>
              <a:rPr lang="cs-CZ" sz="1200" b="1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naše nulová hypotéza má velmi malou oporu v pozorovaných datech a můžeme ji zamítnout.</a:t>
            </a:r>
          </a:p>
          <a:p>
            <a:r>
              <a:rPr lang="cs-CZ" sz="1200" b="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Je-li tedy např. p-hodnota menší než 0,05, nulovou hypotézu zamítáme a hovoříme o statisticky významném výsledku na hladině významnosti </a:t>
            </a:r>
            <a:r>
              <a:rPr lang="el-GR" sz="1200" b="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 = 0,05. </a:t>
            </a:r>
            <a:endParaRPr lang="cs-CZ" sz="1200" b="0" i="1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cs-CZ" dirty="0"/>
          </a:p>
          <a:p>
            <a:r>
              <a:rPr lang="cs-CZ" i="1" u="sng" dirty="0"/>
              <a:t>P-hodnota je nejmenší hladina, na které zamítáme. </a:t>
            </a:r>
          </a:p>
          <a:p>
            <a:endParaRPr lang="cs-CZ" i="1" u="sng" dirty="0"/>
          </a:p>
          <a:p>
            <a:r>
              <a:rPr lang="cs-CZ" i="1" u="sng" dirty="0"/>
              <a:t>Pravděpodobnost výsledků, které ještě více svědčí proti H0. </a:t>
            </a:r>
          </a:p>
          <a:p>
            <a:r>
              <a:rPr lang="cs-CZ" i="1" u="sng" dirty="0"/>
              <a:t>Dosažená hladina testu. </a:t>
            </a:r>
          </a:p>
          <a:p>
            <a:r>
              <a:rPr lang="cs-CZ" i="1" u="sng" dirty="0"/>
              <a:t>P-hodnota je největší hladina, na které nezamítáme. </a:t>
            </a:r>
            <a:endParaRPr lang="cs-CZ" sz="1200" b="0" i="1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cs-CZ" sz="1800" b="1" i="1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1800" b="1" i="1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1800" b="1" i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H0: jednotlivé</a:t>
            </a:r>
            <a:r>
              <a:rPr lang="cs-CZ" sz="1800" b="1" i="1" u="sng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rozdíly hodnot skupin budou mít vliv na klinický výsledek (jako vyhodnocovací kriteria používáme vzestup SF a AA intervaly…)</a:t>
            </a:r>
          </a:p>
          <a:p>
            <a:endParaRPr lang="cs-CZ" sz="18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18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Fisher exact</a:t>
            </a:r>
            <a:r>
              <a:rPr lang="cs-CZ" sz="1800" i="1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test – proč je P tak vysoká??</a:t>
            </a:r>
          </a:p>
          <a:p>
            <a:r>
              <a:rPr lang="cs-CZ" sz="1800" i="1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Limitace t testu</a:t>
            </a:r>
          </a:p>
          <a:p>
            <a:r>
              <a:rPr lang="cs-CZ" sz="1800" i="1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https://en.wikipedia.org/wiki/Fisher%27s_exact_test</a:t>
            </a:r>
          </a:p>
          <a:p>
            <a:endParaRPr lang="cs-CZ" sz="1800" i="1" baseline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https://portal.matematickabiologie.cz/index.php?pg=aplikovana-analyza-klinickych-a-biologickych-dat--biostatistika-pro-matematickou-biologii--uvod-do-testovani-hypotez--p-hodnota-a-jeji-interpretace</a:t>
            </a:r>
          </a:p>
          <a:p>
            <a:endParaRPr lang="cs-CZ" sz="18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https://cs.wikipedia.org/wiki/P-hodnota</a:t>
            </a:r>
          </a:p>
          <a:p>
            <a:endParaRPr lang="cs-CZ" sz="18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http://www.statsoft.cz/file1/PDF/newsletter/2014_06_26_StatSoft_Nebojte_se_p-hodnot.pdf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F9E74-125B-46BB-A9D8-6DE331312B5E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3421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2B9A2-616E-4F48-B6FA-9D84D96655EC}" type="datetimeFigureOut">
              <a:rPr lang="cs-CZ" smtClean="0"/>
              <a:t>08.11.2021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083AB-A8B2-4354-AB65-2A8FB0AFD7E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455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2B9A2-616E-4F48-B6FA-9D84D96655EC}" type="datetimeFigureOut">
              <a:rPr lang="cs-CZ" smtClean="0"/>
              <a:t>08.11.2021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083AB-A8B2-4354-AB65-2A8FB0AFD7E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652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2B9A2-616E-4F48-B6FA-9D84D96655EC}" type="datetimeFigureOut">
              <a:rPr lang="cs-CZ" smtClean="0"/>
              <a:t>08.11.2021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083AB-A8B2-4354-AB65-2A8FB0AFD7E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539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2B9A2-616E-4F48-B6FA-9D84D96655EC}" type="datetimeFigureOut">
              <a:rPr lang="cs-CZ" smtClean="0"/>
              <a:t>08.11.2021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083AB-A8B2-4354-AB65-2A8FB0AFD7E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646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2B9A2-616E-4F48-B6FA-9D84D96655EC}" type="datetimeFigureOut">
              <a:rPr lang="cs-CZ" smtClean="0"/>
              <a:t>08.11.2021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083AB-A8B2-4354-AB65-2A8FB0AFD7E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175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2B9A2-616E-4F48-B6FA-9D84D96655EC}" type="datetimeFigureOut">
              <a:rPr lang="cs-CZ" smtClean="0"/>
              <a:t>08.11.2021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083AB-A8B2-4354-AB65-2A8FB0AFD7E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735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2B9A2-616E-4F48-B6FA-9D84D96655EC}" type="datetimeFigureOut">
              <a:rPr lang="cs-CZ" smtClean="0"/>
              <a:t>08.11.2021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083AB-A8B2-4354-AB65-2A8FB0AFD7E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372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2B9A2-616E-4F48-B6FA-9D84D96655EC}" type="datetimeFigureOut">
              <a:rPr lang="cs-CZ" smtClean="0"/>
              <a:t>08.11.2021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083AB-A8B2-4354-AB65-2A8FB0AFD7E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834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2B9A2-616E-4F48-B6FA-9D84D96655EC}" type="datetimeFigureOut">
              <a:rPr lang="cs-CZ" smtClean="0"/>
              <a:t>08.11.2021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083AB-A8B2-4354-AB65-2A8FB0AFD7E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484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2B9A2-616E-4F48-B6FA-9D84D96655EC}" type="datetimeFigureOut">
              <a:rPr lang="cs-CZ" smtClean="0"/>
              <a:t>08.11.2021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083AB-A8B2-4354-AB65-2A8FB0AFD7E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629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2B9A2-616E-4F48-B6FA-9D84D96655EC}" type="datetimeFigureOut">
              <a:rPr lang="cs-CZ" smtClean="0"/>
              <a:t>08.11.2021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083AB-A8B2-4354-AB65-2A8FB0AFD7E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286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2B9A2-616E-4F48-B6FA-9D84D96655EC}" type="datetimeFigureOut">
              <a:rPr lang="cs-CZ" smtClean="0"/>
              <a:t>08.11.2021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C083AB-A8B2-4354-AB65-2A8FB0AFD7E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9305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cksonline.cz/18-arytmologicke-sympozium/index.php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tmp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hejs@ikem.cz" TargetMode="External"/><Relationship Id="rId5" Type="http://schemas.openxmlformats.org/officeDocument/2006/relationships/hyperlink" Target="mailto:h.jansova@seznam.cz" TargetMode="External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tmp"/><Relationship Id="rId5" Type="http://schemas.openxmlformats.org/officeDocument/2006/relationships/image" Target="../media/image8.tmp"/><Relationship Id="rId4" Type="http://schemas.openxmlformats.org/officeDocument/2006/relationships/image" Target="../media/image7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tmp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Skupina 10">
            <a:extLst>
              <a:ext uri="{FF2B5EF4-FFF2-40B4-BE49-F238E27FC236}">
                <a16:creationId xmlns:a16="http://schemas.microsoft.com/office/drawing/2014/main" id="{CD938286-0642-434E-8965-F0D5FD82E923}"/>
              </a:ext>
            </a:extLst>
          </p:cNvPr>
          <p:cNvGrpSpPr/>
          <p:nvPr/>
        </p:nvGrpSpPr>
        <p:grpSpPr>
          <a:xfrm>
            <a:off x="0" y="6324600"/>
            <a:ext cx="12192000" cy="533400"/>
            <a:chOff x="0" y="6324600"/>
            <a:chExt cx="12192000" cy="533400"/>
          </a:xfrm>
        </p:grpSpPr>
        <p:sp>
          <p:nvSpPr>
            <p:cNvPr id="12" name="Obdélník 11">
              <a:extLst>
                <a:ext uri="{FF2B5EF4-FFF2-40B4-BE49-F238E27FC236}">
                  <a16:creationId xmlns:a16="http://schemas.microsoft.com/office/drawing/2014/main" id="{20AFB569-ECF3-47D3-BC57-D7C189BFD236}"/>
                </a:ext>
              </a:extLst>
            </p:cNvPr>
            <p:cNvSpPr/>
            <p:nvPr/>
          </p:nvSpPr>
          <p:spPr>
            <a:xfrm>
              <a:off x="0" y="6324600"/>
              <a:ext cx="12192000" cy="533400"/>
            </a:xfrm>
            <a:prstGeom prst="rect">
              <a:avLst/>
            </a:prstGeom>
            <a:solidFill>
              <a:srgbClr val="E9F0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3" name="Obrázek 12" descr="Výřez obrazovky">
              <a:extLst>
                <a:ext uri="{FF2B5EF4-FFF2-40B4-BE49-F238E27FC236}">
                  <a16:creationId xmlns:a16="http://schemas.microsoft.com/office/drawing/2014/main" id="{6B9E7723-BA26-4B87-8F82-DA0945F8C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2050" y="6363506"/>
              <a:ext cx="3381073" cy="480979"/>
            </a:xfrm>
            <a:prstGeom prst="rect">
              <a:avLst/>
            </a:prstGeom>
            <a:solidFill>
              <a:srgbClr val="E9F0FA"/>
            </a:solidFill>
          </p:spPr>
        </p:pic>
      </p:grpSp>
      <p:sp>
        <p:nvSpPr>
          <p:cNvPr id="14" name="Obdélník 13">
            <a:extLst>
              <a:ext uri="{FF2B5EF4-FFF2-40B4-BE49-F238E27FC236}">
                <a16:creationId xmlns:a16="http://schemas.microsoft.com/office/drawing/2014/main" id="{0391C07E-72B1-46F9-9A9B-0C1EAD8B7FEC}"/>
              </a:ext>
            </a:extLst>
          </p:cNvPr>
          <p:cNvSpPr/>
          <p:nvPr/>
        </p:nvSpPr>
        <p:spPr>
          <a:xfrm>
            <a:off x="-73572" y="-5696"/>
            <a:ext cx="12265572" cy="846524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endParaRPr lang="en-US" altLang="cs-CZ" sz="2400" dirty="0">
              <a:solidFill>
                <a:srgbClr val="0066CC"/>
              </a:solidFill>
            </a:endParaRPr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id="{DD865A54-9B6A-4804-8E2E-137B86A440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477" y="1354091"/>
            <a:ext cx="10277474" cy="1846309"/>
          </a:xfrm>
          <a:prstGeom prst="rect">
            <a:avLst/>
          </a:prstGeom>
          <a:solidFill>
            <a:srgbClr val="FFFFC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cs-CZ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Denervace sinusového uzlu při kardioneuroablaci: randomizované porovnání pravosíňového a levosíňového přístupu</a:t>
            </a:r>
            <a:endParaRPr lang="cs-CZ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CE94E9CB-B47C-4225-93BB-57F755D8DD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356" y="6391245"/>
            <a:ext cx="12634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2400" dirty="0">
                <a:latin typeface="+mn-lt"/>
              </a:rPr>
              <a:t>11. 2021</a:t>
            </a: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33F519EF-28CF-485A-9A2D-9499D83470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4794" y="3545733"/>
            <a:ext cx="6840537" cy="14542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cs-CZ" altLang="en-US" sz="2400" b="1" dirty="0">
              <a:solidFill>
                <a:srgbClr val="002060"/>
              </a:solidFill>
            </a:endParaRPr>
          </a:p>
          <a:p>
            <a:pPr algn="ctr" eaLnBrk="1" hangingPunct="1"/>
            <a:r>
              <a:rPr lang="en-US" altLang="en-US" sz="2400" b="1" dirty="0">
                <a:solidFill>
                  <a:srgbClr val="002060"/>
                </a:solidFill>
              </a:rPr>
              <a:t>Helena </a:t>
            </a:r>
            <a:r>
              <a:rPr lang="en-US" altLang="en-US" sz="2400" b="1" dirty="0" err="1">
                <a:solidFill>
                  <a:srgbClr val="002060"/>
                </a:solidFill>
              </a:rPr>
              <a:t>Jansov</a:t>
            </a:r>
            <a:r>
              <a:rPr lang="cs-CZ" altLang="en-US" sz="2400" b="1" dirty="0">
                <a:solidFill>
                  <a:srgbClr val="002060"/>
                </a:solidFill>
              </a:rPr>
              <a:t>á</a:t>
            </a:r>
          </a:p>
          <a:p>
            <a:pPr algn="ctr" eaLnBrk="1" hangingPunct="1"/>
            <a:endParaRPr lang="cs-CZ" altLang="en-US" sz="2400" b="1" dirty="0">
              <a:solidFill>
                <a:srgbClr val="002060"/>
              </a:solidFill>
            </a:endParaRPr>
          </a:p>
          <a:p>
            <a:pPr algn="ctr" eaLnBrk="1" hangingPunct="1"/>
            <a:r>
              <a:rPr lang="cs-CZ" altLang="en-US" sz="2400" dirty="0">
                <a:solidFill>
                  <a:srgbClr val="003399"/>
                </a:solidFill>
              </a:rPr>
              <a:t>Intitut Klincké a Experimentální Medicíny (IKEM)</a:t>
            </a:r>
          </a:p>
          <a:p>
            <a:pPr algn="ctr" eaLnBrk="1" hangingPunct="1"/>
            <a:r>
              <a:rPr lang="cs-CZ" altLang="en-US" sz="2400" dirty="0">
                <a:solidFill>
                  <a:srgbClr val="003399"/>
                </a:solidFill>
              </a:rPr>
              <a:t>Praha, Česká republika</a:t>
            </a:r>
            <a:endParaRPr lang="en-US" altLang="en-US" sz="2400" dirty="0">
              <a:solidFill>
                <a:srgbClr val="003399"/>
              </a:solidFill>
            </a:endParaRPr>
          </a:p>
          <a:p>
            <a:pPr algn="ctr" eaLnBrk="1" hangingPunct="1"/>
            <a:endParaRPr lang="en-US" altLang="en-US" sz="2400" b="1" dirty="0">
              <a:solidFill>
                <a:srgbClr val="002060"/>
              </a:solidFill>
            </a:endParaRPr>
          </a:p>
          <a:p>
            <a:pPr algn="ctr" eaLnBrk="1" hangingPunct="1"/>
            <a:endParaRPr lang="en-GB" altLang="en-US" b="1" dirty="0">
              <a:solidFill>
                <a:srgbClr val="002060"/>
              </a:solidFill>
            </a:endParaRPr>
          </a:p>
          <a:p>
            <a:pPr algn="ctr" eaLnBrk="1" hangingPunct="1"/>
            <a:endParaRPr lang="cs-CZ" altLang="en-US" b="1" dirty="0">
              <a:solidFill>
                <a:srgbClr val="002060"/>
              </a:solidFill>
            </a:endParaRPr>
          </a:p>
          <a:p>
            <a:pPr algn="ctr" eaLnBrk="1" hangingPunct="1"/>
            <a:endParaRPr lang="en-GB" altLang="en-US" b="1" dirty="0">
              <a:solidFill>
                <a:srgbClr val="002060"/>
              </a:solidFill>
            </a:endParaRPr>
          </a:p>
          <a:p>
            <a:pPr algn="ctr" eaLnBrk="1" hangingPunct="1"/>
            <a:endParaRPr lang="en-GB" alt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3884602"/>
              </p:ext>
            </p:extLst>
          </p:nvPr>
        </p:nvGraphicFramePr>
        <p:xfrm>
          <a:off x="957262" y="170420"/>
          <a:ext cx="10515600" cy="494291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239829160"/>
                    </a:ext>
                  </a:extLst>
                </a:gridCol>
              </a:tblGrid>
              <a:tr h="494291">
                <a:tc>
                  <a:txBody>
                    <a:bodyPr/>
                    <a:lstStyle/>
                    <a:p>
                      <a:pPr algn="ctr"/>
                      <a:r>
                        <a:rPr lang="cs-CZ" sz="2400" b="1" u="none" dirty="0">
                          <a:solidFill>
                            <a:srgbClr val="000000"/>
                          </a:solidFill>
                          <a:effectLst/>
                          <a:hlinkClick r:id="rId4" tooltip="XVIII. české a slovenské sympozium o arytmiích a kardiostimulaci"/>
                        </a:rPr>
                        <a:t>XVIII. české a slovenské sympozium o arytmiích a kardiostimulaci</a:t>
                      </a:r>
                      <a:endParaRPr lang="cs-CZ" sz="2400" b="1" u="none" dirty="0">
                        <a:effectLst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9507959"/>
                  </a:ext>
                </a:extLst>
              </a:tr>
            </a:tbl>
          </a:graphicData>
        </a:graphic>
      </p:graphicFrame>
      <p:sp>
        <p:nvSpPr>
          <p:cNvPr id="16" name="TextovéPole 22"/>
          <p:cNvSpPr txBox="1">
            <a:spLocks noChangeArrowheads="1"/>
          </p:cNvSpPr>
          <p:nvPr/>
        </p:nvSpPr>
        <p:spPr bwMode="auto">
          <a:xfrm>
            <a:off x="4681619" y="6324600"/>
            <a:ext cx="3066886" cy="419435"/>
          </a:xfrm>
          <a:prstGeom prst="rect">
            <a:avLst/>
          </a:prstGeom>
          <a:solidFill>
            <a:srgbClr val="D7D7E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48482" tIns="74241" anchor="ctr"/>
          <a:lstStyle/>
          <a:p>
            <a:pPr algn="ctr"/>
            <a:r>
              <a:rPr lang="en-GB" altLang="cs-CZ" sz="1600" dirty="0"/>
              <a:t>Conflict of interest: NONE</a:t>
            </a:r>
          </a:p>
        </p:txBody>
      </p:sp>
    </p:spTree>
    <p:extLst>
      <p:ext uri="{BB962C8B-B14F-4D97-AF65-F5344CB8AC3E}">
        <p14:creationId xmlns:p14="http://schemas.microsoft.com/office/powerpoint/2010/main" val="1501339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Line 3">
            <a:extLst>
              <a:ext uri="{FF2B5EF4-FFF2-40B4-BE49-F238E27FC236}">
                <a16:creationId xmlns:a16="http://schemas.microsoft.com/office/drawing/2014/main" id="{61FD4469-CED4-454A-91D5-32C2015513BB}"/>
              </a:ext>
            </a:extLst>
          </p:cNvPr>
          <p:cNvSpPr>
            <a:spLocks noChangeShapeType="1"/>
          </p:cNvSpPr>
          <p:nvPr/>
        </p:nvSpPr>
        <p:spPr bwMode="auto">
          <a:xfrm>
            <a:off x="256674" y="514350"/>
            <a:ext cx="11638196" cy="34925"/>
          </a:xfrm>
          <a:prstGeom prst="line">
            <a:avLst/>
          </a:prstGeom>
          <a:noFill/>
          <a:ln w="76200" cmpd="tri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3177116D-CF04-4118-8568-5EDA8866D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25" y="11857"/>
            <a:ext cx="1212795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cs-CZ" altLang="en-US" sz="3200" b="1" dirty="0">
              <a:solidFill>
                <a:srgbClr val="0066CC"/>
              </a:solidFill>
            </a:endParaRPr>
          </a:p>
        </p:txBody>
      </p:sp>
      <p:grpSp>
        <p:nvGrpSpPr>
          <p:cNvPr id="44" name="Skupina 43">
            <a:extLst>
              <a:ext uri="{FF2B5EF4-FFF2-40B4-BE49-F238E27FC236}">
                <a16:creationId xmlns:a16="http://schemas.microsoft.com/office/drawing/2014/main" id="{F36E0B9B-2B50-483A-AB80-FB6F9FF57430}"/>
              </a:ext>
            </a:extLst>
          </p:cNvPr>
          <p:cNvGrpSpPr/>
          <p:nvPr/>
        </p:nvGrpSpPr>
        <p:grpSpPr>
          <a:xfrm>
            <a:off x="0" y="6324600"/>
            <a:ext cx="12192000" cy="533400"/>
            <a:chOff x="0" y="6324600"/>
            <a:chExt cx="12192000" cy="533400"/>
          </a:xfrm>
        </p:grpSpPr>
        <p:sp>
          <p:nvSpPr>
            <p:cNvPr id="46" name="Obdélník 45">
              <a:extLst>
                <a:ext uri="{FF2B5EF4-FFF2-40B4-BE49-F238E27FC236}">
                  <a16:creationId xmlns:a16="http://schemas.microsoft.com/office/drawing/2014/main" id="{039E74C9-72CC-4DEA-984C-BEEFE045AD35}"/>
                </a:ext>
              </a:extLst>
            </p:cNvPr>
            <p:cNvSpPr/>
            <p:nvPr/>
          </p:nvSpPr>
          <p:spPr>
            <a:xfrm>
              <a:off x="0" y="6324600"/>
              <a:ext cx="12192000" cy="533400"/>
            </a:xfrm>
            <a:prstGeom prst="rect">
              <a:avLst/>
            </a:prstGeom>
            <a:solidFill>
              <a:srgbClr val="E9F0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47" name="Obrázek 46" descr="Výřez obrazovky">
              <a:extLst>
                <a:ext uri="{FF2B5EF4-FFF2-40B4-BE49-F238E27FC236}">
                  <a16:creationId xmlns:a16="http://schemas.microsoft.com/office/drawing/2014/main" id="{8AD8C707-9794-4AC5-9904-8A8ABF52D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2050" y="6363506"/>
              <a:ext cx="3381073" cy="480979"/>
            </a:xfrm>
            <a:prstGeom prst="rect">
              <a:avLst/>
            </a:prstGeom>
            <a:solidFill>
              <a:srgbClr val="E9F0FA"/>
            </a:solidFill>
          </p:spPr>
        </p:pic>
      </p:grpSp>
      <p:sp>
        <p:nvSpPr>
          <p:cNvPr id="2" name="Rectangle 1"/>
          <p:cNvSpPr/>
          <p:nvPr/>
        </p:nvSpPr>
        <p:spPr>
          <a:xfrm>
            <a:off x="4441251" y="-8870"/>
            <a:ext cx="33094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altLang="en-US" sz="3200" b="1" dirty="0">
                <a:solidFill>
                  <a:srgbClr val="0070C0"/>
                </a:solidFill>
              </a:rPr>
              <a:t>Protokol: výsledky</a:t>
            </a:r>
            <a:endParaRPr lang="en-US" altLang="en-US" sz="3200" dirty="0">
              <a:solidFill>
                <a:srgbClr val="0070C0"/>
              </a:solidFill>
            </a:endParaRPr>
          </a:p>
        </p:txBody>
      </p:sp>
      <p:grpSp>
        <p:nvGrpSpPr>
          <p:cNvPr id="9" name="Skupina 2">
            <a:extLst>
              <a:ext uri="{FF2B5EF4-FFF2-40B4-BE49-F238E27FC236}">
                <a16:creationId xmlns:a16="http://schemas.microsoft.com/office/drawing/2014/main" id="{714D9920-B024-4815-8729-CC561D37748E}"/>
              </a:ext>
            </a:extLst>
          </p:cNvPr>
          <p:cNvGrpSpPr/>
          <p:nvPr/>
        </p:nvGrpSpPr>
        <p:grpSpPr>
          <a:xfrm>
            <a:off x="7641960" y="636058"/>
            <a:ext cx="3156783" cy="5571701"/>
            <a:chOff x="2419461" y="636058"/>
            <a:chExt cx="3156783" cy="5571701"/>
          </a:xfrm>
        </p:grpSpPr>
        <p:pic>
          <p:nvPicPr>
            <p:cNvPr id="10" name="Obrázek 22">
              <a:extLst>
                <a:ext uri="{FF2B5EF4-FFF2-40B4-BE49-F238E27FC236}">
                  <a16:creationId xmlns:a16="http://schemas.microsoft.com/office/drawing/2014/main" id="{BF293167-64DB-46E1-B461-5D5C1FBB47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0000" t="3147" r="2642" b="2951"/>
            <a:stretch/>
          </p:blipFill>
          <p:spPr>
            <a:xfrm>
              <a:off x="2419461" y="1511964"/>
              <a:ext cx="3156783" cy="4695795"/>
            </a:xfrm>
            <a:prstGeom prst="rect">
              <a:avLst/>
            </a:prstGeom>
          </p:spPr>
        </p:pic>
        <p:grpSp>
          <p:nvGrpSpPr>
            <p:cNvPr id="11" name="Skupina 1">
              <a:extLst>
                <a:ext uri="{FF2B5EF4-FFF2-40B4-BE49-F238E27FC236}">
                  <a16:creationId xmlns:a16="http://schemas.microsoft.com/office/drawing/2014/main" id="{7FD63B70-B70F-412B-8F39-679C080E9B92}"/>
                </a:ext>
              </a:extLst>
            </p:cNvPr>
            <p:cNvGrpSpPr/>
            <p:nvPr/>
          </p:nvGrpSpPr>
          <p:grpSpPr>
            <a:xfrm>
              <a:off x="2869807" y="636058"/>
              <a:ext cx="2236914" cy="828803"/>
              <a:chOff x="2869807" y="636058"/>
              <a:chExt cx="2236914" cy="828803"/>
            </a:xfrm>
          </p:grpSpPr>
          <p:sp>
            <p:nvSpPr>
              <p:cNvPr id="12" name="TextovéPole 23">
                <a:extLst>
                  <a:ext uri="{FF2B5EF4-FFF2-40B4-BE49-F238E27FC236}">
                    <a16:creationId xmlns:a16="http://schemas.microsoft.com/office/drawing/2014/main" id="{05F7CF50-A4EE-49BD-A8F2-1EE17FD3B652}"/>
                  </a:ext>
                </a:extLst>
              </p:cNvPr>
              <p:cNvSpPr txBox="1"/>
              <p:nvPr/>
            </p:nvSpPr>
            <p:spPr>
              <a:xfrm>
                <a:off x="2869807" y="636058"/>
                <a:ext cx="223691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/>
                  <a:t>Sinus arrest during vagal stimulation</a:t>
                </a:r>
              </a:p>
            </p:txBody>
          </p:sp>
          <p:sp>
            <p:nvSpPr>
              <p:cNvPr id="13" name="Šipka: doprava 24">
                <a:extLst>
                  <a:ext uri="{FF2B5EF4-FFF2-40B4-BE49-F238E27FC236}">
                    <a16:creationId xmlns:a16="http://schemas.microsoft.com/office/drawing/2014/main" id="{4A6CF7B9-BD04-4C0A-9325-C2C81C573993}"/>
                  </a:ext>
                </a:extLst>
              </p:cNvPr>
              <p:cNvSpPr/>
              <p:nvPr/>
            </p:nvSpPr>
            <p:spPr>
              <a:xfrm rot="5400000">
                <a:off x="3851398" y="1243713"/>
                <a:ext cx="220081" cy="222216"/>
              </a:xfrm>
              <a:prstGeom prst="rightArrow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grpSp>
        <p:nvGrpSpPr>
          <p:cNvPr id="15" name="Skupina 14">
            <a:extLst>
              <a:ext uri="{FF2B5EF4-FFF2-40B4-BE49-F238E27FC236}">
                <a16:creationId xmlns:a16="http://schemas.microsoft.com/office/drawing/2014/main" id="{18E6149B-E87A-45FF-A321-5F386804C5F3}"/>
              </a:ext>
            </a:extLst>
          </p:cNvPr>
          <p:cNvGrpSpPr/>
          <p:nvPr/>
        </p:nvGrpSpPr>
        <p:grpSpPr>
          <a:xfrm>
            <a:off x="30040" y="614283"/>
            <a:ext cx="7289352" cy="5629434"/>
            <a:chOff x="4659725" y="578326"/>
            <a:chExt cx="7289352" cy="5629434"/>
          </a:xfrm>
        </p:grpSpPr>
        <p:grpSp>
          <p:nvGrpSpPr>
            <p:cNvPr id="17" name="Skupina 15">
              <a:extLst>
                <a:ext uri="{FF2B5EF4-FFF2-40B4-BE49-F238E27FC236}">
                  <a16:creationId xmlns:a16="http://schemas.microsoft.com/office/drawing/2014/main" id="{C11BE1BB-E56F-421E-A83F-8C5AB718657E}"/>
                </a:ext>
              </a:extLst>
            </p:cNvPr>
            <p:cNvGrpSpPr/>
            <p:nvPr/>
          </p:nvGrpSpPr>
          <p:grpSpPr>
            <a:xfrm>
              <a:off x="4659725" y="2394545"/>
              <a:ext cx="849582" cy="646331"/>
              <a:chOff x="4659725" y="2394545"/>
              <a:chExt cx="849582" cy="646331"/>
            </a:xfrm>
          </p:grpSpPr>
          <p:sp>
            <p:nvSpPr>
              <p:cNvPr id="33" name="TextovéPole 34">
                <a:extLst>
                  <a:ext uri="{FF2B5EF4-FFF2-40B4-BE49-F238E27FC236}">
                    <a16:creationId xmlns:a16="http://schemas.microsoft.com/office/drawing/2014/main" id="{58DDAF3A-7636-4B1E-B71B-0242ED48B036}"/>
                  </a:ext>
                </a:extLst>
              </p:cNvPr>
              <p:cNvSpPr txBox="1"/>
              <p:nvPr/>
            </p:nvSpPr>
            <p:spPr>
              <a:xfrm>
                <a:off x="4659725" y="2394545"/>
                <a:ext cx="75447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b="1" dirty="0">
                    <a:solidFill>
                      <a:srgbClr val="0070C0"/>
                    </a:solidFill>
                  </a:rPr>
                  <a:t>RA</a:t>
                </a:r>
                <a:r>
                  <a:rPr lang="en-GB" b="1" dirty="0">
                    <a:solidFill>
                      <a:srgbClr val="0070C0"/>
                    </a:solidFill>
                  </a:rPr>
                  <a:t> first</a:t>
                </a:r>
              </a:p>
            </p:txBody>
          </p:sp>
          <p:sp>
            <p:nvSpPr>
              <p:cNvPr id="34" name="Šipka: doprava 35">
                <a:extLst>
                  <a:ext uri="{FF2B5EF4-FFF2-40B4-BE49-F238E27FC236}">
                    <a16:creationId xmlns:a16="http://schemas.microsoft.com/office/drawing/2014/main" id="{A70CC125-062F-47E7-8397-7C1E850827FC}"/>
                  </a:ext>
                </a:extLst>
              </p:cNvPr>
              <p:cNvSpPr/>
              <p:nvPr/>
            </p:nvSpPr>
            <p:spPr>
              <a:xfrm>
                <a:off x="5270646" y="2564841"/>
                <a:ext cx="238661" cy="222215"/>
              </a:xfrm>
              <a:prstGeom prst="rightArrow">
                <a:avLst/>
              </a:prstGeom>
              <a:solidFill>
                <a:srgbClr val="6A8ED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grpSp>
          <p:nvGrpSpPr>
            <p:cNvPr id="18" name="Skupina 16">
              <a:extLst>
                <a:ext uri="{FF2B5EF4-FFF2-40B4-BE49-F238E27FC236}">
                  <a16:creationId xmlns:a16="http://schemas.microsoft.com/office/drawing/2014/main" id="{E2ED4284-233B-402D-8A33-4DC141BCA947}"/>
                </a:ext>
              </a:extLst>
            </p:cNvPr>
            <p:cNvGrpSpPr/>
            <p:nvPr/>
          </p:nvGrpSpPr>
          <p:grpSpPr>
            <a:xfrm>
              <a:off x="4659725" y="4629737"/>
              <a:ext cx="867003" cy="646331"/>
              <a:chOff x="4659725" y="4629737"/>
              <a:chExt cx="867003" cy="646331"/>
            </a:xfrm>
          </p:grpSpPr>
          <p:sp>
            <p:nvSpPr>
              <p:cNvPr id="31" name="TextovéPole 32">
                <a:extLst>
                  <a:ext uri="{FF2B5EF4-FFF2-40B4-BE49-F238E27FC236}">
                    <a16:creationId xmlns:a16="http://schemas.microsoft.com/office/drawing/2014/main" id="{32602F6F-8868-4188-AF08-689993BEF3C1}"/>
                  </a:ext>
                </a:extLst>
              </p:cNvPr>
              <p:cNvSpPr txBox="1"/>
              <p:nvPr/>
            </p:nvSpPr>
            <p:spPr>
              <a:xfrm>
                <a:off x="4659725" y="4629737"/>
                <a:ext cx="75447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b="1" dirty="0">
                    <a:solidFill>
                      <a:srgbClr val="FF0000"/>
                    </a:solidFill>
                  </a:rPr>
                  <a:t>LA </a:t>
                </a:r>
                <a:r>
                  <a:rPr lang="en-GB" b="1" dirty="0">
                    <a:solidFill>
                      <a:srgbClr val="FF0000"/>
                    </a:solidFill>
                  </a:rPr>
                  <a:t>first</a:t>
                </a:r>
              </a:p>
            </p:txBody>
          </p:sp>
          <p:sp>
            <p:nvSpPr>
              <p:cNvPr id="32" name="Šipka: doprava 33">
                <a:extLst>
                  <a:ext uri="{FF2B5EF4-FFF2-40B4-BE49-F238E27FC236}">
                    <a16:creationId xmlns:a16="http://schemas.microsoft.com/office/drawing/2014/main" id="{36D56389-4C76-4116-AA71-9F24C24A9A0E}"/>
                  </a:ext>
                </a:extLst>
              </p:cNvPr>
              <p:cNvSpPr/>
              <p:nvPr/>
            </p:nvSpPr>
            <p:spPr>
              <a:xfrm>
                <a:off x="5288067" y="4841796"/>
                <a:ext cx="238661" cy="222215"/>
              </a:xfrm>
              <a:prstGeom prst="right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grpSp>
          <p:nvGrpSpPr>
            <p:cNvPr id="19" name="Skupina 17">
              <a:extLst>
                <a:ext uri="{FF2B5EF4-FFF2-40B4-BE49-F238E27FC236}">
                  <a16:creationId xmlns:a16="http://schemas.microsoft.com/office/drawing/2014/main" id="{451A6200-A818-4A24-94D8-8A39A3F72AF0}"/>
                </a:ext>
              </a:extLst>
            </p:cNvPr>
            <p:cNvGrpSpPr/>
            <p:nvPr/>
          </p:nvGrpSpPr>
          <p:grpSpPr>
            <a:xfrm>
              <a:off x="6595951" y="825460"/>
              <a:ext cx="1624520" cy="615622"/>
              <a:chOff x="6595951" y="825460"/>
              <a:chExt cx="1624520" cy="615622"/>
            </a:xfrm>
          </p:grpSpPr>
          <p:sp>
            <p:nvSpPr>
              <p:cNvPr id="29" name="TextovéPole 30">
                <a:extLst>
                  <a:ext uri="{FF2B5EF4-FFF2-40B4-BE49-F238E27FC236}">
                    <a16:creationId xmlns:a16="http://schemas.microsoft.com/office/drawing/2014/main" id="{41D629BE-6FA2-4446-8865-7B8554F95DF3}"/>
                  </a:ext>
                </a:extLst>
              </p:cNvPr>
              <p:cNvSpPr txBox="1"/>
              <p:nvPr/>
            </p:nvSpPr>
            <p:spPr>
              <a:xfrm>
                <a:off x="6595951" y="825460"/>
                <a:ext cx="16245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/>
                  <a:t>Sinus rate</a:t>
                </a:r>
              </a:p>
            </p:txBody>
          </p:sp>
          <p:sp>
            <p:nvSpPr>
              <p:cNvPr id="30" name="Šipka: doprava 31">
                <a:extLst>
                  <a:ext uri="{FF2B5EF4-FFF2-40B4-BE49-F238E27FC236}">
                    <a16:creationId xmlns:a16="http://schemas.microsoft.com/office/drawing/2014/main" id="{42048A79-B29B-4EA4-AED9-5432CB21D68F}"/>
                  </a:ext>
                </a:extLst>
              </p:cNvPr>
              <p:cNvSpPr/>
              <p:nvPr/>
            </p:nvSpPr>
            <p:spPr>
              <a:xfrm rot="5400000">
                <a:off x="7298171" y="1219934"/>
                <a:ext cx="220081" cy="222216"/>
              </a:xfrm>
              <a:prstGeom prst="rightArrow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grpSp>
          <p:nvGrpSpPr>
            <p:cNvPr id="20" name="Skupina 18">
              <a:extLst>
                <a:ext uri="{FF2B5EF4-FFF2-40B4-BE49-F238E27FC236}">
                  <a16:creationId xmlns:a16="http://schemas.microsoft.com/office/drawing/2014/main" id="{1B29C9B3-1CF0-403F-AD8C-CC66F3F848D1}"/>
                </a:ext>
              </a:extLst>
            </p:cNvPr>
            <p:cNvGrpSpPr/>
            <p:nvPr/>
          </p:nvGrpSpPr>
          <p:grpSpPr>
            <a:xfrm>
              <a:off x="9174034" y="578326"/>
              <a:ext cx="2492829" cy="868558"/>
              <a:chOff x="9174034" y="578326"/>
              <a:chExt cx="2492829" cy="868558"/>
            </a:xfrm>
          </p:grpSpPr>
          <p:sp>
            <p:nvSpPr>
              <p:cNvPr id="27" name="TextovéPole 28">
                <a:extLst>
                  <a:ext uri="{FF2B5EF4-FFF2-40B4-BE49-F238E27FC236}">
                    <a16:creationId xmlns:a16="http://schemas.microsoft.com/office/drawing/2014/main" id="{D1C5FBF9-04C2-479B-B441-D12FEBFADB63}"/>
                  </a:ext>
                </a:extLst>
              </p:cNvPr>
              <p:cNvSpPr txBox="1"/>
              <p:nvPr/>
            </p:nvSpPr>
            <p:spPr>
              <a:xfrm>
                <a:off x="9174034" y="578326"/>
                <a:ext cx="24928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/>
                  <a:t>Sinus arrest during vagal stimulation</a:t>
                </a:r>
              </a:p>
            </p:txBody>
          </p:sp>
          <p:sp>
            <p:nvSpPr>
              <p:cNvPr id="28" name="Šipka: doprava 29">
                <a:extLst>
                  <a:ext uri="{FF2B5EF4-FFF2-40B4-BE49-F238E27FC236}">
                    <a16:creationId xmlns:a16="http://schemas.microsoft.com/office/drawing/2014/main" id="{5C3EA19E-C7E5-4032-A56B-634EA6366FBA}"/>
                  </a:ext>
                </a:extLst>
              </p:cNvPr>
              <p:cNvSpPr/>
              <p:nvPr/>
            </p:nvSpPr>
            <p:spPr>
              <a:xfrm rot="5400000">
                <a:off x="10233047" y="1225736"/>
                <a:ext cx="220081" cy="222216"/>
              </a:xfrm>
              <a:prstGeom prst="rightArrow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grpSp>
          <p:nvGrpSpPr>
            <p:cNvPr id="21" name="Skupina 19">
              <a:extLst>
                <a:ext uri="{FF2B5EF4-FFF2-40B4-BE49-F238E27FC236}">
                  <a16:creationId xmlns:a16="http://schemas.microsoft.com/office/drawing/2014/main" id="{ED1C87B0-BC23-4123-BEEB-6142B347E87A}"/>
                </a:ext>
              </a:extLst>
            </p:cNvPr>
            <p:cNvGrpSpPr/>
            <p:nvPr/>
          </p:nvGrpSpPr>
          <p:grpSpPr>
            <a:xfrm>
              <a:off x="5604249" y="1477979"/>
              <a:ext cx="6344828" cy="4729781"/>
              <a:chOff x="5604249" y="1477979"/>
              <a:chExt cx="6344828" cy="4729781"/>
            </a:xfrm>
          </p:grpSpPr>
          <p:pic>
            <p:nvPicPr>
              <p:cNvPr id="22" name="Obrázek 20">
                <a:extLst>
                  <a:ext uri="{FF2B5EF4-FFF2-40B4-BE49-F238E27FC236}">
                    <a16:creationId xmlns:a16="http://schemas.microsoft.com/office/drawing/2014/main" id="{6B95E878-6BC7-40F2-A5E5-A727602C8E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4249" y="1477979"/>
                <a:ext cx="6344828" cy="4729781"/>
              </a:xfrm>
              <a:prstGeom prst="rect">
                <a:avLst/>
              </a:prstGeom>
            </p:spPr>
          </p:pic>
          <p:sp>
            <p:nvSpPr>
              <p:cNvPr id="23" name="TextovéPole 21">
                <a:extLst>
                  <a:ext uri="{FF2B5EF4-FFF2-40B4-BE49-F238E27FC236}">
                    <a16:creationId xmlns:a16="http://schemas.microsoft.com/office/drawing/2014/main" id="{B19693D7-0D7B-4705-B986-9C7DE2640F2E}"/>
                  </a:ext>
                </a:extLst>
              </p:cNvPr>
              <p:cNvSpPr txBox="1"/>
              <p:nvPr/>
            </p:nvSpPr>
            <p:spPr>
              <a:xfrm>
                <a:off x="7408211" y="3123977"/>
                <a:ext cx="12228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400" dirty="0"/>
                  <a:t>P </a:t>
                </a:r>
                <a:r>
                  <a:rPr lang="en-GB" sz="1400" dirty="0"/>
                  <a:t>&lt; 0.001</a:t>
                </a:r>
                <a:endParaRPr lang="cs-CZ" sz="1400" dirty="0"/>
              </a:p>
            </p:txBody>
          </p:sp>
          <p:sp>
            <p:nvSpPr>
              <p:cNvPr id="24" name="TextovéPole 25">
                <a:extLst>
                  <a:ext uri="{FF2B5EF4-FFF2-40B4-BE49-F238E27FC236}">
                    <a16:creationId xmlns:a16="http://schemas.microsoft.com/office/drawing/2014/main" id="{1D8C5F9E-DCA2-454B-884B-F8584CD22C88}"/>
                  </a:ext>
                </a:extLst>
              </p:cNvPr>
              <p:cNvSpPr txBox="1"/>
              <p:nvPr/>
            </p:nvSpPr>
            <p:spPr>
              <a:xfrm>
                <a:off x="7507671" y="5315970"/>
                <a:ext cx="12228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400" dirty="0"/>
                  <a:t>P </a:t>
                </a:r>
                <a:r>
                  <a:rPr lang="en-GB" sz="1400" dirty="0"/>
                  <a:t>&lt; 0.001</a:t>
                </a:r>
                <a:endParaRPr lang="cs-CZ" sz="1400" dirty="0"/>
              </a:p>
            </p:txBody>
          </p:sp>
          <p:sp>
            <p:nvSpPr>
              <p:cNvPr id="25" name="TextovéPole 26">
                <a:extLst>
                  <a:ext uri="{FF2B5EF4-FFF2-40B4-BE49-F238E27FC236}">
                    <a16:creationId xmlns:a16="http://schemas.microsoft.com/office/drawing/2014/main" id="{DD5A83C8-6C31-43A3-9037-737F2F04AD60}"/>
                  </a:ext>
                </a:extLst>
              </p:cNvPr>
              <p:cNvSpPr txBox="1"/>
              <p:nvPr/>
            </p:nvSpPr>
            <p:spPr>
              <a:xfrm>
                <a:off x="10547851" y="2240656"/>
                <a:ext cx="12228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400" dirty="0"/>
                  <a:t>P </a:t>
                </a:r>
                <a:r>
                  <a:rPr lang="en-GB" sz="1400" dirty="0"/>
                  <a:t>&lt; 0.001</a:t>
                </a:r>
                <a:endParaRPr lang="cs-CZ" sz="1400" dirty="0"/>
              </a:p>
            </p:txBody>
          </p:sp>
          <p:sp>
            <p:nvSpPr>
              <p:cNvPr id="26" name="TextovéPole 27">
                <a:extLst>
                  <a:ext uri="{FF2B5EF4-FFF2-40B4-BE49-F238E27FC236}">
                    <a16:creationId xmlns:a16="http://schemas.microsoft.com/office/drawing/2014/main" id="{4CC3EB52-B3E6-4B02-94BF-1AD875FB9C4B}"/>
                  </a:ext>
                </a:extLst>
              </p:cNvPr>
              <p:cNvSpPr txBox="1"/>
              <p:nvPr/>
            </p:nvSpPr>
            <p:spPr>
              <a:xfrm>
                <a:off x="10547851" y="4645125"/>
                <a:ext cx="12228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400" dirty="0"/>
                  <a:t>P </a:t>
                </a:r>
                <a:r>
                  <a:rPr lang="en-GB" sz="1400" dirty="0"/>
                  <a:t>&lt; 0.001</a:t>
                </a:r>
                <a:endParaRPr lang="cs-CZ" sz="1400" dirty="0"/>
              </a:p>
            </p:txBody>
          </p:sp>
        </p:grpSp>
      </p:grpSp>
      <p:sp>
        <p:nvSpPr>
          <p:cNvPr id="35" name="TextovéPole 3">
            <a:extLst>
              <a:ext uri="{FF2B5EF4-FFF2-40B4-BE49-F238E27FC236}">
                <a16:creationId xmlns:a16="http://schemas.microsoft.com/office/drawing/2014/main" id="{36928BBF-4646-439A-8D63-CA39FC50627C}"/>
              </a:ext>
            </a:extLst>
          </p:cNvPr>
          <p:cNvSpPr txBox="1"/>
          <p:nvPr/>
        </p:nvSpPr>
        <p:spPr>
          <a:xfrm>
            <a:off x="10865003" y="3175515"/>
            <a:ext cx="982440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err="1"/>
              <a:t>Fisher</a:t>
            </a:r>
            <a:r>
              <a:rPr lang="cs-CZ" b="1" dirty="0"/>
              <a:t> </a:t>
            </a:r>
            <a:r>
              <a:rPr lang="cs-CZ" b="1" dirty="0" err="1"/>
              <a:t>exact</a:t>
            </a:r>
            <a:r>
              <a:rPr lang="cs-CZ" b="1" dirty="0"/>
              <a:t> test </a:t>
            </a:r>
          </a:p>
          <a:p>
            <a:pPr algn="ctr"/>
            <a:r>
              <a:rPr lang="cs-CZ" b="1" dirty="0"/>
              <a:t>P=0.37</a:t>
            </a:r>
          </a:p>
        </p:txBody>
      </p:sp>
    </p:spTree>
    <p:extLst>
      <p:ext uri="{BB962C8B-B14F-4D97-AF65-F5344CB8AC3E}">
        <p14:creationId xmlns:p14="http://schemas.microsoft.com/office/powerpoint/2010/main" val="137085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Line 3">
            <a:extLst>
              <a:ext uri="{FF2B5EF4-FFF2-40B4-BE49-F238E27FC236}">
                <a16:creationId xmlns:a16="http://schemas.microsoft.com/office/drawing/2014/main" id="{61FD4469-CED4-454A-91D5-32C2015513BB}"/>
              </a:ext>
            </a:extLst>
          </p:cNvPr>
          <p:cNvSpPr>
            <a:spLocks noChangeShapeType="1"/>
          </p:cNvSpPr>
          <p:nvPr/>
        </p:nvSpPr>
        <p:spPr bwMode="auto">
          <a:xfrm>
            <a:off x="256674" y="514350"/>
            <a:ext cx="11638196" cy="34925"/>
          </a:xfrm>
          <a:prstGeom prst="line">
            <a:avLst/>
          </a:prstGeom>
          <a:noFill/>
          <a:ln w="76200" cmpd="tri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3177116D-CF04-4118-8568-5EDA8866D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25" y="11857"/>
            <a:ext cx="1212795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cs-CZ" altLang="en-US" sz="3200" b="1" dirty="0">
              <a:solidFill>
                <a:srgbClr val="0066CC"/>
              </a:solidFill>
            </a:endParaRPr>
          </a:p>
        </p:txBody>
      </p:sp>
      <p:grpSp>
        <p:nvGrpSpPr>
          <p:cNvPr id="44" name="Skupina 43">
            <a:extLst>
              <a:ext uri="{FF2B5EF4-FFF2-40B4-BE49-F238E27FC236}">
                <a16:creationId xmlns:a16="http://schemas.microsoft.com/office/drawing/2014/main" id="{F36E0B9B-2B50-483A-AB80-FB6F9FF57430}"/>
              </a:ext>
            </a:extLst>
          </p:cNvPr>
          <p:cNvGrpSpPr/>
          <p:nvPr/>
        </p:nvGrpSpPr>
        <p:grpSpPr>
          <a:xfrm>
            <a:off x="0" y="6324600"/>
            <a:ext cx="12192000" cy="533400"/>
            <a:chOff x="0" y="6324600"/>
            <a:chExt cx="12192000" cy="533400"/>
          </a:xfrm>
        </p:grpSpPr>
        <p:sp>
          <p:nvSpPr>
            <p:cNvPr id="46" name="Obdélník 45">
              <a:extLst>
                <a:ext uri="{FF2B5EF4-FFF2-40B4-BE49-F238E27FC236}">
                  <a16:creationId xmlns:a16="http://schemas.microsoft.com/office/drawing/2014/main" id="{039E74C9-72CC-4DEA-984C-BEEFE045AD35}"/>
                </a:ext>
              </a:extLst>
            </p:cNvPr>
            <p:cNvSpPr/>
            <p:nvPr/>
          </p:nvSpPr>
          <p:spPr>
            <a:xfrm>
              <a:off x="0" y="6324600"/>
              <a:ext cx="12192000" cy="533400"/>
            </a:xfrm>
            <a:prstGeom prst="rect">
              <a:avLst/>
            </a:prstGeom>
            <a:solidFill>
              <a:srgbClr val="E9F0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47" name="Obrázek 46" descr="Výřez obrazovky">
              <a:extLst>
                <a:ext uri="{FF2B5EF4-FFF2-40B4-BE49-F238E27FC236}">
                  <a16:creationId xmlns:a16="http://schemas.microsoft.com/office/drawing/2014/main" id="{8AD8C707-9794-4AC5-9904-8A8ABF52D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2050" y="6363506"/>
              <a:ext cx="3381073" cy="480979"/>
            </a:xfrm>
            <a:prstGeom prst="rect">
              <a:avLst/>
            </a:prstGeom>
            <a:solidFill>
              <a:srgbClr val="E9F0FA"/>
            </a:solidFill>
          </p:spPr>
        </p:pic>
      </p:grpSp>
      <p:sp>
        <p:nvSpPr>
          <p:cNvPr id="2" name="Rectangle 1"/>
          <p:cNvSpPr/>
          <p:nvPr/>
        </p:nvSpPr>
        <p:spPr>
          <a:xfrm>
            <a:off x="5537384" y="-8870"/>
            <a:ext cx="11172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altLang="en-US" sz="3200" b="1" dirty="0">
                <a:solidFill>
                  <a:srgbClr val="0070C0"/>
                </a:solidFill>
              </a:rPr>
              <a:t>Závěr</a:t>
            </a:r>
            <a:endParaRPr lang="en-US" altLang="en-US" sz="3200" dirty="0">
              <a:solidFill>
                <a:srgbClr val="0070C0"/>
              </a:solidFill>
            </a:endParaRPr>
          </a:p>
        </p:txBody>
      </p:sp>
      <p:sp>
        <p:nvSpPr>
          <p:cNvPr id="36" name="TextovéPole 8">
            <a:extLst>
              <a:ext uri="{FF2B5EF4-FFF2-40B4-BE49-F238E27FC236}">
                <a16:creationId xmlns:a16="http://schemas.microsoft.com/office/drawing/2014/main" id="{8A31A481-73B1-4C32-8C4D-0DEF032EB85E}"/>
              </a:ext>
            </a:extLst>
          </p:cNvPr>
          <p:cNvSpPr txBox="1"/>
          <p:nvPr/>
        </p:nvSpPr>
        <p:spPr>
          <a:xfrm>
            <a:off x="842457" y="621310"/>
            <a:ext cx="10507081" cy="55851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endParaRPr lang="cs-CZ" sz="2400" dirty="0"/>
          </a:p>
          <a:p>
            <a:pPr marL="457200" indent="-457200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sz="2400" dirty="0"/>
              <a:t>Pravosíňová ani levosíňová ablace nemá dominantní vliv na denervaci. </a:t>
            </a:r>
          </a:p>
          <a:p>
            <a:pPr marL="457200" indent="-457200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endParaRPr lang="cs-CZ" sz="2400" dirty="0"/>
          </a:p>
          <a:p>
            <a:pPr marL="457200" indent="-457200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sz="2400" dirty="0"/>
              <a:t>Účinky pravostranných a levostranných lézí jsou nezávislé, ale komplementární.</a:t>
            </a:r>
          </a:p>
          <a:p>
            <a:pPr marL="457200" indent="-457200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endParaRPr lang="cs-CZ" sz="2400" dirty="0"/>
          </a:p>
          <a:p>
            <a:pPr marL="457200" indent="-457200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sz="2400" dirty="0"/>
              <a:t>Biatriální kardioneuroablace je zřejmě nezbytná pro účinnou denervaci sinusového uzlu.</a:t>
            </a:r>
          </a:p>
          <a:p>
            <a:pPr marL="457200" indent="-457200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endParaRPr lang="cs-CZ" sz="2400" dirty="0"/>
          </a:p>
          <a:p>
            <a:pPr marL="457200" indent="-457200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sz="2400" dirty="0"/>
              <a:t>U biatriální ablace lze kromě lepšího procedurálního účinku očekávat i dlouhodobější denervační efekt.</a:t>
            </a:r>
          </a:p>
          <a:p>
            <a:pPr marL="457200" indent="-457200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25020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">
            <a:extLst>
              <a:ext uri="{FF2B5EF4-FFF2-40B4-BE49-F238E27FC236}">
                <a16:creationId xmlns:a16="http://schemas.microsoft.com/office/drawing/2014/main" id="{00B424BD-DABA-4AFF-A9B3-135B4B3A7D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0116" y="449395"/>
            <a:ext cx="8083168" cy="1732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altLang="en-US" sz="4400" dirty="0">
                <a:solidFill>
                  <a:srgbClr val="0070C0"/>
                </a:solidFill>
              </a:rPr>
              <a:t>Děkuji za pozornost!</a:t>
            </a:r>
            <a:r>
              <a:rPr lang="cs-CZ" altLang="en-US" sz="6000" dirty="0">
                <a:solidFill>
                  <a:srgbClr val="0070C0"/>
                </a:solidFill>
              </a:rPr>
              <a:t> </a:t>
            </a:r>
          </a:p>
        </p:txBody>
      </p: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626BF99D-80E1-4687-BDEF-329166B798AF}"/>
              </a:ext>
            </a:extLst>
          </p:cNvPr>
          <p:cNvGrpSpPr/>
          <p:nvPr/>
        </p:nvGrpSpPr>
        <p:grpSpPr>
          <a:xfrm>
            <a:off x="0" y="6324600"/>
            <a:ext cx="12192000" cy="533400"/>
            <a:chOff x="0" y="6324600"/>
            <a:chExt cx="12192000" cy="533400"/>
          </a:xfrm>
        </p:grpSpPr>
        <p:sp>
          <p:nvSpPr>
            <p:cNvPr id="15" name="Obdélník 14">
              <a:extLst>
                <a:ext uri="{FF2B5EF4-FFF2-40B4-BE49-F238E27FC236}">
                  <a16:creationId xmlns:a16="http://schemas.microsoft.com/office/drawing/2014/main" id="{A19F4090-C9C0-4AAA-A0BC-E5A7756FE0E8}"/>
                </a:ext>
              </a:extLst>
            </p:cNvPr>
            <p:cNvSpPr/>
            <p:nvPr/>
          </p:nvSpPr>
          <p:spPr>
            <a:xfrm>
              <a:off x="0" y="6324600"/>
              <a:ext cx="12192000" cy="533400"/>
            </a:xfrm>
            <a:prstGeom prst="rect">
              <a:avLst/>
            </a:prstGeom>
            <a:solidFill>
              <a:srgbClr val="E9F0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6" name="Obrázek 15" descr="Výřez obrazovky">
              <a:extLst>
                <a:ext uri="{FF2B5EF4-FFF2-40B4-BE49-F238E27FC236}">
                  <a16:creationId xmlns:a16="http://schemas.microsoft.com/office/drawing/2014/main" id="{680BEC68-8F31-4309-86DE-80FB09E459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2050" y="6363506"/>
              <a:ext cx="3381073" cy="480979"/>
            </a:xfrm>
            <a:prstGeom prst="rect">
              <a:avLst/>
            </a:prstGeom>
            <a:solidFill>
              <a:srgbClr val="E9F0FA"/>
            </a:solidFill>
          </p:spPr>
        </p:pic>
      </p:grpSp>
      <p:sp>
        <p:nvSpPr>
          <p:cNvPr id="6" name="Line 3">
            <a:extLst>
              <a:ext uri="{FF2B5EF4-FFF2-40B4-BE49-F238E27FC236}">
                <a16:creationId xmlns:a16="http://schemas.microsoft.com/office/drawing/2014/main" id="{61FD4469-CED4-454A-91D5-32C2015513BB}"/>
              </a:ext>
            </a:extLst>
          </p:cNvPr>
          <p:cNvSpPr>
            <a:spLocks noChangeShapeType="1"/>
          </p:cNvSpPr>
          <p:nvPr/>
        </p:nvSpPr>
        <p:spPr bwMode="auto">
          <a:xfrm>
            <a:off x="162602" y="1697990"/>
            <a:ext cx="11638196" cy="34925"/>
          </a:xfrm>
          <a:prstGeom prst="line">
            <a:avLst/>
          </a:prstGeom>
          <a:noFill/>
          <a:ln w="76200" cmpd="tri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7" name="Line 3">
            <a:extLst>
              <a:ext uri="{FF2B5EF4-FFF2-40B4-BE49-F238E27FC236}">
                <a16:creationId xmlns:a16="http://schemas.microsoft.com/office/drawing/2014/main" id="{61FD4469-CED4-454A-91D5-32C2015513BB}"/>
              </a:ext>
            </a:extLst>
          </p:cNvPr>
          <p:cNvSpPr>
            <a:spLocks noChangeShapeType="1"/>
          </p:cNvSpPr>
          <p:nvPr/>
        </p:nvSpPr>
        <p:spPr bwMode="auto">
          <a:xfrm>
            <a:off x="162602" y="375564"/>
            <a:ext cx="11638196" cy="34925"/>
          </a:xfrm>
          <a:prstGeom prst="line">
            <a:avLst/>
          </a:prstGeom>
          <a:noFill/>
          <a:ln w="76200" cmpd="tri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924" y="1771821"/>
            <a:ext cx="6505952" cy="42576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954776" y="6068402"/>
            <a:ext cx="26525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dirty="0">
                <a:solidFill>
                  <a:srgbClr val="0070C0"/>
                </a:solidFill>
                <a:hlinkClick r:id="rId5"/>
              </a:rPr>
              <a:t>h.jansova@seznam.cz</a:t>
            </a:r>
            <a:endParaRPr lang="cs-CZ" dirty="0"/>
          </a:p>
          <a:p>
            <a:pPr algn="ctr"/>
            <a:r>
              <a:rPr lang="cs-CZ" dirty="0">
                <a:solidFill>
                  <a:srgbClr val="0070C0"/>
                </a:solidFill>
                <a:hlinkClick r:id="rId6"/>
              </a:rPr>
              <a:t>hejs@ikem.cz</a:t>
            </a:r>
            <a:endParaRPr lang="cs-CZ" dirty="0">
              <a:solidFill>
                <a:srgbClr val="0070C0"/>
              </a:solidFill>
            </a:endParaRPr>
          </a:p>
          <a:p>
            <a:pPr algn="ctr"/>
            <a:endParaRPr lang="cs-CZ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2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61B159FC-0F09-40ED-8CF7-230EBE3B35C5}"/>
              </a:ext>
            </a:extLst>
          </p:cNvPr>
          <p:cNvGraphicFramePr>
            <a:graphicFrameLocks noGrp="1"/>
          </p:cNvGraphicFramePr>
          <p:nvPr/>
        </p:nvGraphicFramePr>
        <p:xfrm>
          <a:off x="514905" y="1670434"/>
          <a:ext cx="11088209" cy="45727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31491">
                  <a:extLst>
                    <a:ext uri="{9D8B030D-6E8A-4147-A177-3AD203B41FA5}">
                      <a16:colId xmlns:a16="http://schemas.microsoft.com/office/drawing/2014/main" val="3906957397"/>
                    </a:ext>
                  </a:extLst>
                </a:gridCol>
                <a:gridCol w="1790924">
                  <a:extLst>
                    <a:ext uri="{9D8B030D-6E8A-4147-A177-3AD203B41FA5}">
                      <a16:colId xmlns:a16="http://schemas.microsoft.com/office/drawing/2014/main" val="517683055"/>
                    </a:ext>
                  </a:extLst>
                </a:gridCol>
                <a:gridCol w="1624614">
                  <a:extLst>
                    <a:ext uri="{9D8B030D-6E8A-4147-A177-3AD203B41FA5}">
                      <a16:colId xmlns:a16="http://schemas.microsoft.com/office/drawing/2014/main" val="728487569"/>
                    </a:ext>
                  </a:extLst>
                </a:gridCol>
                <a:gridCol w="4341180">
                  <a:extLst>
                    <a:ext uri="{9D8B030D-6E8A-4147-A177-3AD203B41FA5}">
                      <a16:colId xmlns:a16="http://schemas.microsoft.com/office/drawing/2014/main" val="1216515480"/>
                    </a:ext>
                  </a:extLst>
                </a:gridCol>
              </a:tblGrid>
              <a:tr h="558005">
                <a:tc>
                  <a:txBody>
                    <a:bodyPr/>
                    <a:lstStyle/>
                    <a:p>
                      <a:pPr algn="l"/>
                      <a:endParaRPr lang="cs-CZ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4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Nemám konflikt </a:t>
                      </a:r>
                      <a:endParaRPr lang="cs-CZ" sz="14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zájmů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Mám konflikt zájmů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Specifikace konfliktu (vyjmenujte subjekty, firmy či instituce, se kterými Vaše spolupráce může vést ke konfliktu zájmů)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2067838"/>
                  </a:ext>
                </a:extLst>
              </a:tr>
              <a:tr h="450983">
                <a:tc>
                  <a:txBody>
                    <a:bodyPr/>
                    <a:lstStyle/>
                    <a:p>
                      <a:pPr algn="l"/>
                      <a:r>
                        <a:rPr lang="cs-CZ" sz="1600" b="0" dirty="0"/>
                        <a:t>Zaměstnanecký poměr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1484910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Vlastník / akcionář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7545113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Konzultant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498532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Přednášková činnost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319712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Člen poradních sborů (</a:t>
                      </a:r>
                      <a:r>
                        <a:rPr lang="cs-CZ" sz="1600" dirty="0" err="1"/>
                        <a:t>advisory</a:t>
                      </a:r>
                      <a:r>
                        <a:rPr lang="cs-CZ" sz="1600" dirty="0"/>
                        <a:t> </a:t>
                      </a:r>
                      <a:r>
                        <a:rPr lang="cs-CZ" sz="1600" dirty="0" err="1"/>
                        <a:t>boards</a:t>
                      </a:r>
                      <a:r>
                        <a:rPr lang="cs-CZ" sz="1600" dirty="0"/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4211609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Podpora výzkumu / granty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21771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Jiné honoráře (např. za klinické studie či registry)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42458"/>
                  </a:ext>
                </a:extLst>
              </a:tr>
            </a:tbl>
          </a:graphicData>
        </a:graphic>
      </p:graphicFrame>
      <p:pic>
        <p:nvPicPr>
          <p:cNvPr id="3" name="Obrázek 2">
            <a:extLst>
              <a:ext uri="{FF2B5EF4-FFF2-40B4-BE49-F238E27FC236}">
                <a16:creationId xmlns:a16="http://schemas.microsoft.com/office/drawing/2014/main" id="{8F838168-C737-4553-910C-F47B148B7F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6699"/>
          <a:stretch/>
        </p:blipFill>
        <p:spPr>
          <a:xfrm>
            <a:off x="0" y="0"/>
            <a:ext cx="12192000" cy="159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98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Line 3">
            <a:extLst>
              <a:ext uri="{FF2B5EF4-FFF2-40B4-BE49-F238E27FC236}">
                <a16:creationId xmlns:a16="http://schemas.microsoft.com/office/drawing/2014/main" id="{61FD4469-CED4-454A-91D5-32C2015513BB}"/>
              </a:ext>
            </a:extLst>
          </p:cNvPr>
          <p:cNvSpPr>
            <a:spLocks noChangeShapeType="1"/>
          </p:cNvSpPr>
          <p:nvPr/>
        </p:nvSpPr>
        <p:spPr bwMode="auto">
          <a:xfrm>
            <a:off x="256674" y="514350"/>
            <a:ext cx="11638196" cy="34925"/>
          </a:xfrm>
          <a:prstGeom prst="line">
            <a:avLst/>
          </a:prstGeom>
          <a:noFill/>
          <a:ln w="76200" cmpd="tri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3177116D-CF04-4118-8568-5EDA8866D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25" y="11857"/>
            <a:ext cx="1212795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cs-CZ" altLang="en-US" sz="3200" b="1" dirty="0">
              <a:solidFill>
                <a:srgbClr val="0066CC"/>
              </a:solidFill>
            </a:endParaRPr>
          </a:p>
        </p:txBody>
      </p:sp>
      <p:grpSp>
        <p:nvGrpSpPr>
          <p:cNvPr id="44" name="Skupina 43">
            <a:extLst>
              <a:ext uri="{FF2B5EF4-FFF2-40B4-BE49-F238E27FC236}">
                <a16:creationId xmlns:a16="http://schemas.microsoft.com/office/drawing/2014/main" id="{F36E0B9B-2B50-483A-AB80-FB6F9FF57430}"/>
              </a:ext>
            </a:extLst>
          </p:cNvPr>
          <p:cNvGrpSpPr/>
          <p:nvPr/>
        </p:nvGrpSpPr>
        <p:grpSpPr>
          <a:xfrm>
            <a:off x="0" y="6324600"/>
            <a:ext cx="12192000" cy="533400"/>
            <a:chOff x="0" y="6324600"/>
            <a:chExt cx="12192000" cy="533400"/>
          </a:xfrm>
        </p:grpSpPr>
        <p:sp>
          <p:nvSpPr>
            <p:cNvPr id="46" name="Obdélník 45">
              <a:extLst>
                <a:ext uri="{FF2B5EF4-FFF2-40B4-BE49-F238E27FC236}">
                  <a16:creationId xmlns:a16="http://schemas.microsoft.com/office/drawing/2014/main" id="{039E74C9-72CC-4DEA-984C-BEEFE045AD35}"/>
                </a:ext>
              </a:extLst>
            </p:cNvPr>
            <p:cNvSpPr/>
            <p:nvPr/>
          </p:nvSpPr>
          <p:spPr>
            <a:xfrm>
              <a:off x="0" y="6324600"/>
              <a:ext cx="12192000" cy="533400"/>
            </a:xfrm>
            <a:prstGeom prst="rect">
              <a:avLst/>
            </a:prstGeom>
            <a:solidFill>
              <a:srgbClr val="E9F0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47" name="Obrázek 46" descr="Výřez obrazovky">
              <a:extLst>
                <a:ext uri="{FF2B5EF4-FFF2-40B4-BE49-F238E27FC236}">
                  <a16:creationId xmlns:a16="http://schemas.microsoft.com/office/drawing/2014/main" id="{8AD8C707-9794-4AC5-9904-8A8ABF52D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2050" y="6363506"/>
              <a:ext cx="3381073" cy="480979"/>
            </a:xfrm>
            <a:prstGeom prst="rect">
              <a:avLst/>
            </a:prstGeom>
            <a:solidFill>
              <a:srgbClr val="E9F0FA"/>
            </a:solidFill>
          </p:spPr>
        </p:pic>
      </p:grpSp>
      <p:sp>
        <p:nvSpPr>
          <p:cNvPr id="2" name="Rectangle 1"/>
          <p:cNvSpPr/>
          <p:nvPr/>
        </p:nvSpPr>
        <p:spPr>
          <a:xfrm>
            <a:off x="5554312" y="-8870"/>
            <a:ext cx="10833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3200" b="1" dirty="0">
                <a:solidFill>
                  <a:srgbClr val="0070C0"/>
                </a:solidFill>
              </a:rPr>
              <a:t>Úvod</a:t>
            </a:r>
            <a:endParaRPr lang="en-US" altLang="en-US" sz="3200" dirty="0">
              <a:solidFill>
                <a:srgbClr val="0070C0"/>
              </a:solidFill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293220" y="784622"/>
            <a:ext cx="11601650" cy="553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  <a:tabLst>
                <a:tab pos="1052513" algn="l"/>
              </a:tabLst>
            </a:pPr>
            <a:r>
              <a:rPr lang="en-US" sz="2400" b="1" dirty="0" err="1"/>
              <a:t>Kardioneuroablace</a:t>
            </a:r>
            <a:r>
              <a:rPr lang="cs-CZ" sz="2400" b="1" dirty="0"/>
              <a:t>:</a:t>
            </a:r>
            <a:r>
              <a:rPr lang="cs-CZ" sz="2400" dirty="0"/>
              <a:t> léčebná metoda pro pacienty s rekurentní reflexní</a:t>
            </a:r>
            <a:r>
              <a:rPr lang="cs-CZ" altLang="en-US" sz="2400" dirty="0"/>
              <a:t> synkopou                s výraznou </a:t>
            </a:r>
            <a:r>
              <a:rPr lang="cs-CZ" altLang="en-US" sz="2400" b="1" dirty="0"/>
              <a:t>kardioinhibiční</a:t>
            </a:r>
            <a:r>
              <a:rPr lang="cs-CZ" altLang="en-US" sz="2400" dirty="0"/>
              <a:t> komponentou</a:t>
            </a:r>
          </a:p>
          <a:p>
            <a:pPr lvl="1">
              <a:tabLst>
                <a:tab pos="1052513" algn="l"/>
              </a:tabLst>
            </a:pPr>
            <a:endParaRPr lang="en-US" altLang="en-US" sz="2400" dirty="0">
              <a:solidFill>
                <a:srgbClr val="0066CC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  <a:tabLst>
                <a:tab pos="1052513" algn="l"/>
              </a:tabLst>
            </a:pPr>
            <a:r>
              <a:rPr lang="cs-CZ" sz="2400" dirty="0"/>
              <a:t>Radiofrekvenční katetrizační ablace v oblasti </a:t>
            </a:r>
            <a:r>
              <a:rPr lang="cs-CZ" sz="2400" b="1" dirty="0"/>
              <a:t>superiorních paraseptálních ganglií </a:t>
            </a:r>
            <a:r>
              <a:rPr lang="cs-CZ" sz="2400" dirty="0"/>
              <a:t>je zásadní pro účinnou </a:t>
            </a:r>
            <a:r>
              <a:rPr lang="cs-CZ" sz="2400" b="1" dirty="0"/>
              <a:t>supresi vagové odpovědi sinusového uzlu</a:t>
            </a:r>
            <a:endParaRPr lang="en-US" sz="2400" b="1" dirty="0"/>
          </a:p>
          <a:p>
            <a:pPr lvl="1">
              <a:tabLst>
                <a:tab pos="1052513" algn="l"/>
              </a:tabLst>
            </a:pP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Ø"/>
              <a:tabLst>
                <a:tab pos="1052513" algn="l"/>
              </a:tabLst>
            </a:pPr>
            <a:r>
              <a:rPr lang="cs-CZ" sz="2400" dirty="0"/>
              <a:t>Velmi dobrých výsledků lze dosáhnout </a:t>
            </a:r>
            <a:r>
              <a:rPr lang="cs-CZ" sz="2400" b="1" dirty="0"/>
              <a:t>biatriální ablací </a:t>
            </a:r>
            <a:r>
              <a:rPr lang="cs-CZ" sz="2400" dirty="0"/>
              <a:t>z endokardiálního aspektu </a:t>
            </a:r>
            <a:r>
              <a:rPr lang="cs-CZ" sz="2400" b="1" dirty="0"/>
              <a:t>pravé (RA) a levé (LA) síně srdeční</a:t>
            </a:r>
          </a:p>
          <a:p>
            <a:pPr marL="285750" indent="-285750">
              <a:buFont typeface="Wingdings" panose="05000000000000000000" pitchFamily="2" charset="2"/>
              <a:buChar char="Ø"/>
              <a:tabLst>
                <a:tab pos="1052513" algn="l"/>
              </a:tabLst>
            </a:pPr>
            <a:endParaRPr lang="cs-CZ" sz="2400" dirty="0"/>
          </a:p>
          <a:p>
            <a:pPr marL="285750" indent="-285750">
              <a:buFont typeface="Wingdings" panose="05000000000000000000" pitchFamily="2" charset="2"/>
              <a:buChar char="Ø"/>
              <a:tabLst>
                <a:tab pos="1052513" algn="l"/>
              </a:tabLst>
            </a:pP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</a:rPr>
              <a:t>Není dosud evidence o tom, zda jsou účinky </a:t>
            </a:r>
            <a:r>
              <a:rPr lang="cs-CZ" sz="2400" b="1" dirty="0">
                <a:latin typeface="Calibri" panose="020F0502020204030204" pitchFamily="34" charset="0"/>
                <a:ea typeface="Calibri" panose="020F0502020204030204" pitchFamily="34" charset="0"/>
              </a:rPr>
              <a:t>RA a LA srovnatelné</a:t>
            </a: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</a:rPr>
              <a:t>, případně zda je ablace </a:t>
            </a:r>
            <a:r>
              <a:rPr lang="cs-CZ" sz="2400" b="1" dirty="0">
                <a:latin typeface="Calibri" panose="020F0502020204030204" pitchFamily="34" charset="0"/>
                <a:ea typeface="Calibri" panose="020F0502020204030204" pitchFamily="34" charset="0"/>
              </a:rPr>
              <a:t>účinnější z aspektu RA nebo LA</a:t>
            </a:r>
          </a:p>
          <a:p>
            <a:pPr marL="285750" indent="-285750">
              <a:buFont typeface="Wingdings" panose="05000000000000000000" pitchFamily="2" charset="2"/>
              <a:buChar char="Ø"/>
              <a:tabLst>
                <a:tab pos="1052513" algn="l"/>
              </a:tabLst>
            </a:pPr>
            <a:endParaRPr lang="cs-CZ" sz="2400" dirty="0"/>
          </a:p>
          <a:p>
            <a:pPr marL="285750" indent="-285750">
              <a:buFont typeface="Wingdings" panose="05000000000000000000" pitchFamily="2" charset="2"/>
              <a:buChar char="Ø"/>
              <a:tabLst>
                <a:tab pos="1052513" algn="l"/>
              </a:tabLst>
            </a:pPr>
            <a:r>
              <a:rPr lang="cs-CZ" sz="2400" b="1" dirty="0"/>
              <a:t>Cíl práce:</a:t>
            </a:r>
            <a:r>
              <a:rPr lang="cs-CZ" sz="2400" dirty="0"/>
              <a:t> srovnání</a:t>
            </a:r>
            <a:r>
              <a:rPr lang="cs-CZ" sz="2400" b="1" dirty="0"/>
              <a:t> </a:t>
            </a:r>
            <a:r>
              <a:rPr lang="cs-CZ" sz="2400" dirty="0"/>
              <a:t>účinnosti pravosíňové a levosíňové ablace na denervaci sinusového uzlu </a:t>
            </a:r>
          </a:p>
          <a:p>
            <a:pPr lvl="1">
              <a:tabLst>
                <a:tab pos="1052513" algn="l"/>
              </a:tabLst>
            </a:pPr>
            <a:endParaRPr lang="cs-CZ" altLang="en-US" dirty="0">
              <a:solidFill>
                <a:srgbClr val="0066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47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Line 3">
            <a:extLst>
              <a:ext uri="{FF2B5EF4-FFF2-40B4-BE49-F238E27FC236}">
                <a16:creationId xmlns:a16="http://schemas.microsoft.com/office/drawing/2014/main" id="{61FD4469-CED4-454A-91D5-32C2015513BB}"/>
              </a:ext>
            </a:extLst>
          </p:cNvPr>
          <p:cNvSpPr>
            <a:spLocks noChangeShapeType="1"/>
          </p:cNvSpPr>
          <p:nvPr/>
        </p:nvSpPr>
        <p:spPr bwMode="auto">
          <a:xfrm>
            <a:off x="256674" y="514350"/>
            <a:ext cx="11638196" cy="34925"/>
          </a:xfrm>
          <a:prstGeom prst="line">
            <a:avLst/>
          </a:prstGeom>
          <a:noFill/>
          <a:ln w="76200" cmpd="tri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3177116D-CF04-4118-8568-5EDA8866D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25" y="11857"/>
            <a:ext cx="1212795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cs-CZ" altLang="en-US" sz="3200" b="1" dirty="0">
              <a:solidFill>
                <a:srgbClr val="0066CC"/>
              </a:solidFill>
            </a:endParaRPr>
          </a:p>
        </p:txBody>
      </p:sp>
      <p:grpSp>
        <p:nvGrpSpPr>
          <p:cNvPr id="44" name="Skupina 43">
            <a:extLst>
              <a:ext uri="{FF2B5EF4-FFF2-40B4-BE49-F238E27FC236}">
                <a16:creationId xmlns:a16="http://schemas.microsoft.com/office/drawing/2014/main" id="{F36E0B9B-2B50-483A-AB80-FB6F9FF57430}"/>
              </a:ext>
            </a:extLst>
          </p:cNvPr>
          <p:cNvGrpSpPr/>
          <p:nvPr/>
        </p:nvGrpSpPr>
        <p:grpSpPr>
          <a:xfrm>
            <a:off x="0" y="6324600"/>
            <a:ext cx="12192000" cy="533400"/>
            <a:chOff x="0" y="6324600"/>
            <a:chExt cx="12192000" cy="533400"/>
          </a:xfrm>
        </p:grpSpPr>
        <p:sp>
          <p:nvSpPr>
            <p:cNvPr id="46" name="Obdélník 45">
              <a:extLst>
                <a:ext uri="{FF2B5EF4-FFF2-40B4-BE49-F238E27FC236}">
                  <a16:creationId xmlns:a16="http://schemas.microsoft.com/office/drawing/2014/main" id="{039E74C9-72CC-4DEA-984C-BEEFE045AD35}"/>
                </a:ext>
              </a:extLst>
            </p:cNvPr>
            <p:cNvSpPr/>
            <p:nvPr/>
          </p:nvSpPr>
          <p:spPr>
            <a:xfrm>
              <a:off x="0" y="6324600"/>
              <a:ext cx="12192000" cy="533400"/>
            </a:xfrm>
            <a:prstGeom prst="rect">
              <a:avLst/>
            </a:prstGeom>
            <a:solidFill>
              <a:srgbClr val="E9F0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47" name="Obrázek 46" descr="Výřez obrazovky">
              <a:extLst>
                <a:ext uri="{FF2B5EF4-FFF2-40B4-BE49-F238E27FC236}">
                  <a16:creationId xmlns:a16="http://schemas.microsoft.com/office/drawing/2014/main" id="{8AD8C707-9794-4AC5-9904-8A8ABF52D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2050" y="6363506"/>
              <a:ext cx="3381073" cy="480979"/>
            </a:xfrm>
            <a:prstGeom prst="rect">
              <a:avLst/>
            </a:prstGeom>
            <a:solidFill>
              <a:srgbClr val="E9F0FA"/>
            </a:solidFill>
          </p:spPr>
        </p:pic>
      </p:grpSp>
      <p:grpSp>
        <p:nvGrpSpPr>
          <p:cNvPr id="83" name="Skupina 44">
            <a:extLst>
              <a:ext uri="{FF2B5EF4-FFF2-40B4-BE49-F238E27FC236}">
                <a16:creationId xmlns:a16="http://schemas.microsoft.com/office/drawing/2014/main" id="{ADBE11AB-92FF-4EFB-9F99-88ACEB9EADD8}"/>
              </a:ext>
            </a:extLst>
          </p:cNvPr>
          <p:cNvGrpSpPr>
            <a:grpSpLocks noChangeAspect="1"/>
          </p:cNvGrpSpPr>
          <p:nvPr/>
        </p:nvGrpSpPr>
        <p:grpSpPr>
          <a:xfrm>
            <a:off x="4289125" y="862116"/>
            <a:ext cx="3200583" cy="2228009"/>
            <a:chOff x="634170" y="237690"/>
            <a:chExt cx="3525552" cy="2454228"/>
          </a:xfrm>
        </p:grpSpPr>
        <p:pic>
          <p:nvPicPr>
            <p:cNvPr id="84" name="Obrázek 18">
              <a:extLst>
                <a:ext uri="{FF2B5EF4-FFF2-40B4-BE49-F238E27FC236}">
                  <a16:creationId xmlns:a16="http://schemas.microsoft.com/office/drawing/2014/main" id="{917CB458-A4CD-4002-A920-D0E442229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4170" y="237690"/>
              <a:ext cx="3525552" cy="2454228"/>
            </a:xfrm>
            <a:prstGeom prst="rect">
              <a:avLst/>
            </a:prstGeom>
          </p:spPr>
        </p:pic>
        <p:cxnSp>
          <p:nvCxnSpPr>
            <p:cNvPr id="85" name="Přímá spojnice se šipkou 34">
              <a:extLst>
                <a:ext uri="{FF2B5EF4-FFF2-40B4-BE49-F238E27FC236}">
                  <a16:creationId xmlns:a16="http://schemas.microsoft.com/office/drawing/2014/main" id="{5741729B-E1A3-4320-A0BE-F5174EE9CE6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619672" y="1268760"/>
              <a:ext cx="1008112" cy="648072"/>
            </a:xfrm>
            <a:prstGeom prst="straightConnector1">
              <a:avLst/>
            </a:prstGeom>
            <a:noFill/>
            <a:ln w="66675" cap="flat" cmpd="sng" algn="ctr">
              <a:solidFill>
                <a:sysClr val="windowText" lastClr="000000"/>
              </a:solidFill>
              <a:prstDash val="solid"/>
              <a:miter lim="800000"/>
              <a:tailEnd type="triangle" w="med" len="med"/>
            </a:ln>
            <a:effectLst/>
          </p:spPr>
        </p:cxnSp>
      </p:grpSp>
      <p:sp>
        <p:nvSpPr>
          <p:cNvPr id="86" name="Line 3">
            <a:extLst>
              <a:ext uri="{FF2B5EF4-FFF2-40B4-BE49-F238E27FC236}">
                <a16:creationId xmlns:a16="http://schemas.microsoft.com/office/drawing/2014/main" id="{61FD4469-CED4-454A-91D5-32C2015513BB}"/>
              </a:ext>
            </a:extLst>
          </p:cNvPr>
          <p:cNvSpPr>
            <a:spLocks noChangeShapeType="1"/>
          </p:cNvSpPr>
          <p:nvPr/>
        </p:nvSpPr>
        <p:spPr bwMode="auto">
          <a:xfrm>
            <a:off x="256674" y="514350"/>
            <a:ext cx="11638196" cy="34925"/>
          </a:xfrm>
          <a:prstGeom prst="line">
            <a:avLst/>
          </a:prstGeom>
          <a:noFill/>
          <a:ln w="76200" cmpd="tri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7" name="Rectangle 2">
            <a:extLst>
              <a:ext uri="{FF2B5EF4-FFF2-40B4-BE49-F238E27FC236}">
                <a16:creationId xmlns:a16="http://schemas.microsoft.com/office/drawing/2014/main" id="{3177116D-CF04-4118-8568-5EDA8866D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11857"/>
            <a:ext cx="12163122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</a:rPr>
              <a:t>SA</a:t>
            </a:r>
            <a:r>
              <a:rPr kumimoji="0" lang="cs-CZ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</a:rPr>
              <a:t>N denervace: pravosíňový přístup</a:t>
            </a:r>
            <a:endParaRPr kumimoji="0" lang="cs-CZ" altLang="en-US" sz="3200" b="1" i="0" u="none" strike="noStrike" kern="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</a:endParaRPr>
          </a:p>
        </p:txBody>
      </p:sp>
      <p:pic>
        <p:nvPicPr>
          <p:cNvPr id="88" name="Obrázek 2">
            <a:extLst>
              <a:ext uri="{FF2B5EF4-FFF2-40B4-BE49-F238E27FC236}">
                <a16:creationId xmlns:a16="http://schemas.microsoft.com/office/drawing/2014/main" id="{8313FFD8-155C-4587-9253-28E1B251FAB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792" r="23064" b="4096"/>
          <a:stretch/>
        </p:blipFill>
        <p:spPr>
          <a:xfrm>
            <a:off x="367095" y="708723"/>
            <a:ext cx="3326734" cy="5369801"/>
          </a:xfrm>
          <a:prstGeom prst="rect">
            <a:avLst/>
          </a:prstGeom>
        </p:spPr>
      </p:pic>
      <p:sp>
        <p:nvSpPr>
          <p:cNvPr id="89" name="TextovéPole 23">
            <a:extLst>
              <a:ext uri="{FF2B5EF4-FFF2-40B4-BE49-F238E27FC236}">
                <a16:creationId xmlns:a16="http://schemas.microsoft.com/office/drawing/2014/main" id="{F8B54369-1D55-4D69-A417-CBFF67E69DE5}"/>
              </a:ext>
            </a:extLst>
          </p:cNvPr>
          <p:cNvSpPr txBox="1"/>
          <p:nvPr/>
        </p:nvSpPr>
        <p:spPr>
          <a:xfrm>
            <a:off x="2227702" y="4911606"/>
            <a:ext cx="810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79DCFF"/>
                </a:solidFill>
                <a:effectLst/>
                <a:uLnTx/>
                <a:uFillTx/>
              </a:rPr>
              <a:t>I</a:t>
            </a:r>
            <a:r>
              <a:rPr kumimoji="0" lang="cs-CZ" sz="1800" b="1" i="0" u="none" strike="noStrike" kern="0" cap="none" spc="0" normalizeH="0" baseline="0" noProof="0" dirty="0">
                <a:ln>
                  <a:noFill/>
                </a:ln>
                <a:solidFill>
                  <a:srgbClr val="79DCFF"/>
                </a:solidFill>
                <a:effectLst/>
                <a:uLnTx/>
                <a:uFillTx/>
              </a:rPr>
              <a:t>VC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79DCFF"/>
              </a:solidFill>
              <a:effectLst/>
              <a:uLnTx/>
              <a:uFillTx/>
            </a:endParaRPr>
          </a:p>
        </p:txBody>
      </p:sp>
      <p:sp>
        <p:nvSpPr>
          <p:cNvPr id="90" name="TextovéPole 24">
            <a:extLst>
              <a:ext uri="{FF2B5EF4-FFF2-40B4-BE49-F238E27FC236}">
                <a16:creationId xmlns:a16="http://schemas.microsoft.com/office/drawing/2014/main" id="{5557F9F4-4041-4475-BBF8-6B160B31E018}"/>
              </a:ext>
            </a:extLst>
          </p:cNvPr>
          <p:cNvSpPr txBox="1"/>
          <p:nvPr/>
        </p:nvSpPr>
        <p:spPr>
          <a:xfrm>
            <a:off x="2101314" y="1007780"/>
            <a:ext cx="810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0" cap="none" spc="0" normalizeH="0" baseline="0" noProof="0" dirty="0">
                <a:ln>
                  <a:noFill/>
                </a:ln>
                <a:solidFill>
                  <a:srgbClr val="87F7FD"/>
                </a:solidFill>
                <a:effectLst/>
                <a:uLnTx/>
                <a:uFillTx/>
              </a:rPr>
              <a:t>SVC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87F7FD"/>
              </a:solidFill>
              <a:effectLst/>
              <a:uLnTx/>
              <a:uFillTx/>
            </a:endParaRPr>
          </a:p>
        </p:txBody>
      </p:sp>
      <p:sp>
        <p:nvSpPr>
          <p:cNvPr id="91" name="TextovéPole 25">
            <a:extLst>
              <a:ext uri="{FF2B5EF4-FFF2-40B4-BE49-F238E27FC236}">
                <a16:creationId xmlns:a16="http://schemas.microsoft.com/office/drawing/2014/main" id="{50A1301E-7E6F-4DD4-B7CA-3AB3C66EEF02}"/>
              </a:ext>
            </a:extLst>
          </p:cNvPr>
          <p:cNvSpPr txBox="1"/>
          <p:nvPr/>
        </p:nvSpPr>
        <p:spPr>
          <a:xfrm>
            <a:off x="292431" y="2999796"/>
            <a:ext cx="810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His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  <p:sp>
        <p:nvSpPr>
          <p:cNvPr id="92" name="TextovéPole 26">
            <a:extLst>
              <a:ext uri="{FF2B5EF4-FFF2-40B4-BE49-F238E27FC236}">
                <a16:creationId xmlns:a16="http://schemas.microsoft.com/office/drawing/2014/main" id="{694CCD6C-2D18-477B-9D57-4D798C715BA5}"/>
              </a:ext>
            </a:extLst>
          </p:cNvPr>
          <p:cNvSpPr txBox="1"/>
          <p:nvPr/>
        </p:nvSpPr>
        <p:spPr>
          <a:xfrm>
            <a:off x="2911506" y="2085340"/>
            <a:ext cx="810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25FB2F"/>
                </a:solidFill>
                <a:effectLst/>
                <a:uLnTx/>
                <a:uFillTx/>
              </a:rPr>
              <a:t>P</a:t>
            </a:r>
            <a:r>
              <a:rPr kumimoji="0" lang="cs-CZ" sz="1800" b="1" i="0" u="none" strike="noStrike" kern="0" cap="none" spc="0" normalizeH="0" baseline="0" noProof="0" dirty="0">
                <a:ln>
                  <a:noFill/>
                </a:ln>
                <a:solidFill>
                  <a:srgbClr val="25FB2F"/>
                </a:solidFill>
                <a:effectLst/>
                <a:uLnTx/>
                <a:uFillTx/>
              </a:rPr>
              <a:t>N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25FB2F"/>
              </a:solidFill>
              <a:effectLst/>
              <a:uLnTx/>
              <a:uFillTx/>
            </a:endParaRPr>
          </a:p>
        </p:txBody>
      </p:sp>
      <p:sp>
        <p:nvSpPr>
          <p:cNvPr id="93" name="TextovéPole 27">
            <a:extLst>
              <a:ext uri="{FF2B5EF4-FFF2-40B4-BE49-F238E27FC236}">
                <a16:creationId xmlns:a16="http://schemas.microsoft.com/office/drawing/2014/main" id="{2EA73B7B-587A-42B9-BE13-48DEE110348D}"/>
              </a:ext>
            </a:extLst>
          </p:cNvPr>
          <p:cNvSpPr txBox="1"/>
          <p:nvPr/>
        </p:nvSpPr>
        <p:spPr>
          <a:xfrm>
            <a:off x="256674" y="5007401"/>
            <a:ext cx="810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</a:rPr>
              <a:t>TA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</a:endParaRPr>
          </a:p>
        </p:txBody>
      </p:sp>
      <p:sp>
        <p:nvSpPr>
          <p:cNvPr id="94" name="TextovéPole 28">
            <a:extLst>
              <a:ext uri="{FF2B5EF4-FFF2-40B4-BE49-F238E27FC236}">
                <a16:creationId xmlns:a16="http://schemas.microsoft.com/office/drawing/2014/main" id="{486BBBC2-A46B-4979-BEAC-B65197BBF227}"/>
              </a:ext>
            </a:extLst>
          </p:cNvPr>
          <p:cNvSpPr txBox="1"/>
          <p:nvPr/>
        </p:nvSpPr>
        <p:spPr>
          <a:xfrm>
            <a:off x="2506410" y="3429000"/>
            <a:ext cx="810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SAN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grpSp>
        <p:nvGrpSpPr>
          <p:cNvPr id="95" name="Skupina 1">
            <a:extLst>
              <a:ext uri="{FF2B5EF4-FFF2-40B4-BE49-F238E27FC236}">
                <a16:creationId xmlns:a16="http://schemas.microsoft.com/office/drawing/2014/main" id="{9BC192BB-192D-46C5-9581-A2A9ADF13378}"/>
              </a:ext>
            </a:extLst>
          </p:cNvPr>
          <p:cNvGrpSpPr/>
          <p:nvPr/>
        </p:nvGrpSpPr>
        <p:grpSpPr>
          <a:xfrm>
            <a:off x="8464432" y="876785"/>
            <a:ext cx="3200583" cy="2228009"/>
            <a:chOff x="8464432" y="876785"/>
            <a:chExt cx="3200583" cy="2228009"/>
          </a:xfrm>
        </p:grpSpPr>
        <p:pic>
          <p:nvPicPr>
            <p:cNvPr id="96" name="Obrázek 30">
              <a:extLst>
                <a:ext uri="{FF2B5EF4-FFF2-40B4-BE49-F238E27FC236}">
                  <a16:creationId xmlns:a16="http://schemas.microsoft.com/office/drawing/2014/main" id="{70F7A818-56A7-4CE9-8C36-41C83298C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64432" y="876785"/>
              <a:ext cx="3200583" cy="2228009"/>
            </a:xfrm>
            <a:prstGeom prst="rect">
              <a:avLst/>
            </a:prstGeom>
          </p:spPr>
        </p:pic>
        <p:cxnSp>
          <p:nvCxnSpPr>
            <p:cNvPr id="97" name="Přímá spojnice se šipkou 39">
              <a:extLst>
                <a:ext uri="{FF2B5EF4-FFF2-40B4-BE49-F238E27FC236}">
                  <a16:creationId xmlns:a16="http://schemas.microsoft.com/office/drawing/2014/main" id="{83CFFEDA-5F78-4D33-B666-73D723B0BE6E}"/>
                </a:ext>
              </a:extLst>
            </p:cNvPr>
            <p:cNvCxnSpPr>
              <a:cxnSpLocks/>
            </p:cNvCxnSpPr>
            <p:nvPr/>
          </p:nvCxnSpPr>
          <p:spPr>
            <a:xfrm>
              <a:off x="9349098" y="1798147"/>
              <a:ext cx="936104" cy="648072"/>
            </a:xfrm>
            <a:prstGeom prst="straightConnector1">
              <a:avLst/>
            </a:prstGeom>
            <a:noFill/>
            <a:ln w="66675" cap="flat" cmpd="sng" algn="ctr">
              <a:solidFill>
                <a:sysClr val="windowText" lastClr="000000"/>
              </a:solidFill>
              <a:prstDash val="solid"/>
              <a:miter lim="800000"/>
              <a:tailEnd type="triangle" w="med" len="med"/>
            </a:ln>
            <a:effectLst/>
          </p:spPr>
        </p:cxnSp>
      </p:grpSp>
      <p:sp>
        <p:nvSpPr>
          <p:cNvPr id="98" name="Obdélník 32">
            <a:extLst>
              <a:ext uri="{FF2B5EF4-FFF2-40B4-BE49-F238E27FC236}">
                <a16:creationId xmlns:a16="http://schemas.microsoft.com/office/drawing/2014/main" id="{BEEC67F0-BC22-41D0-B133-443F3B99059B}"/>
              </a:ext>
            </a:extLst>
          </p:cNvPr>
          <p:cNvSpPr/>
          <p:nvPr/>
        </p:nvSpPr>
        <p:spPr>
          <a:xfrm>
            <a:off x="1623306" y="6443024"/>
            <a:ext cx="533163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Wichterle et al. HRS </a:t>
            </a:r>
            <a:r>
              <a:rPr kumimoji="0" lang="cs-CZ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congress</a:t>
            </a:r>
            <a:r>
              <a:rPr kumimoji="0" lang="cs-CZ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2020 (</a:t>
            </a:r>
            <a:r>
              <a:rPr kumimoji="0" lang="cs-CZ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abstract</a:t>
            </a:r>
            <a:r>
              <a:rPr kumimoji="0" lang="cs-CZ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)</a:t>
            </a:r>
          </a:p>
        </p:txBody>
      </p:sp>
      <p:pic>
        <p:nvPicPr>
          <p:cNvPr id="99" name="Obrázek 3">
            <a:extLst>
              <a:ext uri="{FF2B5EF4-FFF2-40B4-BE49-F238E27FC236}">
                <a16:creationId xmlns:a16="http://schemas.microsoft.com/office/drawing/2014/main" id="{67795E33-69EC-4093-AAC1-33DEF5F46E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9044" y="3244298"/>
            <a:ext cx="3748489" cy="2811366"/>
          </a:xfrm>
          <a:prstGeom prst="rect">
            <a:avLst/>
          </a:prstGeom>
          <a:ln w="28575">
            <a:solidFill>
              <a:sysClr val="windowText" lastClr="000000"/>
            </a:solidFill>
          </a:ln>
        </p:spPr>
      </p:pic>
      <p:sp>
        <p:nvSpPr>
          <p:cNvPr id="100" name="Ovál 5">
            <a:extLst>
              <a:ext uri="{FF2B5EF4-FFF2-40B4-BE49-F238E27FC236}">
                <a16:creationId xmlns:a16="http://schemas.microsoft.com/office/drawing/2014/main" id="{6B723203-BD12-4126-93E7-77E51C196FF0}"/>
              </a:ext>
            </a:extLst>
          </p:cNvPr>
          <p:cNvSpPr/>
          <p:nvPr/>
        </p:nvSpPr>
        <p:spPr>
          <a:xfrm rot="2574768">
            <a:off x="4391390" y="4403312"/>
            <a:ext cx="1997416" cy="737716"/>
          </a:xfrm>
          <a:prstGeom prst="ellipse">
            <a:avLst/>
          </a:prstGeom>
          <a:solidFill>
            <a:srgbClr val="00EA00">
              <a:alpha val="27000"/>
            </a:srgbClr>
          </a:solidFill>
          <a:ln w="12700" cap="flat" cmpd="sng" algn="ctr">
            <a:solidFill>
              <a:srgbClr val="0099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1" name="Skupina 7">
            <a:extLst>
              <a:ext uri="{FF2B5EF4-FFF2-40B4-BE49-F238E27FC236}">
                <a16:creationId xmlns:a16="http://schemas.microsoft.com/office/drawing/2014/main" id="{5DFEB99A-6076-4C14-8003-9F54C476B821}"/>
              </a:ext>
            </a:extLst>
          </p:cNvPr>
          <p:cNvGrpSpPr/>
          <p:nvPr/>
        </p:nvGrpSpPr>
        <p:grpSpPr>
          <a:xfrm>
            <a:off x="8092748" y="3244298"/>
            <a:ext cx="3846221" cy="2813482"/>
            <a:chOff x="8190480" y="3244298"/>
            <a:chExt cx="3748489" cy="2811366"/>
          </a:xfrm>
        </p:grpSpPr>
        <p:pic>
          <p:nvPicPr>
            <p:cNvPr id="102" name="Obrázek 4">
              <a:extLst>
                <a:ext uri="{FF2B5EF4-FFF2-40B4-BE49-F238E27FC236}">
                  <a16:creationId xmlns:a16="http://schemas.microsoft.com/office/drawing/2014/main" id="{5185D9FA-E019-4125-B4A3-FC3A616F35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90480" y="3244298"/>
              <a:ext cx="3748489" cy="2811366"/>
            </a:xfrm>
            <a:prstGeom prst="rect">
              <a:avLst/>
            </a:prstGeom>
            <a:ln w="28575">
              <a:solidFill>
                <a:sysClr val="windowText" lastClr="000000"/>
              </a:solidFill>
            </a:ln>
          </p:spPr>
        </p:pic>
        <p:sp>
          <p:nvSpPr>
            <p:cNvPr id="103" name="Ovál 33">
              <a:extLst>
                <a:ext uri="{FF2B5EF4-FFF2-40B4-BE49-F238E27FC236}">
                  <a16:creationId xmlns:a16="http://schemas.microsoft.com/office/drawing/2014/main" id="{C6D43B1A-D565-4A3C-842F-C38EB684F2BA}"/>
                </a:ext>
              </a:extLst>
            </p:cNvPr>
            <p:cNvSpPr/>
            <p:nvPr/>
          </p:nvSpPr>
          <p:spPr>
            <a:xfrm rot="1252492">
              <a:off x="8650853" y="4273005"/>
              <a:ext cx="1727770" cy="492179"/>
            </a:xfrm>
            <a:prstGeom prst="ellipse">
              <a:avLst/>
            </a:prstGeom>
            <a:solidFill>
              <a:srgbClr val="FF0000">
                <a:alpha val="27000"/>
              </a:srgbClr>
            </a:solidFill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4" name="TextovéPole 35">
            <a:extLst>
              <a:ext uri="{FF2B5EF4-FFF2-40B4-BE49-F238E27FC236}">
                <a16:creationId xmlns:a16="http://schemas.microsoft.com/office/drawing/2014/main" id="{23FB6BF6-7F6B-4DA6-A0C1-107DDF87C852}"/>
              </a:ext>
            </a:extLst>
          </p:cNvPr>
          <p:cNvSpPr txBox="1"/>
          <p:nvPr/>
        </p:nvSpPr>
        <p:spPr>
          <a:xfrm>
            <a:off x="7412885" y="2373929"/>
            <a:ext cx="1288499" cy="712183"/>
          </a:xfrm>
          <a:prstGeom prst="rect">
            <a:avLst/>
          </a:prstGeom>
          <a:solidFill>
            <a:sysClr val="window" lastClr="FFFFFF">
              <a:lumMod val="75000"/>
            </a:sys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8 + 8 </a:t>
            </a:r>
            <a:r>
              <a:rPr kumimoji="0" lang="cs-CZ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patients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05" name="TextovéPole 36">
            <a:extLst>
              <a:ext uri="{FF2B5EF4-FFF2-40B4-BE49-F238E27FC236}">
                <a16:creationId xmlns:a16="http://schemas.microsoft.com/office/drawing/2014/main" id="{0A7CA395-0DB2-4FCA-92C6-43C8871F0FFE}"/>
              </a:ext>
            </a:extLst>
          </p:cNvPr>
          <p:cNvSpPr txBox="1"/>
          <p:nvPr/>
        </p:nvSpPr>
        <p:spPr>
          <a:xfrm>
            <a:off x="1327255" y="3244298"/>
            <a:ext cx="130554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66595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Line 3">
            <a:extLst>
              <a:ext uri="{FF2B5EF4-FFF2-40B4-BE49-F238E27FC236}">
                <a16:creationId xmlns:a16="http://schemas.microsoft.com/office/drawing/2014/main" id="{61FD4469-CED4-454A-91D5-32C2015513BB}"/>
              </a:ext>
            </a:extLst>
          </p:cNvPr>
          <p:cNvSpPr>
            <a:spLocks noChangeShapeType="1"/>
          </p:cNvSpPr>
          <p:nvPr/>
        </p:nvSpPr>
        <p:spPr bwMode="auto">
          <a:xfrm>
            <a:off x="256674" y="514350"/>
            <a:ext cx="11638196" cy="34925"/>
          </a:xfrm>
          <a:prstGeom prst="line">
            <a:avLst/>
          </a:prstGeom>
          <a:noFill/>
          <a:ln w="76200" cmpd="tri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3177116D-CF04-4118-8568-5EDA8866D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25" y="11857"/>
            <a:ext cx="1212795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cs-CZ" altLang="en-US" sz="3200" b="1" dirty="0">
              <a:solidFill>
                <a:srgbClr val="0066CC"/>
              </a:solidFill>
            </a:endParaRPr>
          </a:p>
        </p:txBody>
      </p:sp>
      <p:grpSp>
        <p:nvGrpSpPr>
          <p:cNvPr id="44" name="Skupina 43">
            <a:extLst>
              <a:ext uri="{FF2B5EF4-FFF2-40B4-BE49-F238E27FC236}">
                <a16:creationId xmlns:a16="http://schemas.microsoft.com/office/drawing/2014/main" id="{F36E0B9B-2B50-483A-AB80-FB6F9FF57430}"/>
              </a:ext>
            </a:extLst>
          </p:cNvPr>
          <p:cNvGrpSpPr/>
          <p:nvPr/>
        </p:nvGrpSpPr>
        <p:grpSpPr>
          <a:xfrm>
            <a:off x="0" y="6324600"/>
            <a:ext cx="12192000" cy="533400"/>
            <a:chOff x="0" y="6324600"/>
            <a:chExt cx="12192000" cy="533400"/>
          </a:xfrm>
        </p:grpSpPr>
        <p:sp>
          <p:nvSpPr>
            <p:cNvPr id="46" name="Obdélník 45">
              <a:extLst>
                <a:ext uri="{FF2B5EF4-FFF2-40B4-BE49-F238E27FC236}">
                  <a16:creationId xmlns:a16="http://schemas.microsoft.com/office/drawing/2014/main" id="{039E74C9-72CC-4DEA-984C-BEEFE045AD35}"/>
                </a:ext>
              </a:extLst>
            </p:cNvPr>
            <p:cNvSpPr/>
            <p:nvPr/>
          </p:nvSpPr>
          <p:spPr>
            <a:xfrm>
              <a:off x="0" y="6324600"/>
              <a:ext cx="12192000" cy="533400"/>
            </a:xfrm>
            <a:prstGeom prst="rect">
              <a:avLst/>
            </a:prstGeom>
            <a:solidFill>
              <a:srgbClr val="E9F0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47" name="Obrázek 46" descr="Výřez obrazovky">
              <a:extLst>
                <a:ext uri="{FF2B5EF4-FFF2-40B4-BE49-F238E27FC236}">
                  <a16:creationId xmlns:a16="http://schemas.microsoft.com/office/drawing/2014/main" id="{8AD8C707-9794-4AC5-9904-8A8ABF52D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2050" y="6363506"/>
              <a:ext cx="3381073" cy="480979"/>
            </a:xfrm>
            <a:prstGeom prst="rect">
              <a:avLst/>
            </a:prstGeom>
            <a:solidFill>
              <a:srgbClr val="E9F0FA"/>
            </a:solidFill>
          </p:spPr>
        </p:pic>
      </p:grpSp>
      <p:sp>
        <p:nvSpPr>
          <p:cNvPr id="86" name="Line 3">
            <a:extLst>
              <a:ext uri="{FF2B5EF4-FFF2-40B4-BE49-F238E27FC236}">
                <a16:creationId xmlns:a16="http://schemas.microsoft.com/office/drawing/2014/main" id="{61FD4469-CED4-454A-91D5-32C2015513BB}"/>
              </a:ext>
            </a:extLst>
          </p:cNvPr>
          <p:cNvSpPr>
            <a:spLocks noChangeShapeType="1"/>
          </p:cNvSpPr>
          <p:nvPr/>
        </p:nvSpPr>
        <p:spPr bwMode="auto">
          <a:xfrm>
            <a:off x="256674" y="514350"/>
            <a:ext cx="11638196" cy="34925"/>
          </a:xfrm>
          <a:prstGeom prst="line">
            <a:avLst/>
          </a:prstGeom>
          <a:noFill/>
          <a:ln w="76200" cmpd="tri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7" name="Rectangle 2">
            <a:extLst>
              <a:ext uri="{FF2B5EF4-FFF2-40B4-BE49-F238E27FC236}">
                <a16:creationId xmlns:a16="http://schemas.microsoft.com/office/drawing/2014/main" id="{3177116D-CF04-4118-8568-5EDA8866D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11857"/>
            <a:ext cx="12163122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</a:rPr>
              <a:t>SA</a:t>
            </a:r>
            <a:r>
              <a:rPr kumimoji="0" lang="cs-CZ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</a:rPr>
              <a:t>N denervace: pravosíňový přístup</a:t>
            </a:r>
            <a:endParaRPr kumimoji="0" lang="cs-CZ" altLang="en-US" sz="3200" b="1" i="0" u="none" strike="noStrike" kern="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</a:endParaRPr>
          </a:p>
        </p:txBody>
      </p:sp>
      <p:sp>
        <p:nvSpPr>
          <p:cNvPr id="89" name="TextovéPole 23">
            <a:extLst>
              <a:ext uri="{FF2B5EF4-FFF2-40B4-BE49-F238E27FC236}">
                <a16:creationId xmlns:a16="http://schemas.microsoft.com/office/drawing/2014/main" id="{F8B54369-1D55-4D69-A417-CBFF67E69DE5}"/>
              </a:ext>
            </a:extLst>
          </p:cNvPr>
          <p:cNvSpPr txBox="1"/>
          <p:nvPr/>
        </p:nvSpPr>
        <p:spPr>
          <a:xfrm>
            <a:off x="2227702" y="4911606"/>
            <a:ext cx="810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79DCFF"/>
                </a:solidFill>
                <a:effectLst/>
                <a:uLnTx/>
                <a:uFillTx/>
              </a:rPr>
              <a:t>I</a:t>
            </a:r>
            <a:r>
              <a:rPr kumimoji="0" lang="cs-CZ" sz="1800" b="1" i="0" u="none" strike="noStrike" kern="0" cap="none" spc="0" normalizeH="0" baseline="0" noProof="0" dirty="0">
                <a:ln>
                  <a:noFill/>
                </a:ln>
                <a:solidFill>
                  <a:srgbClr val="79DCFF"/>
                </a:solidFill>
                <a:effectLst/>
                <a:uLnTx/>
                <a:uFillTx/>
              </a:rPr>
              <a:t>VC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79DCFF"/>
              </a:solidFill>
              <a:effectLst/>
              <a:uLnTx/>
              <a:uFillTx/>
            </a:endParaRPr>
          </a:p>
        </p:txBody>
      </p:sp>
      <p:sp>
        <p:nvSpPr>
          <p:cNvPr id="90" name="TextovéPole 24">
            <a:extLst>
              <a:ext uri="{FF2B5EF4-FFF2-40B4-BE49-F238E27FC236}">
                <a16:creationId xmlns:a16="http://schemas.microsoft.com/office/drawing/2014/main" id="{5557F9F4-4041-4475-BBF8-6B160B31E018}"/>
              </a:ext>
            </a:extLst>
          </p:cNvPr>
          <p:cNvSpPr txBox="1"/>
          <p:nvPr/>
        </p:nvSpPr>
        <p:spPr>
          <a:xfrm>
            <a:off x="2101314" y="1007780"/>
            <a:ext cx="810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0" cap="none" spc="0" normalizeH="0" baseline="0" noProof="0" dirty="0">
                <a:ln>
                  <a:noFill/>
                </a:ln>
                <a:solidFill>
                  <a:srgbClr val="87F7FD"/>
                </a:solidFill>
                <a:effectLst/>
                <a:uLnTx/>
                <a:uFillTx/>
              </a:rPr>
              <a:t>SVC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87F7FD"/>
              </a:solidFill>
              <a:effectLst/>
              <a:uLnTx/>
              <a:uFillTx/>
            </a:endParaRPr>
          </a:p>
        </p:txBody>
      </p:sp>
      <p:sp>
        <p:nvSpPr>
          <p:cNvPr id="91" name="TextovéPole 25">
            <a:extLst>
              <a:ext uri="{FF2B5EF4-FFF2-40B4-BE49-F238E27FC236}">
                <a16:creationId xmlns:a16="http://schemas.microsoft.com/office/drawing/2014/main" id="{50A1301E-7E6F-4DD4-B7CA-3AB3C66EEF02}"/>
              </a:ext>
            </a:extLst>
          </p:cNvPr>
          <p:cNvSpPr txBox="1"/>
          <p:nvPr/>
        </p:nvSpPr>
        <p:spPr>
          <a:xfrm>
            <a:off x="292431" y="2999796"/>
            <a:ext cx="810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His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  <p:sp>
        <p:nvSpPr>
          <p:cNvPr id="92" name="TextovéPole 26">
            <a:extLst>
              <a:ext uri="{FF2B5EF4-FFF2-40B4-BE49-F238E27FC236}">
                <a16:creationId xmlns:a16="http://schemas.microsoft.com/office/drawing/2014/main" id="{694CCD6C-2D18-477B-9D57-4D798C715BA5}"/>
              </a:ext>
            </a:extLst>
          </p:cNvPr>
          <p:cNvSpPr txBox="1"/>
          <p:nvPr/>
        </p:nvSpPr>
        <p:spPr>
          <a:xfrm>
            <a:off x="2911506" y="2085340"/>
            <a:ext cx="810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25FB2F"/>
                </a:solidFill>
                <a:effectLst/>
                <a:uLnTx/>
                <a:uFillTx/>
              </a:rPr>
              <a:t>P</a:t>
            </a:r>
            <a:r>
              <a:rPr kumimoji="0" lang="cs-CZ" sz="1800" b="1" i="0" u="none" strike="noStrike" kern="0" cap="none" spc="0" normalizeH="0" baseline="0" noProof="0" dirty="0">
                <a:ln>
                  <a:noFill/>
                </a:ln>
                <a:solidFill>
                  <a:srgbClr val="25FB2F"/>
                </a:solidFill>
                <a:effectLst/>
                <a:uLnTx/>
                <a:uFillTx/>
              </a:rPr>
              <a:t>N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25FB2F"/>
              </a:solidFill>
              <a:effectLst/>
              <a:uLnTx/>
              <a:uFillTx/>
            </a:endParaRPr>
          </a:p>
        </p:txBody>
      </p:sp>
      <p:sp>
        <p:nvSpPr>
          <p:cNvPr id="93" name="TextovéPole 27">
            <a:extLst>
              <a:ext uri="{FF2B5EF4-FFF2-40B4-BE49-F238E27FC236}">
                <a16:creationId xmlns:a16="http://schemas.microsoft.com/office/drawing/2014/main" id="{2EA73B7B-587A-42B9-BE13-48DEE110348D}"/>
              </a:ext>
            </a:extLst>
          </p:cNvPr>
          <p:cNvSpPr txBox="1"/>
          <p:nvPr/>
        </p:nvSpPr>
        <p:spPr>
          <a:xfrm>
            <a:off x="256674" y="5007401"/>
            <a:ext cx="810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</a:rPr>
              <a:t>TA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</a:endParaRPr>
          </a:p>
        </p:txBody>
      </p:sp>
      <p:sp>
        <p:nvSpPr>
          <p:cNvPr id="94" name="TextovéPole 28">
            <a:extLst>
              <a:ext uri="{FF2B5EF4-FFF2-40B4-BE49-F238E27FC236}">
                <a16:creationId xmlns:a16="http://schemas.microsoft.com/office/drawing/2014/main" id="{486BBBC2-A46B-4979-BEAC-B65197BBF227}"/>
              </a:ext>
            </a:extLst>
          </p:cNvPr>
          <p:cNvSpPr txBox="1"/>
          <p:nvPr/>
        </p:nvSpPr>
        <p:spPr>
          <a:xfrm>
            <a:off x="2506410" y="3429000"/>
            <a:ext cx="810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SAN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98" name="Obdélník 32">
            <a:extLst>
              <a:ext uri="{FF2B5EF4-FFF2-40B4-BE49-F238E27FC236}">
                <a16:creationId xmlns:a16="http://schemas.microsoft.com/office/drawing/2014/main" id="{BEEC67F0-BC22-41D0-B133-443F3B99059B}"/>
              </a:ext>
            </a:extLst>
          </p:cNvPr>
          <p:cNvSpPr/>
          <p:nvPr/>
        </p:nvSpPr>
        <p:spPr>
          <a:xfrm>
            <a:off x="1623306" y="6443024"/>
            <a:ext cx="533163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Wichterle et al. HRS </a:t>
            </a:r>
            <a:r>
              <a:rPr kumimoji="0" lang="cs-CZ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congress</a:t>
            </a:r>
            <a:r>
              <a:rPr kumimoji="0" lang="cs-CZ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2020 (</a:t>
            </a:r>
            <a:r>
              <a:rPr kumimoji="0" lang="cs-CZ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abstract</a:t>
            </a:r>
            <a:r>
              <a:rPr kumimoji="0" lang="cs-CZ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)</a:t>
            </a:r>
          </a:p>
        </p:txBody>
      </p:sp>
      <p:sp>
        <p:nvSpPr>
          <p:cNvPr id="100" name="Ovál 5">
            <a:extLst>
              <a:ext uri="{FF2B5EF4-FFF2-40B4-BE49-F238E27FC236}">
                <a16:creationId xmlns:a16="http://schemas.microsoft.com/office/drawing/2014/main" id="{6B723203-BD12-4126-93E7-77E51C196FF0}"/>
              </a:ext>
            </a:extLst>
          </p:cNvPr>
          <p:cNvSpPr/>
          <p:nvPr/>
        </p:nvSpPr>
        <p:spPr>
          <a:xfrm rot="2574768">
            <a:off x="4375185" y="4452973"/>
            <a:ext cx="2084000" cy="737716"/>
          </a:xfrm>
          <a:prstGeom prst="ellipse">
            <a:avLst/>
          </a:prstGeom>
          <a:solidFill>
            <a:srgbClr val="00EA00">
              <a:alpha val="27000"/>
            </a:srgbClr>
          </a:solidFill>
          <a:ln w="12700" cap="flat" cmpd="sng" algn="ctr">
            <a:solidFill>
              <a:srgbClr val="0099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TextovéPole 35">
            <a:extLst>
              <a:ext uri="{FF2B5EF4-FFF2-40B4-BE49-F238E27FC236}">
                <a16:creationId xmlns:a16="http://schemas.microsoft.com/office/drawing/2014/main" id="{23FB6BF6-7F6B-4DA6-A0C1-107DDF87C852}"/>
              </a:ext>
            </a:extLst>
          </p:cNvPr>
          <p:cNvSpPr txBox="1"/>
          <p:nvPr/>
        </p:nvSpPr>
        <p:spPr>
          <a:xfrm>
            <a:off x="7412885" y="2373929"/>
            <a:ext cx="1288499" cy="712183"/>
          </a:xfrm>
          <a:prstGeom prst="rect">
            <a:avLst/>
          </a:prstGeom>
          <a:solidFill>
            <a:sysClr val="window" lastClr="FFFFFF">
              <a:lumMod val="75000"/>
            </a:sys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8 + 8 </a:t>
            </a:r>
            <a:r>
              <a:rPr kumimoji="0" lang="cs-CZ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patients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05" name="TextovéPole 36">
            <a:extLst>
              <a:ext uri="{FF2B5EF4-FFF2-40B4-BE49-F238E27FC236}">
                <a16:creationId xmlns:a16="http://schemas.microsoft.com/office/drawing/2014/main" id="{0A7CA395-0DB2-4FCA-92C6-43C8871F0FFE}"/>
              </a:ext>
            </a:extLst>
          </p:cNvPr>
          <p:cNvSpPr txBox="1"/>
          <p:nvPr/>
        </p:nvSpPr>
        <p:spPr>
          <a:xfrm>
            <a:off x="1327255" y="3244298"/>
            <a:ext cx="130554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60395" y="706263"/>
            <a:ext cx="3326734" cy="5369801"/>
            <a:chOff x="360395" y="706263"/>
            <a:chExt cx="3326734" cy="5369801"/>
          </a:xfrm>
        </p:grpSpPr>
        <p:pic>
          <p:nvPicPr>
            <p:cNvPr id="88" name="Obrázek 2">
              <a:extLst>
                <a:ext uri="{FF2B5EF4-FFF2-40B4-BE49-F238E27FC236}">
                  <a16:creationId xmlns:a16="http://schemas.microsoft.com/office/drawing/2014/main" id="{8313FFD8-155C-4587-9253-28E1B251FA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2792" r="23064" b="4096"/>
            <a:stretch/>
          </p:blipFill>
          <p:spPr>
            <a:xfrm>
              <a:off x="360395" y="706263"/>
              <a:ext cx="3326734" cy="5369801"/>
            </a:xfrm>
            <a:prstGeom prst="rect">
              <a:avLst/>
            </a:prstGeom>
          </p:spPr>
        </p:pic>
        <p:sp>
          <p:nvSpPr>
            <p:cNvPr id="30" name="Oval 29"/>
            <p:cNvSpPr/>
            <p:nvPr/>
          </p:nvSpPr>
          <p:spPr>
            <a:xfrm>
              <a:off x="2320941" y="1987085"/>
              <a:ext cx="536560" cy="373621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289125" y="862116"/>
            <a:ext cx="3200583" cy="2228009"/>
            <a:chOff x="4289125" y="862116"/>
            <a:chExt cx="3200583" cy="2228009"/>
          </a:xfrm>
        </p:grpSpPr>
        <p:grpSp>
          <p:nvGrpSpPr>
            <p:cNvPr id="83" name="Skupina 44">
              <a:extLst>
                <a:ext uri="{FF2B5EF4-FFF2-40B4-BE49-F238E27FC236}">
                  <a16:creationId xmlns:a16="http://schemas.microsoft.com/office/drawing/2014/main" id="{ADBE11AB-92FF-4EFB-9F99-88ACEB9EADD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289125" y="862116"/>
              <a:ext cx="3200583" cy="2228009"/>
              <a:chOff x="634170" y="237690"/>
              <a:chExt cx="3525552" cy="2454228"/>
            </a:xfrm>
          </p:grpSpPr>
          <p:pic>
            <p:nvPicPr>
              <p:cNvPr id="84" name="Obrázek 18">
                <a:extLst>
                  <a:ext uri="{FF2B5EF4-FFF2-40B4-BE49-F238E27FC236}">
                    <a16:creationId xmlns:a16="http://schemas.microsoft.com/office/drawing/2014/main" id="{917CB458-A4CD-4002-A920-D0E4422294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34170" y="237690"/>
                <a:ext cx="3525552" cy="2454228"/>
              </a:xfrm>
              <a:prstGeom prst="rect">
                <a:avLst/>
              </a:prstGeom>
            </p:spPr>
          </p:pic>
          <p:cxnSp>
            <p:nvCxnSpPr>
              <p:cNvPr id="85" name="Přímá spojnice se šipkou 34">
                <a:extLst>
                  <a:ext uri="{FF2B5EF4-FFF2-40B4-BE49-F238E27FC236}">
                    <a16:creationId xmlns:a16="http://schemas.microsoft.com/office/drawing/2014/main" id="{5741729B-E1A3-4320-A0BE-F5174EE9CE6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619672" y="1268760"/>
                <a:ext cx="1008112" cy="648072"/>
              </a:xfrm>
              <a:prstGeom prst="straightConnector1">
                <a:avLst/>
              </a:prstGeom>
              <a:noFill/>
              <a:ln w="66675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 w="med" len="med"/>
              </a:ln>
              <a:effectLst/>
            </p:spPr>
          </p:cxnSp>
        </p:grpSp>
        <p:sp>
          <p:nvSpPr>
            <p:cNvPr id="31" name="Oval 30"/>
            <p:cNvSpPr/>
            <p:nvPr/>
          </p:nvSpPr>
          <p:spPr>
            <a:xfrm>
              <a:off x="5334000" y="2317834"/>
              <a:ext cx="1064958" cy="476166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8464432" y="876785"/>
            <a:ext cx="3200583" cy="2228009"/>
            <a:chOff x="8464432" y="876785"/>
            <a:chExt cx="3200583" cy="2228009"/>
          </a:xfrm>
        </p:grpSpPr>
        <p:grpSp>
          <p:nvGrpSpPr>
            <p:cNvPr id="95" name="Skupina 1">
              <a:extLst>
                <a:ext uri="{FF2B5EF4-FFF2-40B4-BE49-F238E27FC236}">
                  <a16:creationId xmlns:a16="http://schemas.microsoft.com/office/drawing/2014/main" id="{9BC192BB-192D-46C5-9581-A2A9ADF13378}"/>
                </a:ext>
              </a:extLst>
            </p:cNvPr>
            <p:cNvGrpSpPr/>
            <p:nvPr/>
          </p:nvGrpSpPr>
          <p:grpSpPr>
            <a:xfrm>
              <a:off x="8464432" y="876785"/>
              <a:ext cx="3200583" cy="2228009"/>
              <a:chOff x="8464432" y="876785"/>
              <a:chExt cx="3200583" cy="2228009"/>
            </a:xfrm>
          </p:grpSpPr>
          <p:pic>
            <p:nvPicPr>
              <p:cNvPr id="96" name="Obrázek 30">
                <a:extLst>
                  <a:ext uri="{FF2B5EF4-FFF2-40B4-BE49-F238E27FC236}">
                    <a16:creationId xmlns:a16="http://schemas.microsoft.com/office/drawing/2014/main" id="{70F7A818-56A7-4CE9-8C36-41C83298CB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464432" y="876785"/>
                <a:ext cx="3200583" cy="2228009"/>
              </a:xfrm>
              <a:prstGeom prst="rect">
                <a:avLst/>
              </a:prstGeom>
            </p:spPr>
          </p:pic>
          <p:cxnSp>
            <p:nvCxnSpPr>
              <p:cNvPr id="97" name="Přímá spojnice se šipkou 39">
                <a:extLst>
                  <a:ext uri="{FF2B5EF4-FFF2-40B4-BE49-F238E27FC236}">
                    <a16:creationId xmlns:a16="http://schemas.microsoft.com/office/drawing/2014/main" id="{83CFFEDA-5F78-4D33-B666-73D723B0BE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49098" y="1798147"/>
                <a:ext cx="936104" cy="648072"/>
              </a:xfrm>
              <a:prstGeom prst="straightConnector1">
                <a:avLst/>
              </a:prstGeom>
              <a:noFill/>
              <a:ln w="66675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 w="med" len="med"/>
              </a:ln>
              <a:effectLst/>
            </p:spPr>
          </p:cxnSp>
        </p:grpSp>
        <p:sp>
          <p:nvSpPr>
            <p:cNvPr id="32" name="Oval 31"/>
            <p:cNvSpPr/>
            <p:nvPr/>
          </p:nvSpPr>
          <p:spPr>
            <a:xfrm>
              <a:off x="9524762" y="2348925"/>
              <a:ext cx="1088706" cy="445075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019044" y="3244298"/>
            <a:ext cx="3748489" cy="2811366"/>
            <a:chOff x="4019044" y="3244298"/>
            <a:chExt cx="3748489" cy="2811366"/>
          </a:xfrm>
        </p:grpSpPr>
        <p:pic>
          <p:nvPicPr>
            <p:cNvPr id="99" name="Obrázek 3">
              <a:extLst>
                <a:ext uri="{FF2B5EF4-FFF2-40B4-BE49-F238E27FC236}">
                  <a16:creationId xmlns:a16="http://schemas.microsoft.com/office/drawing/2014/main" id="{67795E33-69EC-4093-AAC1-33DEF5F46E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19044" y="3244298"/>
              <a:ext cx="3748489" cy="2811366"/>
            </a:xfrm>
            <a:prstGeom prst="rect">
              <a:avLst/>
            </a:prstGeom>
            <a:ln w="28575">
              <a:solidFill>
                <a:sysClr val="windowText" lastClr="000000"/>
              </a:solidFill>
            </a:ln>
          </p:spPr>
        </p:pic>
        <p:cxnSp>
          <p:nvCxnSpPr>
            <p:cNvPr id="3" name="Straight Connector 2"/>
            <p:cNvCxnSpPr/>
            <p:nvPr/>
          </p:nvCxnSpPr>
          <p:spPr>
            <a:xfrm>
              <a:off x="4559300" y="4000500"/>
              <a:ext cx="1715770" cy="14859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V="1">
              <a:off x="6195483" y="5302250"/>
              <a:ext cx="1371600" cy="31604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8190480" y="3246414"/>
            <a:ext cx="3748489" cy="2811366"/>
            <a:chOff x="8190480" y="3263348"/>
            <a:chExt cx="3748489" cy="2811366"/>
          </a:xfrm>
        </p:grpSpPr>
        <p:grpSp>
          <p:nvGrpSpPr>
            <p:cNvPr id="101" name="Skupina 7">
              <a:extLst>
                <a:ext uri="{FF2B5EF4-FFF2-40B4-BE49-F238E27FC236}">
                  <a16:creationId xmlns:a16="http://schemas.microsoft.com/office/drawing/2014/main" id="{5DFEB99A-6076-4C14-8003-9F54C476B821}"/>
                </a:ext>
              </a:extLst>
            </p:cNvPr>
            <p:cNvGrpSpPr/>
            <p:nvPr/>
          </p:nvGrpSpPr>
          <p:grpSpPr>
            <a:xfrm>
              <a:off x="8190480" y="3263348"/>
              <a:ext cx="3748489" cy="2811366"/>
              <a:chOff x="8190480" y="3244298"/>
              <a:chExt cx="3748489" cy="2811366"/>
            </a:xfrm>
          </p:grpSpPr>
          <p:pic>
            <p:nvPicPr>
              <p:cNvPr id="102" name="Obrázek 4">
                <a:extLst>
                  <a:ext uri="{FF2B5EF4-FFF2-40B4-BE49-F238E27FC236}">
                    <a16:creationId xmlns:a16="http://schemas.microsoft.com/office/drawing/2014/main" id="{5185D9FA-E019-4125-B4A3-FC3A616F35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190480" y="3244298"/>
                <a:ext cx="3748489" cy="2811366"/>
              </a:xfrm>
              <a:prstGeom prst="rect">
                <a:avLst/>
              </a:prstGeom>
              <a:ln w="28575">
                <a:solidFill>
                  <a:sysClr val="windowText" lastClr="000000"/>
                </a:solidFill>
              </a:ln>
            </p:spPr>
          </p:pic>
          <p:sp>
            <p:nvSpPr>
              <p:cNvPr id="103" name="Ovál 33">
                <a:extLst>
                  <a:ext uri="{FF2B5EF4-FFF2-40B4-BE49-F238E27FC236}">
                    <a16:creationId xmlns:a16="http://schemas.microsoft.com/office/drawing/2014/main" id="{C6D43B1A-D565-4A3C-842F-C38EB684F2BA}"/>
                  </a:ext>
                </a:extLst>
              </p:cNvPr>
              <p:cNvSpPr/>
              <p:nvPr/>
            </p:nvSpPr>
            <p:spPr>
              <a:xfrm rot="1252492">
                <a:off x="8648560" y="4285448"/>
                <a:ext cx="1797609" cy="492179"/>
              </a:xfrm>
              <a:prstGeom prst="ellipse">
                <a:avLst/>
              </a:prstGeom>
              <a:solidFill>
                <a:srgbClr val="FF0000">
                  <a:alpha val="27000"/>
                </a:srgbClr>
              </a:solidFill>
              <a:ln w="1270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38" name="Straight Connector 37"/>
            <p:cNvCxnSpPr/>
            <p:nvPr/>
          </p:nvCxnSpPr>
          <p:spPr>
            <a:xfrm>
              <a:off x="8464432" y="4000381"/>
              <a:ext cx="2073959" cy="911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10236200" y="4840836"/>
              <a:ext cx="1492250" cy="319456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Ovál 5">
            <a:extLst>
              <a:ext uri="{FF2B5EF4-FFF2-40B4-BE49-F238E27FC236}">
                <a16:creationId xmlns:a16="http://schemas.microsoft.com/office/drawing/2014/main" id="{6B723203-BD12-4126-93E7-77E51C196FF0}"/>
              </a:ext>
            </a:extLst>
          </p:cNvPr>
          <p:cNvSpPr/>
          <p:nvPr/>
        </p:nvSpPr>
        <p:spPr>
          <a:xfrm rot="2574768">
            <a:off x="4391390" y="4403312"/>
            <a:ext cx="1997416" cy="737716"/>
          </a:xfrm>
          <a:prstGeom prst="ellipse">
            <a:avLst/>
          </a:prstGeom>
          <a:solidFill>
            <a:srgbClr val="00EA00">
              <a:alpha val="27000"/>
            </a:srgbClr>
          </a:solidFill>
          <a:ln w="12700" cap="flat" cmpd="sng" algn="ctr">
            <a:solidFill>
              <a:srgbClr val="0099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062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>
            <a:extLst>
              <a:ext uri="{FF2B5EF4-FFF2-40B4-BE49-F238E27FC236}">
                <a16:creationId xmlns:a16="http://schemas.microsoft.com/office/drawing/2014/main" id="{3177116D-CF04-4118-8568-5EDA8866D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2969" y="11857"/>
            <a:ext cx="1212795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cs-CZ" altLang="en-US" sz="3200" b="1" dirty="0">
              <a:solidFill>
                <a:srgbClr val="0066CC"/>
              </a:solidFill>
            </a:endParaRPr>
          </a:p>
        </p:txBody>
      </p:sp>
      <p:grpSp>
        <p:nvGrpSpPr>
          <p:cNvPr id="44" name="Skupina 43">
            <a:extLst>
              <a:ext uri="{FF2B5EF4-FFF2-40B4-BE49-F238E27FC236}">
                <a16:creationId xmlns:a16="http://schemas.microsoft.com/office/drawing/2014/main" id="{F36E0B9B-2B50-483A-AB80-FB6F9FF57430}"/>
              </a:ext>
            </a:extLst>
          </p:cNvPr>
          <p:cNvGrpSpPr/>
          <p:nvPr/>
        </p:nvGrpSpPr>
        <p:grpSpPr>
          <a:xfrm>
            <a:off x="46545" y="6313489"/>
            <a:ext cx="12028709" cy="533400"/>
            <a:chOff x="0" y="6324600"/>
            <a:chExt cx="12192000" cy="533400"/>
          </a:xfrm>
        </p:grpSpPr>
        <p:sp>
          <p:nvSpPr>
            <p:cNvPr id="46" name="Obdélník 45">
              <a:extLst>
                <a:ext uri="{FF2B5EF4-FFF2-40B4-BE49-F238E27FC236}">
                  <a16:creationId xmlns:a16="http://schemas.microsoft.com/office/drawing/2014/main" id="{039E74C9-72CC-4DEA-984C-BEEFE045AD35}"/>
                </a:ext>
              </a:extLst>
            </p:cNvPr>
            <p:cNvSpPr/>
            <p:nvPr/>
          </p:nvSpPr>
          <p:spPr>
            <a:xfrm>
              <a:off x="0" y="6324600"/>
              <a:ext cx="12192000" cy="533400"/>
            </a:xfrm>
            <a:prstGeom prst="rect">
              <a:avLst/>
            </a:prstGeom>
            <a:solidFill>
              <a:srgbClr val="E9F0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47" name="Obrázek 46" descr="Výřez obrazovky">
              <a:extLst>
                <a:ext uri="{FF2B5EF4-FFF2-40B4-BE49-F238E27FC236}">
                  <a16:creationId xmlns:a16="http://schemas.microsoft.com/office/drawing/2014/main" id="{8AD8C707-9794-4AC5-9904-8A8ABF52D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2050" y="6363506"/>
              <a:ext cx="3381073" cy="480979"/>
            </a:xfrm>
            <a:prstGeom prst="rect">
              <a:avLst/>
            </a:prstGeom>
            <a:solidFill>
              <a:srgbClr val="E9F0FA"/>
            </a:solidFill>
          </p:spPr>
        </p:pic>
      </p:grpSp>
      <p:sp>
        <p:nvSpPr>
          <p:cNvPr id="2" name="Rectangle 1"/>
          <p:cNvSpPr/>
          <p:nvPr/>
        </p:nvSpPr>
        <p:spPr>
          <a:xfrm>
            <a:off x="1743742" y="-73669"/>
            <a:ext cx="85922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altLang="en-US" sz="3200" b="1" dirty="0">
                <a:solidFill>
                  <a:srgbClr val="0070C0"/>
                </a:solidFill>
              </a:rPr>
              <a:t>SAN denervace: pravosíňový </a:t>
            </a:r>
            <a:r>
              <a:rPr lang="en-US" altLang="en-US" sz="3200" b="1" dirty="0">
                <a:solidFill>
                  <a:srgbClr val="0070C0"/>
                </a:solidFill>
              </a:rPr>
              <a:t>“sweet spot”</a:t>
            </a:r>
            <a:r>
              <a:rPr lang="cs-CZ" altLang="en-US" sz="3200" b="1" dirty="0">
                <a:solidFill>
                  <a:srgbClr val="0070C0"/>
                </a:solidFill>
              </a:rPr>
              <a:t> </a:t>
            </a:r>
            <a:endParaRPr lang="en-US" altLang="en-US" sz="3200" dirty="0">
              <a:solidFill>
                <a:srgbClr val="0070C0"/>
              </a:solidFill>
            </a:endParaRPr>
          </a:p>
        </p:txBody>
      </p:sp>
      <p:grpSp>
        <p:nvGrpSpPr>
          <p:cNvPr id="9" name="Skupina 12">
            <a:extLst>
              <a:ext uri="{FF2B5EF4-FFF2-40B4-BE49-F238E27FC236}">
                <a16:creationId xmlns:a16="http://schemas.microsoft.com/office/drawing/2014/main" id="{43C50297-9E36-423E-BDBD-E4B940E26FD5}"/>
              </a:ext>
            </a:extLst>
          </p:cNvPr>
          <p:cNvGrpSpPr/>
          <p:nvPr/>
        </p:nvGrpSpPr>
        <p:grpSpPr>
          <a:xfrm>
            <a:off x="7632710" y="980861"/>
            <a:ext cx="2602132" cy="4929057"/>
            <a:chOff x="7504721" y="830760"/>
            <a:chExt cx="2716147" cy="5809542"/>
          </a:xfrm>
        </p:grpSpPr>
        <p:grpSp>
          <p:nvGrpSpPr>
            <p:cNvPr id="10" name="Skupina 31">
              <a:extLst>
                <a:ext uri="{FF2B5EF4-FFF2-40B4-BE49-F238E27FC236}">
                  <a16:creationId xmlns:a16="http://schemas.microsoft.com/office/drawing/2014/main" id="{F861DDDA-BA23-4C10-A476-4C508EB5F6D6}"/>
                </a:ext>
              </a:extLst>
            </p:cNvPr>
            <p:cNvGrpSpPr/>
            <p:nvPr/>
          </p:nvGrpSpPr>
          <p:grpSpPr>
            <a:xfrm>
              <a:off x="7504721" y="830760"/>
              <a:ext cx="2716147" cy="5809542"/>
              <a:chOff x="7520106" y="830760"/>
              <a:chExt cx="2716147" cy="5809542"/>
            </a:xfrm>
          </p:grpSpPr>
          <p:grpSp>
            <p:nvGrpSpPr>
              <p:cNvPr id="12" name="Skupina 24">
                <a:extLst>
                  <a:ext uri="{FF2B5EF4-FFF2-40B4-BE49-F238E27FC236}">
                    <a16:creationId xmlns:a16="http://schemas.microsoft.com/office/drawing/2014/main" id="{FCF4F3AA-1138-4204-9242-3DDF54B018B9}"/>
                  </a:ext>
                </a:extLst>
              </p:cNvPr>
              <p:cNvGrpSpPr/>
              <p:nvPr/>
            </p:nvGrpSpPr>
            <p:grpSpPr>
              <a:xfrm>
                <a:off x="7520106" y="830760"/>
                <a:ext cx="2716147" cy="5809542"/>
                <a:chOff x="7501489" y="829493"/>
                <a:chExt cx="2716147" cy="5809542"/>
              </a:xfrm>
            </p:grpSpPr>
            <p:grpSp>
              <p:nvGrpSpPr>
                <p:cNvPr id="15" name="Skupina 1">
                  <a:extLst>
                    <a:ext uri="{FF2B5EF4-FFF2-40B4-BE49-F238E27FC236}">
                      <a16:creationId xmlns:a16="http://schemas.microsoft.com/office/drawing/2014/main" id="{2BA4F11D-B475-41A5-8B89-D568E3E75E9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7501489" y="829493"/>
                  <a:ext cx="2716147" cy="5809542"/>
                  <a:chOff x="7744579" y="1052729"/>
                  <a:chExt cx="2592289" cy="5544623"/>
                </a:xfrm>
              </p:grpSpPr>
              <p:pic>
                <p:nvPicPr>
                  <p:cNvPr id="21" name="Obrázek 17">
                    <a:extLst>
                      <a:ext uri="{FF2B5EF4-FFF2-40B4-BE49-F238E27FC236}">
                        <a16:creationId xmlns:a16="http://schemas.microsoft.com/office/drawing/2014/main" id="{E21E78B8-59E6-499E-856D-6B28E7691FA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5993" r="26547"/>
                  <a:stretch/>
                </p:blipFill>
                <p:spPr>
                  <a:xfrm>
                    <a:off x="7744579" y="1052729"/>
                    <a:ext cx="2592289" cy="5544623"/>
                  </a:xfrm>
                  <a:prstGeom prst="rect">
                    <a:avLst/>
                  </a:prstGeom>
                </p:spPr>
              </p:pic>
              <p:sp>
                <p:nvSpPr>
                  <p:cNvPr id="22" name="TextovéPole 28">
                    <a:extLst>
                      <a:ext uri="{FF2B5EF4-FFF2-40B4-BE49-F238E27FC236}">
                        <a16:creationId xmlns:a16="http://schemas.microsoft.com/office/drawing/2014/main" id="{9CFE7F3B-03D3-41F9-9A8E-51F559390453}"/>
                      </a:ext>
                    </a:extLst>
                  </p:cNvPr>
                  <p:cNvSpPr txBox="1"/>
                  <p:nvPr/>
                </p:nvSpPr>
                <p:spPr>
                  <a:xfrm>
                    <a:off x="8478452" y="5228443"/>
                    <a:ext cx="553427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cs-CZ" sz="1600" b="1" dirty="0">
                        <a:solidFill>
                          <a:schemeClr val="bg1"/>
                        </a:solidFill>
                      </a:rPr>
                      <a:t>IVC</a:t>
                    </a:r>
                  </a:p>
                </p:txBody>
              </p:sp>
              <p:sp>
                <p:nvSpPr>
                  <p:cNvPr id="23" name="TextovéPole 29">
                    <a:extLst>
                      <a:ext uri="{FF2B5EF4-FFF2-40B4-BE49-F238E27FC236}">
                        <a16:creationId xmlns:a16="http://schemas.microsoft.com/office/drawing/2014/main" id="{437CE3B9-E834-4A2D-814A-FB4DD0837DDB}"/>
                      </a:ext>
                    </a:extLst>
                  </p:cNvPr>
                  <p:cNvSpPr txBox="1"/>
                  <p:nvPr/>
                </p:nvSpPr>
                <p:spPr>
                  <a:xfrm>
                    <a:off x="8040216" y="4581128"/>
                    <a:ext cx="553427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cs-CZ" sz="1600" b="1" dirty="0">
                        <a:solidFill>
                          <a:srgbClr val="003399"/>
                        </a:solidFill>
                      </a:rPr>
                      <a:t>TA</a:t>
                    </a:r>
                  </a:p>
                </p:txBody>
              </p:sp>
              <p:sp>
                <p:nvSpPr>
                  <p:cNvPr id="24" name="TextovéPole 36">
                    <a:extLst>
                      <a:ext uri="{FF2B5EF4-FFF2-40B4-BE49-F238E27FC236}">
                        <a16:creationId xmlns:a16="http://schemas.microsoft.com/office/drawing/2014/main" id="{02AE6427-87B5-4A8B-9316-6C5C9A103B5C}"/>
                      </a:ext>
                    </a:extLst>
                  </p:cNvPr>
                  <p:cNvSpPr txBox="1"/>
                  <p:nvPr/>
                </p:nvSpPr>
                <p:spPr>
                  <a:xfrm>
                    <a:off x="8040216" y="4077073"/>
                    <a:ext cx="553427" cy="27699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cs-CZ" sz="1200" b="1" dirty="0">
                        <a:solidFill>
                          <a:srgbClr val="FFC000"/>
                        </a:solidFill>
                      </a:rPr>
                      <a:t>His</a:t>
                    </a:r>
                  </a:p>
                </p:txBody>
              </p:sp>
              <p:sp>
                <p:nvSpPr>
                  <p:cNvPr id="25" name="TextovéPole 37">
                    <a:extLst>
                      <a:ext uri="{FF2B5EF4-FFF2-40B4-BE49-F238E27FC236}">
                        <a16:creationId xmlns:a16="http://schemas.microsoft.com/office/drawing/2014/main" id="{A7DEFE8F-BC5C-4193-BC00-C73BA39D9364}"/>
                      </a:ext>
                    </a:extLst>
                  </p:cNvPr>
                  <p:cNvSpPr txBox="1"/>
                  <p:nvPr/>
                </p:nvSpPr>
                <p:spPr>
                  <a:xfrm>
                    <a:off x="9462898" y="2907405"/>
                    <a:ext cx="762268" cy="38083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cs-CZ" sz="1600" b="1" dirty="0">
                        <a:solidFill>
                          <a:srgbClr val="FF0000"/>
                        </a:solidFill>
                      </a:rPr>
                      <a:t>SAN</a:t>
                    </a:r>
                  </a:p>
                </p:txBody>
              </p:sp>
              <p:cxnSp>
                <p:nvCxnSpPr>
                  <p:cNvPr id="26" name="Přímá spojnice 41">
                    <a:extLst>
                      <a:ext uri="{FF2B5EF4-FFF2-40B4-BE49-F238E27FC236}">
                        <a16:creationId xmlns:a16="http://schemas.microsoft.com/office/drawing/2014/main" id="{2350D39C-1F9C-4D90-AE1A-88B9F76A58A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8755165" y="2644392"/>
                    <a:ext cx="904055" cy="13541"/>
                  </a:xfrm>
                  <a:prstGeom prst="line">
                    <a:avLst/>
                  </a:prstGeom>
                  <a:ln w="60325" cmpd="dbl">
                    <a:solidFill>
                      <a:srgbClr val="FDF709"/>
                    </a:solidFill>
                    <a:prstDash val="solid"/>
                  </a:ln>
                </p:spPr>
                <p:style>
                  <a:lnRef idx="1">
                    <a:schemeClr val="accent5"/>
                  </a:lnRef>
                  <a:fillRef idx="0">
                    <a:schemeClr val="accent5"/>
                  </a:fillRef>
                  <a:effectRef idx="0">
                    <a:schemeClr val="accent5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7" name="TextovéPole 42">
                    <a:extLst>
                      <a:ext uri="{FF2B5EF4-FFF2-40B4-BE49-F238E27FC236}">
                        <a16:creationId xmlns:a16="http://schemas.microsoft.com/office/drawing/2014/main" id="{BC8F759B-4893-42BF-95C4-B7D57A1C09D1}"/>
                      </a:ext>
                    </a:extLst>
                  </p:cNvPr>
                  <p:cNvSpPr txBox="1"/>
                  <p:nvPr/>
                </p:nvSpPr>
                <p:spPr>
                  <a:xfrm>
                    <a:off x="9044486" y="2300527"/>
                    <a:ext cx="799548" cy="35740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lnSpc>
                        <a:spcPts val="1000"/>
                      </a:lnSpc>
                    </a:pPr>
                    <a:r>
                      <a:rPr lang="cs-CZ" sz="1200" b="1" dirty="0">
                        <a:solidFill>
                          <a:srgbClr val="FDF709"/>
                        </a:solidFill>
                      </a:rPr>
                      <a:t>SVC ostium</a:t>
                    </a:r>
                  </a:p>
                </p:txBody>
              </p:sp>
              <p:sp>
                <p:nvSpPr>
                  <p:cNvPr id="28" name="TextovéPole 46">
                    <a:extLst>
                      <a:ext uri="{FF2B5EF4-FFF2-40B4-BE49-F238E27FC236}">
                        <a16:creationId xmlns:a16="http://schemas.microsoft.com/office/drawing/2014/main" id="{25978708-43CD-4D7B-8152-9EC8023849BF}"/>
                      </a:ext>
                    </a:extLst>
                  </p:cNvPr>
                  <p:cNvSpPr txBox="1"/>
                  <p:nvPr/>
                </p:nvSpPr>
                <p:spPr>
                  <a:xfrm>
                    <a:off x="8930478" y="5681097"/>
                    <a:ext cx="553427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cs-CZ" sz="1600" b="1" dirty="0">
                        <a:solidFill>
                          <a:srgbClr val="003399"/>
                        </a:solidFill>
                      </a:rPr>
                      <a:t>TA</a:t>
                    </a:r>
                  </a:p>
                </p:txBody>
              </p:sp>
            </p:grpSp>
            <p:sp>
              <p:nvSpPr>
                <p:cNvPr id="17" name="TextovéPole 45">
                  <a:extLst>
                    <a:ext uri="{FF2B5EF4-FFF2-40B4-BE49-F238E27FC236}">
                      <a16:creationId xmlns:a16="http://schemas.microsoft.com/office/drawing/2014/main" id="{7CBE4527-9A86-4C5C-9413-DBA389160A38}"/>
                    </a:ext>
                  </a:extLst>
                </p:cNvPr>
                <p:cNvSpPr txBox="1"/>
                <p:nvPr/>
              </p:nvSpPr>
              <p:spPr>
                <a:xfrm>
                  <a:off x="9583491" y="1104715"/>
                  <a:ext cx="55342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1600" b="1" dirty="0">
                      <a:solidFill>
                        <a:srgbClr val="00EA00"/>
                      </a:solidFill>
                    </a:rPr>
                    <a:t>PN</a:t>
                  </a:r>
                </a:p>
              </p:txBody>
            </p:sp>
            <p:cxnSp>
              <p:nvCxnSpPr>
                <p:cNvPr id="18" name="Přímá spojnice 6">
                  <a:extLst>
                    <a:ext uri="{FF2B5EF4-FFF2-40B4-BE49-F238E27FC236}">
                      <a16:creationId xmlns:a16="http://schemas.microsoft.com/office/drawing/2014/main" id="{A3AFA78B-0238-4DED-985E-C8607C3321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001125" y="1657350"/>
                  <a:ext cx="2132" cy="145343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TextovéPole 55">
                  <a:extLst>
                    <a:ext uri="{FF2B5EF4-FFF2-40B4-BE49-F238E27FC236}">
                      <a16:creationId xmlns:a16="http://schemas.microsoft.com/office/drawing/2014/main" id="{47875069-2247-424A-A56B-407A6BD66D3E}"/>
                    </a:ext>
                  </a:extLst>
                </p:cNvPr>
                <p:cNvSpPr txBox="1"/>
                <p:nvPr/>
              </p:nvSpPr>
              <p:spPr>
                <a:xfrm>
                  <a:off x="8762119" y="3073327"/>
                  <a:ext cx="922223" cy="10701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1400" b="1" dirty="0"/>
                    <a:t>SVC long axis</a:t>
                  </a:r>
                </a:p>
                <a:p>
                  <a:endParaRPr lang="cs-CZ" sz="1100" b="1" dirty="0"/>
                </a:p>
              </p:txBody>
            </p:sp>
            <p:sp>
              <p:nvSpPr>
                <p:cNvPr id="20" name="TextovéPole 58">
                  <a:extLst>
                    <a:ext uri="{FF2B5EF4-FFF2-40B4-BE49-F238E27FC236}">
                      <a16:creationId xmlns:a16="http://schemas.microsoft.com/office/drawing/2014/main" id="{CD9D1DAB-B5B2-432C-9583-0B655BF884B4}"/>
                    </a:ext>
                  </a:extLst>
                </p:cNvPr>
                <p:cNvSpPr txBox="1"/>
                <p:nvPr/>
              </p:nvSpPr>
              <p:spPr>
                <a:xfrm>
                  <a:off x="8058527" y="6387931"/>
                  <a:ext cx="1642726" cy="239419"/>
                </a:xfrm>
                <a:prstGeom prst="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</p:spPr>
              <p:txBody>
                <a:bodyPr wrap="square" tIns="9144" bIns="9144" rtlCol="0">
                  <a:spAutoFit/>
                </a:bodyPr>
                <a:lstStyle/>
                <a:p>
                  <a:r>
                    <a:rPr lang="en-GB" sz="1200" b="1" dirty="0">
                      <a:solidFill>
                        <a:srgbClr val="FFFF00"/>
                      </a:solidFill>
                    </a:rPr>
                    <a:t>Posterior view</a:t>
                  </a:r>
                </a:p>
              </p:txBody>
            </p:sp>
          </p:grpSp>
          <p:sp>
            <p:nvSpPr>
              <p:cNvPr id="13" name="TextovéPole 68">
                <a:extLst>
                  <a:ext uri="{FF2B5EF4-FFF2-40B4-BE49-F238E27FC236}">
                    <a16:creationId xmlns:a16="http://schemas.microsoft.com/office/drawing/2014/main" id="{97A34312-B613-4043-BEF9-F46901EDB184}"/>
                  </a:ext>
                </a:extLst>
              </p:cNvPr>
              <p:cNvSpPr txBox="1"/>
              <p:nvPr/>
            </p:nvSpPr>
            <p:spPr>
              <a:xfrm>
                <a:off x="8981566" y="1416645"/>
                <a:ext cx="837750" cy="3990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600" b="1" dirty="0"/>
                  <a:t>SVC</a:t>
                </a:r>
                <a:endParaRPr lang="cs-CZ" sz="1200" b="1" dirty="0"/>
              </a:p>
            </p:txBody>
          </p:sp>
        </p:grpSp>
        <p:sp>
          <p:nvSpPr>
            <p:cNvPr id="11" name="TextovéPole 72">
              <a:extLst>
                <a:ext uri="{FF2B5EF4-FFF2-40B4-BE49-F238E27FC236}">
                  <a16:creationId xmlns:a16="http://schemas.microsoft.com/office/drawing/2014/main" id="{AB00EE13-2D61-4FFE-9EAE-8A337AC8AB7B}"/>
                </a:ext>
              </a:extLst>
            </p:cNvPr>
            <p:cNvSpPr txBox="1"/>
            <p:nvPr/>
          </p:nvSpPr>
          <p:spPr>
            <a:xfrm>
              <a:off x="8401217" y="3904082"/>
              <a:ext cx="1305544" cy="58477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cs-CZ" sz="3200" b="1" dirty="0"/>
                <a:t>R</a:t>
              </a:r>
              <a:r>
                <a:rPr lang="en-GB" sz="3200" b="1" dirty="0"/>
                <a:t>A</a:t>
              </a:r>
            </a:p>
          </p:txBody>
        </p:sp>
      </p:grpSp>
      <p:grpSp>
        <p:nvGrpSpPr>
          <p:cNvPr id="29" name="Skupina 11">
            <a:extLst>
              <a:ext uri="{FF2B5EF4-FFF2-40B4-BE49-F238E27FC236}">
                <a16:creationId xmlns:a16="http://schemas.microsoft.com/office/drawing/2014/main" id="{3A7A4E56-0108-4F5D-BB00-FBED73CCFB47}"/>
              </a:ext>
            </a:extLst>
          </p:cNvPr>
          <p:cNvGrpSpPr/>
          <p:nvPr/>
        </p:nvGrpSpPr>
        <p:grpSpPr>
          <a:xfrm>
            <a:off x="4984859" y="967929"/>
            <a:ext cx="2572524" cy="4949864"/>
            <a:chOff x="4435033" y="829422"/>
            <a:chExt cx="3059421" cy="5796468"/>
          </a:xfrm>
        </p:grpSpPr>
        <p:grpSp>
          <p:nvGrpSpPr>
            <p:cNvPr id="30" name="Skupina 49">
              <a:extLst>
                <a:ext uri="{FF2B5EF4-FFF2-40B4-BE49-F238E27FC236}">
                  <a16:creationId xmlns:a16="http://schemas.microsoft.com/office/drawing/2014/main" id="{4C102FDF-3266-40C7-A824-08ED8C4CD132}"/>
                </a:ext>
              </a:extLst>
            </p:cNvPr>
            <p:cNvGrpSpPr/>
            <p:nvPr/>
          </p:nvGrpSpPr>
          <p:grpSpPr>
            <a:xfrm>
              <a:off x="4435033" y="829422"/>
              <a:ext cx="3059421" cy="5796468"/>
              <a:chOff x="4439291" y="830760"/>
              <a:chExt cx="3059421" cy="5796468"/>
            </a:xfrm>
          </p:grpSpPr>
          <p:grpSp>
            <p:nvGrpSpPr>
              <p:cNvPr id="32" name="Skupina 65">
                <a:extLst>
                  <a:ext uri="{FF2B5EF4-FFF2-40B4-BE49-F238E27FC236}">
                    <a16:creationId xmlns:a16="http://schemas.microsoft.com/office/drawing/2014/main" id="{84AFFDAE-33E6-41C7-AEB8-0493F4A15C5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439291" y="830760"/>
                <a:ext cx="2969161" cy="5796468"/>
                <a:chOff x="4851621" y="1050655"/>
                <a:chExt cx="2840157" cy="5544623"/>
              </a:xfrm>
            </p:grpSpPr>
            <p:grpSp>
              <p:nvGrpSpPr>
                <p:cNvPr id="34" name="Skupina 26">
                  <a:extLst>
                    <a:ext uri="{FF2B5EF4-FFF2-40B4-BE49-F238E27FC236}">
                      <a16:creationId xmlns:a16="http://schemas.microsoft.com/office/drawing/2014/main" id="{D7456D09-CA82-47B3-8948-9B76EF244092}"/>
                    </a:ext>
                  </a:extLst>
                </p:cNvPr>
                <p:cNvGrpSpPr/>
                <p:nvPr/>
              </p:nvGrpSpPr>
              <p:grpSpPr>
                <a:xfrm>
                  <a:off x="4851621" y="1050655"/>
                  <a:ext cx="2840157" cy="5544623"/>
                  <a:chOff x="4851621" y="1050655"/>
                  <a:chExt cx="2840157" cy="5544623"/>
                </a:xfrm>
              </p:grpSpPr>
              <p:pic>
                <p:nvPicPr>
                  <p:cNvPr id="40" name="Obrázek 16">
                    <a:extLst>
                      <a:ext uri="{FF2B5EF4-FFF2-40B4-BE49-F238E27FC236}">
                        <a16:creationId xmlns:a16="http://schemas.microsoft.com/office/drawing/2014/main" id="{88931042-F584-4AC6-B361-B2688532442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3811" r="24191"/>
                  <a:stretch/>
                </p:blipFill>
                <p:spPr>
                  <a:xfrm>
                    <a:off x="4851621" y="1050655"/>
                    <a:ext cx="2840157" cy="5544623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</p:pic>
              <p:cxnSp>
                <p:nvCxnSpPr>
                  <p:cNvPr id="41" name="Přímá spojnice 19">
                    <a:extLst>
                      <a:ext uri="{FF2B5EF4-FFF2-40B4-BE49-F238E27FC236}">
                        <a16:creationId xmlns:a16="http://schemas.microsoft.com/office/drawing/2014/main" id="{EB7C6EC0-D391-421B-A4E4-0462D2390C5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558119" y="2671336"/>
                    <a:ext cx="1333761" cy="0"/>
                  </a:xfrm>
                  <a:prstGeom prst="line">
                    <a:avLst/>
                  </a:prstGeom>
                  <a:ln w="60325" cmpd="dbl">
                    <a:solidFill>
                      <a:srgbClr val="FDF709"/>
                    </a:solidFill>
                    <a:prstDash val="solid"/>
                  </a:ln>
                </p:spPr>
                <p:style>
                  <a:lnRef idx="1">
                    <a:schemeClr val="accent5"/>
                  </a:lnRef>
                  <a:fillRef idx="0">
                    <a:schemeClr val="accent5"/>
                  </a:fillRef>
                  <a:effectRef idx="0">
                    <a:schemeClr val="accent5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2" name="TextovéPole 21">
                    <a:extLst>
                      <a:ext uri="{FF2B5EF4-FFF2-40B4-BE49-F238E27FC236}">
                        <a16:creationId xmlns:a16="http://schemas.microsoft.com/office/drawing/2014/main" id="{B11BFED2-18DF-4276-85EC-469B50F39B8B}"/>
                      </a:ext>
                    </a:extLst>
                  </p:cNvPr>
                  <p:cNvSpPr txBox="1"/>
                  <p:nvPr/>
                </p:nvSpPr>
                <p:spPr>
                  <a:xfrm>
                    <a:off x="6005675" y="3367086"/>
                    <a:ext cx="645719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cs-CZ" sz="1600" b="1" dirty="0">
                        <a:solidFill>
                          <a:srgbClr val="FF0000"/>
                        </a:solidFill>
                      </a:rPr>
                      <a:t>SAN</a:t>
                    </a:r>
                  </a:p>
                </p:txBody>
              </p:sp>
              <p:sp>
                <p:nvSpPr>
                  <p:cNvPr id="43" name="TextovéPole 22">
                    <a:extLst>
                      <a:ext uri="{FF2B5EF4-FFF2-40B4-BE49-F238E27FC236}">
                        <a16:creationId xmlns:a16="http://schemas.microsoft.com/office/drawing/2014/main" id="{1D1DB7E9-4AE7-4EF0-A6DE-D8783D550591}"/>
                      </a:ext>
                    </a:extLst>
                  </p:cNvPr>
                  <p:cNvSpPr txBox="1"/>
                  <p:nvPr/>
                </p:nvSpPr>
                <p:spPr>
                  <a:xfrm>
                    <a:off x="5652047" y="2322456"/>
                    <a:ext cx="799548" cy="35740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lnSpc>
                        <a:spcPts val="1000"/>
                      </a:lnSpc>
                    </a:pPr>
                    <a:r>
                      <a:rPr lang="cs-CZ" sz="1200" b="1" dirty="0">
                        <a:solidFill>
                          <a:srgbClr val="FDF709"/>
                        </a:solidFill>
                      </a:rPr>
                      <a:t>SVC ostium</a:t>
                    </a:r>
                  </a:p>
                </p:txBody>
              </p:sp>
              <p:sp>
                <p:nvSpPr>
                  <p:cNvPr id="45" name="TextovéPole 23">
                    <a:extLst>
                      <a:ext uri="{FF2B5EF4-FFF2-40B4-BE49-F238E27FC236}">
                        <a16:creationId xmlns:a16="http://schemas.microsoft.com/office/drawing/2014/main" id="{12F87D6B-A6D8-4BC9-911C-36BB1D190C71}"/>
                      </a:ext>
                    </a:extLst>
                  </p:cNvPr>
                  <p:cNvSpPr txBox="1"/>
                  <p:nvPr/>
                </p:nvSpPr>
                <p:spPr>
                  <a:xfrm>
                    <a:off x="5619489" y="1519486"/>
                    <a:ext cx="611104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cs-CZ" sz="1600" b="1" dirty="0"/>
                      <a:t>SVC</a:t>
                    </a:r>
                    <a:endParaRPr lang="cs-CZ" sz="1200" b="1" dirty="0"/>
                  </a:p>
                </p:txBody>
              </p:sp>
              <p:sp>
                <p:nvSpPr>
                  <p:cNvPr id="48" name="TextovéPole 25">
                    <a:extLst>
                      <a:ext uri="{FF2B5EF4-FFF2-40B4-BE49-F238E27FC236}">
                        <a16:creationId xmlns:a16="http://schemas.microsoft.com/office/drawing/2014/main" id="{4F0A0981-1782-4619-B266-136395EEC555}"/>
                      </a:ext>
                    </a:extLst>
                  </p:cNvPr>
                  <p:cNvSpPr txBox="1"/>
                  <p:nvPr/>
                </p:nvSpPr>
                <p:spPr>
                  <a:xfrm>
                    <a:off x="6527195" y="1199132"/>
                    <a:ext cx="553427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cs-CZ" sz="1600" b="1" dirty="0">
                        <a:solidFill>
                          <a:srgbClr val="00EA00"/>
                        </a:solidFill>
                      </a:rPr>
                      <a:t>PN</a:t>
                    </a:r>
                  </a:p>
                </p:txBody>
              </p:sp>
              <p:sp>
                <p:nvSpPr>
                  <p:cNvPr id="49" name="TextovéPole 27">
                    <a:extLst>
                      <a:ext uri="{FF2B5EF4-FFF2-40B4-BE49-F238E27FC236}">
                        <a16:creationId xmlns:a16="http://schemas.microsoft.com/office/drawing/2014/main" id="{254D665C-23A9-475A-96C2-B85B7C40CE22}"/>
                      </a:ext>
                    </a:extLst>
                  </p:cNvPr>
                  <p:cNvSpPr txBox="1"/>
                  <p:nvPr/>
                </p:nvSpPr>
                <p:spPr>
                  <a:xfrm>
                    <a:off x="6051822" y="5226370"/>
                    <a:ext cx="553427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cs-CZ" sz="1600" b="1" dirty="0">
                        <a:solidFill>
                          <a:schemeClr val="bg1"/>
                        </a:solidFill>
                      </a:rPr>
                      <a:t>IVC</a:t>
                    </a:r>
                  </a:p>
                </p:txBody>
              </p:sp>
            </p:grpSp>
            <p:grpSp>
              <p:nvGrpSpPr>
                <p:cNvPr id="35" name="Skupina 53">
                  <a:extLst>
                    <a:ext uri="{FF2B5EF4-FFF2-40B4-BE49-F238E27FC236}">
                      <a16:creationId xmlns:a16="http://schemas.microsoft.com/office/drawing/2014/main" id="{E85C115A-4AAC-4E3A-8716-F7B2B6D544DA}"/>
                    </a:ext>
                  </a:extLst>
                </p:cNvPr>
                <p:cNvGrpSpPr/>
                <p:nvPr/>
              </p:nvGrpSpPr>
              <p:grpSpPr>
                <a:xfrm>
                  <a:off x="6451595" y="1770335"/>
                  <a:ext cx="891878" cy="711200"/>
                  <a:chOff x="7789433" y="561091"/>
                  <a:chExt cx="891878" cy="711200"/>
                </a:xfrm>
              </p:grpSpPr>
              <p:grpSp>
                <p:nvGrpSpPr>
                  <p:cNvPr id="36" name="Skupina 50">
                    <a:extLst>
                      <a:ext uri="{FF2B5EF4-FFF2-40B4-BE49-F238E27FC236}">
                        <a16:creationId xmlns:a16="http://schemas.microsoft.com/office/drawing/2014/main" id="{5E480D9F-F32A-48B3-BBFF-92A36C1B0BF2}"/>
                      </a:ext>
                    </a:extLst>
                  </p:cNvPr>
                  <p:cNvGrpSpPr/>
                  <p:nvPr/>
                </p:nvGrpSpPr>
                <p:grpSpPr>
                  <a:xfrm>
                    <a:off x="7789433" y="561091"/>
                    <a:ext cx="891878" cy="711200"/>
                    <a:chOff x="7789433" y="561091"/>
                    <a:chExt cx="891878" cy="711200"/>
                  </a:xfrm>
                </p:grpSpPr>
                <p:sp>
                  <p:nvSpPr>
                    <p:cNvPr id="38" name="Volný tvar: obrazec 13">
                      <a:extLst>
                        <a:ext uri="{FF2B5EF4-FFF2-40B4-BE49-F238E27FC236}">
                          <a16:creationId xmlns:a16="http://schemas.microsoft.com/office/drawing/2014/main" id="{8E18B246-4093-44E3-9217-686A834255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60586" y="561091"/>
                      <a:ext cx="698500" cy="711200"/>
                    </a:xfrm>
                    <a:custGeom>
                      <a:avLst/>
                      <a:gdLst>
                        <a:gd name="connsiteX0" fmla="*/ 0 w 698500"/>
                        <a:gd name="connsiteY0" fmla="*/ 0 h 711200"/>
                        <a:gd name="connsiteX1" fmla="*/ 15875 w 698500"/>
                        <a:gd name="connsiteY1" fmla="*/ 161925 h 711200"/>
                        <a:gd name="connsiteX2" fmla="*/ 41275 w 698500"/>
                        <a:gd name="connsiteY2" fmla="*/ 244475 h 711200"/>
                        <a:gd name="connsiteX3" fmla="*/ 57150 w 698500"/>
                        <a:gd name="connsiteY3" fmla="*/ 292100 h 711200"/>
                        <a:gd name="connsiteX4" fmla="*/ 88900 w 698500"/>
                        <a:gd name="connsiteY4" fmla="*/ 342900 h 711200"/>
                        <a:gd name="connsiteX5" fmla="*/ 127000 w 698500"/>
                        <a:gd name="connsiteY5" fmla="*/ 403225 h 711200"/>
                        <a:gd name="connsiteX6" fmla="*/ 142875 w 698500"/>
                        <a:gd name="connsiteY6" fmla="*/ 454025 h 711200"/>
                        <a:gd name="connsiteX7" fmla="*/ 158750 w 698500"/>
                        <a:gd name="connsiteY7" fmla="*/ 511175 h 711200"/>
                        <a:gd name="connsiteX8" fmla="*/ 165100 w 698500"/>
                        <a:gd name="connsiteY8" fmla="*/ 565150 h 711200"/>
                        <a:gd name="connsiteX9" fmla="*/ 200025 w 698500"/>
                        <a:gd name="connsiteY9" fmla="*/ 612775 h 711200"/>
                        <a:gd name="connsiteX10" fmla="*/ 234950 w 698500"/>
                        <a:gd name="connsiteY10" fmla="*/ 628650 h 711200"/>
                        <a:gd name="connsiteX11" fmla="*/ 292100 w 698500"/>
                        <a:gd name="connsiteY11" fmla="*/ 688975 h 711200"/>
                        <a:gd name="connsiteX12" fmla="*/ 320675 w 698500"/>
                        <a:gd name="connsiteY12" fmla="*/ 711200 h 711200"/>
                        <a:gd name="connsiteX13" fmla="*/ 371475 w 698500"/>
                        <a:gd name="connsiteY13" fmla="*/ 692150 h 711200"/>
                        <a:gd name="connsiteX14" fmla="*/ 409575 w 698500"/>
                        <a:gd name="connsiteY14" fmla="*/ 638175 h 711200"/>
                        <a:gd name="connsiteX15" fmla="*/ 450850 w 698500"/>
                        <a:gd name="connsiteY15" fmla="*/ 581025 h 711200"/>
                        <a:gd name="connsiteX16" fmla="*/ 460375 w 698500"/>
                        <a:gd name="connsiteY16" fmla="*/ 555625 h 711200"/>
                        <a:gd name="connsiteX17" fmla="*/ 485775 w 698500"/>
                        <a:gd name="connsiteY17" fmla="*/ 511175 h 711200"/>
                        <a:gd name="connsiteX18" fmla="*/ 530225 w 698500"/>
                        <a:gd name="connsiteY18" fmla="*/ 495300 h 711200"/>
                        <a:gd name="connsiteX19" fmla="*/ 571500 w 698500"/>
                        <a:gd name="connsiteY19" fmla="*/ 482600 h 711200"/>
                        <a:gd name="connsiteX20" fmla="*/ 622300 w 698500"/>
                        <a:gd name="connsiteY20" fmla="*/ 492125 h 711200"/>
                        <a:gd name="connsiteX21" fmla="*/ 698500 w 698500"/>
                        <a:gd name="connsiteY21" fmla="*/ 501650 h 711200"/>
                        <a:gd name="connsiteX22" fmla="*/ 0 w 698500"/>
                        <a:gd name="connsiteY22" fmla="*/ 0 h 711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698500" h="711200">
                          <a:moveTo>
                            <a:pt x="0" y="0"/>
                          </a:moveTo>
                          <a:lnTo>
                            <a:pt x="15875" y="161925"/>
                          </a:lnTo>
                          <a:lnTo>
                            <a:pt x="41275" y="244475"/>
                          </a:lnTo>
                          <a:lnTo>
                            <a:pt x="57150" y="292100"/>
                          </a:lnTo>
                          <a:lnTo>
                            <a:pt x="88900" y="342900"/>
                          </a:lnTo>
                          <a:lnTo>
                            <a:pt x="127000" y="403225"/>
                          </a:lnTo>
                          <a:lnTo>
                            <a:pt x="142875" y="454025"/>
                          </a:lnTo>
                          <a:lnTo>
                            <a:pt x="158750" y="511175"/>
                          </a:lnTo>
                          <a:lnTo>
                            <a:pt x="165100" y="565150"/>
                          </a:lnTo>
                          <a:lnTo>
                            <a:pt x="200025" y="612775"/>
                          </a:lnTo>
                          <a:lnTo>
                            <a:pt x="234950" y="628650"/>
                          </a:lnTo>
                          <a:lnTo>
                            <a:pt x="292100" y="688975"/>
                          </a:lnTo>
                          <a:lnTo>
                            <a:pt x="320675" y="711200"/>
                          </a:lnTo>
                          <a:lnTo>
                            <a:pt x="371475" y="692150"/>
                          </a:lnTo>
                          <a:lnTo>
                            <a:pt x="409575" y="638175"/>
                          </a:lnTo>
                          <a:lnTo>
                            <a:pt x="450850" y="581025"/>
                          </a:lnTo>
                          <a:lnTo>
                            <a:pt x="460375" y="555625"/>
                          </a:lnTo>
                          <a:lnTo>
                            <a:pt x="485775" y="511175"/>
                          </a:lnTo>
                          <a:lnTo>
                            <a:pt x="530225" y="495300"/>
                          </a:lnTo>
                          <a:lnTo>
                            <a:pt x="571500" y="482600"/>
                          </a:lnTo>
                          <a:lnTo>
                            <a:pt x="622300" y="492125"/>
                          </a:lnTo>
                          <a:lnTo>
                            <a:pt x="698500" y="50165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3D392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cs-CZ"/>
                    </a:p>
                  </p:txBody>
                </p:sp>
                <p:sp>
                  <p:nvSpPr>
                    <p:cNvPr id="39" name="TextovéPole 20">
                      <a:extLst>
                        <a:ext uri="{FF2B5EF4-FFF2-40B4-BE49-F238E27FC236}">
                          <a16:creationId xmlns:a16="http://schemas.microsoft.com/office/drawing/2014/main" id="{BF3D3788-90EE-4DA2-909F-5D08ADBAB6F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789433" y="631851"/>
                      <a:ext cx="891878" cy="35740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cs-CZ" sz="1200" b="1" dirty="0">
                          <a:solidFill>
                            <a:srgbClr val="D0710F"/>
                          </a:solidFill>
                        </a:rPr>
                        <a:t>SVC/RAA </a:t>
                      </a:r>
                      <a:r>
                        <a:rPr lang="cs-CZ" sz="1200" b="1" dirty="0" err="1">
                          <a:solidFill>
                            <a:srgbClr val="D0710F"/>
                          </a:solidFill>
                        </a:rPr>
                        <a:t>ridge</a:t>
                      </a:r>
                      <a:endParaRPr lang="cs-CZ" sz="1200" b="1" dirty="0">
                        <a:solidFill>
                          <a:srgbClr val="D0710F"/>
                        </a:solidFill>
                      </a:endParaRPr>
                    </a:p>
                  </p:txBody>
                </p:sp>
              </p:grpSp>
              <p:cxnSp>
                <p:nvCxnSpPr>
                  <p:cNvPr id="37" name="Přímá spojnice se šipkou 52">
                    <a:extLst>
                      <a:ext uri="{FF2B5EF4-FFF2-40B4-BE49-F238E27FC236}">
                        <a16:creationId xmlns:a16="http://schemas.microsoft.com/office/drawing/2014/main" id="{BF9EDFBD-09DC-4282-8127-F2DAE1F3AEB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8173095" y="948892"/>
                    <a:ext cx="36741" cy="268880"/>
                  </a:xfrm>
                  <a:prstGeom prst="straightConnector1">
                    <a:avLst/>
                  </a:prstGeom>
                  <a:ln w="41275">
                    <a:solidFill>
                      <a:srgbClr val="D0710F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33" name="TextovéPole 69">
                <a:extLst>
                  <a:ext uri="{FF2B5EF4-FFF2-40B4-BE49-F238E27FC236}">
                    <a16:creationId xmlns:a16="http://schemas.microsoft.com/office/drawing/2014/main" id="{59F93F78-76C8-4616-A478-C2DC0852BE5D}"/>
                  </a:ext>
                </a:extLst>
              </p:cNvPr>
              <p:cNvSpPr txBox="1"/>
              <p:nvPr/>
            </p:nvSpPr>
            <p:spPr>
              <a:xfrm>
                <a:off x="6920807" y="5329463"/>
                <a:ext cx="577905" cy="3535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600" b="1" dirty="0">
                    <a:solidFill>
                      <a:srgbClr val="003399"/>
                    </a:solidFill>
                  </a:rPr>
                  <a:t>TA</a:t>
                </a:r>
              </a:p>
            </p:txBody>
          </p:sp>
        </p:grpSp>
        <p:sp>
          <p:nvSpPr>
            <p:cNvPr id="31" name="TextovéPole 71">
              <a:extLst>
                <a:ext uri="{FF2B5EF4-FFF2-40B4-BE49-F238E27FC236}">
                  <a16:creationId xmlns:a16="http://schemas.microsoft.com/office/drawing/2014/main" id="{0658FFBB-05EC-4CB7-B2C6-F77BD4590CAC}"/>
                </a:ext>
              </a:extLst>
            </p:cNvPr>
            <p:cNvSpPr txBox="1"/>
            <p:nvPr/>
          </p:nvSpPr>
          <p:spPr>
            <a:xfrm>
              <a:off x="5606749" y="3937536"/>
              <a:ext cx="1305543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cs-CZ" sz="3200" b="1" dirty="0"/>
                <a:t>R</a:t>
              </a:r>
              <a:r>
                <a:rPr lang="en-GB" sz="3200" b="1" dirty="0"/>
                <a:t>A</a:t>
              </a:r>
            </a:p>
          </p:txBody>
        </p:sp>
      </p:grpSp>
      <p:sp>
        <p:nvSpPr>
          <p:cNvPr id="50" name="Rectangle 2">
            <a:extLst>
              <a:ext uri="{FF2B5EF4-FFF2-40B4-BE49-F238E27FC236}">
                <a16:creationId xmlns:a16="http://schemas.microsoft.com/office/drawing/2014/main" id="{EFB1D883-9044-45AA-BFDB-A2E310FC1F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0944" y="12124"/>
            <a:ext cx="121920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cs-CZ" altLang="en-US" sz="3200" b="1" dirty="0">
              <a:solidFill>
                <a:srgbClr val="0066CC"/>
              </a:solidFill>
            </a:endParaRPr>
          </a:p>
        </p:txBody>
      </p:sp>
      <p:sp>
        <p:nvSpPr>
          <p:cNvPr id="51" name="Line 3">
            <a:extLst>
              <a:ext uri="{FF2B5EF4-FFF2-40B4-BE49-F238E27FC236}">
                <a16:creationId xmlns:a16="http://schemas.microsoft.com/office/drawing/2014/main" id="{40DDEBE2-4B58-4C7F-BC11-C61F814F8DAF}"/>
              </a:ext>
            </a:extLst>
          </p:cNvPr>
          <p:cNvSpPr>
            <a:spLocks noChangeShapeType="1"/>
          </p:cNvSpPr>
          <p:nvPr/>
        </p:nvSpPr>
        <p:spPr bwMode="auto">
          <a:xfrm>
            <a:off x="245785" y="514350"/>
            <a:ext cx="11638196" cy="34925"/>
          </a:xfrm>
          <a:prstGeom prst="line">
            <a:avLst/>
          </a:prstGeom>
          <a:noFill/>
          <a:ln w="76200" cmpd="tri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cxnSp>
        <p:nvCxnSpPr>
          <p:cNvPr id="52" name="Přímá spojnice se šipkou 7">
            <a:extLst>
              <a:ext uri="{FF2B5EF4-FFF2-40B4-BE49-F238E27FC236}">
                <a16:creationId xmlns:a16="http://schemas.microsoft.com/office/drawing/2014/main" id="{0765440D-A0B0-4D56-8491-C19E2F61D26E}"/>
              </a:ext>
            </a:extLst>
          </p:cNvPr>
          <p:cNvCxnSpPr>
            <a:cxnSpLocks/>
            <a:stCxn id="54" idx="3"/>
          </p:cNvCxnSpPr>
          <p:nvPr/>
        </p:nvCxnSpPr>
        <p:spPr>
          <a:xfrm flipV="1">
            <a:off x="8258302" y="2609704"/>
            <a:ext cx="419714" cy="509699"/>
          </a:xfrm>
          <a:prstGeom prst="straightConnector1">
            <a:avLst/>
          </a:prstGeom>
          <a:ln w="254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Přímá spojnice se šipkou 48">
            <a:extLst>
              <a:ext uri="{FF2B5EF4-FFF2-40B4-BE49-F238E27FC236}">
                <a16:creationId xmlns:a16="http://schemas.microsoft.com/office/drawing/2014/main" id="{4D6FE000-530C-48CB-9385-B54C120626BF}"/>
              </a:ext>
            </a:extLst>
          </p:cNvPr>
          <p:cNvCxnSpPr>
            <a:cxnSpLocks/>
            <a:stCxn id="54" idx="1"/>
          </p:cNvCxnSpPr>
          <p:nvPr/>
        </p:nvCxnSpPr>
        <p:spPr>
          <a:xfrm flipH="1" flipV="1">
            <a:off x="5807145" y="2566921"/>
            <a:ext cx="1154254" cy="552482"/>
          </a:xfrm>
          <a:prstGeom prst="straightConnector1">
            <a:avLst/>
          </a:prstGeom>
          <a:ln w="254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ovéPole 47">
            <a:extLst>
              <a:ext uri="{FF2B5EF4-FFF2-40B4-BE49-F238E27FC236}">
                <a16:creationId xmlns:a16="http://schemas.microsoft.com/office/drawing/2014/main" id="{9B897B18-91B8-4AFF-8CD6-774861B49B4A}"/>
              </a:ext>
            </a:extLst>
          </p:cNvPr>
          <p:cNvSpPr txBox="1"/>
          <p:nvPr/>
        </p:nvSpPr>
        <p:spPr>
          <a:xfrm>
            <a:off x="6961399" y="2796237"/>
            <a:ext cx="1296903" cy="646331"/>
          </a:xfrm>
          <a:prstGeom prst="rect">
            <a:avLst/>
          </a:prstGeom>
          <a:solidFill>
            <a:srgbClr val="FFD1F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D60093"/>
                </a:solidFill>
              </a:rPr>
              <a:t>R</a:t>
            </a:r>
            <a:r>
              <a:rPr lang="cs-CZ" sz="1200" b="1" dirty="0" err="1">
                <a:solidFill>
                  <a:srgbClr val="D60093"/>
                </a:solidFill>
              </a:rPr>
              <a:t>ight-atrial</a:t>
            </a:r>
            <a:r>
              <a:rPr lang="cs-CZ" sz="1200" b="1" dirty="0">
                <a:solidFill>
                  <a:srgbClr val="D60093"/>
                </a:solidFill>
              </a:rPr>
              <a:t> </a:t>
            </a:r>
          </a:p>
          <a:p>
            <a:pPr algn="ctr"/>
            <a:r>
              <a:rPr lang="cs-CZ" sz="1200" b="1" dirty="0" err="1">
                <a:solidFill>
                  <a:srgbClr val="D60093"/>
                </a:solidFill>
              </a:rPr>
              <a:t>sweet</a:t>
            </a:r>
            <a:r>
              <a:rPr lang="en-GB" sz="1200" b="1" dirty="0">
                <a:solidFill>
                  <a:srgbClr val="D60093"/>
                </a:solidFill>
              </a:rPr>
              <a:t> </a:t>
            </a:r>
            <a:r>
              <a:rPr lang="cs-CZ" sz="1200" b="1" dirty="0">
                <a:solidFill>
                  <a:srgbClr val="D60093"/>
                </a:solidFill>
              </a:rPr>
              <a:t>spot </a:t>
            </a:r>
            <a:r>
              <a:rPr lang="cs-CZ" sz="1200" b="1" dirty="0" err="1">
                <a:solidFill>
                  <a:srgbClr val="D60093"/>
                </a:solidFill>
              </a:rPr>
              <a:t>for</a:t>
            </a:r>
            <a:r>
              <a:rPr lang="en-GB" sz="1200" b="1" dirty="0">
                <a:solidFill>
                  <a:srgbClr val="D60093"/>
                </a:solidFill>
              </a:rPr>
              <a:t> </a:t>
            </a:r>
            <a:r>
              <a:rPr lang="cs-CZ" sz="1200" b="1" dirty="0">
                <a:solidFill>
                  <a:srgbClr val="D60093"/>
                </a:solidFill>
              </a:rPr>
              <a:t>S</a:t>
            </a:r>
            <a:r>
              <a:rPr lang="en-GB" sz="1200" b="1" dirty="0">
                <a:solidFill>
                  <a:srgbClr val="D60093"/>
                </a:solidFill>
              </a:rPr>
              <a:t>A</a:t>
            </a:r>
            <a:r>
              <a:rPr lang="cs-CZ" sz="1200" b="1" dirty="0">
                <a:solidFill>
                  <a:srgbClr val="D60093"/>
                </a:solidFill>
              </a:rPr>
              <a:t>N denervation</a:t>
            </a:r>
          </a:p>
        </p:txBody>
      </p:sp>
      <p:grpSp>
        <p:nvGrpSpPr>
          <p:cNvPr id="55" name="Skupina 10">
            <a:extLst>
              <a:ext uri="{FF2B5EF4-FFF2-40B4-BE49-F238E27FC236}">
                <a16:creationId xmlns:a16="http://schemas.microsoft.com/office/drawing/2014/main" id="{2A4A75EB-C1E0-4B5D-BA57-2494D665378D}"/>
              </a:ext>
            </a:extLst>
          </p:cNvPr>
          <p:cNvGrpSpPr/>
          <p:nvPr/>
        </p:nvGrpSpPr>
        <p:grpSpPr>
          <a:xfrm>
            <a:off x="2132969" y="960054"/>
            <a:ext cx="2782446" cy="4949864"/>
            <a:chOff x="263517" y="829422"/>
            <a:chExt cx="2463865" cy="4949864"/>
          </a:xfrm>
        </p:grpSpPr>
        <p:grpSp>
          <p:nvGrpSpPr>
            <p:cNvPr id="56" name="Skupina 63">
              <a:extLst>
                <a:ext uri="{FF2B5EF4-FFF2-40B4-BE49-F238E27FC236}">
                  <a16:creationId xmlns:a16="http://schemas.microsoft.com/office/drawing/2014/main" id="{69F0E3B7-01A8-4AE7-9BE1-B55C45C5B12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63517" y="829422"/>
              <a:ext cx="2463865" cy="4949864"/>
              <a:chOff x="2007707" y="1052730"/>
              <a:chExt cx="2759915" cy="5544623"/>
            </a:xfrm>
          </p:grpSpPr>
          <p:grpSp>
            <p:nvGrpSpPr>
              <p:cNvPr id="58" name="Skupina 9">
                <a:extLst>
                  <a:ext uri="{FF2B5EF4-FFF2-40B4-BE49-F238E27FC236}">
                    <a16:creationId xmlns:a16="http://schemas.microsoft.com/office/drawing/2014/main" id="{8EC16791-91A0-4F2D-9AC8-ADC6F25BF069}"/>
                  </a:ext>
                </a:extLst>
              </p:cNvPr>
              <p:cNvGrpSpPr/>
              <p:nvPr/>
            </p:nvGrpSpPr>
            <p:grpSpPr>
              <a:xfrm>
                <a:off x="2007707" y="1052730"/>
                <a:ext cx="2759915" cy="5544623"/>
                <a:chOff x="2007707" y="1052730"/>
                <a:chExt cx="2759915" cy="5544623"/>
              </a:xfrm>
            </p:grpSpPr>
            <p:grpSp>
              <p:nvGrpSpPr>
                <p:cNvPr id="61" name="Skupina 5">
                  <a:extLst>
                    <a:ext uri="{FF2B5EF4-FFF2-40B4-BE49-F238E27FC236}">
                      <a16:creationId xmlns:a16="http://schemas.microsoft.com/office/drawing/2014/main" id="{0BB27151-7793-4262-9620-F9FC0F4D047E}"/>
                    </a:ext>
                  </a:extLst>
                </p:cNvPr>
                <p:cNvGrpSpPr/>
                <p:nvPr/>
              </p:nvGrpSpPr>
              <p:grpSpPr>
                <a:xfrm>
                  <a:off x="2007707" y="1052730"/>
                  <a:ext cx="2759915" cy="5544623"/>
                  <a:chOff x="2007707" y="1052730"/>
                  <a:chExt cx="2759915" cy="5544623"/>
                </a:xfrm>
              </p:grpSpPr>
              <p:grpSp>
                <p:nvGrpSpPr>
                  <p:cNvPr id="64" name="Skupina 30">
                    <a:extLst>
                      <a:ext uri="{FF2B5EF4-FFF2-40B4-BE49-F238E27FC236}">
                        <a16:creationId xmlns:a16="http://schemas.microsoft.com/office/drawing/2014/main" id="{6C941A32-CA8E-43DE-8205-8ACC04FEFF1E}"/>
                      </a:ext>
                    </a:extLst>
                  </p:cNvPr>
                  <p:cNvGrpSpPr/>
                  <p:nvPr/>
                </p:nvGrpSpPr>
                <p:grpSpPr>
                  <a:xfrm>
                    <a:off x="2007707" y="1052730"/>
                    <a:ext cx="2759915" cy="5544623"/>
                    <a:chOff x="2771800" y="318748"/>
                    <a:chExt cx="3096344" cy="6220504"/>
                  </a:xfrm>
                </p:grpSpPr>
                <p:pic>
                  <p:nvPicPr>
                    <p:cNvPr id="71" name="Obrázek 4">
                      <a:extLst>
                        <a:ext uri="{FF2B5EF4-FFF2-40B4-BE49-F238E27FC236}">
                          <a16:creationId xmlns:a16="http://schemas.microsoft.com/office/drawing/2014/main" id="{1858C2BC-E223-47C4-A5A4-9504CCF70BD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961" r="27672"/>
                    <a:stretch/>
                  </p:blipFill>
                  <p:spPr>
                    <a:xfrm>
                      <a:off x="2771800" y="318748"/>
                      <a:ext cx="3096344" cy="6220504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</p:spPr>
                </p:pic>
                <p:cxnSp>
                  <p:nvCxnSpPr>
                    <p:cNvPr id="72" name="Přímá spojnice 18">
                      <a:extLst>
                        <a:ext uri="{FF2B5EF4-FFF2-40B4-BE49-F238E27FC236}">
                          <a16:creationId xmlns:a16="http://schemas.microsoft.com/office/drawing/2014/main" id="{7B5C0CFF-9039-418C-9A44-1E0C2326FB6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215686" y="2077003"/>
                      <a:ext cx="1092416" cy="0"/>
                    </a:xfrm>
                    <a:prstGeom prst="line">
                      <a:avLst/>
                    </a:prstGeom>
                    <a:ln w="60325" cmpd="dbl">
                      <a:solidFill>
                        <a:srgbClr val="FDF709"/>
                      </a:solidFill>
                      <a:prstDash val="solid"/>
                    </a:ln>
                  </p:spPr>
                  <p:style>
                    <a:lnRef idx="1">
                      <a:schemeClr val="accent5"/>
                    </a:lnRef>
                    <a:fillRef idx="0">
                      <a:schemeClr val="accent5"/>
                    </a:fillRef>
                    <a:effectRef idx="0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65" name="TextovéPole 32">
                    <a:extLst>
                      <a:ext uri="{FF2B5EF4-FFF2-40B4-BE49-F238E27FC236}">
                        <a16:creationId xmlns:a16="http://schemas.microsoft.com/office/drawing/2014/main" id="{743E4E2F-D3C7-42FB-84E6-7701BF0FA355}"/>
                      </a:ext>
                    </a:extLst>
                  </p:cNvPr>
                  <p:cNvSpPr txBox="1"/>
                  <p:nvPr/>
                </p:nvSpPr>
                <p:spPr>
                  <a:xfrm>
                    <a:off x="2279119" y="1483512"/>
                    <a:ext cx="611105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cs-CZ" sz="1600" b="1" dirty="0"/>
                      <a:t>SVC</a:t>
                    </a:r>
                    <a:endParaRPr lang="cs-CZ" sz="1200" b="1" dirty="0"/>
                  </a:p>
                </p:txBody>
              </p:sp>
              <p:sp>
                <p:nvSpPr>
                  <p:cNvPr id="66" name="TextovéPole 33">
                    <a:extLst>
                      <a:ext uri="{FF2B5EF4-FFF2-40B4-BE49-F238E27FC236}">
                        <a16:creationId xmlns:a16="http://schemas.microsoft.com/office/drawing/2014/main" id="{DE4DB456-F2C7-4250-B4CA-476FBA7EFEAD}"/>
                      </a:ext>
                    </a:extLst>
                  </p:cNvPr>
                  <p:cNvSpPr txBox="1"/>
                  <p:nvPr/>
                </p:nvSpPr>
                <p:spPr>
                  <a:xfrm>
                    <a:off x="2349820" y="3370754"/>
                    <a:ext cx="645719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cs-CZ" sz="1600" b="1" dirty="0">
                        <a:solidFill>
                          <a:srgbClr val="FF0000"/>
                        </a:solidFill>
                      </a:rPr>
                      <a:t>SAN</a:t>
                    </a:r>
                  </a:p>
                </p:txBody>
              </p:sp>
              <p:sp>
                <p:nvSpPr>
                  <p:cNvPr id="67" name="TextovéPole 34">
                    <a:extLst>
                      <a:ext uri="{FF2B5EF4-FFF2-40B4-BE49-F238E27FC236}">
                        <a16:creationId xmlns:a16="http://schemas.microsoft.com/office/drawing/2014/main" id="{78E1902C-C694-4FDF-BCDD-AC61B9CB2996}"/>
                      </a:ext>
                    </a:extLst>
                  </p:cNvPr>
                  <p:cNvSpPr txBox="1"/>
                  <p:nvPr/>
                </p:nvSpPr>
                <p:spPr>
                  <a:xfrm>
                    <a:off x="2834222" y="5379329"/>
                    <a:ext cx="553427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cs-CZ" sz="1600" b="1" dirty="0">
                        <a:solidFill>
                          <a:schemeClr val="bg1"/>
                        </a:solidFill>
                      </a:rPr>
                      <a:t>IVC</a:t>
                    </a:r>
                  </a:p>
                </p:txBody>
              </p:sp>
              <p:sp>
                <p:nvSpPr>
                  <p:cNvPr id="68" name="TextovéPole 35">
                    <a:extLst>
                      <a:ext uri="{FF2B5EF4-FFF2-40B4-BE49-F238E27FC236}">
                        <a16:creationId xmlns:a16="http://schemas.microsoft.com/office/drawing/2014/main" id="{4A7D1BF2-3352-4C7F-819C-1FB96558944C}"/>
                      </a:ext>
                    </a:extLst>
                  </p:cNvPr>
                  <p:cNvSpPr txBox="1"/>
                  <p:nvPr/>
                </p:nvSpPr>
                <p:spPr>
                  <a:xfrm>
                    <a:off x="3947572" y="5077560"/>
                    <a:ext cx="553427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cs-CZ" sz="1600" b="1" dirty="0">
                        <a:solidFill>
                          <a:srgbClr val="003399"/>
                        </a:solidFill>
                      </a:rPr>
                      <a:t>TA</a:t>
                    </a:r>
                  </a:p>
                </p:txBody>
              </p:sp>
              <p:sp>
                <p:nvSpPr>
                  <p:cNvPr id="69" name="TextovéPole 39">
                    <a:extLst>
                      <a:ext uri="{FF2B5EF4-FFF2-40B4-BE49-F238E27FC236}">
                        <a16:creationId xmlns:a16="http://schemas.microsoft.com/office/drawing/2014/main" id="{40368C16-ED25-473B-9F61-5D6957F2A312}"/>
                      </a:ext>
                    </a:extLst>
                  </p:cNvPr>
                  <p:cNvSpPr txBox="1"/>
                  <p:nvPr/>
                </p:nvSpPr>
                <p:spPr>
                  <a:xfrm>
                    <a:off x="3950384" y="2357292"/>
                    <a:ext cx="718719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cs-CZ" sz="1600" b="1" dirty="0"/>
                      <a:t>RAA</a:t>
                    </a:r>
                    <a:endParaRPr lang="cs-CZ" sz="1200" b="1" dirty="0"/>
                  </a:p>
                </p:txBody>
              </p:sp>
              <p:sp>
                <p:nvSpPr>
                  <p:cNvPr id="70" name="TextovéPole 40">
                    <a:extLst>
                      <a:ext uri="{FF2B5EF4-FFF2-40B4-BE49-F238E27FC236}">
                        <a16:creationId xmlns:a16="http://schemas.microsoft.com/office/drawing/2014/main" id="{02AC783F-2064-40BE-AE11-F14A5D222C50}"/>
                      </a:ext>
                    </a:extLst>
                  </p:cNvPr>
                  <p:cNvSpPr txBox="1"/>
                  <p:nvPr/>
                </p:nvSpPr>
                <p:spPr>
                  <a:xfrm>
                    <a:off x="2241793" y="2258034"/>
                    <a:ext cx="799548" cy="35740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lnSpc>
                        <a:spcPts val="1000"/>
                      </a:lnSpc>
                    </a:pPr>
                    <a:r>
                      <a:rPr lang="cs-CZ" sz="1200" b="1" dirty="0">
                        <a:solidFill>
                          <a:srgbClr val="FDF709"/>
                        </a:solidFill>
                      </a:rPr>
                      <a:t>SVC ostium</a:t>
                    </a:r>
                  </a:p>
                </p:txBody>
              </p:sp>
            </p:grpSp>
            <p:sp>
              <p:nvSpPr>
                <p:cNvPr id="62" name="Volný tvar: obrazec 3">
                  <a:extLst>
                    <a:ext uri="{FF2B5EF4-FFF2-40B4-BE49-F238E27FC236}">
                      <a16:creationId xmlns:a16="http://schemas.microsoft.com/office/drawing/2014/main" id="{65217660-AF47-4602-AF4C-39653A627368}"/>
                    </a:ext>
                  </a:extLst>
                </p:cNvPr>
                <p:cNvSpPr/>
                <p:nvPr/>
              </p:nvSpPr>
              <p:spPr>
                <a:xfrm>
                  <a:off x="3232636" y="1683424"/>
                  <a:ext cx="1166812" cy="814387"/>
                </a:xfrm>
                <a:custGeom>
                  <a:avLst/>
                  <a:gdLst>
                    <a:gd name="connsiteX0" fmla="*/ 85725 w 1166812"/>
                    <a:gd name="connsiteY0" fmla="*/ 0 h 814387"/>
                    <a:gd name="connsiteX1" fmla="*/ 66675 w 1166812"/>
                    <a:gd name="connsiteY1" fmla="*/ 47625 h 814387"/>
                    <a:gd name="connsiteX2" fmla="*/ 0 w 1166812"/>
                    <a:gd name="connsiteY2" fmla="*/ 76200 h 814387"/>
                    <a:gd name="connsiteX3" fmla="*/ 19050 w 1166812"/>
                    <a:gd name="connsiteY3" fmla="*/ 133350 h 814387"/>
                    <a:gd name="connsiteX4" fmla="*/ 42862 w 1166812"/>
                    <a:gd name="connsiteY4" fmla="*/ 214312 h 814387"/>
                    <a:gd name="connsiteX5" fmla="*/ 80962 w 1166812"/>
                    <a:gd name="connsiteY5" fmla="*/ 295275 h 814387"/>
                    <a:gd name="connsiteX6" fmla="*/ 119062 w 1166812"/>
                    <a:gd name="connsiteY6" fmla="*/ 419100 h 814387"/>
                    <a:gd name="connsiteX7" fmla="*/ 133350 w 1166812"/>
                    <a:gd name="connsiteY7" fmla="*/ 514350 h 814387"/>
                    <a:gd name="connsiteX8" fmla="*/ 171450 w 1166812"/>
                    <a:gd name="connsiteY8" fmla="*/ 609600 h 814387"/>
                    <a:gd name="connsiteX9" fmla="*/ 214312 w 1166812"/>
                    <a:gd name="connsiteY9" fmla="*/ 695325 h 814387"/>
                    <a:gd name="connsiteX10" fmla="*/ 257175 w 1166812"/>
                    <a:gd name="connsiteY10" fmla="*/ 785812 h 814387"/>
                    <a:gd name="connsiteX11" fmla="*/ 376237 w 1166812"/>
                    <a:gd name="connsiteY11" fmla="*/ 814387 h 814387"/>
                    <a:gd name="connsiteX12" fmla="*/ 461962 w 1166812"/>
                    <a:gd name="connsiteY12" fmla="*/ 795337 h 814387"/>
                    <a:gd name="connsiteX13" fmla="*/ 614362 w 1166812"/>
                    <a:gd name="connsiteY13" fmla="*/ 695325 h 814387"/>
                    <a:gd name="connsiteX14" fmla="*/ 747712 w 1166812"/>
                    <a:gd name="connsiteY14" fmla="*/ 600075 h 814387"/>
                    <a:gd name="connsiteX15" fmla="*/ 895350 w 1166812"/>
                    <a:gd name="connsiteY15" fmla="*/ 519112 h 814387"/>
                    <a:gd name="connsiteX16" fmla="*/ 990600 w 1166812"/>
                    <a:gd name="connsiteY16" fmla="*/ 504825 h 814387"/>
                    <a:gd name="connsiteX17" fmla="*/ 1042987 w 1166812"/>
                    <a:gd name="connsiteY17" fmla="*/ 485775 h 814387"/>
                    <a:gd name="connsiteX18" fmla="*/ 1166812 w 1166812"/>
                    <a:gd name="connsiteY18" fmla="*/ 457200 h 814387"/>
                    <a:gd name="connsiteX19" fmla="*/ 85725 w 1166812"/>
                    <a:gd name="connsiteY19" fmla="*/ 0 h 8143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166812" h="814387">
                      <a:moveTo>
                        <a:pt x="85725" y="0"/>
                      </a:moveTo>
                      <a:lnTo>
                        <a:pt x="66675" y="47625"/>
                      </a:lnTo>
                      <a:lnTo>
                        <a:pt x="0" y="76200"/>
                      </a:lnTo>
                      <a:lnTo>
                        <a:pt x="19050" y="133350"/>
                      </a:lnTo>
                      <a:lnTo>
                        <a:pt x="42862" y="214312"/>
                      </a:lnTo>
                      <a:lnTo>
                        <a:pt x="80962" y="295275"/>
                      </a:lnTo>
                      <a:lnTo>
                        <a:pt x="119062" y="419100"/>
                      </a:lnTo>
                      <a:lnTo>
                        <a:pt x="133350" y="514350"/>
                      </a:lnTo>
                      <a:lnTo>
                        <a:pt x="171450" y="609600"/>
                      </a:lnTo>
                      <a:lnTo>
                        <a:pt x="214312" y="695325"/>
                      </a:lnTo>
                      <a:lnTo>
                        <a:pt x="257175" y="785812"/>
                      </a:lnTo>
                      <a:lnTo>
                        <a:pt x="376237" y="814387"/>
                      </a:lnTo>
                      <a:lnTo>
                        <a:pt x="461962" y="795337"/>
                      </a:lnTo>
                      <a:lnTo>
                        <a:pt x="614362" y="695325"/>
                      </a:lnTo>
                      <a:lnTo>
                        <a:pt x="747712" y="600075"/>
                      </a:lnTo>
                      <a:lnTo>
                        <a:pt x="895350" y="519112"/>
                      </a:lnTo>
                      <a:lnTo>
                        <a:pt x="990600" y="504825"/>
                      </a:lnTo>
                      <a:lnTo>
                        <a:pt x="1042987" y="485775"/>
                      </a:lnTo>
                      <a:lnTo>
                        <a:pt x="1166812" y="457200"/>
                      </a:lnTo>
                      <a:lnTo>
                        <a:pt x="85725" y="0"/>
                      </a:lnTo>
                      <a:close/>
                    </a:path>
                  </a:pathLst>
                </a:custGeom>
                <a:solidFill>
                  <a:srgbClr val="3D392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63" name="TextovéPole 38">
                  <a:extLst>
                    <a:ext uri="{FF2B5EF4-FFF2-40B4-BE49-F238E27FC236}">
                      <a16:creationId xmlns:a16="http://schemas.microsoft.com/office/drawing/2014/main" id="{23E212DE-EB3C-451C-AF29-4E25D472BAD1}"/>
                    </a:ext>
                  </a:extLst>
                </p:cNvPr>
                <p:cNvSpPr txBox="1"/>
                <p:nvPr/>
              </p:nvSpPr>
              <p:spPr>
                <a:xfrm>
                  <a:off x="2662586" y="1127310"/>
                  <a:ext cx="55342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1600" b="1" dirty="0">
                      <a:solidFill>
                        <a:srgbClr val="00EA00"/>
                      </a:solidFill>
                    </a:rPr>
                    <a:t>PN</a:t>
                  </a:r>
                </a:p>
              </p:txBody>
            </p:sp>
          </p:grpSp>
          <p:sp>
            <p:nvSpPr>
              <p:cNvPr id="59" name="TextovéPole 60">
                <a:extLst>
                  <a:ext uri="{FF2B5EF4-FFF2-40B4-BE49-F238E27FC236}">
                    <a16:creationId xmlns:a16="http://schemas.microsoft.com/office/drawing/2014/main" id="{E7106D8B-646E-4D10-A838-E672AE047743}"/>
                  </a:ext>
                </a:extLst>
              </p:cNvPr>
              <p:cNvSpPr txBox="1"/>
              <p:nvPr/>
            </p:nvSpPr>
            <p:spPr>
              <a:xfrm>
                <a:off x="3235784" y="1917098"/>
                <a:ext cx="891878" cy="3574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000"/>
                  </a:lnSpc>
                </a:pPr>
                <a:r>
                  <a:rPr lang="cs-CZ" sz="1200" b="1" dirty="0">
                    <a:solidFill>
                      <a:srgbClr val="D0710F"/>
                    </a:solidFill>
                  </a:rPr>
                  <a:t>SVC/RAA </a:t>
                </a:r>
                <a:r>
                  <a:rPr lang="cs-CZ" sz="1200" b="1" dirty="0" err="1">
                    <a:solidFill>
                      <a:srgbClr val="D0710F"/>
                    </a:solidFill>
                  </a:rPr>
                  <a:t>ridge</a:t>
                </a:r>
                <a:endParaRPr lang="cs-CZ" sz="1200" b="1" dirty="0">
                  <a:solidFill>
                    <a:srgbClr val="D0710F"/>
                  </a:solidFill>
                </a:endParaRPr>
              </a:p>
            </p:txBody>
          </p:sp>
          <p:cxnSp>
            <p:nvCxnSpPr>
              <p:cNvPr id="60" name="Přímá spojnice se šipkou 61">
                <a:extLst>
                  <a:ext uri="{FF2B5EF4-FFF2-40B4-BE49-F238E27FC236}">
                    <a16:creationId xmlns:a16="http://schemas.microsoft.com/office/drawing/2014/main" id="{E69AA2A1-EF3E-4822-9B38-6B6FE3F17FD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595815" y="2252663"/>
                <a:ext cx="37973" cy="238686"/>
              </a:xfrm>
              <a:prstGeom prst="straightConnector1">
                <a:avLst/>
              </a:prstGeom>
              <a:ln w="41275">
                <a:solidFill>
                  <a:srgbClr val="D0710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7" name="TextovéPole 70">
              <a:extLst>
                <a:ext uri="{FF2B5EF4-FFF2-40B4-BE49-F238E27FC236}">
                  <a16:creationId xmlns:a16="http://schemas.microsoft.com/office/drawing/2014/main" id="{21176538-838D-49FE-893D-6F74D74A7917}"/>
                </a:ext>
              </a:extLst>
            </p:cNvPr>
            <p:cNvSpPr txBox="1"/>
            <p:nvPr/>
          </p:nvSpPr>
          <p:spPr>
            <a:xfrm>
              <a:off x="936785" y="3946776"/>
              <a:ext cx="1305543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cs-CZ" sz="3200" b="1" dirty="0"/>
                <a:t>R</a:t>
              </a:r>
              <a:r>
                <a:rPr lang="en-GB" sz="3200" b="1" dirty="0"/>
                <a:t>A</a:t>
              </a:r>
            </a:p>
          </p:txBody>
        </p:sp>
      </p:grpSp>
      <p:sp>
        <p:nvSpPr>
          <p:cNvPr id="74" name="Obdélník 32">
            <a:extLst>
              <a:ext uri="{FF2B5EF4-FFF2-40B4-BE49-F238E27FC236}">
                <a16:creationId xmlns:a16="http://schemas.microsoft.com/office/drawing/2014/main" id="{BEEC67F0-BC22-41D0-B133-443F3B99059B}"/>
              </a:ext>
            </a:extLst>
          </p:cNvPr>
          <p:cNvSpPr/>
          <p:nvPr/>
        </p:nvSpPr>
        <p:spPr>
          <a:xfrm>
            <a:off x="404106" y="6443024"/>
            <a:ext cx="533163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Wichterle et al. HRS </a:t>
            </a:r>
            <a:r>
              <a:rPr kumimoji="0" lang="cs-CZ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congress</a:t>
            </a:r>
            <a:r>
              <a:rPr kumimoji="0" lang="cs-CZ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2020 (</a:t>
            </a:r>
            <a:r>
              <a:rPr kumimoji="0" lang="cs-CZ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abstract</a:t>
            </a:r>
            <a:r>
              <a:rPr kumimoji="0" lang="cs-CZ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1190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>
            <a:extLst>
              <a:ext uri="{FF2B5EF4-FFF2-40B4-BE49-F238E27FC236}">
                <a16:creationId xmlns:a16="http://schemas.microsoft.com/office/drawing/2014/main" id="{3177116D-CF04-4118-8568-5EDA8866D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2969" y="11857"/>
            <a:ext cx="1212795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cs-CZ" altLang="en-US" sz="3200" b="1" dirty="0">
              <a:solidFill>
                <a:srgbClr val="0066CC"/>
              </a:solidFill>
            </a:endParaRPr>
          </a:p>
        </p:txBody>
      </p:sp>
      <p:grpSp>
        <p:nvGrpSpPr>
          <p:cNvPr id="44" name="Skupina 43">
            <a:extLst>
              <a:ext uri="{FF2B5EF4-FFF2-40B4-BE49-F238E27FC236}">
                <a16:creationId xmlns:a16="http://schemas.microsoft.com/office/drawing/2014/main" id="{F36E0B9B-2B50-483A-AB80-FB6F9FF57430}"/>
              </a:ext>
            </a:extLst>
          </p:cNvPr>
          <p:cNvGrpSpPr/>
          <p:nvPr/>
        </p:nvGrpSpPr>
        <p:grpSpPr>
          <a:xfrm>
            <a:off x="46545" y="6313489"/>
            <a:ext cx="12028709" cy="533400"/>
            <a:chOff x="0" y="6324600"/>
            <a:chExt cx="12192000" cy="533400"/>
          </a:xfrm>
        </p:grpSpPr>
        <p:sp>
          <p:nvSpPr>
            <p:cNvPr id="46" name="Obdélník 45">
              <a:extLst>
                <a:ext uri="{FF2B5EF4-FFF2-40B4-BE49-F238E27FC236}">
                  <a16:creationId xmlns:a16="http://schemas.microsoft.com/office/drawing/2014/main" id="{039E74C9-72CC-4DEA-984C-BEEFE045AD35}"/>
                </a:ext>
              </a:extLst>
            </p:cNvPr>
            <p:cNvSpPr/>
            <p:nvPr/>
          </p:nvSpPr>
          <p:spPr>
            <a:xfrm>
              <a:off x="0" y="6324600"/>
              <a:ext cx="12192000" cy="533400"/>
            </a:xfrm>
            <a:prstGeom prst="rect">
              <a:avLst/>
            </a:prstGeom>
            <a:solidFill>
              <a:srgbClr val="E9F0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rgbClr val="FF0000"/>
                </a:solidFill>
              </a:endParaRPr>
            </a:p>
          </p:txBody>
        </p:sp>
        <p:pic>
          <p:nvPicPr>
            <p:cNvPr id="47" name="Obrázek 46" descr="Výřez obrazovky">
              <a:extLst>
                <a:ext uri="{FF2B5EF4-FFF2-40B4-BE49-F238E27FC236}">
                  <a16:creationId xmlns:a16="http://schemas.microsoft.com/office/drawing/2014/main" id="{8AD8C707-9794-4AC5-9904-8A8ABF52D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2050" y="6363506"/>
              <a:ext cx="3381073" cy="480979"/>
            </a:xfrm>
            <a:prstGeom prst="rect">
              <a:avLst/>
            </a:prstGeom>
            <a:solidFill>
              <a:srgbClr val="E9F0FA"/>
            </a:solidFill>
          </p:spPr>
        </p:pic>
      </p:grpSp>
      <p:sp>
        <p:nvSpPr>
          <p:cNvPr id="2" name="Rectangle 1"/>
          <p:cNvSpPr/>
          <p:nvPr/>
        </p:nvSpPr>
        <p:spPr>
          <a:xfrm>
            <a:off x="1743742" y="-73669"/>
            <a:ext cx="85922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altLang="en-US" sz="3200" b="1" dirty="0">
                <a:solidFill>
                  <a:srgbClr val="0070C0"/>
                </a:solidFill>
              </a:rPr>
              <a:t>SAN denervace: </a:t>
            </a:r>
            <a:r>
              <a:rPr lang="en-US" altLang="en-US" sz="3200" b="1" dirty="0" err="1">
                <a:solidFill>
                  <a:srgbClr val="0070C0"/>
                </a:solidFill>
              </a:rPr>
              <a:t>levo</a:t>
            </a:r>
            <a:r>
              <a:rPr lang="cs-CZ" altLang="en-US" sz="3200" b="1" dirty="0">
                <a:solidFill>
                  <a:srgbClr val="0070C0"/>
                </a:solidFill>
              </a:rPr>
              <a:t>síňový </a:t>
            </a:r>
            <a:r>
              <a:rPr lang="en-US" altLang="en-US" sz="3200" b="1" dirty="0">
                <a:solidFill>
                  <a:srgbClr val="0070C0"/>
                </a:solidFill>
              </a:rPr>
              <a:t>“sweet spot”</a:t>
            </a:r>
            <a:r>
              <a:rPr lang="cs-CZ" altLang="en-US" sz="3200" b="1" dirty="0">
                <a:solidFill>
                  <a:srgbClr val="0070C0"/>
                </a:solidFill>
              </a:rPr>
              <a:t> </a:t>
            </a:r>
            <a:endParaRPr lang="en-US" altLang="en-US" sz="3200" dirty="0">
              <a:solidFill>
                <a:srgbClr val="0070C0"/>
              </a:solidFill>
            </a:endParaRPr>
          </a:p>
        </p:txBody>
      </p:sp>
      <p:sp>
        <p:nvSpPr>
          <p:cNvPr id="50" name="Rectangle 2">
            <a:extLst>
              <a:ext uri="{FF2B5EF4-FFF2-40B4-BE49-F238E27FC236}">
                <a16:creationId xmlns:a16="http://schemas.microsoft.com/office/drawing/2014/main" id="{EFB1D883-9044-45AA-BFDB-A2E310FC1F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0944" y="12124"/>
            <a:ext cx="121920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cs-CZ" altLang="en-US" sz="3200" b="1" dirty="0">
              <a:solidFill>
                <a:srgbClr val="0066CC"/>
              </a:solidFill>
            </a:endParaRPr>
          </a:p>
        </p:txBody>
      </p:sp>
      <p:sp>
        <p:nvSpPr>
          <p:cNvPr id="51" name="Line 3">
            <a:extLst>
              <a:ext uri="{FF2B5EF4-FFF2-40B4-BE49-F238E27FC236}">
                <a16:creationId xmlns:a16="http://schemas.microsoft.com/office/drawing/2014/main" id="{40DDEBE2-4B58-4C7F-BC11-C61F814F8DAF}"/>
              </a:ext>
            </a:extLst>
          </p:cNvPr>
          <p:cNvSpPr>
            <a:spLocks noChangeShapeType="1"/>
          </p:cNvSpPr>
          <p:nvPr/>
        </p:nvSpPr>
        <p:spPr bwMode="auto">
          <a:xfrm>
            <a:off x="245785" y="514350"/>
            <a:ext cx="11638196" cy="34925"/>
          </a:xfrm>
          <a:prstGeom prst="line">
            <a:avLst/>
          </a:prstGeom>
          <a:noFill/>
          <a:ln w="76200" cmpd="tri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cxnSp>
        <p:nvCxnSpPr>
          <p:cNvPr id="52" name="Přímá spojnice se šipkou 7">
            <a:extLst>
              <a:ext uri="{FF2B5EF4-FFF2-40B4-BE49-F238E27FC236}">
                <a16:creationId xmlns:a16="http://schemas.microsoft.com/office/drawing/2014/main" id="{0765440D-A0B0-4D56-8491-C19E2F61D26E}"/>
              </a:ext>
            </a:extLst>
          </p:cNvPr>
          <p:cNvCxnSpPr>
            <a:cxnSpLocks/>
            <a:stCxn id="54" idx="3"/>
          </p:cNvCxnSpPr>
          <p:nvPr/>
        </p:nvCxnSpPr>
        <p:spPr>
          <a:xfrm flipV="1">
            <a:off x="8258302" y="2609704"/>
            <a:ext cx="419714" cy="509699"/>
          </a:xfrm>
          <a:prstGeom prst="straightConnector1">
            <a:avLst/>
          </a:prstGeom>
          <a:ln w="254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Přímá spojnice se šipkou 48">
            <a:extLst>
              <a:ext uri="{FF2B5EF4-FFF2-40B4-BE49-F238E27FC236}">
                <a16:creationId xmlns:a16="http://schemas.microsoft.com/office/drawing/2014/main" id="{4D6FE000-530C-48CB-9385-B54C120626BF}"/>
              </a:ext>
            </a:extLst>
          </p:cNvPr>
          <p:cNvCxnSpPr>
            <a:cxnSpLocks/>
            <a:stCxn id="54" idx="1"/>
          </p:cNvCxnSpPr>
          <p:nvPr/>
        </p:nvCxnSpPr>
        <p:spPr>
          <a:xfrm flipH="1" flipV="1">
            <a:off x="5807145" y="2566921"/>
            <a:ext cx="1154254" cy="552482"/>
          </a:xfrm>
          <a:prstGeom prst="straightConnector1">
            <a:avLst/>
          </a:prstGeom>
          <a:ln w="254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Skupina 11">
            <a:extLst>
              <a:ext uri="{FF2B5EF4-FFF2-40B4-BE49-F238E27FC236}">
                <a16:creationId xmlns:a16="http://schemas.microsoft.com/office/drawing/2014/main" id="{5BC40248-4CF7-4060-9AE7-A5AC51982613}"/>
              </a:ext>
            </a:extLst>
          </p:cNvPr>
          <p:cNvGrpSpPr/>
          <p:nvPr/>
        </p:nvGrpSpPr>
        <p:grpSpPr>
          <a:xfrm>
            <a:off x="90089" y="914625"/>
            <a:ext cx="3093721" cy="4335799"/>
            <a:chOff x="3009823" y="1226821"/>
            <a:chExt cx="2793048" cy="3944033"/>
          </a:xfrm>
        </p:grpSpPr>
        <p:pic>
          <p:nvPicPr>
            <p:cNvPr id="75" name="Obrázek 2">
              <a:extLst>
                <a:ext uri="{FF2B5EF4-FFF2-40B4-BE49-F238E27FC236}">
                  <a16:creationId xmlns:a16="http://schemas.microsoft.com/office/drawing/2014/main" id="{66295817-BEF7-43CD-9780-6ECF534F9C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5999" r="19467"/>
            <a:stretch/>
          </p:blipFill>
          <p:spPr>
            <a:xfrm>
              <a:off x="3009823" y="1226821"/>
              <a:ext cx="2793048" cy="3944033"/>
            </a:xfrm>
            <a:prstGeom prst="rect">
              <a:avLst/>
            </a:prstGeom>
          </p:spPr>
        </p:pic>
        <p:sp>
          <p:nvSpPr>
            <p:cNvPr id="76" name="TextovéPole 30">
              <a:extLst>
                <a:ext uri="{FF2B5EF4-FFF2-40B4-BE49-F238E27FC236}">
                  <a16:creationId xmlns:a16="http://schemas.microsoft.com/office/drawing/2014/main" id="{08B89000-7ED6-461E-BB9D-6F106BC7E2AC}"/>
                </a:ext>
              </a:extLst>
            </p:cNvPr>
            <p:cNvSpPr txBox="1"/>
            <p:nvPr/>
          </p:nvSpPr>
          <p:spPr>
            <a:xfrm>
              <a:off x="4211578" y="2978453"/>
              <a:ext cx="682512" cy="440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800" b="1" dirty="0"/>
                <a:t>LA</a:t>
              </a:r>
              <a:endParaRPr lang="en-GB" sz="3200" b="1" dirty="0"/>
            </a:p>
          </p:txBody>
        </p:sp>
        <p:sp>
          <p:nvSpPr>
            <p:cNvPr id="77" name="TextovéPole 33">
              <a:extLst>
                <a:ext uri="{FF2B5EF4-FFF2-40B4-BE49-F238E27FC236}">
                  <a16:creationId xmlns:a16="http://schemas.microsoft.com/office/drawing/2014/main" id="{705F5C0C-76D0-4BB5-821B-2FB3EFADD978}"/>
                </a:ext>
              </a:extLst>
            </p:cNvPr>
            <p:cNvSpPr txBox="1"/>
            <p:nvPr/>
          </p:nvSpPr>
          <p:spPr>
            <a:xfrm>
              <a:off x="4933114" y="3481111"/>
              <a:ext cx="682512" cy="311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b="1" dirty="0">
                  <a:solidFill>
                    <a:srgbClr val="002060"/>
                  </a:solidFill>
                </a:rPr>
                <a:t>MA</a:t>
              </a:r>
              <a:endParaRPr lang="en-GB" b="1" dirty="0">
                <a:solidFill>
                  <a:srgbClr val="002060"/>
                </a:solidFill>
              </a:endParaRPr>
            </a:p>
          </p:txBody>
        </p:sp>
        <p:sp>
          <p:nvSpPr>
            <p:cNvPr id="78" name="TextovéPole 35">
              <a:extLst>
                <a:ext uri="{FF2B5EF4-FFF2-40B4-BE49-F238E27FC236}">
                  <a16:creationId xmlns:a16="http://schemas.microsoft.com/office/drawing/2014/main" id="{B65F63F7-7946-4323-B366-22E87C288D58}"/>
                </a:ext>
              </a:extLst>
            </p:cNvPr>
            <p:cNvSpPr txBox="1"/>
            <p:nvPr/>
          </p:nvSpPr>
          <p:spPr>
            <a:xfrm>
              <a:off x="3976467" y="3602696"/>
              <a:ext cx="682512" cy="5055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600"/>
                </a:lnSpc>
              </a:pPr>
              <a:r>
                <a:rPr lang="cs-CZ" sz="1600" b="1" dirty="0"/>
                <a:t>TS hole</a:t>
              </a:r>
              <a:endParaRPr lang="en-GB" sz="1600" b="1" dirty="0"/>
            </a:p>
          </p:txBody>
        </p:sp>
      </p:grpSp>
      <p:grpSp>
        <p:nvGrpSpPr>
          <p:cNvPr id="101" name="Skupina 28">
            <a:extLst>
              <a:ext uri="{FF2B5EF4-FFF2-40B4-BE49-F238E27FC236}">
                <a16:creationId xmlns:a16="http://schemas.microsoft.com/office/drawing/2014/main" id="{733713A1-71E2-47E8-B38A-3CEE66A4A5C1}"/>
              </a:ext>
            </a:extLst>
          </p:cNvPr>
          <p:cNvGrpSpPr>
            <a:grpSpLocks noChangeAspect="1"/>
          </p:cNvGrpSpPr>
          <p:nvPr/>
        </p:nvGrpSpPr>
        <p:grpSpPr>
          <a:xfrm>
            <a:off x="3333003" y="914621"/>
            <a:ext cx="3550971" cy="4335799"/>
            <a:chOff x="7469907" y="1088769"/>
            <a:chExt cx="3862115" cy="4715712"/>
          </a:xfrm>
        </p:grpSpPr>
        <p:grpSp>
          <p:nvGrpSpPr>
            <p:cNvPr id="102" name="Skupina 27">
              <a:extLst>
                <a:ext uri="{FF2B5EF4-FFF2-40B4-BE49-F238E27FC236}">
                  <a16:creationId xmlns:a16="http://schemas.microsoft.com/office/drawing/2014/main" id="{0A1FB6A1-3F22-4AC4-9B6E-F194F6CEBEED}"/>
                </a:ext>
              </a:extLst>
            </p:cNvPr>
            <p:cNvGrpSpPr/>
            <p:nvPr/>
          </p:nvGrpSpPr>
          <p:grpSpPr>
            <a:xfrm>
              <a:off x="7469907" y="1088769"/>
              <a:ext cx="3862115" cy="4715712"/>
              <a:chOff x="7469907" y="1088769"/>
              <a:chExt cx="3862115" cy="4715712"/>
            </a:xfrm>
          </p:grpSpPr>
          <p:grpSp>
            <p:nvGrpSpPr>
              <p:cNvPr id="104" name="Skupina 26">
                <a:extLst>
                  <a:ext uri="{FF2B5EF4-FFF2-40B4-BE49-F238E27FC236}">
                    <a16:creationId xmlns:a16="http://schemas.microsoft.com/office/drawing/2014/main" id="{2A7812DA-E882-42EE-B9AC-49DDCF2DAD0F}"/>
                  </a:ext>
                </a:extLst>
              </p:cNvPr>
              <p:cNvGrpSpPr/>
              <p:nvPr/>
            </p:nvGrpSpPr>
            <p:grpSpPr>
              <a:xfrm>
                <a:off x="7469907" y="1088769"/>
                <a:ext cx="3862115" cy="4715712"/>
                <a:chOff x="7469907" y="1088769"/>
                <a:chExt cx="3862115" cy="4715712"/>
              </a:xfrm>
            </p:grpSpPr>
            <p:grpSp>
              <p:nvGrpSpPr>
                <p:cNvPr id="106" name="Skupina 1">
                  <a:extLst>
                    <a:ext uri="{FF2B5EF4-FFF2-40B4-BE49-F238E27FC236}">
                      <a16:creationId xmlns:a16="http://schemas.microsoft.com/office/drawing/2014/main" id="{84D9B489-BBF3-4D88-8249-5D0320FA476C}"/>
                    </a:ext>
                  </a:extLst>
                </p:cNvPr>
                <p:cNvGrpSpPr/>
                <p:nvPr/>
              </p:nvGrpSpPr>
              <p:grpSpPr>
                <a:xfrm>
                  <a:off x="7469907" y="1088769"/>
                  <a:ext cx="3862115" cy="4715712"/>
                  <a:chOff x="6698382" y="1088769"/>
                  <a:chExt cx="3862115" cy="4715712"/>
                </a:xfrm>
              </p:grpSpPr>
              <p:grpSp>
                <p:nvGrpSpPr>
                  <p:cNvPr id="112" name="Skupina 19">
                    <a:extLst>
                      <a:ext uri="{FF2B5EF4-FFF2-40B4-BE49-F238E27FC236}">
                        <a16:creationId xmlns:a16="http://schemas.microsoft.com/office/drawing/2014/main" id="{4CEE4953-BCD9-4F30-8762-A753278F8F56}"/>
                      </a:ext>
                    </a:extLst>
                  </p:cNvPr>
                  <p:cNvGrpSpPr/>
                  <p:nvPr/>
                </p:nvGrpSpPr>
                <p:grpSpPr>
                  <a:xfrm>
                    <a:off x="6698382" y="1088769"/>
                    <a:ext cx="3862115" cy="4715712"/>
                    <a:chOff x="5174381" y="836712"/>
                    <a:chExt cx="3862115" cy="4715712"/>
                  </a:xfrm>
                </p:grpSpPr>
                <p:pic>
                  <p:nvPicPr>
                    <p:cNvPr id="114" name="Obrázek 5">
                      <a:extLst>
                        <a:ext uri="{FF2B5EF4-FFF2-40B4-BE49-F238E27FC236}">
                          <a16:creationId xmlns:a16="http://schemas.microsoft.com/office/drawing/2014/main" id="{09B471B6-C07B-4215-A713-819D5ED0378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1628" r="5233"/>
                    <a:stretch/>
                  </p:blipFill>
                  <p:spPr>
                    <a:xfrm>
                      <a:off x="5174381" y="836712"/>
                      <a:ext cx="3862115" cy="4715712"/>
                    </a:xfrm>
                    <a:prstGeom prst="rect">
                      <a:avLst/>
                    </a:prstGeom>
                  </p:spPr>
                </p:pic>
                <p:cxnSp>
                  <p:nvCxnSpPr>
                    <p:cNvPr id="115" name="Přímá spojnice se šipkou 14">
                      <a:extLst>
                        <a:ext uri="{FF2B5EF4-FFF2-40B4-BE49-F238E27FC236}">
                          <a16:creationId xmlns:a16="http://schemas.microsoft.com/office/drawing/2014/main" id="{005AD7A4-7540-4BA4-A839-8A527F5B6A6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804248" y="1714544"/>
                      <a:ext cx="139636" cy="518883"/>
                    </a:xfrm>
                    <a:prstGeom prst="straightConnector1">
                      <a:avLst/>
                    </a:prstGeom>
                    <a:ln w="53975">
                      <a:solidFill>
                        <a:srgbClr val="FFFF0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6" name="Přímá spojnice se šipkou 16">
                      <a:extLst>
                        <a:ext uri="{FF2B5EF4-FFF2-40B4-BE49-F238E27FC236}">
                          <a16:creationId xmlns:a16="http://schemas.microsoft.com/office/drawing/2014/main" id="{5A8A47CC-7067-461F-8A41-071F7B75795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7075811" y="1626541"/>
                      <a:ext cx="139636" cy="518883"/>
                    </a:xfrm>
                    <a:prstGeom prst="straightConnector1">
                      <a:avLst/>
                    </a:prstGeom>
                    <a:ln w="53975">
                      <a:solidFill>
                        <a:srgbClr val="FFFF0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13" name="TextovéPole 20">
                    <a:extLst>
                      <a:ext uri="{FF2B5EF4-FFF2-40B4-BE49-F238E27FC236}">
                        <a16:creationId xmlns:a16="http://schemas.microsoft.com/office/drawing/2014/main" id="{DBA82883-A05B-43DD-8C69-40D2AD57F88B}"/>
                      </a:ext>
                    </a:extLst>
                  </p:cNvPr>
                  <p:cNvSpPr txBox="1"/>
                  <p:nvPr/>
                </p:nvSpPr>
                <p:spPr>
                  <a:xfrm>
                    <a:off x="9048329" y="3090872"/>
                    <a:ext cx="645719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cs-CZ" sz="1600" b="1" dirty="0">
                        <a:solidFill>
                          <a:srgbClr val="FF0000"/>
                        </a:solidFill>
                      </a:rPr>
                      <a:t>SAN</a:t>
                    </a:r>
                  </a:p>
                </p:txBody>
              </p:sp>
            </p:grpSp>
            <p:sp>
              <p:nvSpPr>
                <p:cNvPr id="107" name="TextovéPole 33">
                  <a:extLst>
                    <a:ext uri="{FF2B5EF4-FFF2-40B4-BE49-F238E27FC236}">
                      <a16:creationId xmlns:a16="http://schemas.microsoft.com/office/drawing/2014/main" id="{A2CD49A1-2951-4562-BDF3-C0B6BDB3D62A}"/>
                    </a:ext>
                  </a:extLst>
                </p:cNvPr>
                <p:cNvSpPr txBox="1"/>
                <p:nvPr/>
              </p:nvSpPr>
              <p:spPr>
                <a:xfrm>
                  <a:off x="10003175" y="3066842"/>
                  <a:ext cx="1305543" cy="584775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cs-CZ" sz="3200" b="1" dirty="0"/>
                    <a:t>R</a:t>
                  </a:r>
                  <a:r>
                    <a:rPr lang="en-GB" sz="3200" b="1" dirty="0"/>
                    <a:t>A</a:t>
                  </a:r>
                </a:p>
              </p:txBody>
            </p:sp>
            <p:sp>
              <p:nvSpPr>
                <p:cNvPr id="108" name="TextovéPole 34">
                  <a:extLst>
                    <a:ext uri="{FF2B5EF4-FFF2-40B4-BE49-F238E27FC236}">
                      <a16:creationId xmlns:a16="http://schemas.microsoft.com/office/drawing/2014/main" id="{DCA05776-0700-4E54-A6AE-7D2FCC7BA188}"/>
                    </a:ext>
                  </a:extLst>
                </p:cNvPr>
                <p:cNvSpPr txBox="1"/>
                <p:nvPr/>
              </p:nvSpPr>
              <p:spPr>
                <a:xfrm>
                  <a:off x="7532506" y="3078376"/>
                  <a:ext cx="1305543" cy="584775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cs-CZ" sz="3200" b="1" dirty="0"/>
                    <a:t>L</a:t>
                  </a:r>
                  <a:r>
                    <a:rPr lang="en-GB" sz="3200" b="1" dirty="0"/>
                    <a:t>A</a:t>
                  </a:r>
                </a:p>
              </p:txBody>
            </p:sp>
            <p:sp>
              <p:nvSpPr>
                <p:cNvPr id="109" name="TextovéPole 41">
                  <a:extLst>
                    <a:ext uri="{FF2B5EF4-FFF2-40B4-BE49-F238E27FC236}">
                      <a16:creationId xmlns:a16="http://schemas.microsoft.com/office/drawing/2014/main" id="{3AB7C22B-F4F5-489F-A30C-AFEAD6BFEDA1}"/>
                    </a:ext>
                  </a:extLst>
                </p:cNvPr>
                <p:cNvSpPr txBox="1"/>
                <p:nvPr/>
              </p:nvSpPr>
              <p:spPr>
                <a:xfrm>
                  <a:off x="8752540" y="3054759"/>
                  <a:ext cx="6776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1600" b="1" dirty="0" err="1">
                      <a:solidFill>
                        <a:schemeClr val="bg1"/>
                      </a:solidFill>
                    </a:rPr>
                    <a:t>RPVs</a:t>
                  </a:r>
                  <a:endParaRPr lang="cs-CZ" sz="16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0" name="TextovéPole 42">
                  <a:extLst>
                    <a:ext uri="{FF2B5EF4-FFF2-40B4-BE49-F238E27FC236}">
                      <a16:creationId xmlns:a16="http://schemas.microsoft.com/office/drawing/2014/main" id="{58F676DD-3FFD-4877-AACA-64B8A9462DD9}"/>
                    </a:ext>
                  </a:extLst>
                </p:cNvPr>
                <p:cNvSpPr txBox="1"/>
                <p:nvPr/>
              </p:nvSpPr>
              <p:spPr>
                <a:xfrm>
                  <a:off x="9564808" y="1562342"/>
                  <a:ext cx="57790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1600" b="1" dirty="0"/>
                    <a:t>SVC</a:t>
                  </a:r>
                </a:p>
              </p:txBody>
            </p:sp>
            <p:sp>
              <p:nvSpPr>
                <p:cNvPr id="111" name="TextovéPole 45">
                  <a:extLst>
                    <a:ext uri="{FF2B5EF4-FFF2-40B4-BE49-F238E27FC236}">
                      <a16:creationId xmlns:a16="http://schemas.microsoft.com/office/drawing/2014/main" id="{0A6D90CA-DCC1-4069-992E-9B021BF5A577}"/>
                    </a:ext>
                  </a:extLst>
                </p:cNvPr>
                <p:cNvSpPr txBox="1"/>
                <p:nvPr/>
              </p:nvSpPr>
              <p:spPr>
                <a:xfrm>
                  <a:off x="7469907" y="2132422"/>
                  <a:ext cx="6776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1600" b="1" dirty="0" err="1">
                      <a:solidFill>
                        <a:schemeClr val="bg1"/>
                      </a:solidFill>
                    </a:rPr>
                    <a:t>LPVs</a:t>
                  </a:r>
                  <a:endParaRPr lang="cs-CZ" sz="1600" b="1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105" name="TextovéPole 44">
                <a:extLst>
                  <a:ext uri="{FF2B5EF4-FFF2-40B4-BE49-F238E27FC236}">
                    <a16:creationId xmlns:a16="http://schemas.microsoft.com/office/drawing/2014/main" id="{A5869CC7-E456-41F4-9BE6-6FAF06E1ADB2}"/>
                  </a:ext>
                </a:extLst>
              </p:cNvPr>
              <p:cNvSpPr txBox="1"/>
              <p:nvPr/>
            </p:nvSpPr>
            <p:spPr>
              <a:xfrm>
                <a:off x="10353255" y="1393065"/>
                <a:ext cx="55342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600" b="1" dirty="0">
                    <a:solidFill>
                      <a:srgbClr val="00EA00"/>
                    </a:solidFill>
                  </a:rPr>
                  <a:t>PN</a:t>
                </a:r>
              </a:p>
            </p:txBody>
          </p:sp>
        </p:grpSp>
        <p:sp>
          <p:nvSpPr>
            <p:cNvPr id="103" name="TextovéPole 52">
              <a:extLst>
                <a:ext uri="{FF2B5EF4-FFF2-40B4-BE49-F238E27FC236}">
                  <a16:creationId xmlns:a16="http://schemas.microsoft.com/office/drawing/2014/main" id="{3AEAE7FD-F866-4919-AA27-F18FB2354D4A}"/>
                </a:ext>
              </a:extLst>
            </p:cNvPr>
            <p:cNvSpPr txBox="1"/>
            <p:nvPr/>
          </p:nvSpPr>
          <p:spPr>
            <a:xfrm>
              <a:off x="9562245" y="4862460"/>
              <a:ext cx="57790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b="1" dirty="0"/>
                <a:t>IVC</a:t>
              </a:r>
            </a:p>
          </p:txBody>
        </p:sp>
      </p:grpSp>
      <p:sp>
        <p:nvSpPr>
          <p:cNvPr id="4" name="Oval 3"/>
          <p:cNvSpPr/>
          <p:nvPr/>
        </p:nvSpPr>
        <p:spPr>
          <a:xfrm>
            <a:off x="669119" y="2425700"/>
            <a:ext cx="334181" cy="296334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55" name="Skupina 27">
            <a:extLst>
              <a:ext uri="{FF2B5EF4-FFF2-40B4-BE49-F238E27FC236}">
                <a16:creationId xmlns:a16="http://schemas.microsoft.com/office/drawing/2014/main" id="{74168A83-083B-47A4-B915-5AB380254627}"/>
              </a:ext>
            </a:extLst>
          </p:cNvPr>
          <p:cNvGrpSpPr/>
          <p:nvPr/>
        </p:nvGrpSpPr>
        <p:grpSpPr>
          <a:xfrm>
            <a:off x="7555736" y="914621"/>
            <a:ext cx="4126192" cy="4335799"/>
            <a:chOff x="8694996" y="788055"/>
            <a:chExt cx="2707943" cy="2658408"/>
          </a:xfrm>
        </p:grpSpPr>
        <p:pic>
          <p:nvPicPr>
            <p:cNvPr id="56" name="Obrázek 14">
              <a:extLst>
                <a:ext uri="{FF2B5EF4-FFF2-40B4-BE49-F238E27FC236}">
                  <a16:creationId xmlns:a16="http://schemas.microsoft.com/office/drawing/2014/main" id="{FBED4840-554D-4907-B414-EDA75463F9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8012" t="5294" r="4077"/>
            <a:stretch/>
          </p:blipFill>
          <p:spPr>
            <a:xfrm>
              <a:off x="8694996" y="788055"/>
              <a:ext cx="2707943" cy="2658408"/>
            </a:xfrm>
            <a:prstGeom prst="rect">
              <a:avLst/>
            </a:prstGeom>
          </p:spPr>
        </p:pic>
        <p:sp>
          <p:nvSpPr>
            <p:cNvPr id="57" name="TextovéPole 19">
              <a:extLst>
                <a:ext uri="{FF2B5EF4-FFF2-40B4-BE49-F238E27FC236}">
                  <a16:creationId xmlns:a16="http://schemas.microsoft.com/office/drawing/2014/main" id="{058BF325-A01D-4991-B9F8-CA0E07B4211A}"/>
                </a:ext>
              </a:extLst>
            </p:cNvPr>
            <p:cNvSpPr txBox="1"/>
            <p:nvPr/>
          </p:nvSpPr>
          <p:spPr>
            <a:xfrm>
              <a:off x="9106154" y="1366118"/>
              <a:ext cx="6389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800" b="1" dirty="0"/>
                <a:t>LA</a:t>
              </a:r>
            </a:p>
          </p:txBody>
        </p:sp>
        <p:sp>
          <p:nvSpPr>
            <p:cNvPr id="58" name="TextovéPole 20">
              <a:extLst>
                <a:ext uri="{FF2B5EF4-FFF2-40B4-BE49-F238E27FC236}">
                  <a16:creationId xmlns:a16="http://schemas.microsoft.com/office/drawing/2014/main" id="{749461F3-7C00-4F4A-8DE3-4E79F00D6E4F}"/>
                </a:ext>
              </a:extLst>
            </p:cNvPr>
            <p:cNvSpPr txBox="1"/>
            <p:nvPr/>
          </p:nvSpPr>
          <p:spPr>
            <a:xfrm>
              <a:off x="10481781" y="1980321"/>
              <a:ext cx="6389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800" b="1" dirty="0"/>
                <a:t>RA</a:t>
              </a:r>
            </a:p>
          </p:txBody>
        </p:sp>
        <p:sp>
          <p:nvSpPr>
            <p:cNvPr id="59" name="TextovéPole 21">
              <a:extLst>
                <a:ext uri="{FF2B5EF4-FFF2-40B4-BE49-F238E27FC236}">
                  <a16:creationId xmlns:a16="http://schemas.microsoft.com/office/drawing/2014/main" id="{8830AF81-E262-4DB4-9ADC-BD4AD10420A3}"/>
                </a:ext>
              </a:extLst>
            </p:cNvPr>
            <p:cNvSpPr txBox="1"/>
            <p:nvPr/>
          </p:nvSpPr>
          <p:spPr>
            <a:xfrm>
              <a:off x="10239205" y="2669276"/>
              <a:ext cx="485151" cy="305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800"/>
                </a:lnSpc>
              </a:pPr>
              <a:r>
                <a:rPr lang="cs-CZ" sz="800" b="1" dirty="0">
                  <a:solidFill>
                    <a:srgbClr val="FF0000"/>
                  </a:solidFill>
                </a:rPr>
                <a:t>Sinus node</a:t>
              </a:r>
            </a:p>
          </p:txBody>
        </p:sp>
        <p:sp>
          <p:nvSpPr>
            <p:cNvPr id="60" name="TextovéPole 23">
              <a:extLst>
                <a:ext uri="{FF2B5EF4-FFF2-40B4-BE49-F238E27FC236}">
                  <a16:creationId xmlns:a16="http://schemas.microsoft.com/office/drawing/2014/main" id="{68CDA5B4-C4E9-496D-A936-7EE77531C047}"/>
                </a:ext>
              </a:extLst>
            </p:cNvPr>
            <p:cNvSpPr txBox="1"/>
            <p:nvPr/>
          </p:nvSpPr>
          <p:spPr>
            <a:xfrm>
              <a:off x="9803198" y="2363551"/>
              <a:ext cx="606595" cy="305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800"/>
                </a:lnSpc>
              </a:pPr>
              <a:r>
                <a:rPr lang="cs-CZ" sz="800" b="1" dirty="0" err="1">
                  <a:solidFill>
                    <a:srgbClr val="005024"/>
                  </a:solidFill>
                </a:rPr>
                <a:t>Phrenic</a:t>
              </a:r>
              <a:r>
                <a:rPr lang="cs-CZ" sz="800" b="1" dirty="0">
                  <a:solidFill>
                    <a:srgbClr val="005024"/>
                  </a:solidFill>
                </a:rPr>
                <a:t> nerve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1281642" y="5578267"/>
            <a:ext cx="9961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 praxi standartně modikujeme SAN vytvořením kompletní ablační linie k zaručení denervačního efektu. </a:t>
            </a:r>
          </a:p>
        </p:txBody>
      </p:sp>
    </p:spTree>
    <p:extLst>
      <p:ext uri="{BB962C8B-B14F-4D97-AF65-F5344CB8AC3E}">
        <p14:creationId xmlns:p14="http://schemas.microsoft.com/office/powerpoint/2010/main" val="56029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Line 3">
            <a:extLst>
              <a:ext uri="{FF2B5EF4-FFF2-40B4-BE49-F238E27FC236}">
                <a16:creationId xmlns:a16="http://schemas.microsoft.com/office/drawing/2014/main" id="{61FD4469-CED4-454A-91D5-32C2015513BB}"/>
              </a:ext>
            </a:extLst>
          </p:cNvPr>
          <p:cNvSpPr>
            <a:spLocks noChangeShapeType="1"/>
          </p:cNvSpPr>
          <p:nvPr/>
        </p:nvSpPr>
        <p:spPr bwMode="auto">
          <a:xfrm>
            <a:off x="256674" y="514350"/>
            <a:ext cx="11638196" cy="34925"/>
          </a:xfrm>
          <a:prstGeom prst="line">
            <a:avLst/>
          </a:prstGeom>
          <a:noFill/>
          <a:ln w="76200" cmpd="tri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3177116D-CF04-4118-8568-5EDA8866D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25" y="11857"/>
            <a:ext cx="1212795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cs-CZ" altLang="en-US" sz="3200" b="1" dirty="0">
              <a:solidFill>
                <a:srgbClr val="0066CC"/>
              </a:solidFill>
            </a:endParaRPr>
          </a:p>
        </p:txBody>
      </p:sp>
      <p:grpSp>
        <p:nvGrpSpPr>
          <p:cNvPr id="44" name="Skupina 43">
            <a:extLst>
              <a:ext uri="{FF2B5EF4-FFF2-40B4-BE49-F238E27FC236}">
                <a16:creationId xmlns:a16="http://schemas.microsoft.com/office/drawing/2014/main" id="{F36E0B9B-2B50-483A-AB80-FB6F9FF57430}"/>
              </a:ext>
            </a:extLst>
          </p:cNvPr>
          <p:cNvGrpSpPr/>
          <p:nvPr/>
        </p:nvGrpSpPr>
        <p:grpSpPr>
          <a:xfrm>
            <a:off x="0" y="6324600"/>
            <a:ext cx="12192000" cy="533400"/>
            <a:chOff x="0" y="6324600"/>
            <a:chExt cx="12192000" cy="533400"/>
          </a:xfrm>
        </p:grpSpPr>
        <p:sp>
          <p:nvSpPr>
            <p:cNvPr id="46" name="Obdélník 45">
              <a:extLst>
                <a:ext uri="{FF2B5EF4-FFF2-40B4-BE49-F238E27FC236}">
                  <a16:creationId xmlns:a16="http://schemas.microsoft.com/office/drawing/2014/main" id="{039E74C9-72CC-4DEA-984C-BEEFE045AD35}"/>
                </a:ext>
              </a:extLst>
            </p:cNvPr>
            <p:cNvSpPr/>
            <p:nvPr/>
          </p:nvSpPr>
          <p:spPr>
            <a:xfrm>
              <a:off x="0" y="6324600"/>
              <a:ext cx="12192000" cy="533400"/>
            </a:xfrm>
            <a:prstGeom prst="rect">
              <a:avLst/>
            </a:prstGeom>
            <a:solidFill>
              <a:srgbClr val="E9F0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47" name="Obrázek 46" descr="Výřez obrazovky">
              <a:extLst>
                <a:ext uri="{FF2B5EF4-FFF2-40B4-BE49-F238E27FC236}">
                  <a16:creationId xmlns:a16="http://schemas.microsoft.com/office/drawing/2014/main" id="{8AD8C707-9794-4AC5-9904-8A8ABF52D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2050" y="6363506"/>
              <a:ext cx="3381073" cy="480979"/>
            </a:xfrm>
            <a:prstGeom prst="rect">
              <a:avLst/>
            </a:prstGeom>
            <a:solidFill>
              <a:srgbClr val="E9F0FA"/>
            </a:solidFill>
          </p:spPr>
        </p:pic>
      </p:grpSp>
      <p:sp>
        <p:nvSpPr>
          <p:cNvPr id="2" name="Rectangle 1"/>
          <p:cNvSpPr/>
          <p:nvPr/>
        </p:nvSpPr>
        <p:spPr>
          <a:xfrm>
            <a:off x="4521020" y="-8870"/>
            <a:ext cx="31499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altLang="en-US" sz="3200" b="1" dirty="0">
                <a:solidFill>
                  <a:srgbClr val="0070C0"/>
                </a:solidFill>
              </a:rPr>
              <a:t>Protokol: metody</a:t>
            </a:r>
            <a:endParaRPr lang="en-US" altLang="en-US" sz="3200" dirty="0">
              <a:solidFill>
                <a:srgbClr val="0070C0"/>
              </a:solidFill>
            </a:endParaRPr>
          </a:p>
        </p:txBody>
      </p:sp>
      <p:pic>
        <p:nvPicPr>
          <p:cNvPr id="9" name="Obrázek 6" descr="Obsah obrázku visící, kuchyně, bílá&#10;&#10;Popis byl vytvořen automaticky">
            <a:extLst>
              <a:ext uri="{FF2B5EF4-FFF2-40B4-BE49-F238E27FC236}">
                <a16:creationId xmlns:a16="http://schemas.microsoft.com/office/drawing/2014/main" id="{41D9D4E8-AB09-4B14-AFAE-A5C3BC49DA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810" y="3690525"/>
            <a:ext cx="2430035" cy="2430035"/>
          </a:xfrm>
          <a:prstGeom prst="rect">
            <a:avLst/>
          </a:prstGeom>
        </p:spPr>
      </p:pic>
      <p:grpSp>
        <p:nvGrpSpPr>
          <p:cNvPr id="10" name="Skupina 8">
            <a:extLst>
              <a:ext uri="{FF2B5EF4-FFF2-40B4-BE49-F238E27FC236}">
                <a16:creationId xmlns:a16="http://schemas.microsoft.com/office/drawing/2014/main" id="{E167B0B3-B167-475B-B1FE-AA3B8DB7FF73}"/>
              </a:ext>
            </a:extLst>
          </p:cNvPr>
          <p:cNvGrpSpPr>
            <a:grpSpLocks noChangeAspect="1"/>
          </p:cNvGrpSpPr>
          <p:nvPr/>
        </p:nvGrpSpPr>
        <p:grpSpPr>
          <a:xfrm>
            <a:off x="7368904" y="3680037"/>
            <a:ext cx="4029209" cy="2459737"/>
            <a:chOff x="223863" y="1268760"/>
            <a:chExt cx="8696274" cy="5308868"/>
          </a:xfrm>
        </p:grpSpPr>
        <p:pic>
          <p:nvPicPr>
            <p:cNvPr id="11" name="Obrázek 9">
              <a:extLst>
                <a:ext uri="{FF2B5EF4-FFF2-40B4-BE49-F238E27FC236}">
                  <a16:creationId xmlns:a16="http://schemas.microsoft.com/office/drawing/2014/main" id="{9B731EE7-65DD-41E1-9C5B-DD548E3089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1151" r="1963" b="9050"/>
            <a:stretch/>
          </p:blipFill>
          <p:spPr>
            <a:xfrm>
              <a:off x="223863" y="1268760"/>
              <a:ext cx="8696274" cy="5308868"/>
            </a:xfrm>
            <a:prstGeom prst="rect">
              <a:avLst/>
            </a:prstGeom>
          </p:spPr>
        </p:pic>
        <p:cxnSp>
          <p:nvCxnSpPr>
            <p:cNvPr id="12" name="Přímá spojnice se šipkou 10">
              <a:extLst>
                <a:ext uri="{FF2B5EF4-FFF2-40B4-BE49-F238E27FC236}">
                  <a16:creationId xmlns:a16="http://schemas.microsoft.com/office/drawing/2014/main" id="{211F5F24-6B85-4044-8702-E0AC1AA008B1}"/>
                </a:ext>
              </a:extLst>
            </p:cNvPr>
            <p:cNvCxnSpPr>
              <a:cxnSpLocks/>
            </p:cNvCxnSpPr>
            <p:nvPr/>
          </p:nvCxnSpPr>
          <p:spPr>
            <a:xfrm>
              <a:off x="3347864" y="5301208"/>
              <a:ext cx="2448272" cy="0"/>
            </a:xfrm>
            <a:prstGeom prst="straightConnector1">
              <a:avLst/>
            </a:prstGeom>
            <a:ln w="412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ovéPole 11">
              <a:extLst>
                <a:ext uri="{FF2B5EF4-FFF2-40B4-BE49-F238E27FC236}">
                  <a16:creationId xmlns:a16="http://schemas.microsoft.com/office/drawing/2014/main" id="{56A43F84-2AF8-453C-B542-67024DEB4C17}"/>
                </a:ext>
              </a:extLst>
            </p:cNvPr>
            <p:cNvSpPr txBox="1"/>
            <p:nvPr/>
          </p:nvSpPr>
          <p:spPr>
            <a:xfrm>
              <a:off x="3529743" y="4728891"/>
              <a:ext cx="2266394" cy="5978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FF0000"/>
                  </a:solidFill>
                </a:rPr>
                <a:t>Stimulation</a:t>
              </a:r>
              <a:endParaRPr lang="en-GB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5" name="TextovéPole 12">
            <a:extLst>
              <a:ext uri="{FF2B5EF4-FFF2-40B4-BE49-F238E27FC236}">
                <a16:creationId xmlns:a16="http://schemas.microsoft.com/office/drawing/2014/main" id="{F81FD519-9BC2-4882-ADF5-C6349DC5F7B2}"/>
              </a:ext>
            </a:extLst>
          </p:cNvPr>
          <p:cNvSpPr txBox="1"/>
          <p:nvPr/>
        </p:nvSpPr>
        <p:spPr>
          <a:xfrm>
            <a:off x="176673" y="1028700"/>
            <a:ext cx="4250058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Populace: 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24 pacientů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cs-CZ" sz="2000" dirty="0"/>
              <a:t>5-6-ti ekvidistantně rozmístěných ablačních bodů </a:t>
            </a:r>
            <a:endParaRPr lang="cs-CZ" sz="20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63538" indent="-363538">
              <a:buFont typeface="Wingdings" panose="05000000000000000000" pitchFamily="2" charset="2"/>
              <a:buChar char="Ø"/>
            </a:pP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</a:rPr>
              <a:t>Random</a:t>
            </a:r>
            <a:r>
              <a:rPr lang="cs-CZ" sz="2400" b="1" dirty="0">
                <a:latin typeface="Calibri" panose="020F0502020204030204" pitchFamily="34" charset="0"/>
                <a:ea typeface="Calibri" panose="020F0502020204030204" pitchFamily="34" charset="0"/>
              </a:rPr>
              <a:t>izace</a:t>
            </a: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</a:rPr>
              <a:t> 1:1</a:t>
            </a:r>
            <a:endParaRPr lang="cs-CZ" sz="2400" b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15963" lvl="1" indent="-295275">
              <a:buFont typeface="Wingdings" panose="05000000000000000000" pitchFamily="2" charset="2"/>
              <a:buChar char="§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before LA ablation</a:t>
            </a:r>
          </a:p>
          <a:p>
            <a:pPr marL="715963" lvl="1" indent="-295275">
              <a:buFont typeface="Wingdings" panose="05000000000000000000" pitchFamily="2" charset="2"/>
              <a:buChar char="§"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before RA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ablation</a:t>
            </a: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63538" indent="-363538">
              <a:buFont typeface="Wingdings" panose="05000000000000000000" pitchFamily="2" charset="2"/>
              <a:buChar char="Ø"/>
            </a:pPr>
            <a:r>
              <a:rPr lang="cs-CZ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Hodnocené parametry</a:t>
            </a:r>
            <a:endParaRPr lang="en-GB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15963" lvl="1" indent="-354013">
              <a:buFont typeface="Wingdings" panose="05000000000000000000" pitchFamily="2" charset="2"/>
              <a:buChar char="§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sinusová frekvence</a:t>
            </a:r>
            <a:endParaRPr lang="en-GB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15963" lvl="1" indent="-354013">
              <a:buFont typeface="Wingdings" panose="05000000000000000000" pitchFamily="2" charset="2"/>
              <a:buChar char="§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odezva na vagovou stimulaci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17" name="Skupina 26">
            <a:extLst>
              <a:ext uri="{FF2B5EF4-FFF2-40B4-BE49-F238E27FC236}">
                <a16:creationId xmlns:a16="http://schemas.microsoft.com/office/drawing/2014/main" id="{767317C5-1A21-4431-A6FB-16A4A5A57CF0}"/>
              </a:ext>
            </a:extLst>
          </p:cNvPr>
          <p:cNvGrpSpPr/>
          <p:nvPr/>
        </p:nvGrpSpPr>
        <p:grpSpPr>
          <a:xfrm>
            <a:off x="6444865" y="788055"/>
            <a:ext cx="1963966" cy="2658408"/>
            <a:chOff x="6444865" y="788055"/>
            <a:chExt cx="1963966" cy="2658408"/>
          </a:xfrm>
        </p:grpSpPr>
        <p:pic>
          <p:nvPicPr>
            <p:cNvPr id="18" name="Obrázek 15">
              <a:extLst>
                <a:ext uri="{FF2B5EF4-FFF2-40B4-BE49-F238E27FC236}">
                  <a16:creationId xmlns:a16="http://schemas.microsoft.com/office/drawing/2014/main" id="{048C6C76-ABD1-427E-9AB7-1A0EB5FA82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7242" r="18075" b="3922"/>
            <a:stretch/>
          </p:blipFill>
          <p:spPr>
            <a:xfrm>
              <a:off x="6444865" y="788055"/>
              <a:ext cx="1963966" cy="2658408"/>
            </a:xfrm>
            <a:prstGeom prst="rect">
              <a:avLst/>
            </a:prstGeom>
          </p:spPr>
        </p:pic>
        <p:sp>
          <p:nvSpPr>
            <p:cNvPr id="19" name="TextovéPole 18">
              <a:extLst>
                <a:ext uri="{FF2B5EF4-FFF2-40B4-BE49-F238E27FC236}">
                  <a16:creationId xmlns:a16="http://schemas.microsoft.com/office/drawing/2014/main" id="{B2465126-6B4F-42E6-9F50-8CB2B822ADFB}"/>
                </a:ext>
              </a:extLst>
            </p:cNvPr>
            <p:cNvSpPr txBox="1"/>
            <p:nvPr/>
          </p:nvSpPr>
          <p:spPr>
            <a:xfrm>
              <a:off x="7049415" y="1858290"/>
              <a:ext cx="6389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800" b="1" dirty="0"/>
                <a:t>LA</a:t>
              </a:r>
            </a:p>
          </p:txBody>
        </p:sp>
      </p:grpSp>
      <p:grpSp>
        <p:nvGrpSpPr>
          <p:cNvPr id="20" name="Skupina 27">
            <a:extLst>
              <a:ext uri="{FF2B5EF4-FFF2-40B4-BE49-F238E27FC236}">
                <a16:creationId xmlns:a16="http://schemas.microsoft.com/office/drawing/2014/main" id="{74168A83-083B-47A4-B915-5AB380254627}"/>
              </a:ext>
            </a:extLst>
          </p:cNvPr>
          <p:cNvGrpSpPr/>
          <p:nvPr/>
        </p:nvGrpSpPr>
        <p:grpSpPr>
          <a:xfrm>
            <a:off x="8694996" y="788055"/>
            <a:ext cx="2707943" cy="2658408"/>
            <a:chOff x="8694996" y="788055"/>
            <a:chExt cx="2707943" cy="2658408"/>
          </a:xfrm>
        </p:grpSpPr>
        <p:pic>
          <p:nvPicPr>
            <p:cNvPr id="21" name="Obrázek 14">
              <a:extLst>
                <a:ext uri="{FF2B5EF4-FFF2-40B4-BE49-F238E27FC236}">
                  <a16:creationId xmlns:a16="http://schemas.microsoft.com/office/drawing/2014/main" id="{FBED4840-554D-4907-B414-EDA75463F9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8012" t="5294" r="4077"/>
            <a:stretch/>
          </p:blipFill>
          <p:spPr>
            <a:xfrm>
              <a:off x="8694996" y="788055"/>
              <a:ext cx="2707943" cy="2658408"/>
            </a:xfrm>
            <a:prstGeom prst="rect">
              <a:avLst/>
            </a:prstGeom>
          </p:spPr>
        </p:pic>
        <p:sp>
          <p:nvSpPr>
            <p:cNvPr id="22" name="TextovéPole 19">
              <a:extLst>
                <a:ext uri="{FF2B5EF4-FFF2-40B4-BE49-F238E27FC236}">
                  <a16:creationId xmlns:a16="http://schemas.microsoft.com/office/drawing/2014/main" id="{058BF325-A01D-4991-B9F8-CA0E07B4211A}"/>
                </a:ext>
              </a:extLst>
            </p:cNvPr>
            <p:cNvSpPr txBox="1"/>
            <p:nvPr/>
          </p:nvSpPr>
          <p:spPr>
            <a:xfrm>
              <a:off x="9106154" y="1366118"/>
              <a:ext cx="6389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800" b="1" dirty="0"/>
                <a:t>LA</a:t>
              </a:r>
            </a:p>
          </p:txBody>
        </p:sp>
        <p:sp>
          <p:nvSpPr>
            <p:cNvPr id="23" name="TextovéPole 20">
              <a:extLst>
                <a:ext uri="{FF2B5EF4-FFF2-40B4-BE49-F238E27FC236}">
                  <a16:creationId xmlns:a16="http://schemas.microsoft.com/office/drawing/2014/main" id="{749461F3-7C00-4F4A-8DE3-4E79F00D6E4F}"/>
                </a:ext>
              </a:extLst>
            </p:cNvPr>
            <p:cNvSpPr txBox="1"/>
            <p:nvPr/>
          </p:nvSpPr>
          <p:spPr>
            <a:xfrm>
              <a:off x="10481781" y="1980321"/>
              <a:ext cx="6389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800" b="1" dirty="0"/>
                <a:t>RA</a:t>
              </a:r>
            </a:p>
          </p:txBody>
        </p:sp>
        <p:sp>
          <p:nvSpPr>
            <p:cNvPr id="24" name="TextovéPole 21">
              <a:extLst>
                <a:ext uri="{FF2B5EF4-FFF2-40B4-BE49-F238E27FC236}">
                  <a16:creationId xmlns:a16="http://schemas.microsoft.com/office/drawing/2014/main" id="{8830AF81-E262-4DB4-9ADC-BD4AD10420A3}"/>
                </a:ext>
              </a:extLst>
            </p:cNvPr>
            <p:cNvSpPr txBox="1"/>
            <p:nvPr/>
          </p:nvSpPr>
          <p:spPr>
            <a:xfrm>
              <a:off x="10239205" y="2669276"/>
              <a:ext cx="485151" cy="305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800"/>
                </a:lnSpc>
              </a:pPr>
              <a:r>
                <a:rPr lang="cs-CZ" sz="800" b="1" dirty="0">
                  <a:solidFill>
                    <a:srgbClr val="FF0000"/>
                  </a:solidFill>
                </a:rPr>
                <a:t>Sinus node</a:t>
              </a:r>
            </a:p>
          </p:txBody>
        </p:sp>
        <p:sp>
          <p:nvSpPr>
            <p:cNvPr id="25" name="TextovéPole 23">
              <a:extLst>
                <a:ext uri="{FF2B5EF4-FFF2-40B4-BE49-F238E27FC236}">
                  <a16:creationId xmlns:a16="http://schemas.microsoft.com/office/drawing/2014/main" id="{68CDA5B4-C4E9-496D-A936-7EE77531C047}"/>
                </a:ext>
              </a:extLst>
            </p:cNvPr>
            <p:cNvSpPr txBox="1"/>
            <p:nvPr/>
          </p:nvSpPr>
          <p:spPr>
            <a:xfrm>
              <a:off x="9803198" y="2363551"/>
              <a:ext cx="606595" cy="305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800"/>
                </a:lnSpc>
              </a:pPr>
              <a:r>
                <a:rPr lang="cs-CZ" sz="800" b="1" dirty="0" err="1">
                  <a:solidFill>
                    <a:srgbClr val="005024"/>
                  </a:solidFill>
                </a:rPr>
                <a:t>Phrenic</a:t>
              </a:r>
              <a:r>
                <a:rPr lang="cs-CZ" sz="800" b="1" dirty="0">
                  <a:solidFill>
                    <a:srgbClr val="005024"/>
                  </a:solidFill>
                </a:rPr>
                <a:t> nerve</a:t>
              </a:r>
            </a:p>
          </p:txBody>
        </p:sp>
      </p:grpSp>
      <p:grpSp>
        <p:nvGrpSpPr>
          <p:cNvPr id="26" name="Skupina 25">
            <a:extLst>
              <a:ext uri="{FF2B5EF4-FFF2-40B4-BE49-F238E27FC236}">
                <a16:creationId xmlns:a16="http://schemas.microsoft.com/office/drawing/2014/main" id="{21994E81-F314-451C-9F0F-1133FE378748}"/>
              </a:ext>
            </a:extLst>
          </p:cNvPr>
          <p:cNvGrpSpPr/>
          <p:nvPr/>
        </p:nvGrpSpPr>
        <p:grpSpPr>
          <a:xfrm>
            <a:off x="4653811" y="788055"/>
            <a:ext cx="1791054" cy="2658407"/>
            <a:chOff x="4653811" y="788055"/>
            <a:chExt cx="1791054" cy="2658407"/>
          </a:xfrm>
        </p:grpSpPr>
        <p:pic>
          <p:nvPicPr>
            <p:cNvPr id="27" name="Obrázek 16">
              <a:extLst>
                <a:ext uri="{FF2B5EF4-FFF2-40B4-BE49-F238E27FC236}">
                  <a16:creationId xmlns:a16="http://schemas.microsoft.com/office/drawing/2014/main" id="{A510D2F9-B5F6-4234-9660-7901B04F3D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3019" r="23555" b="3921"/>
            <a:stretch/>
          </p:blipFill>
          <p:spPr>
            <a:xfrm>
              <a:off x="4653811" y="788055"/>
              <a:ext cx="1622171" cy="2658407"/>
            </a:xfrm>
            <a:prstGeom prst="rect">
              <a:avLst/>
            </a:prstGeom>
          </p:spPr>
        </p:pic>
        <p:sp>
          <p:nvSpPr>
            <p:cNvPr id="28" name="TextovéPole 1">
              <a:extLst>
                <a:ext uri="{FF2B5EF4-FFF2-40B4-BE49-F238E27FC236}">
                  <a16:creationId xmlns:a16="http://schemas.microsoft.com/office/drawing/2014/main" id="{2900C06A-8499-49A7-B565-2E8EAF583F62}"/>
                </a:ext>
              </a:extLst>
            </p:cNvPr>
            <p:cNvSpPr txBox="1"/>
            <p:nvPr/>
          </p:nvSpPr>
          <p:spPr>
            <a:xfrm>
              <a:off x="5085449" y="1853046"/>
              <a:ext cx="6389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800" b="1" dirty="0"/>
                <a:t>RA</a:t>
              </a:r>
            </a:p>
          </p:txBody>
        </p:sp>
        <p:sp>
          <p:nvSpPr>
            <p:cNvPr id="29" name="TextovéPole 22">
              <a:extLst>
                <a:ext uri="{FF2B5EF4-FFF2-40B4-BE49-F238E27FC236}">
                  <a16:creationId xmlns:a16="http://schemas.microsoft.com/office/drawing/2014/main" id="{475DD80B-23D7-481A-A26C-0D5B6F611383}"/>
                </a:ext>
              </a:extLst>
            </p:cNvPr>
            <p:cNvSpPr txBox="1"/>
            <p:nvPr/>
          </p:nvSpPr>
          <p:spPr>
            <a:xfrm>
              <a:off x="5630220" y="2105605"/>
              <a:ext cx="485151" cy="305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800"/>
                </a:lnSpc>
              </a:pPr>
              <a:r>
                <a:rPr lang="cs-CZ" sz="1000" b="1" dirty="0">
                  <a:solidFill>
                    <a:srgbClr val="FF0000"/>
                  </a:solidFill>
                </a:rPr>
                <a:t>Sinus node</a:t>
              </a:r>
            </a:p>
          </p:txBody>
        </p:sp>
        <p:sp>
          <p:nvSpPr>
            <p:cNvPr id="30" name="TextovéPole 24">
              <a:extLst>
                <a:ext uri="{FF2B5EF4-FFF2-40B4-BE49-F238E27FC236}">
                  <a16:creationId xmlns:a16="http://schemas.microsoft.com/office/drawing/2014/main" id="{688ABB46-E65D-4C8A-9274-F895F849D9C6}"/>
                </a:ext>
              </a:extLst>
            </p:cNvPr>
            <p:cNvSpPr txBox="1"/>
            <p:nvPr/>
          </p:nvSpPr>
          <p:spPr>
            <a:xfrm>
              <a:off x="5838270" y="1505767"/>
              <a:ext cx="606595" cy="305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800"/>
                </a:lnSpc>
              </a:pPr>
              <a:r>
                <a:rPr lang="cs-CZ" sz="800" b="1" dirty="0" err="1">
                  <a:solidFill>
                    <a:srgbClr val="00EA6A"/>
                  </a:solidFill>
                </a:rPr>
                <a:t>Phrenic</a:t>
              </a:r>
              <a:r>
                <a:rPr lang="cs-CZ" sz="800" b="1" dirty="0">
                  <a:solidFill>
                    <a:srgbClr val="00EA6A"/>
                  </a:solidFill>
                </a:rPr>
                <a:t> nerve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881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Line 3">
            <a:extLst>
              <a:ext uri="{FF2B5EF4-FFF2-40B4-BE49-F238E27FC236}">
                <a16:creationId xmlns:a16="http://schemas.microsoft.com/office/drawing/2014/main" id="{61FD4469-CED4-454A-91D5-32C2015513BB}"/>
              </a:ext>
            </a:extLst>
          </p:cNvPr>
          <p:cNvSpPr>
            <a:spLocks noChangeShapeType="1"/>
          </p:cNvSpPr>
          <p:nvPr/>
        </p:nvSpPr>
        <p:spPr bwMode="auto">
          <a:xfrm>
            <a:off x="256674" y="514350"/>
            <a:ext cx="11638196" cy="34925"/>
          </a:xfrm>
          <a:prstGeom prst="line">
            <a:avLst/>
          </a:prstGeom>
          <a:noFill/>
          <a:ln w="76200" cmpd="tri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3177116D-CF04-4118-8568-5EDA8866D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25" y="11857"/>
            <a:ext cx="1212795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cs-CZ" altLang="en-US" sz="3200" b="1" dirty="0">
              <a:solidFill>
                <a:srgbClr val="0066CC"/>
              </a:solidFill>
            </a:endParaRPr>
          </a:p>
        </p:txBody>
      </p:sp>
      <p:grpSp>
        <p:nvGrpSpPr>
          <p:cNvPr id="44" name="Skupina 43">
            <a:extLst>
              <a:ext uri="{FF2B5EF4-FFF2-40B4-BE49-F238E27FC236}">
                <a16:creationId xmlns:a16="http://schemas.microsoft.com/office/drawing/2014/main" id="{F36E0B9B-2B50-483A-AB80-FB6F9FF57430}"/>
              </a:ext>
            </a:extLst>
          </p:cNvPr>
          <p:cNvGrpSpPr/>
          <p:nvPr/>
        </p:nvGrpSpPr>
        <p:grpSpPr>
          <a:xfrm>
            <a:off x="0" y="6324600"/>
            <a:ext cx="12192000" cy="533400"/>
            <a:chOff x="0" y="6324600"/>
            <a:chExt cx="12192000" cy="533400"/>
          </a:xfrm>
        </p:grpSpPr>
        <p:sp>
          <p:nvSpPr>
            <p:cNvPr id="46" name="Obdélník 45">
              <a:extLst>
                <a:ext uri="{FF2B5EF4-FFF2-40B4-BE49-F238E27FC236}">
                  <a16:creationId xmlns:a16="http://schemas.microsoft.com/office/drawing/2014/main" id="{039E74C9-72CC-4DEA-984C-BEEFE045AD35}"/>
                </a:ext>
              </a:extLst>
            </p:cNvPr>
            <p:cNvSpPr/>
            <p:nvPr/>
          </p:nvSpPr>
          <p:spPr>
            <a:xfrm>
              <a:off x="0" y="6324600"/>
              <a:ext cx="12192000" cy="533400"/>
            </a:xfrm>
            <a:prstGeom prst="rect">
              <a:avLst/>
            </a:prstGeom>
            <a:solidFill>
              <a:srgbClr val="E9F0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47" name="Obrázek 46" descr="Výřez obrazovky">
              <a:extLst>
                <a:ext uri="{FF2B5EF4-FFF2-40B4-BE49-F238E27FC236}">
                  <a16:creationId xmlns:a16="http://schemas.microsoft.com/office/drawing/2014/main" id="{8AD8C707-9794-4AC5-9904-8A8ABF52D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2050" y="6363506"/>
              <a:ext cx="3381073" cy="480979"/>
            </a:xfrm>
            <a:prstGeom prst="rect">
              <a:avLst/>
            </a:prstGeom>
            <a:solidFill>
              <a:srgbClr val="E9F0FA"/>
            </a:solidFill>
          </p:spPr>
        </p:pic>
      </p:grpSp>
      <p:sp>
        <p:nvSpPr>
          <p:cNvPr id="2" name="Rectangle 1"/>
          <p:cNvSpPr/>
          <p:nvPr/>
        </p:nvSpPr>
        <p:spPr>
          <a:xfrm>
            <a:off x="4441256" y="-8870"/>
            <a:ext cx="33094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altLang="en-US" sz="3200" b="1" dirty="0">
                <a:solidFill>
                  <a:srgbClr val="0070C0"/>
                </a:solidFill>
              </a:rPr>
              <a:t>Protokol: výsledky</a:t>
            </a:r>
            <a:endParaRPr lang="en-US" altLang="en-US" sz="3200" dirty="0">
              <a:solidFill>
                <a:srgbClr val="0070C0"/>
              </a:solidFill>
            </a:endParaRPr>
          </a:p>
        </p:txBody>
      </p:sp>
      <p:sp>
        <p:nvSpPr>
          <p:cNvPr id="32" name="TextovéPole 17">
            <a:extLst>
              <a:ext uri="{FF2B5EF4-FFF2-40B4-BE49-F238E27FC236}">
                <a16:creationId xmlns:a16="http://schemas.microsoft.com/office/drawing/2014/main" id="{44028087-1A4F-4606-B281-C7D5A262974C}"/>
              </a:ext>
            </a:extLst>
          </p:cNvPr>
          <p:cNvSpPr txBox="1"/>
          <p:nvPr/>
        </p:nvSpPr>
        <p:spPr>
          <a:xfrm>
            <a:off x="21262" y="2241922"/>
            <a:ext cx="4891393" cy="4062651"/>
          </a:xfrm>
          <a:prstGeom prst="rect">
            <a:avLst/>
          </a:prstGeom>
          <a:solidFill>
            <a:srgbClr val="5B9BD5">
              <a:lumMod val="20000"/>
              <a:lumOff val="80000"/>
            </a:srgbClr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cs-CZ" b="1" kern="0" noProof="0" dirty="0">
                <a:solidFill>
                  <a:prstClr val="black"/>
                </a:solidFill>
                <a:ea typeface="Calibri" panose="020F0502020204030204" pitchFamily="34" charset="0"/>
              </a:rPr>
              <a:t>VÝSLEDNÉ PARAMETRY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cs-CZ" b="1" kern="0" dirty="0">
                <a:solidFill>
                  <a:prstClr val="black"/>
                </a:solidFill>
                <a:ea typeface="Calibri" panose="020F0502020204030204" pitchFamily="34" charset="0"/>
              </a:rPr>
              <a:t>Sinusový rytmus:</a:t>
            </a:r>
          </a:p>
          <a:p>
            <a:pPr marL="742950" lvl="1" indent="-285750"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cs-CZ" kern="0" dirty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účinnost</a:t>
            </a:r>
            <a:r>
              <a:rPr lang="en-GB" kern="0" dirty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kern="0" dirty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prvního setu lézí (77% z celkového efektu) </a:t>
            </a:r>
          </a:p>
          <a:p>
            <a:pPr marL="742950" lvl="1" indent="-285750"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cs-CZ" kern="0" dirty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celková akcelerace sinusové frekvence z </a:t>
            </a:r>
            <a:r>
              <a:rPr lang="en-GB" b="1" kern="0" dirty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59±12</a:t>
            </a:r>
            <a:r>
              <a:rPr lang="cs-CZ" b="1" kern="0" dirty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/min</a:t>
            </a:r>
            <a:r>
              <a:rPr lang="en-GB" b="1" kern="0" dirty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kern="0" dirty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GB" kern="0" dirty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kern="0" dirty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81±13</a:t>
            </a:r>
            <a:r>
              <a:rPr lang="cs-CZ" b="1" kern="0" dirty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/min</a:t>
            </a:r>
            <a:r>
              <a:rPr lang="en-GB" b="1" kern="0" dirty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kern="0" dirty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(P&lt;0.0001)</a:t>
            </a:r>
            <a:endParaRPr lang="cs-CZ" kern="0" dirty="0">
              <a:solidFill>
                <a:prstClr val="black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cs-CZ" b="1" kern="0" dirty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Sinus arrest: </a:t>
            </a:r>
          </a:p>
          <a:p>
            <a:pPr marL="742950" lvl="1" indent="-285750"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cs-CZ" kern="0" dirty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účinnost</a:t>
            </a:r>
            <a:r>
              <a:rPr lang="en-GB" kern="0" dirty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kern="0" dirty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prvního setu lézí (68% pro potlačení vagové odpovědi)</a:t>
            </a:r>
            <a:endParaRPr lang="en-GB" kern="0" dirty="0">
              <a:solidFill>
                <a:prstClr val="black"/>
              </a:solidFill>
              <a:ea typeface="Calibri" panose="020F0502020204030204" pitchFamily="34" charset="0"/>
            </a:endParaRPr>
          </a:p>
          <a:p>
            <a:pPr marL="742950" lvl="1" indent="-285750"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cs-CZ" kern="0" dirty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potlačení </a:t>
            </a:r>
            <a:r>
              <a:rPr lang="cs-CZ" dirty="0"/>
              <a:t>indukovatelných sinusových pauz z</a:t>
            </a:r>
            <a:r>
              <a:rPr lang="cs-CZ" kern="0" dirty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kern="0" dirty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5.5 ± 3.0 s </a:t>
            </a:r>
            <a:r>
              <a:rPr lang="cs-CZ" kern="0" dirty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na </a:t>
            </a:r>
            <a:r>
              <a:rPr lang="en-GB" b="1" kern="0" dirty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1.2 ± 1.4 s </a:t>
            </a:r>
            <a:r>
              <a:rPr lang="en-GB" kern="0" dirty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(P&lt;0.0001)</a:t>
            </a:r>
            <a:endParaRPr lang="cs-CZ" kern="0" dirty="0">
              <a:solidFill>
                <a:prstClr val="black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ovéPole 18">
            <a:extLst>
              <a:ext uri="{FF2B5EF4-FFF2-40B4-BE49-F238E27FC236}">
                <a16:creationId xmlns:a16="http://schemas.microsoft.com/office/drawing/2014/main" id="{70A532B6-08EA-49EC-9892-369D891DE552}"/>
              </a:ext>
            </a:extLst>
          </p:cNvPr>
          <p:cNvSpPr txBox="1"/>
          <p:nvPr/>
        </p:nvSpPr>
        <p:spPr>
          <a:xfrm>
            <a:off x="15050" y="717596"/>
            <a:ext cx="4906569" cy="1169551"/>
          </a:xfrm>
          <a:prstGeom prst="rect">
            <a:avLst/>
          </a:prstGeom>
          <a:solidFill>
            <a:srgbClr val="5B9BD5">
              <a:lumMod val="20000"/>
              <a:lumOff val="80000"/>
            </a:srgbClr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cs-CZ" b="1" kern="0" dirty="0">
                <a:solidFill>
                  <a:prstClr val="black"/>
                </a:solidFill>
                <a:ea typeface="Calibri" panose="020F0502020204030204" pitchFamily="34" charset="0"/>
              </a:rPr>
              <a:t>ZÁKLADNÍ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</a:rPr>
              <a:t> CH</a:t>
            </a:r>
            <a:r>
              <a:rPr kumimoji="0" lang="cs-CZ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</a:rPr>
              <a:t>A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</a:rPr>
              <a:t>RA</a:t>
            </a:r>
            <a:r>
              <a:rPr kumimoji="0" lang="cs-CZ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</a:rPr>
              <a:t>K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</a:rPr>
              <a:t>TERIST</a:t>
            </a:r>
            <a:r>
              <a:rPr lang="cs-CZ" b="1" kern="0" dirty="0">
                <a:solidFill>
                  <a:prstClr val="black"/>
                </a:solidFill>
                <a:ea typeface="Calibri" panose="020F0502020204030204" pitchFamily="34" charset="0"/>
              </a:rPr>
              <a:t>IKY 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Calibri" panose="020F0502020204030204" pitchFamily="34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N = 24 (12 </a:t>
            </a:r>
            <a:r>
              <a:rPr lang="cs-CZ" sz="1600" kern="0" dirty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v každé skupině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cs-CZ" sz="1600" kern="0" noProof="0" dirty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věk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: 42 ± 13 </a:t>
            </a:r>
            <a:r>
              <a:rPr kumimoji="0" lang="cs-CZ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let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cs-CZ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kumimoji="0" lang="cs-CZ" sz="1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50% </a:t>
            </a:r>
            <a:r>
              <a:rPr kumimoji="0" lang="cs-CZ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muži</a:t>
            </a:r>
            <a:r>
              <a:rPr lang="cs-CZ" sz="1600" kern="0" dirty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, b</a:t>
            </a:r>
            <a:r>
              <a:rPr lang="cs-CZ" sz="1600" kern="0" noProof="0" dirty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ez komorbidit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4" name="Skupina 25">
            <a:extLst>
              <a:ext uri="{FF2B5EF4-FFF2-40B4-BE49-F238E27FC236}">
                <a16:creationId xmlns:a16="http://schemas.microsoft.com/office/drawing/2014/main" id="{38CE684C-5235-4AD6-AF3B-D588919A20A6}"/>
              </a:ext>
            </a:extLst>
          </p:cNvPr>
          <p:cNvGrpSpPr/>
          <p:nvPr/>
        </p:nvGrpSpPr>
        <p:grpSpPr>
          <a:xfrm>
            <a:off x="4811745" y="578326"/>
            <a:ext cx="7289352" cy="5629434"/>
            <a:chOff x="4659725" y="578326"/>
            <a:chExt cx="7289352" cy="5629434"/>
          </a:xfrm>
        </p:grpSpPr>
        <p:grpSp>
          <p:nvGrpSpPr>
            <p:cNvPr id="35" name="Skupina 3">
              <a:extLst>
                <a:ext uri="{FF2B5EF4-FFF2-40B4-BE49-F238E27FC236}">
                  <a16:creationId xmlns:a16="http://schemas.microsoft.com/office/drawing/2014/main" id="{EC80121F-09FB-4408-A2BB-A7C5EAC4D88C}"/>
                </a:ext>
              </a:extLst>
            </p:cNvPr>
            <p:cNvGrpSpPr/>
            <p:nvPr/>
          </p:nvGrpSpPr>
          <p:grpSpPr>
            <a:xfrm>
              <a:off x="4659725" y="2394545"/>
              <a:ext cx="849582" cy="646331"/>
              <a:chOff x="4659725" y="2394545"/>
              <a:chExt cx="849582" cy="646331"/>
            </a:xfrm>
          </p:grpSpPr>
          <p:sp>
            <p:nvSpPr>
              <p:cNvPr id="54" name="TextovéPole 11">
                <a:extLst>
                  <a:ext uri="{FF2B5EF4-FFF2-40B4-BE49-F238E27FC236}">
                    <a16:creationId xmlns:a16="http://schemas.microsoft.com/office/drawing/2014/main" id="{BDFAD98D-36E4-4955-A555-7947285345C7}"/>
                  </a:ext>
                </a:extLst>
              </p:cNvPr>
              <p:cNvSpPr txBox="1"/>
              <p:nvPr/>
            </p:nvSpPr>
            <p:spPr>
              <a:xfrm>
                <a:off x="4659725" y="2394545"/>
                <a:ext cx="75447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</a:rPr>
                  <a:t>RA</a:t>
                </a:r>
                <a:r>
                  <a:rPr kumimoji="0" lang="en-GB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</a:rPr>
                  <a:t> first</a:t>
                </a:r>
              </a:p>
            </p:txBody>
          </p:sp>
          <p:sp>
            <p:nvSpPr>
              <p:cNvPr id="55" name="Šipka: doprava 14">
                <a:extLst>
                  <a:ext uri="{FF2B5EF4-FFF2-40B4-BE49-F238E27FC236}">
                    <a16:creationId xmlns:a16="http://schemas.microsoft.com/office/drawing/2014/main" id="{93E556F4-FEFF-42DD-B2BB-DD6972B97F82}"/>
                  </a:ext>
                </a:extLst>
              </p:cNvPr>
              <p:cNvSpPr/>
              <p:nvPr/>
            </p:nvSpPr>
            <p:spPr>
              <a:xfrm>
                <a:off x="5270646" y="2564841"/>
                <a:ext cx="238661" cy="222215"/>
              </a:xfrm>
              <a:prstGeom prst="rightArrow">
                <a:avLst/>
              </a:prstGeom>
              <a:solidFill>
                <a:srgbClr val="6A8ED0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6" name="Skupina 4">
              <a:extLst>
                <a:ext uri="{FF2B5EF4-FFF2-40B4-BE49-F238E27FC236}">
                  <a16:creationId xmlns:a16="http://schemas.microsoft.com/office/drawing/2014/main" id="{CECF2CAB-5ACF-48BE-8046-55F841E4277C}"/>
                </a:ext>
              </a:extLst>
            </p:cNvPr>
            <p:cNvGrpSpPr/>
            <p:nvPr/>
          </p:nvGrpSpPr>
          <p:grpSpPr>
            <a:xfrm>
              <a:off x="4659725" y="4629737"/>
              <a:ext cx="867003" cy="646331"/>
              <a:chOff x="4659725" y="4629737"/>
              <a:chExt cx="867003" cy="646331"/>
            </a:xfrm>
          </p:grpSpPr>
          <p:sp>
            <p:nvSpPr>
              <p:cNvPr id="52" name="TextovéPole 10">
                <a:extLst>
                  <a:ext uri="{FF2B5EF4-FFF2-40B4-BE49-F238E27FC236}">
                    <a16:creationId xmlns:a16="http://schemas.microsoft.com/office/drawing/2014/main" id="{716A2FC6-01A3-4045-AD3A-59089361AF5A}"/>
                  </a:ext>
                </a:extLst>
              </p:cNvPr>
              <p:cNvSpPr txBox="1"/>
              <p:nvPr/>
            </p:nvSpPr>
            <p:spPr>
              <a:xfrm>
                <a:off x="4659725" y="4629737"/>
                <a:ext cx="75447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</a:rPr>
                  <a:t>LA </a:t>
                </a:r>
                <a:r>
                  <a:rPr kumimoji="0" lang="en-GB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</a:rPr>
                  <a:t>first</a:t>
                </a:r>
              </a:p>
            </p:txBody>
          </p:sp>
          <p:sp>
            <p:nvSpPr>
              <p:cNvPr id="53" name="Šipka: doprava 15">
                <a:extLst>
                  <a:ext uri="{FF2B5EF4-FFF2-40B4-BE49-F238E27FC236}">
                    <a16:creationId xmlns:a16="http://schemas.microsoft.com/office/drawing/2014/main" id="{25475605-2780-41AE-8D16-79C373829FCD}"/>
                  </a:ext>
                </a:extLst>
              </p:cNvPr>
              <p:cNvSpPr/>
              <p:nvPr/>
            </p:nvSpPr>
            <p:spPr>
              <a:xfrm>
                <a:off x="5288067" y="4841796"/>
                <a:ext cx="238661" cy="222215"/>
              </a:xfrm>
              <a:prstGeom prst="rightArrow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7" name="Skupina 5">
              <a:extLst>
                <a:ext uri="{FF2B5EF4-FFF2-40B4-BE49-F238E27FC236}">
                  <a16:creationId xmlns:a16="http://schemas.microsoft.com/office/drawing/2014/main" id="{6DE6F461-92F7-4628-BC36-791627FB7CA9}"/>
                </a:ext>
              </a:extLst>
            </p:cNvPr>
            <p:cNvGrpSpPr/>
            <p:nvPr/>
          </p:nvGrpSpPr>
          <p:grpSpPr>
            <a:xfrm>
              <a:off x="6595951" y="825460"/>
              <a:ext cx="1624520" cy="615622"/>
              <a:chOff x="6595951" y="825460"/>
              <a:chExt cx="1624520" cy="615622"/>
            </a:xfrm>
          </p:grpSpPr>
          <p:sp>
            <p:nvSpPr>
              <p:cNvPr id="50" name="TextovéPole 12">
                <a:extLst>
                  <a:ext uri="{FF2B5EF4-FFF2-40B4-BE49-F238E27FC236}">
                    <a16:creationId xmlns:a16="http://schemas.microsoft.com/office/drawing/2014/main" id="{86874C36-4CC0-4747-9D36-6C12A1B4BB85}"/>
                  </a:ext>
                </a:extLst>
              </p:cNvPr>
              <p:cNvSpPr txBox="1"/>
              <p:nvPr/>
            </p:nvSpPr>
            <p:spPr>
              <a:xfrm>
                <a:off x="6595951" y="825460"/>
                <a:ext cx="16245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Sinus rate</a:t>
                </a:r>
              </a:p>
            </p:txBody>
          </p:sp>
          <p:sp>
            <p:nvSpPr>
              <p:cNvPr id="51" name="Šipka: doprava 16">
                <a:extLst>
                  <a:ext uri="{FF2B5EF4-FFF2-40B4-BE49-F238E27FC236}">
                    <a16:creationId xmlns:a16="http://schemas.microsoft.com/office/drawing/2014/main" id="{A8E2611C-E19B-4845-9D03-FE6A6DEBC485}"/>
                  </a:ext>
                </a:extLst>
              </p:cNvPr>
              <p:cNvSpPr/>
              <p:nvPr/>
            </p:nvSpPr>
            <p:spPr>
              <a:xfrm rot="5400000">
                <a:off x="7298171" y="1219934"/>
                <a:ext cx="220081" cy="222216"/>
              </a:xfrm>
              <a:prstGeom prst="rightArrow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8" name="Skupina 6">
              <a:extLst>
                <a:ext uri="{FF2B5EF4-FFF2-40B4-BE49-F238E27FC236}">
                  <a16:creationId xmlns:a16="http://schemas.microsoft.com/office/drawing/2014/main" id="{5B2D2402-82FE-47ED-8C89-E847A2D5D966}"/>
                </a:ext>
              </a:extLst>
            </p:cNvPr>
            <p:cNvGrpSpPr/>
            <p:nvPr/>
          </p:nvGrpSpPr>
          <p:grpSpPr>
            <a:xfrm>
              <a:off x="9174034" y="578326"/>
              <a:ext cx="2492829" cy="868558"/>
              <a:chOff x="9174034" y="578326"/>
              <a:chExt cx="2492829" cy="868558"/>
            </a:xfrm>
          </p:grpSpPr>
          <p:sp>
            <p:nvSpPr>
              <p:cNvPr id="48" name="TextovéPole 13">
                <a:extLst>
                  <a:ext uri="{FF2B5EF4-FFF2-40B4-BE49-F238E27FC236}">
                    <a16:creationId xmlns:a16="http://schemas.microsoft.com/office/drawing/2014/main" id="{F071A574-F575-41BC-9FB2-CC14DEB3824B}"/>
                  </a:ext>
                </a:extLst>
              </p:cNvPr>
              <p:cNvSpPr txBox="1"/>
              <p:nvPr/>
            </p:nvSpPr>
            <p:spPr>
              <a:xfrm>
                <a:off x="9174034" y="578326"/>
                <a:ext cx="24928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Sinus arrest during vagal stimulation</a:t>
                </a:r>
              </a:p>
            </p:txBody>
          </p:sp>
          <p:sp>
            <p:nvSpPr>
              <p:cNvPr id="49" name="Šipka: doprava 19">
                <a:extLst>
                  <a:ext uri="{FF2B5EF4-FFF2-40B4-BE49-F238E27FC236}">
                    <a16:creationId xmlns:a16="http://schemas.microsoft.com/office/drawing/2014/main" id="{3FF86B11-E9BF-4710-879E-1F1C7969D23D}"/>
                  </a:ext>
                </a:extLst>
              </p:cNvPr>
              <p:cNvSpPr/>
              <p:nvPr/>
            </p:nvSpPr>
            <p:spPr>
              <a:xfrm rot="5400000">
                <a:off x="10233047" y="1225736"/>
                <a:ext cx="220081" cy="222216"/>
              </a:xfrm>
              <a:prstGeom prst="rightArrow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9" name="Skupina 2">
              <a:extLst>
                <a:ext uri="{FF2B5EF4-FFF2-40B4-BE49-F238E27FC236}">
                  <a16:creationId xmlns:a16="http://schemas.microsoft.com/office/drawing/2014/main" id="{A3C990F7-F98C-4223-8383-61D39B438A66}"/>
                </a:ext>
              </a:extLst>
            </p:cNvPr>
            <p:cNvGrpSpPr/>
            <p:nvPr/>
          </p:nvGrpSpPr>
          <p:grpSpPr>
            <a:xfrm>
              <a:off x="5604249" y="1477979"/>
              <a:ext cx="6344828" cy="4729781"/>
              <a:chOff x="5604249" y="1477979"/>
              <a:chExt cx="6344828" cy="4729781"/>
            </a:xfrm>
          </p:grpSpPr>
          <p:pic>
            <p:nvPicPr>
              <p:cNvPr id="40" name="Obrázek 20">
                <a:extLst>
                  <a:ext uri="{FF2B5EF4-FFF2-40B4-BE49-F238E27FC236}">
                    <a16:creationId xmlns:a16="http://schemas.microsoft.com/office/drawing/2014/main" id="{8B044802-8669-42D3-AD97-ED21054D2C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4249" y="1477979"/>
                <a:ext cx="6344828" cy="4729781"/>
              </a:xfrm>
              <a:prstGeom prst="rect">
                <a:avLst/>
              </a:prstGeom>
            </p:spPr>
          </p:pic>
          <p:sp>
            <p:nvSpPr>
              <p:cNvPr id="41" name="TextovéPole 1">
                <a:extLst>
                  <a:ext uri="{FF2B5EF4-FFF2-40B4-BE49-F238E27FC236}">
                    <a16:creationId xmlns:a16="http://schemas.microsoft.com/office/drawing/2014/main" id="{2581681D-F667-4FDE-8E1E-FF92BF7C392F}"/>
                  </a:ext>
                </a:extLst>
              </p:cNvPr>
              <p:cNvSpPr txBox="1"/>
              <p:nvPr/>
            </p:nvSpPr>
            <p:spPr>
              <a:xfrm>
                <a:off x="7408211" y="3123977"/>
                <a:ext cx="12228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P </a:t>
                </a:r>
                <a: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&lt; 0.001</a:t>
                </a:r>
                <a:endParaRPr kumimoji="0" lang="cs-CZ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2" name="TextovéPole 21">
                <a:extLst>
                  <a:ext uri="{FF2B5EF4-FFF2-40B4-BE49-F238E27FC236}">
                    <a16:creationId xmlns:a16="http://schemas.microsoft.com/office/drawing/2014/main" id="{3D90E757-5AF7-4128-AF06-9FDA786167BD}"/>
                  </a:ext>
                </a:extLst>
              </p:cNvPr>
              <p:cNvSpPr txBox="1"/>
              <p:nvPr/>
            </p:nvSpPr>
            <p:spPr>
              <a:xfrm>
                <a:off x="7507671" y="5315970"/>
                <a:ext cx="12228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P </a:t>
                </a:r>
                <a: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&lt; 0.001</a:t>
                </a:r>
                <a:endParaRPr kumimoji="0" lang="cs-CZ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3" name="TextovéPole 22">
                <a:extLst>
                  <a:ext uri="{FF2B5EF4-FFF2-40B4-BE49-F238E27FC236}">
                    <a16:creationId xmlns:a16="http://schemas.microsoft.com/office/drawing/2014/main" id="{F86A33C7-0871-422B-9B9C-4BA48CDCFFFA}"/>
                  </a:ext>
                </a:extLst>
              </p:cNvPr>
              <p:cNvSpPr txBox="1"/>
              <p:nvPr/>
            </p:nvSpPr>
            <p:spPr>
              <a:xfrm>
                <a:off x="10547851" y="2240656"/>
                <a:ext cx="12228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P </a:t>
                </a:r>
                <a: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&lt; 0.001</a:t>
                </a:r>
                <a:endParaRPr kumimoji="0" lang="cs-CZ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5" name="TextovéPole 23">
                <a:extLst>
                  <a:ext uri="{FF2B5EF4-FFF2-40B4-BE49-F238E27FC236}">
                    <a16:creationId xmlns:a16="http://schemas.microsoft.com/office/drawing/2014/main" id="{701C5853-4374-4490-AC37-8DE6CDF9D35D}"/>
                  </a:ext>
                </a:extLst>
              </p:cNvPr>
              <p:cNvSpPr txBox="1"/>
              <p:nvPr/>
            </p:nvSpPr>
            <p:spPr>
              <a:xfrm>
                <a:off x="10547851" y="4645125"/>
                <a:ext cx="12228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P </a:t>
                </a:r>
                <a: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&lt; 0.001</a:t>
                </a:r>
                <a:endParaRPr kumimoji="0" lang="cs-CZ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8322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7992</TotalTime>
  <Words>2406</Words>
  <Application>Microsoft Office PowerPoint</Application>
  <PresentationFormat>Widescreen</PresentationFormat>
  <Paragraphs>307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Wingdings</vt:lpstr>
      <vt:lpstr>Motiv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Institut klinické a experimentální medicíny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doc. MUDr. Dan Wichterle, Ph.D.</dc:creator>
  <cp:lastModifiedBy>GT3</cp:lastModifiedBy>
  <cp:revision>473</cp:revision>
  <dcterms:created xsi:type="dcterms:W3CDTF">2019-11-07T07:56:26Z</dcterms:created>
  <dcterms:modified xsi:type="dcterms:W3CDTF">2021-11-08T11:38:36Z</dcterms:modified>
</cp:coreProperties>
</file>