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8"/>
  </p:notesMasterIdLst>
  <p:sldIdLst>
    <p:sldId id="474" r:id="rId3"/>
    <p:sldId id="430" r:id="rId4"/>
    <p:sldId id="472" r:id="rId5"/>
    <p:sldId id="256" r:id="rId6"/>
    <p:sldId id="526" r:id="rId7"/>
    <p:sldId id="423" r:id="rId8"/>
    <p:sldId id="424" r:id="rId9"/>
    <p:sldId id="362" r:id="rId10"/>
    <p:sldId id="460" r:id="rId11"/>
    <p:sldId id="475" r:id="rId12"/>
    <p:sldId id="461" r:id="rId13"/>
    <p:sldId id="476" r:id="rId14"/>
    <p:sldId id="477" r:id="rId15"/>
    <p:sldId id="478" r:id="rId16"/>
    <p:sldId id="462" r:id="rId17"/>
    <p:sldId id="479" r:id="rId18"/>
    <p:sldId id="480" r:id="rId19"/>
    <p:sldId id="481" r:id="rId20"/>
    <p:sldId id="482" r:id="rId21"/>
    <p:sldId id="483" r:id="rId22"/>
    <p:sldId id="484" r:id="rId23"/>
    <p:sldId id="463" r:id="rId24"/>
    <p:sldId id="464" r:id="rId25"/>
    <p:sldId id="485" r:id="rId26"/>
    <p:sldId id="465" r:id="rId27"/>
    <p:sldId id="487" r:id="rId28"/>
    <p:sldId id="466" r:id="rId29"/>
    <p:sldId id="467" r:id="rId30"/>
    <p:sldId id="492" r:id="rId31"/>
    <p:sldId id="493" r:id="rId32"/>
    <p:sldId id="494" r:id="rId33"/>
    <p:sldId id="468" r:id="rId34"/>
    <p:sldId id="469" r:id="rId35"/>
    <p:sldId id="486" r:id="rId36"/>
    <p:sldId id="470" r:id="rId37"/>
    <p:sldId id="488" r:id="rId38"/>
    <p:sldId id="489" r:id="rId39"/>
    <p:sldId id="490" r:id="rId40"/>
    <p:sldId id="491" r:id="rId41"/>
    <p:sldId id="471" r:id="rId42"/>
    <p:sldId id="495" r:id="rId43"/>
    <p:sldId id="452" r:id="rId44"/>
    <p:sldId id="384" r:id="rId45"/>
    <p:sldId id="496" r:id="rId46"/>
    <p:sldId id="497" r:id="rId47"/>
    <p:sldId id="498" r:id="rId48"/>
    <p:sldId id="499" r:id="rId49"/>
    <p:sldId id="500" r:id="rId50"/>
    <p:sldId id="501" r:id="rId51"/>
    <p:sldId id="502" r:id="rId52"/>
    <p:sldId id="503" r:id="rId53"/>
    <p:sldId id="504" r:id="rId54"/>
    <p:sldId id="518" r:id="rId55"/>
    <p:sldId id="519" r:id="rId56"/>
    <p:sldId id="520" r:id="rId57"/>
    <p:sldId id="521" r:id="rId58"/>
    <p:sldId id="527" r:id="rId59"/>
    <p:sldId id="505" r:id="rId60"/>
    <p:sldId id="506" r:id="rId61"/>
    <p:sldId id="507" r:id="rId62"/>
    <p:sldId id="508" r:id="rId63"/>
    <p:sldId id="509" r:id="rId64"/>
    <p:sldId id="510" r:id="rId65"/>
    <p:sldId id="511" r:id="rId66"/>
    <p:sldId id="512" r:id="rId67"/>
    <p:sldId id="513" r:id="rId68"/>
    <p:sldId id="514" r:id="rId69"/>
    <p:sldId id="515" r:id="rId70"/>
    <p:sldId id="516" r:id="rId71"/>
    <p:sldId id="517" r:id="rId72"/>
    <p:sldId id="439" r:id="rId73"/>
    <p:sldId id="456" r:id="rId74"/>
    <p:sldId id="457" r:id="rId75"/>
    <p:sldId id="458" r:id="rId76"/>
    <p:sldId id="522" r:id="rId77"/>
    <p:sldId id="523" r:id="rId78"/>
    <p:sldId id="524" r:id="rId79"/>
    <p:sldId id="525" r:id="rId80"/>
    <p:sldId id="528" r:id="rId81"/>
    <p:sldId id="529" r:id="rId82"/>
    <p:sldId id="530" r:id="rId83"/>
    <p:sldId id="531" r:id="rId84"/>
    <p:sldId id="532" r:id="rId85"/>
    <p:sldId id="533" r:id="rId86"/>
    <p:sldId id="473" r:id="rId87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 Nývlt" initials="DN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3333CC"/>
    <a:srgbClr val="6488EE"/>
    <a:srgbClr val="FFFF99"/>
    <a:srgbClr val="008000"/>
    <a:srgbClr val="003300"/>
    <a:srgbClr val="0099FF"/>
    <a:srgbClr val="FFFF00"/>
    <a:srgbClr val="0E2E88"/>
    <a:srgbClr val="091C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41" autoAdjust="0"/>
    <p:restoredTop sz="94624" autoAdjust="0"/>
  </p:normalViewPr>
  <p:slideViewPr>
    <p:cSldViewPr>
      <p:cViewPr varScale="1">
        <p:scale>
          <a:sx n="81" d="100"/>
          <a:sy n="81" d="100"/>
        </p:scale>
        <p:origin x="1752" y="62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56A7CFA-01C6-4AD1-A06A-91A570BCBD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06258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F56208-BCB7-46E3-BD1C-5B771BE04708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202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0BA61839-7C7A-430D-8C60-7C0A8D7182D7}" type="slidenum">
              <a:rPr lang="cs-CZ" altLang="cs-CZ"/>
              <a:pPr algn="r"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116A30-069B-4D58-AD1C-AF3E2C40E0F1}" type="slidenum">
              <a:rPr lang="cs-CZ" altLang="cs-CZ"/>
              <a:pPr/>
              <a:t>53</a:t>
            </a:fld>
            <a:endParaRPr lang="cs-CZ" altLang="cs-CZ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B5CAC8-2162-4D91-8976-9FCF902754A5}" type="slidenum">
              <a:rPr lang="cs-CZ" altLang="cs-CZ"/>
              <a:pPr/>
              <a:t>54</a:t>
            </a:fld>
            <a:endParaRPr lang="cs-CZ" altLang="cs-CZ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4B4082-ADDD-4614-B286-752474BDF244}" type="slidenum">
              <a:rPr lang="cs-CZ" altLang="cs-CZ"/>
              <a:pPr/>
              <a:t>55</a:t>
            </a:fld>
            <a:endParaRPr lang="cs-CZ" altLang="cs-CZ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16606E-26EA-4293-8BBA-465C1DADB9DA}" type="slidenum">
              <a:rPr lang="cs-CZ" altLang="cs-CZ"/>
              <a:pPr/>
              <a:t>71</a:t>
            </a:fld>
            <a:endParaRPr lang="cs-CZ" altLang="cs-CZ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7CFA-01C6-4AD1-A06A-91A570BCBD78}" type="slidenum">
              <a:rPr lang="cs-CZ" altLang="cs-CZ" smtClean="0"/>
              <a:pPr/>
              <a:t>85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486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2B4DE-C6B4-434F-A2E3-27C87869124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424487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9AD1E-CDED-4D83-B54A-88AC01DC52A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75797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44F58-B901-41A4-A6B8-619B7516855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514202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F2AA6-FA04-46A7-A701-5ECE49FA3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E00BFA-3173-4399-B041-A837E2DD4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68FE88-CD21-4C0B-8122-5A273AFDB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0564-18DF-44AD-837A-9A1F503F7317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39928D-CF00-4DCA-B9D4-AFF30ADF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947FF7-58F3-4C0F-8322-01543C73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6CC54-DAF3-4867-99BE-1974401EAD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473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337FC-6257-4EDE-9578-17637D8ED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DF33DE-EF0D-4DBA-8E53-B5AE9E3D5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24BAF2-0067-4586-9564-4CDEC3355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0564-18DF-44AD-837A-9A1F503F7317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3678B0-ED84-4A8C-AC57-865038407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0C9616-7070-43C7-861E-BD2F88112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6CC54-DAF3-4867-99BE-1974401EAD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205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0CCBC2-841D-4CBB-AF6A-287B239A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9AF4772-E8F0-4457-A302-FB0865815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CAEFFB-E527-4244-8212-449722123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0564-18DF-44AD-837A-9A1F503F7317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FDE2A4-553F-432A-8C1E-8E509103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434769-9DD8-4543-9ECE-02907019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6CC54-DAF3-4867-99BE-1974401EAD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575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CCC3F9-42BF-43DA-9960-54C3376F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CCB812-39E9-4925-8B9D-578E20CD6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ECA7A8B-0973-4CCA-ACFD-D7FAD3F90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CC7558-69C5-43DD-B8D9-BE0B2E18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0564-18DF-44AD-837A-9A1F503F7317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4EEB64-1AC5-428F-8114-73B24CEEB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64E6A4-A082-48AB-9F4A-E36AA7DAA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6CC54-DAF3-4867-99BE-1974401EAD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438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343FD1-AE35-4F8C-9C53-3BBF2250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5D3FBF6-0992-4988-8DBB-DF9D02967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4CA9C1D-D467-4AAF-8AFE-506C37086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5293CA9-B773-41A6-BD83-9A2988E1B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DD2A7A2-2366-49D8-9A82-55F688280C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3EBDDBF-1AB5-414D-A940-A6159C8FD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0564-18DF-44AD-837A-9A1F503F7317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E55D385-ADE0-44C8-BD73-AEC16BE73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F8088C0-6FCF-4FC4-AFF6-242D7C5C5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6CC54-DAF3-4867-99BE-1974401EAD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549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28AFF-DB14-4BB1-84A8-B2957D869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A714960-3273-4B1D-8A6A-42902163D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0564-18DF-44AD-837A-9A1F503F7317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542EE79-DE9B-4A99-B09F-6CAE73A70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9A57C9A-E55B-484C-8B29-395E28B2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6CC54-DAF3-4867-99BE-1974401EAD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204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316DD1C-C9B8-433F-BEA9-B1B24095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0564-18DF-44AD-837A-9A1F503F7317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8860D5B-4516-467E-9E3C-E5446CF2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C57182C-D227-4BF3-AAC3-D6BE0A474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6CC54-DAF3-4867-99BE-1974401EAD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5136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ECAA9F-CCB4-44A1-AAE5-297E11782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41BD64-80AA-4357-84D3-9960D9774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B47A769-5812-4066-9006-067B7886D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C26B49-8B8E-4DAA-B3F6-1A07FF11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0564-18DF-44AD-837A-9A1F503F7317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1F3B88-0D4F-42D4-8FAB-1AA1A53C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4CB22B-574C-4B07-8CB1-72DFCE441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6CC54-DAF3-4867-99BE-1974401EAD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17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8045D6-FC84-4E09-8071-DCB92335714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512985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D949A0-DFBB-4762-B1D2-690CC743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28354F9-9399-4AAC-8826-01A6CA49D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CAAAF53-9C51-4FCF-BF17-772151061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58602C-8670-4128-873C-994E6CD7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0564-18DF-44AD-837A-9A1F503F7317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AFB6C4-CADA-4B7B-BD9A-E4E752E1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E360469-19AB-46D0-8911-F6C95FD4A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6CC54-DAF3-4867-99BE-1974401EAD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862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8C097-AAFF-4BA1-9F0C-FCFCBA4E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C5E37BB-3154-4528-BD78-09D74FAD7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12A1E9-AB06-4C38-A455-2C4B15ED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0564-18DF-44AD-837A-9A1F503F7317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2DAD64-A96D-4FEF-A15C-1AC778F5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D159E1-6098-49E1-8260-1F46D32BC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6CC54-DAF3-4867-99BE-1974401EAD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2501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5794264-040B-4803-A48E-1B2666E818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1DF0B53-369E-48F0-B12F-8D806BE92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1D5880-140D-40B4-84BA-2852A66B8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0564-18DF-44AD-837A-9A1F503F7317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E92843-96D4-44FC-9251-DDB77262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2730F3-ABBA-4586-BB5B-727797210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6CC54-DAF3-4867-99BE-1974401EAD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2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D2EB6-26AC-41A1-9AF1-EFAD7A25325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830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2EE15-5B83-4886-ABF6-21A724D2931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87817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65A5F-29F0-45AA-8441-BB907549683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03976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093CE-D9C6-4D10-8C93-1796F008A89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4729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285A2-FBD5-4472-BBF1-E130D8DF5D2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65658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42C8B-97BA-4345-AE65-A4346A6AA2E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45141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B34D7-1946-4E11-9F9E-BF00FF9BB75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51230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2F76EC98-A050-4AFD-AF07-A464B808C4AC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1989E73-F3DF-4DF8-A2E1-14F263B0B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382B87B-93E2-48BA-AA4F-8991859BD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37F4EA-D7B2-4610-9BA7-002B4E795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80564-18DF-44AD-837A-9A1F503F7317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33E900-642D-414F-9B65-2B3B25A0C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3FCFF4-474B-45DB-BD56-19350A805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6CC54-DAF3-4867-99BE-1974401EAD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1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jpeg"/><Relationship Id="rId7" Type="http://schemas.openxmlformats.org/officeDocument/2006/relationships/image" Target="../media/image11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58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hyperlink" Target="http://www.facebook.com/polar.sci.muni.cz" TargetMode="External"/><Relationship Id="rId4" Type="http://schemas.openxmlformats.org/officeDocument/2006/relationships/image" Target="../media/image1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Podnadpis 2"/>
          <p:cNvSpPr>
            <a:spLocks/>
          </p:cNvSpPr>
          <p:nvPr/>
        </p:nvSpPr>
        <p:spPr bwMode="auto">
          <a:xfrm>
            <a:off x="755972" y="5445224"/>
            <a:ext cx="806450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cs-CZ" altLang="cs-CZ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Daniel Nývlt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cs-CZ" altLang="cs-CZ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Pavel Kapler  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cs-CZ" altLang="cs-CZ" sz="2600" i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Přírodovědecká fakulta Masarykovy univerzity, Brno</a:t>
            </a:r>
          </a:p>
        </p:txBody>
      </p:sp>
      <p:sp>
        <p:nvSpPr>
          <p:cNvPr id="5124" name="Podnadpis 2"/>
          <p:cNvSpPr>
            <a:spLocks/>
          </p:cNvSpPr>
          <p:nvPr/>
        </p:nvSpPr>
        <p:spPr bwMode="auto">
          <a:xfrm>
            <a:off x="3707904" y="46038"/>
            <a:ext cx="5399584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cs-CZ" altLang="cs-CZ" sz="2600" b="1" i="1" dirty="0">
                <a:solidFill>
                  <a:srgbClr val="17375E"/>
                </a:solidFill>
                <a:latin typeface="Arial" charset="0"/>
              </a:rPr>
              <a:t>23. Symposium PS       ČKS 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cs-CZ" altLang="cs-CZ" sz="2600" b="1" i="1" dirty="0">
                <a:solidFill>
                  <a:srgbClr val="17375E"/>
                </a:solidFill>
                <a:latin typeface="Arial" charset="0"/>
              </a:rPr>
              <a:t>Nové </a:t>
            </a:r>
            <a:r>
              <a:rPr lang="cs-CZ" altLang="cs-CZ" sz="2600" b="1" i="1" dirty="0" err="1">
                <a:solidFill>
                  <a:srgbClr val="17375E"/>
                </a:solidFill>
                <a:latin typeface="Arial" charset="0"/>
              </a:rPr>
              <a:t>Adalbertinum</a:t>
            </a:r>
            <a:r>
              <a:rPr lang="cs-CZ" altLang="cs-CZ" sz="2600" b="1" i="1" dirty="0">
                <a:solidFill>
                  <a:srgbClr val="17375E"/>
                </a:solidFill>
                <a:latin typeface="Arial" charset="0"/>
              </a:rPr>
              <a:t>, HK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cs-CZ" altLang="cs-CZ" sz="2600" b="1" i="1" dirty="0">
                <a:solidFill>
                  <a:srgbClr val="17375E"/>
                </a:solidFill>
                <a:latin typeface="Arial" charset="0"/>
              </a:rPr>
              <a:t>24. února 2022</a:t>
            </a:r>
          </a:p>
        </p:txBody>
      </p:sp>
      <p:sp>
        <p:nvSpPr>
          <p:cNvPr id="15367" name="Nadpis 1">
            <a:extLst>
              <a:ext uri="{FF2B5EF4-FFF2-40B4-BE49-F238E27FC236}">
                <a16:creationId xmlns:a16="http://schemas.microsoft.com/office/drawing/2014/main" id="{D09F8BA4-C304-4DA8-BB16-BA762F1BCE14}"/>
              </a:ext>
            </a:extLst>
          </p:cNvPr>
          <p:cNvSpPr>
            <a:spLocks/>
          </p:cNvSpPr>
          <p:nvPr/>
        </p:nvSpPr>
        <p:spPr bwMode="auto">
          <a:xfrm>
            <a:off x="2195736" y="2205087"/>
            <a:ext cx="4935537" cy="338415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Český antarktický výzkumný program</a:t>
            </a:r>
          </a:p>
          <a:p>
            <a:pPr algn="ctr" eaLnBrk="1" hangingPunct="1">
              <a:defRPr/>
            </a:pPr>
            <a:r>
              <a:rPr lang="cs-CZ" altLang="cs-CZ" sz="3600" b="1" dirty="0">
                <a:solidFill>
                  <a:srgbClr val="C00000"/>
                </a:solidFill>
                <a:latin typeface="Arial" panose="020B0604020202020204" pitchFamily="34" charset="0"/>
              </a:rPr>
              <a:t>&amp;</a:t>
            </a:r>
          </a:p>
          <a:p>
            <a:pPr algn="ctr" eaLnBrk="1" hangingPunct="1">
              <a:defRPr/>
            </a:pPr>
            <a:r>
              <a:rPr lang="cs-CZ" altLang="cs-CZ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Česká vědecká stanice J.G. Mendela</a:t>
            </a:r>
            <a:endParaRPr lang="cs-CZ" altLang="cs-CZ" sz="3600" i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5126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1963" y="2492375"/>
            <a:ext cx="17922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2420938"/>
            <a:ext cx="1931988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403874"/>
            <a:ext cx="273685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693035" y="46038"/>
            <a:ext cx="623381" cy="56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33904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IMG_59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74541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88640"/>
            <a:ext cx="2952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Glaciology</a:t>
            </a:r>
          </a:p>
          <a:p>
            <a:endParaRPr lang="en-GB" sz="12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surface mass balance of small glaciers on JRI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comparison of different volume-mass conversion approaches for assessing the surface mass balance</a:t>
            </a:r>
          </a:p>
          <a:p>
            <a:pPr marL="285750" indent="-285750">
              <a:buFontTx/>
              <a:buChar char="-"/>
            </a:pPr>
            <a:endParaRPr lang="en-GB" sz="1800" dirty="0"/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1777" y="163449"/>
            <a:ext cx="5764093" cy="323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64428"/>
            <a:ext cx="2880320" cy="360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777" y="3573016"/>
            <a:ext cx="5760720" cy="309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25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14843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95675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21207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5" y="188640"/>
            <a:ext cx="37707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Geology</a:t>
            </a:r>
          </a:p>
          <a:p>
            <a:endParaRPr lang="en-GB" sz="12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geological map of northern Ulu Peninsula, James Ross Island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mineralogy, petrology, geochemistry and isotopic geochemistry of James Ross Island Volcanic Group suite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AMS-based volcanic structures in JRIVG dykes and lavas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rgbClr val="FFFFFF"/>
                </a:solidFill>
              </a:rPr>
              <a:t>m</a:t>
            </a:r>
            <a:r>
              <a:rPr lang="en-GB" sz="1800" dirty="0">
                <a:solidFill>
                  <a:srgbClr val="FFFFFF"/>
                </a:solidFill>
              </a:rPr>
              <a:t>acro- and </a:t>
            </a:r>
            <a:r>
              <a:rPr lang="en-GB" sz="1800" dirty="0" err="1">
                <a:solidFill>
                  <a:srgbClr val="FFFFFF"/>
                </a:solidFill>
              </a:rPr>
              <a:t>meso</a:t>
            </a:r>
            <a:r>
              <a:rPr lang="en-GB" sz="1800" dirty="0">
                <a:solidFill>
                  <a:srgbClr val="FFFFFF"/>
                </a:solidFill>
              </a:rPr>
              <a:t>-fossils research from James Ross Basin and Neogene siliciclastic strata of JRIVG</a:t>
            </a:r>
          </a:p>
        </p:txBody>
      </p:sp>
      <p:pic>
        <p:nvPicPr>
          <p:cNvPr id="260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8262" y="22225"/>
            <a:ext cx="530225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653136"/>
            <a:ext cx="3600400" cy="211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862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05439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G_52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82823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IMG_62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46592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06523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386179" y="2110076"/>
          <a:ext cx="8316157" cy="3452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618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343193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218461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255885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l"/>
                      <a:endParaRPr lang="cs-CZ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338237">
                <a:tc>
                  <a:txBody>
                    <a:bodyPr/>
                    <a:lstStyle/>
                    <a:p>
                      <a:pPr algn="l"/>
                      <a:r>
                        <a:rPr lang="cs-CZ" sz="1200" b="0" dirty="0"/>
                        <a:t>Zaměstnanecký poměr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Vlastník / akcionář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Konzultant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Přednášková činnost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Člen poradních sborů (</a:t>
                      </a:r>
                      <a:r>
                        <a:rPr lang="cs-CZ" sz="1200" dirty="0" err="1"/>
                        <a:t>advisory</a:t>
                      </a:r>
                      <a:r>
                        <a:rPr lang="cs-CZ" sz="1200" dirty="0"/>
                        <a:t> </a:t>
                      </a:r>
                      <a:r>
                        <a:rPr lang="cs-CZ" sz="1200" dirty="0" err="1"/>
                        <a:t>boards</a:t>
                      </a:r>
                      <a:r>
                        <a:rPr lang="cs-CZ" sz="1200" dirty="0"/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Podpora výzkumu / granty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Jiné honoráře (např. za klinické studie či registry)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857250"/>
            <a:ext cx="9144000" cy="119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5725" y="-33338"/>
            <a:ext cx="9315450" cy="70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53550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5725" y="0"/>
            <a:ext cx="93154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89742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5" y="188640"/>
            <a:ext cx="31683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Geomorphology</a:t>
            </a:r>
          </a:p>
          <a:p>
            <a:endParaRPr lang="en-GB" sz="12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overview of </a:t>
            </a:r>
            <a:r>
              <a:rPr lang="en-GB" sz="1800" dirty="0" err="1">
                <a:solidFill>
                  <a:srgbClr val="FFFFFF"/>
                </a:solidFill>
              </a:rPr>
              <a:t>paraglacial</a:t>
            </a:r>
            <a:r>
              <a:rPr lang="en-GB" sz="1800" dirty="0">
                <a:solidFill>
                  <a:srgbClr val="FFFFFF"/>
                </a:solidFill>
              </a:rPr>
              <a:t> evolution around the Antarctic Peninsula since the LGM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description of a specific </a:t>
            </a:r>
            <a:r>
              <a:rPr lang="en-GB" sz="1800" dirty="0" err="1">
                <a:solidFill>
                  <a:srgbClr val="FFFFFF"/>
                </a:solidFill>
              </a:rPr>
              <a:t>aeolian</a:t>
            </a:r>
            <a:r>
              <a:rPr lang="en-GB" sz="1800" dirty="0">
                <a:solidFill>
                  <a:srgbClr val="FFFFFF"/>
                </a:solidFill>
              </a:rPr>
              <a:t>-periglacial </a:t>
            </a:r>
            <a:r>
              <a:rPr lang="en-GB" sz="1800" dirty="0" err="1">
                <a:solidFill>
                  <a:srgbClr val="FFFFFF"/>
                </a:solidFill>
              </a:rPr>
              <a:t>landsystem</a:t>
            </a:r>
            <a:r>
              <a:rPr lang="en-GB" sz="1800" dirty="0">
                <a:solidFill>
                  <a:srgbClr val="FFFFFF"/>
                </a:solidFill>
              </a:rPr>
              <a:t> on JRI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quantification of </a:t>
            </a:r>
            <a:r>
              <a:rPr lang="en-GB" sz="1800" dirty="0" err="1">
                <a:solidFill>
                  <a:srgbClr val="FFFFFF"/>
                </a:solidFill>
              </a:rPr>
              <a:t>nivation</a:t>
            </a:r>
            <a:r>
              <a:rPr lang="en-GB" sz="1800" dirty="0">
                <a:solidFill>
                  <a:srgbClr val="FFFFFF"/>
                </a:solidFill>
              </a:rPr>
              <a:t> processes and </a:t>
            </a:r>
            <a:r>
              <a:rPr lang="en-GB" sz="1800" dirty="0" err="1">
                <a:solidFill>
                  <a:srgbClr val="FFFFFF"/>
                </a:solidFill>
              </a:rPr>
              <a:t>aeolian</a:t>
            </a:r>
            <a:r>
              <a:rPr lang="en-GB" sz="1800" dirty="0">
                <a:solidFill>
                  <a:srgbClr val="FFFFFF"/>
                </a:solidFill>
              </a:rPr>
              <a:t> transport in Antarctic semi-arid environment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long-term evolution of the landscape and deglaciation chronologies</a:t>
            </a:r>
          </a:p>
          <a:p>
            <a:pPr marL="285750" indent="-285750">
              <a:buFontTx/>
              <a:buChar char="-"/>
            </a:pPr>
            <a:endParaRPr lang="en-GB" sz="1800" dirty="0"/>
          </a:p>
        </p:txBody>
      </p:sp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16631"/>
            <a:ext cx="3449959" cy="404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4869160"/>
            <a:ext cx="6161174" cy="186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82554"/>
            <a:ext cx="2160240" cy="4067626"/>
          </a:xfrm>
          <a:prstGeom prst="rect">
            <a:avLst/>
          </a:prstGeom>
        </p:spPr>
      </p:pic>
      <p:pic>
        <p:nvPicPr>
          <p:cNvPr id="259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243498"/>
            <a:ext cx="2692521" cy="249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764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88640"/>
            <a:ext cx="45676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Permafrost and soil science</a:t>
            </a:r>
          </a:p>
          <a:p>
            <a:endParaRPr lang="en-GB" sz="12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active layer thickness variability on JRI and comparison for the entire Antarctica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mineralogy, chemistry and biochemistry of Antarctic </a:t>
            </a:r>
            <a:r>
              <a:rPr lang="en-GB" sz="1800" dirty="0" err="1">
                <a:solidFill>
                  <a:srgbClr val="FFFFFF"/>
                </a:solidFill>
              </a:rPr>
              <a:t>Cryosols</a:t>
            </a:r>
            <a:r>
              <a:rPr lang="en-GB" sz="1800" dirty="0">
                <a:solidFill>
                  <a:srgbClr val="FFFFFF"/>
                </a:solidFill>
              </a:rPr>
              <a:t> and Andosols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rgbClr val="FFFFFF"/>
                </a:solidFill>
              </a:rPr>
              <a:t>m</a:t>
            </a:r>
            <a:r>
              <a:rPr lang="en-GB" sz="1800" dirty="0" err="1">
                <a:solidFill>
                  <a:srgbClr val="FFFFFF"/>
                </a:solidFill>
              </a:rPr>
              <a:t>odelling</a:t>
            </a:r>
            <a:r>
              <a:rPr lang="en-GB" sz="1800" dirty="0">
                <a:solidFill>
                  <a:srgbClr val="FFFFFF"/>
                </a:solidFill>
              </a:rPr>
              <a:t> of active layer thickness from meteorological data validated by field measurements</a:t>
            </a:r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187" y="4829646"/>
            <a:ext cx="4361309" cy="191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187" y="116632"/>
            <a:ext cx="4361310" cy="44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785617"/>
            <a:ext cx="4464496" cy="395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990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TJ_JRI_2011-2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52097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3" y="188640"/>
            <a:ext cx="34872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FFFFFF"/>
                </a:solidFill>
              </a:rPr>
              <a:t>Palaeolimnology</a:t>
            </a:r>
            <a:endParaRPr lang="en-GB" b="1" dirty="0">
              <a:solidFill>
                <a:srgbClr val="FFFFFF"/>
              </a:solidFill>
            </a:endParaRPr>
          </a:p>
          <a:p>
            <a:endParaRPr lang="en-GB" sz="12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annual res. of Late Holocene environmental changes from Lake Esmeralda</a:t>
            </a:r>
          </a:p>
          <a:p>
            <a:pPr marL="285750" indent="-285750">
              <a:buFontTx/>
              <a:buChar char="-"/>
            </a:pPr>
            <a:r>
              <a:rPr lang="en-GB" sz="1800" dirty="0" err="1">
                <a:solidFill>
                  <a:srgbClr val="FFFFFF"/>
                </a:solidFill>
              </a:rPr>
              <a:t>Neoglacial</a:t>
            </a:r>
            <a:r>
              <a:rPr lang="en-GB" sz="1800" dirty="0">
                <a:solidFill>
                  <a:srgbClr val="FFFFFF"/>
                </a:solidFill>
              </a:rPr>
              <a:t> onset timing in the NW-AP based on Lake </a:t>
            </a:r>
            <a:r>
              <a:rPr lang="en-GB" sz="1800" dirty="0" err="1">
                <a:solidFill>
                  <a:srgbClr val="FFFFFF"/>
                </a:solidFill>
              </a:rPr>
              <a:t>Anonima</a:t>
            </a:r>
            <a:r>
              <a:rPr lang="en-GB" sz="1800" dirty="0">
                <a:solidFill>
                  <a:srgbClr val="FFFFFF"/>
                </a:solidFill>
              </a:rPr>
              <a:t> lake record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last Millennium environmental changes from shallow ponds in </a:t>
            </a:r>
            <a:r>
              <a:rPr lang="en-GB" sz="1800" dirty="0" err="1">
                <a:solidFill>
                  <a:srgbClr val="FFFFFF"/>
                </a:solidFill>
              </a:rPr>
              <a:t>Kobbefjorden</a:t>
            </a:r>
            <a:r>
              <a:rPr lang="en-GB" sz="1800" dirty="0">
                <a:solidFill>
                  <a:srgbClr val="FFFFFF"/>
                </a:solidFill>
              </a:rPr>
              <a:t>, Greenland</a:t>
            </a:r>
          </a:p>
          <a:p>
            <a:pPr marL="285750" indent="-285750">
              <a:buFontTx/>
              <a:buChar char="-"/>
            </a:pPr>
            <a:endParaRPr lang="en-GB" sz="1800" dirty="0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542" y="156855"/>
            <a:ext cx="5400303" cy="34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352608"/>
            <a:ext cx="2376263" cy="338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C:\Users\Matej Roman\Škola\Diplomka\Grónsko\Figures\Tiff\Fig_6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604960"/>
            <a:ext cx="6401171" cy="3136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17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5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51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283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3" y="188640"/>
            <a:ext cx="4248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Limnology</a:t>
            </a:r>
          </a:p>
          <a:p>
            <a:endParaRPr lang="en-GB" sz="12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rgbClr val="FFFFFF"/>
                </a:solidFill>
              </a:rPr>
              <a:t>l</a:t>
            </a:r>
            <a:r>
              <a:rPr lang="en-GB" sz="1800" dirty="0" err="1">
                <a:solidFill>
                  <a:srgbClr val="FFFFFF"/>
                </a:solidFill>
              </a:rPr>
              <a:t>imnological</a:t>
            </a:r>
            <a:r>
              <a:rPr lang="en-GB" sz="1800" dirty="0">
                <a:solidFill>
                  <a:srgbClr val="FFFFFF"/>
                </a:solidFill>
              </a:rPr>
              <a:t> characteristics and lake types description of the Clearwater Mesa and northern Vega Island lacustrine systems</a:t>
            </a:r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465890" cy="405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621124"/>
            <a:ext cx="4390989" cy="312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565" y="4248518"/>
            <a:ext cx="3729851" cy="248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68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88640"/>
            <a:ext cx="43442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Microbiology</a:t>
            </a:r>
          </a:p>
          <a:p>
            <a:endParaRPr lang="en-GB" sz="12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comparison of Escherichia isolates from</a:t>
            </a:r>
            <a:r>
              <a:rPr lang="cs-CZ" sz="1800" dirty="0">
                <a:solidFill>
                  <a:srgbClr val="FFFFFF"/>
                </a:solidFill>
              </a:rPr>
              <a:t> </a:t>
            </a:r>
            <a:r>
              <a:rPr lang="en-GB" sz="1800" dirty="0">
                <a:solidFill>
                  <a:srgbClr val="FFFFFF"/>
                </a:solidFill>
              </a:rPr>
              <a:t>living animals between Antarctica and Patagonia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novel bacteria described from Antarctica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genomic research of bacterial adaptation to extreme environments</a:t>
            </a:r>
          </a:p>
          <a:p>
            <a:pPr marL="285750" indent="-285750">
              <a:buFontTx/>
              <a:buChar char="-"/>
            </a:pPr>
            <a:endParaRPr lang="en-GB" sz="1800" dirty="0">
              <a:solidFill>
                <a:srgbClr val="FFFFFF"/>
              </a:solidFill>
            </a:endParaRPr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796" y="116632"/>
            <a:ext cx="45847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Foto_SM_IS_mikrobiolog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67" y="4797152"/>
            <a:ext cx="2170655" cy="162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27" descr="ŠM_mikrobiolog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66" y="3050962"/>
            <a:ext cx="2170655" cy="163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3038684"/>
            <a:ext cx="2040036" cy="197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M\Desktop\Fotky pro prezentaci_Marcel\IMG_47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649" y="5085184"/>
            <a:ext cx="2004327" cy="133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861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Foto_SM_IS_mikrobiolog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87720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775" y="3429000"/>
            <a:ext cx="48593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Pavel_Prosek_Antarktida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4332288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JG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-26988"/>
            <a:ext cx="4859337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67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5138" y="-26988"/>
            <a:ext cx="4884737" cy="691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86758" name="Group 6"/>
          <p:cNvGrpSpPr>
            <a:grpSpLocks/>
          </p:cNvGrpSpPr>
          <p:nvPr/>
        </p:nvGrpSpPr>
        <p:grpSpPr bwMode="auto">
          <a:xfrm>
            <a:off x="36513" y="114300"/>
            <a:ext cx="6151562" cy="6699250"/>
            <a:chOff x="23" y="72"/>
            <a:chExt cx="3875" cy="4220"/>
          </a:xfrm>
        </p:grpSpPr>
        <p:graphicFrame>
          <p:nvGraphicFramePr>
            <p:cNvPr id="20487" name="Objekt 1"/>
            <p:cNvGraphicFramePr>
              <a:graphicFrameLocks noChangeAspect="1"/>
            </p:cNvGraphicFramePr>
            <p:nvPr/>
          </p:nvGraphicFramePr>
          <p:xfrm>
            <a:off x="23" y="3157"/>
            <a:ext cx="1134" cy="1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6" imgW="4840224" imgH="4840224" progId="">
                    <p:embed/>
                  </p:oleObj>
                </mc:Choice>
                <mc:Fallback>
                  <p:oleObj name="CorelDRAW" r:id="rId6" imgW="4840224" imgH="484022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" y="3157"/>
                          <a:ext cx="1134" cy="1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488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72"/>
              <a:ext cx="1109" cy="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0631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86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86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lov_na_tucna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0308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41943"/>
      </p:ext>
    </p:extLst>
  </p:cSld>
  <p:clrMapOvr>
    <a:masterClrMapping/>
  </p:clrMapOvr>
  <p:transition spd="slow" advClick="0" advTm="12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88640"/>
            <a:ext cx="4401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Algology</a:t>
            </a:r>
          </a:p>
          <a:p>
            <a:endParaRPr lang="en-GB" sz="12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description of new diatom species from Maritime Antarctica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habitat controls on diatom communities of CWM, JRI</a:t>
            </a:r>
          </a:p>
          <a:p>
            <a:pPr marL="285750" indent="-285750">
              <a:buFontTx/>
              <a:buChar char="-"/>
            </a:pPr>
            <a:endParaRPr lang="en-GB" sz="1800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endParaRPr lang="en-GB" sz="1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31" y="2060848"/>
            <a:ext cx="382974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2344" y="116632"/>
            <a:ext cx="5004541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755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88640"/>
            <a:ext cx="89289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Botany and Plant physiology</a:t>
            </a:r>
          </a:p>
          <a:p>
            <a:endParaRPr lang="en-GB" sz="12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molecular identification of lichenised fungi from Antarctica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lichens spectral reflectance variability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UV radiation effect on photosynthesis of Polar autotrophs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rgbClr val="FFFFFF"/>
                </a:solidFill>
              </a:rPr>
              <a:t>f</a:t>
            </a:r>
            <a:r>
              <a:rPr lang="en-GB" sz="1800" dirty="0" err="1">
                <a:solidFill>
                  <a:srgbClr val="FFFFFF"/>
                </a:solidFill>
              </a:rPr>
              <a:t>reezing</a:t>
            </a:r>
            <a:r>
              <a:rPr lang="en-GB" sz="1800" dirty="0">
                <a:solidFill>
                  <a:srgbClr val="FFFFFF"/>
                </a:solidFill>
              </a:rPr>
              <a:t> experiments monitored by cell viability and chlorophyll fluorescence</a:t>
            </a:r>
          </a:p>
          <a:p>
            <a:pPr marL="285750" indent="-285750">
              <a:buFontTx/>
              <a:buChar char="-"/>
            </a:pPr>
            <a:endParaRPr lang="en-GB" sz="18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2428605"/>
            <a:ext cx="3600400" cy="393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J:\Obrázky\Antartida\Antarktida-Prednaska\322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486" y="2060848"/>
            <a:ext cx="4238498" cy="317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6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3743637"/>
            <a:ext cx="2006875" cy="300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025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99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2075" y="44450"/>
            <a:ext cx="266700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99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08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0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0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3" y="188640"/>
            <a:ext cx="42426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Ecology</a:t>
            </a:r>
          </a:p>
          <a:p>
            <a:endParaRPr lang="en-GB" sz="12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effect of biotic and abiotic factors on colonisation of newly </a:t>
            </a:r>
            <a:r>
              <a:rPr lang="en-GB" sz="1800" dirty="0" err="1">
                <a:solidFill>
                  <a:srgbClr val="FFFFFF"/>
                </a:solidFill>
              </a:rPr>
              <a:t>deglaciated</a:t>
            </a:r>
            <a:r>
              <a:rPr lang="en-GB" sz="1800" dirty="0">
                <a:solidFill>
                  <a:srgbClr val="FFFFFF"/>
                </a:solidFill>
              </a:rPr>
              <a:t> areas (successional gradients)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effect of sea-ice decline on migration routes of Emperor penguins in NW Weddell Sea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Uranium uptake in Antarctic </a:t>
            </a:r>
            <a:r>
              <a:rPr lang="en-GB" sz="1800" dirty="0" err="1">
                <a:solidFill>
                  <a:srgbClr val="FFFFFF"/>
                </a:solidFill>
              </a:rPr>
              <a:t>nototheniid</a:t>
            </a:r>
            <a:r>
              <a:rPr lang="en-GB" sz="1800" dirty="0">
                <a:solidFill>
                  <a:srgbClr val="FFFFFF"/>
                </a:solidFill>
              </a:rPr>
              <a:t> fish</a:t>
            </a:r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1" y="3072765"/>
            <a:ext cx="3672409" cy="366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168" y="3072765"/>
            <a:ext cx="5044328" cy="3668603"/>
          </a:xfrm>
          <a:prstGeom prst="rect">
            <a:avLst/>
          </a:prstGeom>
        </p:spPr>
      </p:pic>
      <p:pic>
        <p:nvPicPr>
          <p:cNvPr id="2539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0129" y="116632"/>
            <a:ext cx="468636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659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-26988"/>
            <a:ext cx="91567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59420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373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8051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426186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IMG_1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4608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2" descr="DSC_07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4538" y="-26988"/>
            <a:ext cx="462597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3" descr="DSC_07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775" y="-26988"/>
            <a:ext cx="4624388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903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1338263"/>
            <a:ext cx="54356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37084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8875" y="4921250"/>
            <a:ext cx="5445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-26988"/>
            <a:ext cx="4572000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457200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247650" y="2455863"/>
            <a:ext cx="244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cs-CZ" altLang="cs-CZ" sz="1800" b="1">
                <a:solidFill>
                  <a:srgbClr val="FFFF00"/>
                </a:solidFill>
                <a:latin typeface="Arial" charset="0"/>
              </a:rPr>
              <a:t>Notothenia coriiceps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4702175" y="2252663"/>
            <a:ext cx="276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cs-CZ" altLang="cs-CZ" sz="1800" b="1">
                <a:solidFill>
                  <a:srgbClr val="FFFF00"/>
                </a:solidFill>
                <a:latin typeface="Arial" charset="0"/>
              </a:rPr>
              <a:t>Trematomus bernacchii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5646738" y="4316413"/>
            <a:ext cx="249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cs-CZ" altLang="cs-CZ" sz="1800" b="1">
                <a:solidFill>
                  <a:srgbClr val="FFFF00"/>
                </a:solidFill>
                <a:latin typeface="Arial" charset="0"/>
              </a:rPr>
              <a:t>Trematomus hansoni</a:t>
            </a: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174625" y="645318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cs-CZ" altLang="cs-CZ" sz="1800" b="1">
                <a:solidFill>
                  <a:schemeClr val="accent2"/>
                </a:solidFill>
                <a:latin typeface="Arial" charset="0"/>
              </a:rPr>
              <a:t>Gobionotothen gibberifrons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5943600" y="6332538"/>
            <a:ext cx="309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cs-CZ" altLang="cs-CZ" sz="1800" b="1">
                <a:solidFill>
                  <a:srgbClr val="FFFF00"/>
                </a:solidFill>
                <a:latin typeface="Arial" charset="0"/>
              </a:rPr>
              <a:t>Parachaenichthys charcoti</a:t>
            </a:r>
          </a:p>
        </p:txBody>
      </p:sp>
    </p:spTree>
    <p:extLst>
      <p:ext uri="{BB962C8B-B14F-4D97-AF65-F5344CB8AC3E}">
        <p14:creationId xmlns:p14="http://schemas.microsoft.com/office/powerpoint/2010/main" val="1335736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Rectangle 46"/>
          <p:cNvSpPr>
            <a:spLocks noChangeArrowheads="1"/>
          </p:cNvSpPr>
          <p:nvPr/>
        </p:nvSpPr>
        <p:spPr bwMode="auto">
          <a:xfrm>
            <a:off x="-12700" y="3311525"/>
            <a:ext cx="9156700" cy="3573463"/>
          </a:xfrm>
          <a:prstGeom prst="rect">
            <a:avLst/>
          </a:prstGeom>
          <a:solidFill>
            <a:srgbClr val="E5F6F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2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0" name="Line 11"/>
          <p:cNvSpPr>
            <a:spLocks noChangeShapeType="1"/>
          </p:cNvSpPr>
          <p:nvPr/>
        </p:nvSpPr>
        <p:spPr bwMode="auto">
          <a:xfrm>
            <a:off x="0" y="5733256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101" name="Rectangle 12"/>
          <p:cNvSpPr>
            <a:spLocks noChangeArrowheads="1"/>
          </p:cNvSpPr>
          <p:nvPr/>
        </p:nvSpPr>
        <p:spPr bwMode="auto">
          <a:xfrm>
            <a:off x="107503" y="5805264"/>
            <a:ext cx="903649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Podpora</a:t>
            </a:r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Masaryk</a:t>
            </a:r>
            <a:r>
              <a:rPr lang="cs-CZ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ova</a:t>
            </a:r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univerzita </a:t>
            </a:r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vysoká škola vlastnící a provozující Českou vědeckou stanici J. G. Mendela na ostrově Jamese </a:t>
            </a:r>
            <a:r>
              <a:rPr lang="cs-CZ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Rosse</a:t>
            </a:r>
            <a:r>
              <a:rPr lang="cs-CZ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spcBef>
                <a:spcPct val="0"/>
              </a:spcBef>
              <a:buNone/>
            </a:pP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Minist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erstvo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zahraničních věcí ČR</a:t>
            </a:r>
          </a:p>
          <a:p>
            <a:pPr algn="just">
              <a:spcBef>
                <a:spcPct val="0"/>
              </a:spcBef>
              <a:buNone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Ministerstvo školství, mládeže a tělovýchovy ČR</a:t>
            </a:r>
          </a:p>
          <a:p>
            <a:pPr algn="just">
              <a:spcBef>
                <a:spcPct val="0"/>
              </a:spcBef>
              <a:buNone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Ministerstvo životního prostředí ČR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07504" y="2409269"/>
            <a:ext cx="90364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Český antarktický výzkumný program</a:t>
            </a:r>
          </a:p>
          <a:p>
            <a:pPr algn="ctr"/>
            <a:endParaRPr lang="en-GB" sz="1200" b="1" dirty="0"/>
          </a:p>
          <a:p>
            <a:r>
              <a:rPr lang="en-GB" sz="1800" b="1" dirty="0"/>
              <a:t>M</a:t>
            </a:r>
            <a:r>
              <a:rPr lang="cs-CZ" sz="1800" b="1" dirty="0" err="1"/>
              <a:t>ilníky</a:t>
            </a:r>
            <a:endParaRPr lang="cs-CZ" sz="1800" b="1" dirty="0"/>
          </a:p>
          <a:p>
            <a:r>
              <a:rPr lang="en-GB" sz="1800" b="1" dirty="0">
                <a:solidFill>
                  <a:schemeClr val="accent3">
                    <a:lumMod val="75000"/>
                  </a:schemeClr>
                </a:solidFill>
              </a:rPr>
              <a:t>2004 – </a:t>
            </a:r>
            <a:r>
              <a:rPr lang="cs-CZ" sz="1800" b="1" dirty="0">
                <a:solidFill>
                  <a:schemeClr val="accent3">
                    <a:lumMod val="75000"/>
                  </a:schemeClr>
                </a:solidFill>
              </a:rPr>
              <a:t>první česká výzkumná sezóna na ostrově Jamese </a:t>
            </a:r>
            <a:r>
              <a:rPr lang="cs-CZ" sz="1800" b="1" dirty="0" err="1">
                <a:solidFill>
                  <a:schemeClr val="accent3">
                    <a:lumMod val="75000"/>
                  </a:schemeClr>
                </a:solidFill>
              </a:rPr>
              <a:t>Rosse</a:t>
            </a:r>
            <a:endParaRPr lang="cs-CZ" sz="1800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sz="1800" b="1" dirty="0">
                <a:solidFill>
                  <a:schemeClr val="accent3">
                    <a:lumMod val="75000"/>
                  </a:schemeClr>
                </a:solidFill>
              </a:rPr>
              <a:t>2007 – </a:t>
            </a:r>
            <a:r>
              <a:rPr lang="cs-CZ" sz="1800" b="1" dirty="0">
                <a:solidFill>
                  <a:schemeClr val="accent3">
                    <a:lumMod val="75000"/>
                  </a:schemeClr>
                </a:solidFill>
              </a:rPr>
              <a:t>otevření České antarktické stanice </a:t>
            </a:r>
            <a:r>
              <a:rPr lang="en-GB" sz="1800" b="1" dirty="0">
                <a:solidFill>
                  <a:schemeClr val="accent3">
                    <a:lumMod val="75000"/>
                  </a:schemeClr>
                </a:solidFill>
              </a:rPr>
              <a:t>Johann</a:t>
            </a:r>
            <a:r>
              <a:rPr lang="cs-CZ" sz="1800" b="1" dirty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n-GB" sz="1800" b="1" dirty="0">
                <a:solidFill>
                  <a:schemeClr val="accent3">
                    <a:lumMod val="75000"/>
                  </a:schemeClr>
                </a:solidFill>
              </a:rPr>
              <a:t> Gregor</a:t>
            </a:r>
            <a:r>
              <a:rPr lang="cs-CZ" sz="1800" b="1" dirty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n-GB" sz="1800" b="1" dirty="0">
                <a:solidFill>
                  <a:schemeClr val="accent3">
                    <a:lumMod val="75000"/>
                  </a:schemeClr>
                </a:solidFill>
              </a:rPr>
              <a:t> Mendel</a:t>
            </a:r>
            <a:r>
              <a:rPr lang="cs-CZ" sz="1800" b="1" dirty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n-GB" sz="1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cs-CZ" sz="1800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sz="1800" b="1" dirty="0">
                <a:solidFill>
                  <a:schemeClr val="accent3">
                    <a:lumMod val="75000"/>
                  </a:schemeClr>
                </a:solidFill>
              </a:rPr>
              <a:t>2011 – </a:t>
            </a:r>
            <a:r>
              <a:rPr lang="cs-CZ" sz="1800" b="1" dirty="0">
                <a:solidFill>
                  <a:schemeClr val="accent3">
                    <a:lumMod val="75000"/>
                  </a:schemeClr>
                </a:solidFill>
              </a:rPr>
              <a:t>vydání první čísla vědeckého periodika </a:t>
            </a:r>
            <a:r>
              <a:rPr lang="en-GB" sz="1800" b="1" dirty="0">
                <a:solidFill>
                  <a:schemeClr val="accent3">
                    <a:lumMod val="75000"/>
                  </a:schemeClr>
                </a:solidFill>
              </a:rPr>
              <a:t>Czech Polar Reports</a:t>
            </a:r>
          </a:p>
          <a:p>
            <a:r>
              <a:rPr lang="en-GB" sz="1800" b="1" dirty="0">
                <a:solidFill>
                  <a:schemeClr val="accent3">
                    <a:lumMod val="75000"/>
                  </a:schemeClr>
                </a:solidFill>
              </a:rPr>
              <a:t>2013 – </a:t>
            </a:r>
            <a:r>
              <a:rPr lang="cs-CZ" sz="1800" b="1" dirty="0">
                <a:solidFill>
                  <a:schemeClr val="accent3">
                    <a:lumMod val="75000"/>
                  </a:schemeClr>
                </a:solidFill>
              </a:rPr>
              <a:t>Česko se stalo členem </a:t>
            </a:r>
            <a:r>
              <a:rPr lang="en-GB" sz="1800" b="1" dirty="0">
                <a:solidFill>
                  <a:schemeClr val="accent3">
                    <a:lumMod val="75000"/>
                  </a:schemeClr>
                </a:solidFill>
              </a:rPr>
              <a:t>Council of Managers of National Antarctic Programs</a:t>
            </a:r>
            <a:r>
              <a:rPr lang="cs-CZ" sz="1800" b="1" dirty="0">
                <a:solidFill>
                  <a:schemeClr val="accent3">
                    <a:lumMod val="75000"/>
                  </a:schemeClr>
                </a:solidFill>
              </a:rPr>
              <a:t> (COMNAP)</a:t>
            </a:r>
            <a:endParaRPr lang="en-GB" sz="1800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sz="1800" b="1" dirty="0">
                <a:solidFill>
                  <a:schemeClr val="accent3">
                    <a:lumMod val="75000"/>
                  </a:schemeClr>
                </a:solidFill>
              </a:rPr>
              <a:t>2014 – </a:t>
            </a:r>
            <a:r>
              <a:rPr lang="cs-CZ" sz="1800" b="1" dirty="0">
                <a:solidFill>
                  <a:schemeClr val="accent3">
                    <a:lumMod val="75000"/>
                  </a:schemeClr>
                </a:solidFill>
              </a:rPr>
              <a:t>Česko se stalo konzultativním členem Smlouvy o Antarktidě a přidruženým členem </a:t>
            </a:r>
            <a:r>
              <a:rPr lang="en-GB" sz="1800" b="1" dirty="0">
                <a:solidFill>
                  <a:schemeClr val="accent3">
                    <a:lumMod val="75000"/>
                  </a:schemeClr>
                </a:solidFill>
              </a:rPr>
              <a:t>Scientific Committee on Antarctic Research</a:t>
            </a:r>
            <a:r>
              <a:rPr lang="cs-CZ" sz="1800" b="1" dirty="0">
                <a:solidFill>
                  <a:schemeClr val="accent3">
                    <a:lumMod val="75000"/>
                  </a:schemeClr>
                </a:solidFill>
              </a:rPr>
              <a:t> (SCAR)</a:t>
            </a:r>
          </a:p>
          <a:p>
            <a:r>
              <a:rPr lang="cs-CZ" sz="1800" b="1" dirty="0">
                <a:solidFill>
                  <a:schemeClr val="accent3">
                    <a:lumMod val="75000"/>
                  </a:schemeClr>
                </a:solidFill>
              </a:rPr>
              <a:t>2021 – Česko se stalo plným členem SCAR, český místopředseda COMNAP</a:t>
            </a:r>
            <a:endParaRPr lang="en-GB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205" name="Picture 157" descr="C:\Users\Daniel Nývlt\Downloads\CzechPolar2\Sablony_loga\carp\prechod-cerne-pruhled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296144" cy="13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7503" y="188640"/>
            <a:ext cx="25922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Environmental Chemistry</a:t>
            </a:r>
          </a:p>
          <a:p>
            <a:endParaRPr lang="en-GB" sz="12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heavy metals in Antarctic lichens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FFFFFF"/>
                </a:solidFill>
              </a:rPr>
              <a:t>persistent organic pollutants in Antarctic near-surface atmosphere</a:t>
            </a:r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99" y="116632"/>
            <a:ext cx="6264697" cy="302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941" y="3212976"/>
            <a:ext cx="6242555" cy="352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51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78816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0332"/>
            <a:ext cx="9144000" cy="61173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3117" y="476673"/>
            <a:ext cx="1383219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34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Z1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9Z14-38-CRW_722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4" descr="Stav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3" descr="P0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689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/>
          </p:cNvSpPr>
          <p:nvPr/>
        </p:nvSpPr>
        <p:spPr bwMode="auto">
          <a:xfrm>
            <a:off x="0" y="115888"/>
            <a:ext cx="91440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cs-CZ" altLang="cs-CZ" sz="2400" b="1" dirty="0">
                <a:solidFill>
                  <a:srgbClr val="FFFFFF"/>
                </a:solidFill>
                <a:latin typeface="Arial Unicode MS" pitchFamily="34" charset="-128"/>
              </a:rPr>
              <a:t>Česká vědecká stanice J.G. Mendela</a:t>
            </a:r>
          </a:p>
          <a:p>
            <a:pPr algn="ctr" eaLnBrk="1" hangingPunct="1"/>
            <a:r>
              <a:rPr lang="cs-CZ" altLang="cs-CZ" sz="2400" dirty="0">
                <a:solidFill>
                  <a:srgbClr val="FFFFFF"/>
                </a:solidFill>
                <a:latin typeface="Arial Unicode MS" pitchFamily="34" charset="-128"/>
              </a:rPr>
              <a:t>kapacita: až 20 osob (z toho 16 vědců) </a:t>
            </a:r>
          </a:p>
          <a:p>
            <a:pPr algn="ctr" eaLnBrk="1" hangingPunct="1"/>
            <a:r>
              <a:rPr lang="cs-CZ" altLang="cs-CZ" sz="2400" dirty="0">
                <a:solidFill>
                  <a:srgbClr val="FFFFFF"/>
                </a:solidFill>
                <a:latin typeface="Arial" charset="0"/>
              </a:rPr>
              <a:t>11 obytných pokojů, </a:t>
            </a:r>
            <a:r>
              <a:rPr lang="cs-CZ" altLang="cs-CZ" sz="2400" dirty="0">
                <a:solidFill>
                  <a:srgbClr val="FFFFFF"/>
                </a:solidFill>
                <a:latin typeface="Arial Unicode MS" pitchFamily="34" charset="-128"/>
              </a:rPr>
              <a:t>2 laboratoře</a:t>
            </a:r>
            <a:endParaRPr lang="en-US" altLang="cs-CZ" sz="2400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pic>
        <p:nvPicPr>
          <p:cNvPr id="23555" name="Picture 4" descr="Ubytovani_pudorys_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66913"/>
            <a:ext cx="9144000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589223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DSC006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68155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436143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21700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1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-26988"/>
            <a:ext cx="4872038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311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22428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08112" y="468139"/>
            <a:ext cx="8100392" cy="2240781"/>
          </a:xfrm>
        </p:spPr>
        <p:txBody>
          <a:bodyPr anchor="b" anchorCtr="1"/>
          <a:lstStyle/>
          <a:p>
            <a:pPr algn="l"/>
            <a:r>
              <a:rPr lang="en-US" altLang="cs-CZ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Czech Polar Reports</a:t>
            </a:r>
            <a:br>
              <a:rPr lang="en-US" altLang="cs-CZ" sz="5400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</a:br>
            <a:r>
              <a:rPr lang="cs-CZ" altLang="cs-CZ" sz="3600" dirty="0">
                <a:solidFill>
                  <a:srgbClr val="FFFFFF"/>
                </a:solidFill>
                <a:latin typeface="Arial" panose="020B0604020202020204" pitchFamily="34" charset="0"/>
              </a:rPr>
              <a:t>mezinárodní vědecký časopis</a:t>
            </a:r>
            <a:br>
              <a:rPr lang="cs-CZ" altLang="cs-CZ" sz="36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cs-CZ" altLang="cs-CZ" sz="1800" dirty="0">
                <a:solidFill>
                  <a:srgbClr val="FFFFFF"/>
                </a:solidFill>
                <a:latin typeface="Arial" panose="020B0604020202020204" pitchFamily="34" charset="0"/>
              </a:rPr>
              <a:t>vydáván od roku 2011</a:t>
            </a:r>
            <a:br>
              <a:rPr lang="cs-CZ" altLang="cs-CZ" sz="1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cs-CZ" altLang="cs-CZ" sz="1800" dirty="0">
                <a:solidFill>
                  <a:srgbClr val="FFFFFF"/>
                </a:solidFill>
                <a:latin typeface="Arial" panose="020B0604020202020204" pitchFamily="34" charset="0"/>
              </a:rPr>
              <a:t>od roku 2014 součástí databáze </a:t>
            </a:r>
            <a:r>
              <a:rPr lang="cs-CZ" altLang="cs-CZ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Scopus</a:t>
            </a:r>
            <a:r>
              <a:rPr lang="cs-CZ" altLang="cs-CZ" sz="1800" dirty="0">
                <a:solidFill>
                  <a:srgbClr val="FFFFFF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Elsevier</a:t>
            </a:r>
            <a:r>
              <a:rPr lang="cs-CZ" altLang="cs-CZ" sz="1800" dirty="0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br>
              <a:rPr lang="cs-CZ" altLang="cs-CZ" sz="1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cs-CZ" altLang="cs-CZ" sz="1800" dirty="0">
                <a:solidFill>
                  <a:srgbClr val="FFFFFF"/>
                </a:solidFill>
                <a:latin typeface="Arial" panose="020B0604020202020204" pitchFamily="34" charset="0"/>
              </a:rPr>
              <a:t>od roku 2020 sledován Web </a:t>
            </a:r>
            <a:r>
              <a:rPr lang="cs-CZ" altLang="cs-CZ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1800" dirty="0">
                <a:solidFill>
                  <a:srgbClr val="FFFFFF"/>
                </a:solidFill>
                <a:latin typeface="Arial" panose="020B0604020202020204" pitchFamily="34" charset="0"/>
              </a:rPr>
              <a:t> Science (</a:t>
            </a:r>
            <a:r>
              <a:rPr lang="cs-CZ" altLang="cs-CZ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Clarivate</a:t>
            </a:r>
            <a:r>
              <a:rPr lang="cs-CZ" altLang="cs-CZ" sz="180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Analytics</a:t>
            </a:r>
            <a:r>
              <a:rPr lang="cs-CZ" altLang="cs-CZ" sz="1800" dirty="0">
                <a:solidFill>
                  <a:srgbClr val="FFFFFF"/>
                </a:solidFill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943968" y="2852315"/>
            <a:ext cx="7092528" cy="352901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800" dirty="0">
                <a:solidFill>
                  <a:srgbClr val="FFFFFF"/>
                </a:solidFill>
                <a:latin typeface="Arial" panose="020B0604020202020204" pitchFamily="34" charset="0"/>
              </a:rPr>
              <a:t>MUNI </a:t>
            </a:r>
            <a:r>
              <a:rPr lang="cs-CZ" altLang="cs-CZ" sz="2800" dirty="0" err="1">
                <a:solidFill>
                  <a:srgbClr val="FFFFFF"/>
                </a:solidFill>
                <a:latin typeface="Arial" panose="020B0604020202020204" pitchFamily="34" charset="0"/>
              </a:rPr>
              <a:t>Press</a:t>
            </a:r>
            <a:r>
              <a:rPr lang="en-US" altLang="cs-CZ" sz="2800" dirty="0">
                <a:solidFill>
                  <a:srgbClr val="FFFFFF"/>
                </a:solidFill>
                <a:latin typeface="Arial" panose="020B0604020202020204" pitchFamily="34" charset="0"/>
              </a:rPr>
              <a:t>, Brno</a:t>
            </a:r>
          </a:p>
          <a:p>
            <a:pPr marL="0" indent="0">
              <a:buFontTx/>
              <a:buNone/>
            </a:pPr>
            <a:endParaRPr lang="cs-CZ" altLang="cs-CZ" sz="28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cs-CZ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cpr@sci.muni.cz</a:t>
            </a:r>
          </a:p>
          <a:p>
            <a:pPr marL="0" indent="0">
              <a:buFontTx/>
              <a:buNone/>
            </a:pPr>
            <a:endParaRPr lang="cs-CZ" altLang="cs-CZ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cs-CZ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http://www.sci.muni.cz/cpr/</a:t>
            </a:r>
          </a:p>
          <a:p>
            <a:pPr marL="0" indent="0">
              <a:buFontTx/>
              <a:buNone/>
            </a:pPr>
            <a:endParaRPr lang="en-US" altLang="cs-CZ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cs-CZ" altLang="cs-CZ" sz="2800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1412875"/>
            <a:ext cx="1800225" cy="258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4043363"/>
            <a:ext cx="180022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34" name="AutoShape 5" descr="http://www.google.cz/url?sa=i&amp;source=images&amp;cd=&amp;docid=COiQgrC0rQ-E0M&amp;tbnid=YlZbeXLutRv_2M:&amp;ved=0CAUQjBwwAA&amp;url=https%3A%2F%2Fis.muni.cz%2Fdo%2Ffi%2Fis%2Fobchod%2Flogo-muni_press.jpg&amp;ei=jmiQUrvqOc2ShQeVkoDABA&amp;psig=AFQjCNG2sshm4R0iXAj9s9riGorYlpHIYA&amp;ust=138528206300484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1735" name="AutoShape 7" descr="http://www.google.cz/url?sa=i&amp;source=images&amp;cd=&amp;docid=COiQgrC0rQ-E0M&amp;tbnid=YlZbeXLutRv_2M:&amp;ved=0CAUQjBwwAA&amp;url=https%3A%2F%2Fis.muni.cz%2Fdo%2Ffi%2Fis%2Fobchod%2Flogo-muni_press.jpg&amp;ei=jmiQUrvqOc2ShQeVkoDABA&amp;psig=AFQjCNG2sshm4R0iXAj9s9riGorYlpHIYA&amp;ust=1385282063004842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01736" name="Picture 8" descr="J:\CPR\fotky\logo-muni_press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109538"/>
            <a:ext cx="17907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9213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DSC_15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6"/>
          <a:stretch>
            <a:fillRect/>
          </a:stretch>
        </p:blipFill>
        <p:spPr bwMode="auto">
          <a:xfrm>
            <a:off x="-215900" y="-26988"/>
            <a:ext cx="100441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427219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Mendel_vedecka_prezent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390649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063061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7" name="Picture 4" descr="Planek_stanice_FT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4518025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8" name="Picture 4" descr="CPR_Fig_15_16_spojeny_up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238" y="0"/>
            <a:ext cx="4462462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0268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63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249859" name="Object 3"/>
          <p:cNvGraphicFramePr>
            <a:graphicFrameLocks noChangeAspect="1"/>
          </p:cNvGraphicFramePr>
          <p:nvPr/>
        </p:nvGraphicFramePr>
        <p:xfrm>
          <a:off x="4645025" y="508000"/>
          <a:ext cx="4498975" cy="270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1720635" imgH="7047619" progId="Photoshop.Image.8">
                  <p:embed/>
                </p:oleObj>
              </mc:Choice>
              <mc:Fallback>
                <p:oleObj name="Image" r:id="rId3" imgW="11720635" imgH="7047619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025" y="508000"/>
                        <a:ext cx="4498975" cy="270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860" name="Object 4"/>
          <p:cNvGraphicFramePr>
            <a:graphicFrameLocks noChangeAspect="1"/>
          </p:cNvGraphicFramePr>
          <p:nvPr/>
        </p:nvGraphicFramePr>
        <p:xfrm>
          <a:off x="4643438" y="3843338"/>
          <a:ext cx="4500562" cy="297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1149206" imgH="7301587" progId="Photoshop.Image.8">
                  <p:embed/>
                </p:oleObj>
              </mc:Choice>
              <mc:Fallback>
                <p:oleObj name="Image" r:id="rId5" imgW="11149206" imgH="7301587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843338"/>
                        <a:ext cx="4500562" cy="297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9861" name="Picture 5" descr="DSCN07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02013"/>
            <a:ext cx="4643438" cy="348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862" name="Picture 3" descr="CNT0100"/>
          <p:cNvPicPr>
            <a:picLocks noChangeAspect="1" noChangeArrowheads="1"/>
          </p:cNvPicPr>
          <p:nvPr/>
        </p:nvPicPr>
        <p:blipFill>
          <a:blip r:embed="rId8">
            <a:lum bright="12000" contras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643438" cy="349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4" name="Nadpis 1"/>
          <p:cNvSpPr>
            <a:spLocks/>
          </p:cNvSpPr>
          <p:nvPr/>
        </p:nvSpPr>
        <p:spPr bwMode="auto">
          <a:xfrm>
            <a:off x="4864100" y="3411538"/>
            <a:ext cx="417671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1700" b="1" dirty="0">
                <a:solidFill>
                  <a:srgbClr val="0E2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Výška Slunce na stanici J. G. Mendela</a:t>
            </a:r>
            <a:endParaRPr lang="en-GB" altLang="cs-CZ" sz="1700" b="1" dirty="0">
              <a:solidFill>
                <a:srgbClr val="0E2E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865" name="Nadpis 1"/>
          <p:cNvSpPr>
            <a:spLocks/>
          </p:cNvSpPr>
          <p:nvPr/>
        </p:nvSpPr>
        <p:spPr bwMode="auto">
          <a:xfrm>
            <a:off x="4859338" y="-7938"/>
            <a:ext cx="417671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1700" b="1" dirty="0">
                <a:solidFill>
                  <a:srgbClr val="0E2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Ostrovní energetický systém</a:t>
            </a:r>
            <a:endParaRPr lang="en-GB" altLang="cs-CZ" sz="1700" b="1" dirty="0">
              <a:solidFill>
                <a:srgbClr val="0E2E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193660"/>
      </p:ext>
    </p:extLst>
  </p:cSld>
  <p:clrMapOvr>
    <a:masterClrMapping/>
  </p:clrMapOvr>
  <p:transition advClick="0" advTm="12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251913" name="Object 9"/>
          <p:cNvGraphicFramePr>
            <a:graphicFrameLocks noChangeAspect="1"/>
          </p:cNvGraphicFramePr>
          <p:nvPr/>
        </p:nvGraphicFramePr>
        <p:xfrm>
          <a:off x="9525" y="765175"/>
          <a:ext cx="5391150" cy="344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1111111" imgH="7111111" progId="Photoshop.Image.8">
                  <p:embed/>
                </p:oleObj>
              </mc:Choice>
              <mc:Fallback>
                <p:oleObj name="Image" r:id="rId3" imgW="11111111" imgH="711111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765175"/>
                        <a:ext cx="5391150" cy="344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11" name="Nadpis 1"/>
          <p:cNvSpPr>
            <a:spLocks/>
          </p:cNvSpPr>
          <p:nvPr/>
        </p:nvSpPr>
        <p:spPr bwMode="auto">
          <a:xfrm>
            <a:off x="504825" y="188913"/>
            <a:ext cx="838835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1900" b="1" dirty="0">
                <a:solidFill>
                  <a:srgbClr val="0E2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Celková výroba energie na stanici J. G. Mendela</a:t>
            </a:r>
            <a:endParaRPr lang="en-GB" altLang="cs-CZ" sz="1900" b="1" dirty="0">
              <a:solidFill>
                <a:srgbClr val="0E2E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1914" name="Object 10"/>
          <p:cNvGraphicFramePr>
            <a:graphicFrameLocks noChangeAspect="1"/>
          </p:cNvGraphicFramePr>
          <p:nvPr/>
        </p:nvGraphicFramePr>
        <p:xfrm>
          <a:off x="3924300" y="3933825"/>
          <a:ext cx="3455988" cy="284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8292063" imgH="6831746" progId="Photoshop.Image.8">
                  <p:embed/>
                </p:oleObj>
              </mc:Choice>
              <mc:Fallback>
                <p:oleObj name="Image" r:id="rId5" imgW="8292063" imgH="6831746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3933825"/>
                        <a:ext cx="3455988" cy="284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1915" name="Picture 11" descr="DSCN078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865188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912" name="Nadpis 1"/>
          <p:cNvSpPr>
            <a:spLocks/>
          </p:cNvSpPr>
          <p:nvPr/>
        </p:nvSpPr>
        <p:spPr bwMode="auto">
          <a:xfrm>
            <a:off x="971550" y="4600575"/>
            <a:ext cx="38163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1700" b="1" dirty="0">
                <a:solidFill>
                  <a:srgbClr val="0E2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Vyrobená energie za období    </a:t>
            </a:r>
            <a:r>
              <a:rPr lang="en-US" altLang="cs-CZ" sz="1700" b="1" dirty="0">
                <a:solidFill>
                  <a:srgbClr val="0E2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28.1.–20.2.2015 </a:t>
            </a:r>
            <a:r>
              <a:rPr lang="cs-CZ" altLang="cs-CZ" sz="1700" b="1" dirty="0">
                <a:solidFill>
                  <a:srgbClr val="0E2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zdroje</a:t>
            </a:r>
            <a:endParaRPr lang="en-GB" altLang="cs-CZ" sz="1700" b="1" dirty="0">
              <a:solidFill>
                <a:srgbClr val="0E2E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15043"/>
      </p:ext>
    </p:extLst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5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25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866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Obrázek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Obrázek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388" y="188913"/>
            <a:ext cx="16891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676205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/>
          </p:cNvSpPr>
          <p:nvPr/>
        </p:nvSpPr>
        <p:spPr bwMode="auto">
          <a:xfrm>
            <a:off x="0" y="53975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eaLnBrk="1" hangingPunct="1"/>
            <a:r>
              <a:rPr lang="cs-CZ" altLang="cs-CZ" sz="3600" i="1" dirty="0">
                <a:solidFill>
                  <a:srgbClr val="FFFFFF"/>
                </a:solidFill>
                <a:latin typeface="Arial" charset="0"/>
              </a:rPr>
              <a:t>ostrov </a:t>
            </a:r>
            <a:r>
              <a:rPr lang="en-US" altLang="cs-CZ" sz="3600" i="1" dirty="0">
                <a:solidFill>
                  <a:srgbClr val="FFFFFF"/>
                </a:solidFill>
                <a:latin typeface="Arial" charset="0"/>
              </a:rPr>
              <a:t>James Ross Island</a:t>
            </a:r>
            <a:endParaRPr lang="cs-CZ" altLang="cs-CZ" sz="3600" i="1" dirty="0">
              <a:solidFill>
                <a:srgbClr val="FFFFFF"/>
              </a:solidFill>
              <a:latin typeface="Arial" charset="0"/>
            </a:endParaRPr>
          </a:p>
          <a:p>
            <a:pPr algn="r" eaLnBrk="1" hangingPunct="1"/>
            <a:r>
              <a:rPr lang="cs-CZ" altLang="cs-CZ" sz="2000" i="1" dirty="0">
                <a:solidFill>
                  <a:srgbClr val="FFFFFF"/>
                </a:solidFill>
                <a:latin typeface="Arial" charset="0"/>
              </a:rPr>
              <a:t>(ostrov Jamese </a:t>
            </a:r>
            <a:r>
              <a:rPr lang="cs-CZ" altLang="cs-CZ" sz="2000" i="1" dirty="0" err="1">
                <a:solidFill>
                  <a:srgbClr val="FFFFFF"/>
                </a:solidFill>
                <a:latin typeface="Arial" charset="0"/>
              </a:rPr>
              <a:t>Rosse</a:t>
            </a:r>
            <a:r>
              <a:rPr lang="cs-CZ" altLang="cs-CZ" sz="2000" i="1" dirty="0">
                <a:solidFill>
                  <a:srgbClr val="FFFFFF"/>
                </a:solidFill>
                <a:latin typeface="Arial" charset="0"/>
              </a:rPr>
              <a:t>)</a:t>
            </a:r>
            <a:endParaRPr lang="en-US" altLang="cs-CZ" sz="2000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7891" name="Picture 6" descr="13640293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0775"/>
            <a:ext cx="91440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903943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DSC_6318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 descr="DSC_0520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4538" y="0"/>
            <a:ext cx="4589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 descr="0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128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5" name="Picture 7" descr="E0310_upr"/>
          <p:cNvPicPr>
            <a:picLocks noChangeAspect="1" noChangeArrowheads="1"/>
          </p:cNvPicPr>
          <p:nvPr/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234950" y="2148820"/>
            <a:ext cx="88201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 sz="2200" b="1" dirty="0">
                <a:solidFill>
                  <a:srgbClr val="0E2E88"/>
                </a:solidFill>
              </a:rPr>
              <a:t>Českoslovenští vědci spolupracovali s národními programy </a:t>
            </a:r>
            <a:r>
              <a:rPr lang="en-GB" altLang="cs-CZ" sz="2200" b="1" dirty="0">
                <a:solidFill>
                  <a:srgbClr val="0E2E88"/>
                </a:solidFill>
              </a:rPr>
              <a:t>USA a</a:t>
            </a:r>
            <a:r>
              <a:rPr lang="cs-CZ" altLang="cs-CZ" sz="2200" b="1" dirty="0">
                <a:solidFill>
                  <a:srgbClr val="0E2E88"/>
                </a:solidFill>
              </a:rPr>
              <a:t> SSSR (60.–70. léta 20. století)</a:t>
            </a:r>
          </a:p>
          <a:p>
            <a:pPr>
              <a:lnSpc>
                <a:spcPct val="150000"/>
              </a:lnSpc>
            </a:pPr>
            <a:endParaRPr lang="en-GB" altLang="cs-CZ" sz="800" b="1" dirty="0">
              <a:solidFill>
                <a:srgbClr val="0E2E88"/>
              </a:solidFill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GB" altLang="cs-CZ" sz="2200" b="1" dirty="0">
                <a:solidFill>
                  <a:srgbClr val="0E2E88"/>
                </a:solidFill>
              </a:rPr>
              <a:t> </a:t>
            </a:r>
            <a:r>
              <a:rPr lang="cs-CZ" altLang="cs-CZ" sz="2200" b="1" dirty="0">
                <a:solidFill>
                  <a:srgbClr val="0E2E88"/>
                </a:solidFill>
              </a:rPr>
              <a:t>ostrov krále Jiřího</a:t>
            </a:r>
            <a:r>
              <a:rPr lang="en-GB" altLang="cs-CZ" sz="2200" b="1" dirty="0">
                <a:solidFill>
                  <a:srgbClr val="0E2E88"/>
                </a:solidFill>
              </a:rPr>
              <a:t>: 1994–</a:t>
            </a:r>
            <a:r>
              <a:rPr lang="cs-CZ" altLang="cs-CZ" sz="2200" b="1" dirty="0">
                <a:solidFill>
                  <a:srgbClr val="0E2E88"/>
                </a:solidFill>
              </a:rPr>
              <a:t>2004</a:t>
            </a:r>
            <a:r>
              <a:rPr lang="en-GB" altLang="cs-CZ" sz="2200" b="1" dirty="0">
                <a:solidFill>
                  <a:srgbClr val="0E2E88"/>
                </a:solidFill>
              </a:rPr>
              <a:t> (Pol</a:t>
            </a:r>
            <a:r>
              <a:rPr lang="cs-CZ" altLang="cs-CZ" sz="2200" b="1" dirty="0" err="1">
                <a:solidFill>
                  <a:srgbClr val="0E2E88"/>
                </a:solidFill>
              </a:rPr>
              <a:t>sko</a:t>
            </a:r>
            <a:r>
              <a:rPr lang="cs-CZ" altLang="cs-CZ" sz="2200" b="1" dirty="0">
                <a:solidFill>
                  <a:srgbClr val="0E2E88"/>
                </a:solidFill>
              </a:rPr>
              <a:t>, Peru</a:t>
            </a:r>
            <a:r>
              <a:rPr lang="en-GB" altLang="cs-CZ" sz="2200" b="1" dirty="0">
                <a:solidFill>
                  <a:srgbClr val="0E2E88"/>
                </a:solidFill>
              </a:rPr>
              <a:t>) 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altLang="cs-CZ" sz="2200" b="1" dirty="0">
                <a:solidFill>
                  <a:srgbClr val="0E2E88"/>
                </a:solidFill>
              </a:rPr>
              <a:t> ostrov </a:t>
            </a:r>
            <a:r>
              <a:rPr lang="en-GB" altLang="cs-CZ" sz="2200" b="1" dirty="0" err="1">
                <a:solidFill>
                  <a:srgbClr val="0E2E88"/>
                </a:solidFill>
              </a:rPr>
              <a:t>Galindez</a:t>
            </a:r>
            <a:r>
              <a:rPr lang="en-GB" altLang="cs-CZ" sz="2200" b="1" dirty="0">
                <a:solidFill>
                  <a:srgbClr val="0E2E88"/>
                </a:solidFill>
              </a:rPr>
              <a:t>: 2002–2006 (</a:t>
            </a:r>
            <a:r>
              <a:rPr lang="en-GB" altLang="cs-CZ" sz="2200" b="1" dirty="0" err="1">
                <a:solidFill>
                  <a:srgbClr val="0E2E88"/>
                </a:solidFill>
              </a:rPr>
              <a:t>Ukra</a:t>
            </a:r>
            <a:r>
              <a:rPr lang="cs-CZ" altLang="cs-CZ" sz="2200" b="1" dirty="0" err="1">
                <a:solidFill>
                  <a:srgbClr val="0E2E88"/>
                </a:solidFill>
              </a:rPr>
              <a:t>ina</a:t>
            </a:r>
            <a:r>
              <a:rPr lang="en-GB" altLang="cs-CZ" sz="2200" b="1" dirty="0">
                <a:solidFill>
                  <a:srgbClr val="0E2E88"/>
                </a:solidFill>
              </a:rPr>
              <a:t>)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GB" altLang="cs-CZ" sz="2200" b="1" dirty="0">
                <a:solidFill>
                  <a:srgbClr val="0E2E88"/>
                </a:solidFill>
              </a:rPr>
              <a:t> </a:t>
            </a:r>
            <a:r>
              <a:rPr lang="cs-CZ" altLang="cs-CZ" sz="2200" b="1" dirty="0">
                <a:solidFill>
                  <a:srgbClr val="0E2E88"/>
                </a:solidFill>
              </a:rPr>
              <a:t>ostrov </a:t>
            </a:r>
            <a:r>
              <a:rPr lang="en-GB" altLang="cs-CZ" sz="2200" b="1" dirty="0">
                <a:solidFill>
                  <a:srgbClr val="0E2E88"/>
                </a:solidFill>
              </a:rPr>
              <a:t>James</a:t>
            </a:r>
            <a:r>
              <a:rPr lang="cs-CZ" altLang="cs-CZ" sz="2200" b="1" dirty="0">
                <a:solidFill>
                  <a:srgbClr val="0E2E88"/>
                </a:solidFill>
              </a:rPr>
              <a:t>e</a:t>
            </a:r>
            <a:r>
              <a:rPr lang="en-GB" altLang="cs-CZ" sz="2200" b="1" dirty="0">
                <a:solidFill>
                  <a:srgbClr val="0E2E88"/>
                </a:solidFill>
              </a:rPr>
              <a:t> Ross</a:t>
            </a:r>
            <a:r>
              <a:rPr lang="cs-CZ" altLang="cs-CZ" sz="2200" b="1" dirty="0">
                <a:solidFill>
                  <a:srgbClr val="0E2E88"/>
                </a:solidFill>
              </a:rPr>
              <a:t>e</a:t>
            </a:r>
            <a:r>
              <a:rPr lang="en-GB" altLang="cs-CZ" sz="2200" b="1" dirty="0">
                <a:solidFill>
                  <a:srgbClr val="0E2E88"/>
                </a:solidFill>
              </a:rPr>
              <a:t>: </a:t>
            </a:r>
            <a:r>
              <a:rPr lang="cs-CZ" altLang="cs-CZ" sz="2200" b="1" dirty="0">
                <a:solidFill>
                  <a:srgbClr val="0E2E88"/>
                </a:solidFill>
              </a:rPr>
              <a:t>od roku </a:t>
            </a:r>
            <a:r>
              <a:rPr lang="en-GB" altLang="cs-CZ" sz="2200" b="1" dirty="0">
                <a:solidFill>
                  <a:srgbClr val="0E2E88"/>
                </a:solidFill>
              </a:rPr>
              <a:t>2004</a:t>
            </a:r>
            <a:endParaRPr lang="cs-CZ" altLang="cs-CZ" sz="2200" b="1" dirty="0">
              <a:solidFill>
                <a:srgbClr val="0E2E88"/>
              </a:solidFill>
            </a:endParaRPr>
          </a:p>
          <a:p>
            <a:pPr>
              <a:lnSpc>
                <a:spcPct val="150000"/>
              </a:lnSpc>
            </a:pPr>
            <a:endParaRPr lang="en-GB" altLang="cs-CZ" sz="800" b="1" dirty="0">
              <a:solidFill>
                <a:srgbClr val="0E2E88"/>
              </a:solidFill>
            </a:endParaRPr>
          </a:p>
          <a:p>
            <a:pPr>
              <a:lnSpc>
                <a:spcPct val="150000"/>
              </a:lnSpc>
            </a:pPr>
            <a:r>
              <a:rPr lang="cs-CZ" altLang="cs-CZ" sz="2200" b="1" dirty="0">
                <a:solidFill>
                  <a:srgbClr val="0E2E88"/>
                </a:solidFill>
              </a:rPr>
              <a:t>Terénní vědecká spolupráce s dalšího národními antarktickými programy </a:t>
            </a:r>
            <a:r>
              <a:rPr lang="en-GB" altLang="cs-CZ" sz="2200" b="1" dirty="0">
                <a:solidFill>
                  <a:srgbClr val="0E2E88"/>
                </a:solidFill>
              </a:rPr>
              <a:t>– Argentina, </a:t>
            </a:r>
            <a:r>
              <a:rPr lang="en-GB" altLang="cs-CZ" sz="2200" b="1" dirty="0" err="1">
                <a:solidFill>
                  <a:srgbClr val="0E2E88"/>
                </a:solidFill>
              </a:rPr>
              <a:t>Belgi</a:t>
            </a:r>
            <a:r>
              <a:rPr lang="cs-CZ" altLang="cs-CZ" sz="2200" b="1" dirty="0">
                <a:solidFill>
                  <a:srgbClr val="0E2E88"/>
                </a:solidFill>
              </a:rPr>
              <a:t>e</a:t>
            </a:r>
            <a:r>
              <a:rPr lang="en-GB" altLang="cs-CZ" sz="2200" b="1" dirty="0">
                <a:solidFill>
                  <a:srgbClr val="0E2E88"/>
                </a:solidFill>
              </a:rPr>
              <a:t>, Chile, </a:t>
            </a:r>
            <a:r>
              <a:rPr lang="cs-CZ" altLang="cs-CZ" sz="2200" b="1" dirty="0">
                <a:solidFill>
                  <a:srgbClr val="0E2E88"/>
                </a:solidFill>
              </a:rPr>
              <a:t>Polsko, Portugalsko, Španělsko, Turecko</a:t>
            </a:r>
            <a:r>
              <a:rPr lang="en-GB" altLang="cs-CZ" sz="2200" b="1" dirty="0">
                <a:solidFill>
                  <a:srgbClr val="0E2E88"/>
                </a:solidFill>
              </a:rPr>
              <a:t>,</a:t>
            </a:r>
            <a:r>
              <a:rPr lang="cs-CZ" altLang="cs-CZ" sz="2200" b="1" dirty="0">
                <a:solidFill>
                  <a:srgbClr val="0E2E88"/>
                </a:solidFill>
              </a:rPr>
              <a:t> </a:t>
            </a:r>
            <a:r>
              <a:rPr lang="en-GB" altLang="cs-CZ" sz="2200" b="1" dirty="0">
                <a:solidFill>
                  <a:srgbClr val="0E2E88"/>
                </a:solidFill>
              </a:rPr>
              <a:t>USA</a:t>
            </a:r>
            <a:r>
              <a:rPr lang="cs-CZ" altLang="cs-CZ" sz="2200" b="1" dirty="0">
                <a:solidFill>
                  <a:srgbClr val="0E2E88"/>
                </a:solidFill>
              </a:rPr>
              <a:t>, Velká Británie</a:t>
            </a:r>
            <a:endParaRPr lang="en-GB" altLang="cs-CZ" sz="2200" b="1" dirty="0">
              <a:solidFill>
                <a:srgbClr val="008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1" y="214188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kern="10" dirty="0">
                <a:solidFill>
                  <a:srgbClr val="0E2E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Stručná historie českého výzkumu Antarktidy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5400"/>
            <a:ext cx="9217026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17026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669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6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>
            <a:lum bright="-14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102858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DSC_94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102250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890449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DSC_0399 u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75750" cy="695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226449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490669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DSC_7558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7788"/>
            <a:ext cx="9180513" cy="696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839879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ázek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Obrázek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457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Obrázek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763" y="-25400"/>
            <a:ext cx="4567237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948803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SCN58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3" descr="P11701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440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4276" name="Rectang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55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80513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63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5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5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5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DSC_36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80513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6" descr="DSC_36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3357563"/>
            <a:ext cx="5435600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7" descr="DSC_3682 up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3708400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91676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40" name="Picture 8" descr="E0310_upr"/>
          <p:cNvPicPr>
            <a:picLocks noChangeAspect="1" noChangeArrowheads="1"/>
          </p:cNvPicPr>
          <p:nvPr/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8" name="Rectangle 3"/>
          <p:cNvSpPr>
            <a:spLocks noChangeArrowheads="1"/>
          </p:cNvSpPr>
          <p:nvPr/>
        </p:nvSpPr>
        <p:spPr bwMode="auto">
          <a:xfrm>
            <a:off x="107504" y="2025331"/>
            <a:ext cx="9036496" cy="477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E2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Odezva antarktických </a:t>
            </a:r>
            <a:r>
              <a:rPr lang="cs-CZ" sz="2200" b="1" dirty="0" err="1">
                <a:solidFill>
                  <a:srgbClr val="0E2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</a:t>
            </a:r>
            <a:r>
              <a:rPr lang="cs-CZ" sz="2200" b="1" dirty="0">
                <a:solidFill>
                  <a:srgbClr val="0E2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 ekosystémů a jejich složek na dřívější, současné a budoucí environmentální změny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E2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Mapování antarktického prostředí od geologie po živé organismy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E2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antarktické druhy – rozšiřování obecného povědomí o druhové diverzitě antarktických organismů</a:t>
            </a:r>
          </a:p>
          <a:p>
            <a:pPr algn="l"/>
            <a:endParaRPr lang="cs-CZ" altLang="en-US" sz="2400" b="1" dirty="0">
              <a:solidFill>
                <a:srgbClr val="0E2E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Hlavní vědní disciplíny:</a:t>
            </a:r>
            <a:br>
              <a:rPr lang="cs-CZ" altLang="en-US" sz="2400" b="1" dirty="0">
                <a:solidFill>
                  <a:srgbClr val="0E2E8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en-US" sz="1900" b="1" dirty="0">
                <a:solidFill>
                  <a:srgbClr val="0E2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geologie, geomorfologie, paleontologie, (environmentální) geochemie, 	meteorologie, klimatologie, výzkum permafrostu, hydrologie, glaciologie</a:t>
            </a:r>
            <a:b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botanika, ekologie, mikrobiologie, rostlinná fyziologie, půdní biologie, 	ichtyologie, parazitologie, ornitologie, živočišná fyziologie</a:t>
            </a:r>
          </a:p>
          <a:p>
            <a:pPr algn="l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endParaRPr lang="cs-CZ" altLang="en-US" sz="1900" b="1" dirty="0">
              <a:solidFill>
                <a:srgbClr val="0E2E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1" y="232772"/>
            <a:ext cx="9143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300" b="1" kern="10" dirty="0">
                <a:solidFill>
                  <a:srgbClr val="0E2E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Současné zaměření Českého antarktického výzkumného programu</a:t>
            </a:r>
            <a:endParaRPr lang="en-GB" sz="3300" b="1" kern="10" dirty="0">
              <a:solidFill>
                <a:srgbClr val="0E2E8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134696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4979" name="Picture 3" descr="JS_IMG_82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16632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162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122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84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 descr="DSCN53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815073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DSC_0666 u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748444"/>
      </p:ext>
    </p:ext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DSCN58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8051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 descr="JGM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460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746171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3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4" descr="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3429000"/>
            <a:ext cx="46434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5" descr="2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96885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JRI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8229600" cy="796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5105400" y="1447800"/>
            <a:ext cx="914400" cy="9906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0" y="0"/>
            <a:ext cx="2743200" cy="8540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1"/>
                </a:solidFill>
              </a:rPr>
              <a:t>James Ross Island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1"/>
                </a:solidFill>
              </a:rPr>
              <a:t>archipelago</a:t>
            </a:r>
            <a:endParaRPr lang="en-GB" altLang="cs-CZ" sz="2000" b="1">
              <a:solidFill>
                <a:schemeClr val="bg1"/>
              </a:solidFill>
            </a:endParaRP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6553200" y="1905000"/>
            <a:ext cx="2590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800" b="1" dirty="0">
                <a:solidFill>
                  <a:srgbClr val="FFFFFF"/>
                </a:solidFill>
              </a:rPr>
              <a:t>ostrov </a:t>
            </a:r>
            <a:r>
              <a:rPr lang="en-GB" altLang="cs-CZ" sz="1800" b="1" dirty="0">
                <a:solidFill>
                  <a:srgbClr val="FFFFFF"/>
                </a:solidFill>
              </a:rPr>
              <a:t>James</a:t>
            </a:r>
            <a:r>
              <a:rPr lang="cs-CZ" altLang="cs-CZ" sz="1800" b="1" dirty="0">
                <a:solidFill>
                  <a:srgbClr val="FFFFFF"/>
                </a:solidFill>
              </a:rPr>
              <a:t>e </a:t>
            </a:r>
            <a:r>
              <a:rPr lang="en-GB" altLang="cs-CZ" sz="1800" b="1" dirty="0">
                <a:solidFill>
                  <a:srgbClr val="FFFFFF"/>
                </a:solidFill>
              </a:rPr>
              <a:t>Ross</a:t>
            </a:r>
            <a:r>
              <a:rPr lang="cs-CZ" altLang="cs-CZ" sz="1800" b="1" dirty="0">
                <a:solidFill>
                  <a:srgbClr val="FFFFFF"/>
                </a:solidFill>
              </a:rPr>
              <a:t>e</a:t>
            </a:r>
            <a:endParaRPr lang="en-GB" altLang="cs-CZ" sz="1800" dirty="0">
              <a:solidFill>
                <a:srgbClr val="FFFFFF"/>
              </a:solidFill>
            </a:endParaRPr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5292080" y="5229200"/>
            <a:ext cx="37296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1800" dirty="0">
                <a:solidFill>
                  <a:srgbClr val="FFFFFF"/>
                </a:solidFill>
              </a:rPr>
              <a:t>Největší leduprosté území             v oblasti Antarktického poloostrova</a:t>
            </a:r>
            <a:endParaRPr lang="en-GB" altLang="cs-CZ" sz="1800" dirty="0">
              <a:solidFill>
                <a:srgbClr val="FFFFFF"/>
              </a:solidFill>
            </a:endParaRPr>
          </a:p>
        </p:txBody>
      </p:sp>
      <p:grpSp>
        <p:nvGrpSpPr>
          <p:cNvPr id="138247" name="Group 7"/>
          <p:cNvGrpSpPr>
            <a:grpSpLocks/>
          </p:cNvGrpSpPr>
          <p:nvPr/>
        </p:nvGrpSpPr>
        <p:grpSpPr bwMode="auto">
          <a:xfrm>
            <a:off x="0" y="0"/>
            <a:ext cx="6019800" cy="6858000"/>
            <a:chOff x="0" y="0"/>
            <a:chExt cx="3792" cy="4320"/>
          </a:xfrm>
        </p:grpSpPr>
        <p:pic>
          <p:nvPicPr>
            <p:cNvPr id="138248" name="Picture 8" descr="JRI_topo_mapa_l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34" cy="432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8249" name="Line 9"/>
            <p:cNvSpPr>
              <a:spLocks noChangeShapeType="1"/>
            </p:cNvSpPr>
            <p:nvPr/>
          </p:nvSpPr>
          <p:spPr bwMode="auto">
            <a:xfrm flipV="1">
              <a:off x="3120" y="1536"/>
              <a:ext cx="672" cy="278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8250" name="Line 10"/>
            <p:cNvSpPr>
              <a:spLocks noChangeShapeType="1"/>
            </p:cNvSpPr>
            <p:nvPr/>
          </p:nvSpPr>
          <p:spPr bwMode="auto">
            <a:xfrm>
              <a:off x="3120" y="0"/>
              <a:ext cx="672" cy="91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5410200" y="0"/>
            <a:ext cx="373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1200">
                <a:solidFill>
                  <a:srgbClr val="FFFFFF"/>
                </a:solidFill>
              </a:rPr>
              <a:t>LANDSAT 7TM, 21/02/2000</a:t>
            </a:r>
            <a:endParaRPr lang="en-GB" altLang="cs-CZ" sz="1200">
              <a:solidFill>
                <a:srgbClr val="FFFFFF"/>
              </a:solidFill>
            </a:endParaRPr>
          </a:p>
        </p:txBody>
      </p:sp>
      <p:pic>
        <p:nvPicPr>
          <p:cNvPr id="138252" name="Picture 12" descr="Mendel_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3494088"/>
            <a:ext cx="5029200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5" grpId="0" autoUpdateAnimBg="0"/>
      <p:bldP spid="138246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Nadpis 1"/>
          <p:cNvSpPr>
            <a:spLocks/>
          </p:cNvSpPr>
          <p:nvPr/>
        </p:nvSpPr>
        <p:spPr bwMode="auto">
          <a:xfrm>
            <a:off x="0" y="53975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eaLnBrk="1" hangingPunct="1"/>
            <a:endParaRPr lang="en-US" altLang="cs-CZ" sz="2000" i="1">
              <a:solidFill>
                <a:srgbClr val="17375E"/>
              </a:solidFill>
              <a:latin typeface="Arial" charset="0"/>
            </a:endParaRPr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366545"/>
      </p:ext>
    </p:extLst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952610"/>
      </p:ext>
    </p:extLst>
  </p:cSld>
  <p:clrMapOvr>
    <a:masterClrMapping/>
  </p:clrMapOvr>
  <p:transition spd="slow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064582"/>
      </p:ext>
    </p:extLst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Obráze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Obrázek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25" y="188913"/>
            <a:ext cx="143192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Obrázek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188913"/>
            <a:ext cx="4859338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236" y="4725144"/>
            <a:ext cx="2110921" cy="64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11405"/>
      </p:ext>
    </p:extLst>
  </p:cSld>
  <p:clrMapOvr>
    <a:masterClrMapping/>
  </p:clrMapOvr>
  <p:transition spd="slow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5" descr="Bibby_Panoram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79788"/>
            <a:ext cx="9180513" cy="347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186129"/>
      </p:ext>
    </p:extLst>
  </p:cSld>
  <p:clrMapOvr>
    <a:masterClrMapping/>
  </p:clrMapOvr>
  <p:transition spd="slow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 descr="C:\Users\Daniel Nývlt\Downloads\CzechPolar2\Sablony_loga\carp\bile-bile-pruhled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685" y="2636838"/>
            <a:ext cx="165576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499992" y="535913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2000" b="1" dirty="0">
                <a:solidFill>
                  <a:srgbClr val="FFFFFF"/>
                </a:solidFill>
                <a:latin typeface="Calibri" panose="020F0502020204030204" pitchFamily="34" charset="0"/>
              </a:rPr>
              <a:t>Daniel </a:t>
            </a:r>
            <a:r>
              <a:rPr lang="en-GB" sz="20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Nývlt</a:t>
            </a:r>
            <a:endParaRPr lang="cs-CZ" sz="20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r"/>
            <a:r>
              <a:rPr lang="cs-CZ" sz="2000" b="1" dirty="0">
                <a:solidFill>
                  <a:srgbClr val="FFFFFF"/>
                </a:solidFill>
                <a:latin typeface="Calibri" panose="020F0502020204030204" pitchFamily="34" charset="0"/>
              </a:rPr>
              <a:t>Pavel Kapler</a:t>
            </a:r>
            <a:endParaRPr lang="en-GB" sz="20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r"/>
            <a:r>
              <a:rPr lang="en-GB" sz="1600" dirty="0">
                <a:solidFill>
                  <a:srgbClr val="FFFFFF"/>
                </a:solidFill>
                <a:latin typeface="Calibri" panose="020F0502020204030204" pitchFamily="34" charset="0"/>
              </a:rPr>
              <a:t>	</a:t>
            </a:r>
            <a:r>
              <a:rPr lang="en-GB" sz="1600" dirty="0" err="1">
                <a:solidFill>
                  <a:srgbClr val="FFFFFF"/>
                </a:solidFill>
                <a:latin typeface="Calibri" panose="020F0502020204030204" pitchFamily="34" charset="0"/>
              </a:rPr>
              <a:t>Geogra</a:t>
            </a:r>
            <a:r>
              <a:rPr lang="cs-CZ" sz="1600" dirty="0" err="1">
                <a:solidFill>
                  <a:srgbClr val="FFFFFF"/>
                </a:solidFill>
                <a:latin typeface="Calibri" panose="020F0502020204030204" pitchFamily="34" charset="0"/>
              </a:rPr>
              <a:t>fický</a:t>
            </a:r>
            <a:r>
              <a:rPr lang="cs-CZ" sz="1600" dirty="0">
                <a:solidFill>
                  <a:srgbClr val="FFFFFF"/>
                </a:solidFill>
                <a:latin typeface="Calibri" panose="020F0502020204030204" pitchFamily="34" charset="0"/>
              </a:rPr>
              <a:t> ústav</a:t>
            </a:r>
            <a:endParaRPr lang="en-GB" sz="16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r"/>
            <a:r>
              <a:rPr lang="en-GB" sz="1600" dirty="0">
                <a:solidFill>
                  <a:srgbClr val="FFFFFF"/>
                </a:solidFill>
                <a:latin typeface="Calibri" panose="020F0502020204030204" pitchFamily="34" charset="0"/>
              </a:rPr>
              <a:t>		</a:t>
            </a:r>
            <a:r>
              <a:rPr lang="cs-CZ" sz="1600" dirty="0">
                <a:solidFill>
                  <a:srgbClr val="FFFFFF"/>
                </a:solidFill>
                <a:latin typeface="Calibri" panose="020F0502020204030204" pitchFamily="34" charset="0"/>
              </a:rPr>
              <a:t>Přírodovědecká fakulta</a:t>
            </a:r>
            <a:endParaRPr lang="en-GB" sz="16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r"/>
            <a:r>
              <a:rPr lang="en-GB" sz="1600" dirty="0">
                <a:solidFill>
                  <a:srgbClr val="FFFFFF"/>
                </a:solidFill>
                <a:latin typeface="Calibri" panose="020F0502020204030204" pitchFamily="34" charset="0"/>
              </a:rPr>
              <a:t>		Masaryk</a:t>
            </a:r>
            <a:r>
              <a:rPr lang="cs-CZ" sz="1600" dirty="0">
                <a:solidFill>
                  <a:srgbClr val="FFFFFF"/>
                </a:solidFill>
                <a:latin typeface="Calibri" panose="020F0502020204030204" pitchFamily="34" charset="0"/>
              </a:rPr>
              <a:t>ova</a:t>
            </a:r>
            <a:r>
              <a:rPr lang="en-GB" sz="16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cs-CZ" sz="1600" dirty="0">
                <a:solidFill>
                  <a:srgbClr val="FFFFFF"/>
                </a:solidFill>
                <a:latin typeface="Calibri" panose="020F0502020204030204" pitchFamily="34" charset="0"/>
              </a:rPr>
              <a:t>u</a:t>
            </a:r>
            <a:r>
              <a:rPr lang="en-GB" sz="1600" dirty="0" err="1">
                <a:solidFill>
                  <a:srgbClr val="FFFFFF"/>
                </a:solidFill>
                <a:latin typeface="Calibri" panose="020F0502020204030204" pitchFamily="34" charset="0"/>
              </a:rPr>
              <a:t>niv</a:t>
            </a:r>
            <a:r>
              <a:rPr lang="cs-CZ" sz="1600" dirty="0" err="1">
                <a:solidFill>
                  <a:srgbClr val="FFFFFF"/>
                </a:solidFill>
                <a:latin typeface="Calibri" panose="020F0502020204030204" pitchFamily="34" charset="0"/>
              </a:rPr>
              <a:t>erzita</a:t>
            </a:r>
            <a:r>
              <a:rPr lang="cs-CZ" sz="1600" dirty="0">
                <a:solidFill>
                  <a:srgbClr val="FFFFFF"/>
                </a:solidFill>
                <a:latin typeface="Calibri" panose="020F0502020204030204" pitchFamily="34" charset="0"/>
              </a:rPr>
              <a:t>, </a:t>
            </a:r>
            <a:r>
              <a:rPr lang="en-GB" sz="1600" dirty="0">
                <a:solidFill>
                  <a:srgbClr val="FFFFFF"/>
                </a:solidFill>
                <a:latin typeface="Calibri" panose="020F0502020204030204" pitchFamily="34" charset="0"/>
              </a:rPr>
              <a:t>Brno</a:t>
            </a:r>
            <a:endParaRPr lang="cs-CZ" sz="1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087724" y="6154271"/>
            <a:ext cx="39604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cs-CZ" sz="3000" b="1" dirty="0">
                <a:solidFill>
                  <a:srgbClr val="FFFFFF"/>
                </a:solidFill>
                <a:latin typeface="Calibri" panose="020F0502020204030204" pitchFamily="34" charset="0"/>
              </a:rPr>
              <a:t>https://carp.sci.muni.cz</a:t>
            </a:r>
          </a:p>
        </p:txBody>
      </p:sp>
      <p:sp>
        <p:nvSpPr>
          <p:cNvPr id="2" name="Obdélník 1"/>
          <p:cNvSpPr/>
          <p:nvPr/>
        </p:nvSpPr>
        <p:spPr>
          <a:xfrm>
            <a:off x="1331640" y="149731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cs-CZ" altLang="cs-CZ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hlinkClick r:id="rId5"/>
              </a:rPr>
              <a:t>www.facebook.com/polar.sci.muni.cz</a:t>
            </a:r>
            <a:br>
              <a:rPr lang="cs-CZ" altLang="cs-CZ" b="1" i="1" dirty="0">
                <a:solidFill>
                  <a:schemeClr val="accent4">
                    <a:lumMod val="95000"/>
                    <a:lumOff val="5000"/>
                  </a:schemeClr>
                </a:solidFill>
                <a:latin typeface="Arial" charset="0"/>
              </a:rPr>
            </a:br>
            <a:r>
              <a:rPr lang="cs-CZ" altLang="cs-CZ" b="1" i="1" dirty="0">
                <a:solidFill>
                  <a:schemeClr val="accent4">
                    <a:lumMod val="95000"/>
                    <a:lumOff val="5000"/>
                  </a:schemeClr>
                </a:solidFill>
                <a:latin typeface="Arial" charset="0"/>
              </a:rPr>
              <a:t>Český antarktický výzkumný program</a:t>
            </a:r>
            <a:endParaRPr lang="en-US" altLang="cs-CZ" b="1" i="1" dirty="0">
              <a:solidFill>
                <a:schemeClr val="accent4">
                  <a:lumMod val="95000"/>
                  <a:lumOff val="5000"/>
                </a:schemeClr>
              </a:solidFill>
              <a:latin typeface="Arial" charset="0"/>
            </a:endParaRPr>
          </a:p>
        </p:txBody>
      </p:sp>
      <p:pic>
        <p:nvPicPr>
          <p:cNvPr id="8" name="Picture 4" descr="logos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9864" y="3241675"/>
            <a:ext cx="1944688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7023" y="3284984"/>
            <a:ext cx="2110921" cy="64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55584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T0750_u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694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7504" y="188640"/>
            <a:ext cx="4781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Meteorology and climatology</a:t>
            </a:r>
          </a:p>
          <a:p>
            <a:endParaRPr lang="en-GB" sz="1200" b="1" dirty="0"/>
          </a:p>
          <a:p>
            <a:pPr marL="285750" indent="-285750">
              <a:buFontTx/>
              <a:buChar char="-"/>
            </a:pPr>
            <a:r>
              <a:rPr lang="en-GB" sz="1800" dirty="0"/>
              <a:t>air temperature variability over ice-free areas of Antarctica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UV radiation variability and differences between Antarctica, the Arctic and Central Europe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aerosol concentrations in relationship to local atmospheric circulation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effect of meteorological parameters on mass balance of small glaciers on JRI</a:t>
            </a:r>
          </a:p>
          <a:p>
            <a:pPr marL="285750" indent="-285750">
              <a:buFontTx/>
              <a:buChar char="-"/>
            </a:pPr>
            <a:endParaRPr lang="cs-CZ" sz="1800" dirty="0"/>
          </a:p>
          <a:p>
            <a:pPr marL="285750" indent="-285750">
              <a:buFontTx/>
              <a:buChar char="-"/>
            </a:pPr>
            <a:endParaRPr lang="en-GB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8632" y="86252"/>
            <a:ext cx="4147158" cy="319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22268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0099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8288</TotalTime>
  <Words>985</Words>
  <Application>Microsoft Office PowerPoint</Application>
  <PresentationFormat>Předvádění na obrazovce (4:3)</PresentationFormat>
  <Paragraphs>155</Paragraphs>
  <Slides>85</Slides>
  <Notes>30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85</vt:i4>
      </vt:variant>
    </vt:vector>
  </HeadingPairs>
  <TitlesOfParts>
    <vt:vector size="96" baseType="lpstr">
      <vt:lpstr>Arial</vt:lpstr>
      <vt:lpstr>Arial Unicode MS</vt:lpstr>
      <vt:lpstr>Calibri</vt:lpstr>
      <vt:lpstr>Calibri Light</vt:lpstr>
      <vt:lpstr>Times New Roman</vt:lpstr>
      <vt:lpstr>Verdana</vt:lpstr>
      <vt:lpstr>Wingdings</vt:lpstr>
      <vt:lpstr>Default Design</vt:lpstr>
      <vt:lpstr>Motiv Office</vt:lpstr>
      <vt:lpstr>CorelDRAW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Czech Polar Reports mezinárodní vědecký časopis vydáván od roku 2011 od roku 2014 součástí databáze Scopus (Elsevier) od roku 2020 sledován Web of Science (Clarivate Analytics)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CGU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Daniel Nývlt</dc:creator>
  <cp:lastModifiedBy>GT3</cp:lastModifiedBy>
  <cp:revision>764</cp:revision>
  <dcterms:created xsi:type="dcterms:W3CDTF">2004-04-02T08:32:03Z</dcterms:created>
  <dcterms:modified xsi:type="dcterms:W3CDTF">2022-02-24T13:55:36Z</dcterms:modified>
</cp:coreProperties>
</file>