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ommentAuthors.xml" ContentType="application/vnd.openxmlformats-officedocument.presentationml.commentAuthors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8" r:id="rId3"/>
    <p:sldMasterId id="2147483701" r:id="rId4"/>
    <p:sldMasterId id="2147483714" r:id="rId5"/>
  </p:sldMasterIdLst>
  <p:notesMasterIdLst>
    <p:notesMasterId r:id="rId38"/>
  </p:notesMasterIdLst>
  <p:sldIdLst>
    <p:sldId id="256" r:id="rId6"/>
    <p:sldId id="347" r:id="rId7"/>
    <p:sldId id="327" r:id="rId8"/>
    <p:sldId id="331" r:id="rId9"/>
    <p:sldId id="330" r:id="rId10"/>
    <p:sldId id="328" r:id="rId11"/>
    <p:sldId id="329" r:id="rId12"/>
    <p:sldId id="300" r:id="rId13"/>
    <p:sldId id="317" r:id="rId14"/>
    <p:sldId id="310" r:id="rId15"/>
    <p:sldId id="343" r:id="rId16"/>
    <p:sldId id="338" r:id="rId17"/>
    <p:sldId id="313" r:id="rId18"/>
    <p:sldId id="337" r:id="rId19"/>
    <p:sldId id="333" r:id="rId20"/>
    <p:sldId id="297" r:id="rId21"/>
    <p:sldId id="326" r:id="rId22"/>
    <p:sldId id="342" r:id="rId23"/>
    <p:sldId id="334" r:id="rId24"/>
    <p:sldId id="344" r:id="rId25"/>
    <p:sldId id="299" r:id="rId26"/>
    <p:sldId id="339" r:id="rId27"/>
    <p:sldId id="335" r:id="rId28"/>
    <p:sldId id="340" r:id="rId29"/>
    <p:sldId id="345" r:id="rId30"/>
    <p:sldId id="346" r:id="rId31"/>
    <p:sldId id="336" r:id="rId32"/>
    <p:sldId id="332" r:id="rId33"/>
    <p:sldId id="306" r:id="rId34"/>
    <p:sldId id="301" r:id="rId35"/>
    <p:sldId id="341" r:id="rId36"/>
    <p:sldId id="295" r:id="rId3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c. MUDr. Vojtěch Melenovský, CSc." initials="dMVMC" lastIdx="3" clrIdx="0">
    <p:extLst>
      <p:ext uri="{19B8F6BF-5375-455C-9EA6-DF929625EA0E}">
        <p15:presenceInfo xmlns:p15="http://schemas.microsoft.com/office/powerpoint/2012/main" xmlns="" userId="doc. MUDr. Vojtěch Melenovský, CSc.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Styl Středně sytá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80" d="100"/>
          <a:sy n="80" d="100"/>
        </p:scale>
        <p:origin x="-3300" y="-11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BAEE54-9087-4F77-B864-AB1EDF2F9046}" type="datetimeFigureOut">
              <a:rPr lang="en-US" smtClean="0"/>
              <a:pPr/>
              <a:t>12/1/2017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09837-2DB7-423B-A3BD-A531E57B2EF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CC5D86-9F5D-4178-8D44-20E6D805D30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" name="Zástupný symbol pro poznámky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CC5D86-9F5D-4178-8D44-20E6D805D30D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9837-2DB7-423B-A3BD-A531E57B2EF7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9837-2DB7-423B-A3BD-A531E57B2EF7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9837-2DB7-423B-A3BD-A531E57B2EF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2F00C8-43E9-46E0-B5B5-E0EC60A1A5DC}" type="slidenum">
              <a:rPr lang="cs-CZ" smtClean="0">
                <a:solidFill>
                  <a:prstClr val="black"/>
                </a:solidFill>
              </a:rPr>
              <a:pPr/>
              <a:t>10</a:t>
            </a:fld>
            <a:endParaRPr lang="cs-CZ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9837-2DB7-423B-A3BD-A531E57B2EF7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809837-2DB7-423B-A3BD-A531E57B2EF7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254861-DF9E-43DE-ADA3-4600E1635E0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AF7A4-EBB1-453D-9085-B3124E9315F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61BDB3-2713-491E-9F59-02DCC08EFBF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747CBA-CE28-459C-930B-F26999F8FE2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6AD82-1704-45C5-ACED-A0B5993C654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F2786-7473-4A63-A647-3301BD75784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B80F3-3620-4780-A3C0-217AAE3FA6E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25D2DE-0BB9-4EE8-B822-BC0518FA33D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7863D-9125-422D-B3E8-5F80E1989BC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E4B72-F46D-4DC7-8E99-0E745BBB10D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47CAED-8D55-4DE8-947B-66915EA15CB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44A93-B97D-4E87-8546-C5E6C8C6AA7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715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DDCC7A-3865-4990-A2E3-8360F59F6B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41148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40386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3DBB9-63E2-4542-AD66-C3DB24CC17C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2585D-A756-4F57-96CF-17F381084F0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FB065-D99F-43E9-8FF0-75C06416DE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0AC18D-DC67-419E-9762-F54B41BA8D7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C4B24-83BD-4AB6-AD22-B7913D1348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F02698-681F-480A-858A-025EB8B6685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15E9A-CD10-45F1-A9C1-CE8F573FC1B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87F43E-C287-4328-BADD-66994143CAF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AED9BE-B3E0-455F-AC6B-F737E9F49D8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A1923-81EA-4E53-8788-D772C0878DA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CECFF-3332-4210-BDF6-06E09FC559A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1D7AD-A697-455E-9333-C3303F3B6E3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06F21-C0D4-4C07-BBD0-1BA4476C661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1203F3-0AE2-455A-A120-10501ED4961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1" y="2130425"/>
            <a:ext cx="7772401" cy="1470026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3" y="3886200"/>
            <a:ext cx="64008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1.12.2017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1.12.2017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2" y="4406903"/>
            <a:ext cx="77724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2" y="2906714"/>
            <a:ext cx="7772401" cy="1500187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1.12.2017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599" cy="4525963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599" cy="4525963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1.12.2017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9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154" indent="0">
              <a:buNone/>
              <a:defRPr sz="19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2" indent="0">
              <a:buNone/>
              <a:defRPr sz="1600" b="1"/>
            </a:lvl8pPr>
            <a:lvl9pPr marL="3657236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9" cy="3951288"/>
          </a:xfrm>
        </p:spPr>
        <p:txBody>
          <a:bodyPr/>
          <a:lstStyle>
            <a:lvl1pPr>
              <a:defRPr sz="25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4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154" indent="0">
              <a:buNone/>
              <a:defRPr sz="19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2" indent="0">
              <a:buNone/>
              <a:defRPr sz="1600" b="1"/>
            </a:lvl8pPr>
            <a:lvl9pPr marL="3657236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4" cy="3951288"/>
          </a:xfrm>
        </p:spPr>
        <p:txBody>
          <a:bodyPr/>
          <a:lstStyle>
            <a:lvl1pPr>
              <a:defRPr sz="25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1.12.2017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1.12.2017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1.12.2017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2" cy="1162049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4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5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2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1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2" indent="0">
              <a:buNone/>
              <a:defRPr sz="900"/>
            </a:lvl8pPr>
            <a:lvl9pPr marL="3657236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1.12.2017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90" y="4800603"/>
            <a:ext cx="5486400" cy="566737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90" y="61277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500"/>
            </a:lvl3pPr>
            <a:lvl4pPr marL="1371463" indent="0">
              <a:buNone/>
              <a:defRPr sz="1900"/>
            </a:lvl4pPr>
            <a:lvl5pPr marL="1828617" indent="0">
              <a:buNone/>
              <a:defRPr sz="1900"/>
            </a:lvl5pPr>
            <a:lvl6pPr marL="2285771" indent="0">
              <a:buNone/>
              <a:defRPr sz="1900"/>
            </a:lvl6pPr>
            <a:lvl7pPr marL="2742926" indent="0">
              <a:buNone/>
              <a:defRPr sz="1900"/>
            </a:lvl7pPr>
            <a:lvl8pPr marL="3200082" indent="0">
              <a:buNone/>
              <a:defRPr sz="1900"/>
            </a:lvl8pPr>
            <a:lvl9pPr marL="3657236" indent="0">
              <a:buNone/>
              <a:defRPr sz="19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90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1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2" indent="0">
              <a:buNone/>
              <a:defRPr sz="900"/>
            </a:lvl8pPr>
            <a:lvl9pPr marL="3657236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1.12.2017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1.12.2017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1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1.12.2017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1.12.2017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381002"/>
            <a:ext cx="8229601" cy="13716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1" y="1981201"/>
            <a:ext cx="4038599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1"/>
            <a:ext cx="4038599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044A93-B97D-4E87-8546-C5E6C8C6AA7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1" y="2130425"/>
            <a:ext cx="7772401" cy="1470026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3" y="3886200"/>
            <a:ext cx="64008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1.12.2017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43608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1.12.2017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84897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2" y="4406903"/>
            <a:ext cx="77724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2" y="2906714"/>
            <a:ext cx="7772401" cy="1500187"/>
          </a:xfrm>
        </p:spPr>
        <p:txBody>
          <a:bodyPr anchor="b"/>
          <a:lstStyle>
            <a:lvl1pPr marL="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1.12.2017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588120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599" cy="4525963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599" cy="4525963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19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1.12.2017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42035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9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154" indent="0">
              <a:buNone/>
              <a:defRPr sz="19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2" indent="0">
              <a:buNone/>
              <a:defRPr sz="1600" b="1"/>
            </a:lvl8pPr>
            <a:lvl9pPr marL="3657236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9" cy="3951288"/>
          </a:xfrm>
        </p:spPr>
        <p:txBody>
          <a:bodyPr/>
          <a:lstStyle>
            <a:lvl1pPr>
              <a:defRPr sz="25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4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154" indent="0">
              <a:buNone/>
              <a:defRPr sz="19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2" indent="0">
              <a:buNone/>
              <a:defRPr sz="1600" b="1"/>
            </a:lvl8pPr>
            <a:lvl9pPr marL="3657236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4" cy="3951288"/>
          </a:xfrm>
        </p:spPr>
        <p:txBody>
          <a:bodyPr/>
          <a:lstStyle>
            <a:lvl1pPr>
              <a:defRPr sz="2500"/>
            </a:lvl1pPr>
            <a:lvl2pPr>
              <a:defRPr sz="19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1.12.2017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21201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1.12.2017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27380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1.12.2017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36071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2" cy="1162049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4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5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2" cy="4691064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1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2" indent="0">
              <a:buNone/>
              <a:defRPr sz="900"/>
            </a:lvl8pPr>
            <a:lvl9pPr marL="3657236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1.12.2017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49826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90" y="4800603"/>
            <a:ext cx="5486400" cy="566737"/>
          </a:xfrm>
        </p:spPr>
        <p:txBody>
          <a:bodyPr anchor="b"/>
          <a:lstStyle>
            <a:lvl1pPr algn="l">
              <a:defRPr sz="19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90" y="61277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500"/>
            </a:lvl3pPr>
            <a:lvl4pPr marL="1371463" indent="0">
              <a:buNone/>
              <a:defRPr sz="1900"/>
            </a:lvl4pPr>
            <a:lvl5pPr marL="1828617" indent="0">
              <a:buNone/>
              <a:defRPr sz="1900"/>
            </a:lvl5pPr>
            <a:lvl6pPr marL="2285771" indent="0">
              <a:buNone/>
              <a:defRPr sz="1900"/>
            </a:lvl6pPr>
            <a:lvl7pPr marL="2742926" indent="0">
              <a:buNone/>
              <a:defRPr sz="1900"/>
            </a:lvl7pPr>
            <a:lvl8pPr marL="3200082" indent="0">
              <a:buNone/>
              <a:defRPr sz="1900"/>
            </a:lvl8pPr>
            <a:lvl9pPr marL="3657236" indent="0">
              <a:buNone/>
              <a:defRPr sz="19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90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09" indent="0">
              <a:buNone/>
              <a:defRPr sz="1100"/>
            </a:lvl3pPr>
            <a:lvl4pPr marL="1371463" indent="0">
              <a:buNone/>
              <a:defRPr sz="900"/>
            </a:lvl4pPr>
            <a:lvl5pPr marL="1828617" indent="0">
              <a:buNone/>
              <a:defRPr sz="900"/>
            </a:lvl5pPr>
            <a:lvl6pPr marL="2285771" indent="0">
              <a:buNone/>
              <a:defRPr sz="900"/>
            </a:lvl6pPr>
            <a:lvl7pPr marL="2742926" indent="0">
              <a:buNone/>
              <a:defRPr sz="900"/>
            </a:lvl7pPr>
            <a:lvl8pPr marL="3200082" indent="0">
              <a:buNone/>
              <a:defRPr sz="900"/>
            </a:lvl8pPr>
            <a:lvl9pPr marL="3657236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1.12.2017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1249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1.12.2017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1.12.2017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49672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1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1.12.2017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931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1.12.2017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1.12.2017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1.12.2017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247BFD-634E-4231-8E23-53F34FA49E78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4273C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6D06E2-B912-4C62-9037-EF710A3813E0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1" cy="1143000"/>
          </a:xfrm>
          <a:prstGeom prst="rect">
            <a:avLst/>
          </a:prstGeom>
        </p:spPr>
        <p:txBody>
          <a:bodyPr vert="horz" lIns="91432" tIns="45715" rIns="91432" bIns="45715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1" y="1600202"/>
            <a:ext cx="8229601" cy="4525963"/>
          </a:xfrm>
          <a:prstGeom prst="rect">
            <a:avLst/>
          </a:prstGeom>
        </p:spPr>
        <p:txBody>
          <a:bodyPr vert="horz" lIns="91432" tIns="45715" rIns="91432" bIns="45715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32" tIns="45715" rIns="91432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309"/>
              <a:t>1.12.2017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 vert="horz" lIns="91432" tIns="45715" rIns="91432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32" tIns="45715" rIns="91432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7" indent="-285723" algn="l" defTabSz="91430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7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1" indent="-228578" algn="l" defTabSz="91430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2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1" cy="1143000"/>
          </a:xfrm>
          <a:prstGeom prst="rect">
            <a:avLst/>
          </a:prstGeom>
        </p:spPr>
        <p:txBody>
          <a:bodyPr vert="horz" lIns="91432" tIns="45715" rIns="91432" bIns="45715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1" y="1600202"/>
            <a:ext cx="8229601" cy="4525963"/>
          </a:xfrm>
          <a:prstGeom prst="rect">
            <a:avLst/>
          </a:prstGeom>
        </p:spPr>
        <p:txBody>
          <a:bodyPr vert="horz" lIns="91432" tIns="45715" rIns="91432" bIns="45715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32" tIns="45715" rIns="91432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18A2481B-5154-415F-B752-558547769AA3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309"/>
              <a:t>1.12.2017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1" y="6356350"/>
            <a:ext cx="2895600" cy="365125"/>
          </a:xfrm>
          <a:prstGeom prst="rect">
            <a:avLst/>
          </a:prstGeom>
        </p:spPr>
        <p:txBody>
          <a:bodyPr vert="horz" lIns="91432" tIns="45715" rIns="91432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32" tIns="45715" rIns="91432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20264769-77EF-4CD0-90DE-F7D7F2D423C4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759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91430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5" indent="-342865" algn="l" defTabSz="91430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7" indent="-285723" algn="l" defTabSz="91430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7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1" indent="-228578" algn="l" defTabSz="914309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8" algn="l" defTabSz="914309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2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4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z/url?sa=i&amp;rct=j&amp;q=&amp;esrc=s&amp;source=images&amp;cd=&amp;cad=rja&amp;uact=8&amp;ved=0ahUKEwi2pJSK-97XAhUHXhQKHcSyCFoQjRwIBw&amp;url=https://www.slideshare.net/auriom/stitch-trial-61464639&amp;psig=AOvVaw2HNFcyxyYLA4JWt5hizMXh&amp;ust=151187920444769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3048000"/>
          </a:xfrm>
          <a:solidFill>
            <a:schemeClr val="accent4"/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400" b="1" dirty="0" smtClean="0"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cs-CZ" sz="2400" b="1" dirty="0" smtClean="0"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en-US" sz="2400" b="1" dirty="0"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4038600"/>
            <a:ext cx="8458200" cy="10668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en-US" sz="1600" b="1" dirty="0" err="1" smtClean="0"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Vojt</a:t>
            </a:r>
            <a:r>
              <a:rPr lang="cs-CZ" sz="1600" b="1" dirty="0"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ě</a:t>
            </a:r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ch</a:t>
            </a:r>
            <a:r>
              <a:rPr lang="en-US" sz="1600" b="1" dirty="0"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Melenovsk</a:t>
            </a:r>
            <a:r>
              <a:rPr lang="cs-CZ" sz="1600" b="1" dirty="0" smtClean="0"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ý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cs-CZ" sz="1600" b="1" dirty="0"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1400" b="1" dirty="0"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Klinika kardiologie </a:t>
            </a:r>
            <a:endParaRPr lang="cs-CZ" sz="1400" b="1" dirty="0" smtClean="0"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1400" b="1" dirty="0" smtClean="0"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IKEM Praha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cs-CZ" sz="1600" b="1" dirty="0" smtClean="0"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cs-CZ" sz="1600" b="1" dirty="0" smtClean="0"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cs-CZ" sz="1600" b="1" dirty="0" smtClean="0"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971600" y="764704"/>
            <a:ext cx="70567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 smtClean="0">
                <a:solidFill>
                  <a:schemeClr val="accent4">
                    <a:lumMod val="10000"/>
                  </a:schemeClr>
                </a:solidFill>
              </a:rPr>
              <a:t>Revaskularizace u ischemické dysfunkce levé komory: jak a u koho ?</a:t>
            </a:r>
          </a:p>
          <a:p>
            <a:pPr algn="ctr"/>
            <a:endParaRPr lang="cs-CZ" sz="2800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algn="ctr"/>
            <a:endParaRPr lang="cs-CZ" sz="2800" b="1" dirty="0" smtClean="0">
              <a:solidFill>
                <a:schemeClr val="accent4">
                  <a:lumMod val="10000"/>
                </a:schemeClr>
              </a:solidFill>
            </a:endParaRPr>
          </a:p>
          <a:p>
            <a:pPr algn="ctr"/>
            <a:r>
              <a:rPr lang="cs-CZ" sz="2800" b="1" dirty="0" smtClean="0">
                <a:solidFill>
                  <a:schemeClr val="accent4">
                    <a:lumMod val="10000"/>
                  </a:schemeClr>
                </a:solidFill>
              </a:rPr>
              <a:t>studie STICH</a:t>
            </a:r>
            <a:endParaRPr lang="en-US" sz="28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 cstate="print">
            <a:lum bright="3000"/>
          </a:blip>
          <a:srcRect/>
          <a:stretch>
            <a:fillRect/>
          </a:stretch>
        </p:blipFill>
        <p:spPr bwMode="auto">
          <a:xfrm>
            <a:off x="1" y="5711648"/>
            <a:ext cx="9144000" cy="1146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31243" y="180640"/>
            <a:ext cx="8136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z="2400" b="1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STICHES: 10-letý </a:t>
            </a:r>
            <a:r>
              <a:rPr lang="cs-CZ" sz="2400" b="1" dirty="0" err="1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follow</a:t>
            </a:r>
            <a:r>
              <a:rPr lang="cs-CZ" sz="2400" b="1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-up studie STICH </a:t>
            </a:r>
          </a:p>
        </p:txBody>
      </p:sp>
      <p:sp>
        <p:nvSpPr>
          <p:cNvPr id="6" name="Obdélník 5"/>
          <p:cNvSpPr/>
          <p:nvPr/>
        </p:nvSpPr>
        <p:spPr>
          <a:xfrm>
            <a:off x="2671479" y="3244334"/>
            <a:ext cx="3801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→ RF ablace ektopického fokusu</a:t>
            </a:r>
            <a:endParaRPr lang="cs-CZ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2756" y="1034244"/>
            <a:ext cx="5871244" cy="4554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251519" y="1556792"/>
            <a:ext cx="8892481" cy="566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OMT </a:t>
            </a:r>
            <a:r>
              <a:rPr lang="cs-CZ" sz="1400" b="1" dirty="0" err="1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vs</a:t>
            </a:r>
            <a:r>
              <a:rPr lang="cs-CZ" sz="1400" b="1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 CABG u ICHS s EF˂35%</a:t>
            </a:r>
          </a:p>
          <a:p>
            <a:r>
              <a:rPr lang="cs-CZ" sz="1400" b="1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n=1212</a:t>
            </a:r>
          </a:p>
          <a:p>
            <a:endParaRPr lang="cs-CZ" sz="1400" b="1" dirty="0" smtClean="0">
              <a:solidFill>
                <a:srgbClr val="DADADA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endParaRPr lang="cs-CZ" sz="1400" b="1" dirty="0">
              <a:solidFill>
                <a:srgbClr val="DADADA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endParaRPr lang="cs-CZ" sz="1400" b="1" dirty="0" smtClean="0">
              <a:solidFill>
                <a:srgbClr val="DADADA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 10 letech je zjevný </a:t>
            </a:r>
          </a:p>
          <a:p>
            <a:r>
              <a:rPr lang="cs-CZ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mortalitní benefit z CABG</a:t>
            </a:r>
          </a:p>
          <a:p>
            <a:r>
              <a:rPr lang="cs-CZ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(redukce o 16%) </a:t>
            </a:r>
          </a:p>
          <a:p>
            <a:endParaRPr lang="cs-CZ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cs-CZ" sz="1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Prodloužení přežití o 18 měsíců</a:t>
            </a:r>
          </a:p>
          <a:p>
            <a:endParaRPr lang="cs-CZ" sz="1600" b="1" dirty="0" smtClean="0">
              <a:solidFill>
                <a:srgbClr val="DADADA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1600" b="1" dirty="0" err="1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Number</a:t>
            </a:r>
            <a:r>
              <a:rPr lang="cs-CZ" sz="1600" b="1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600" b="1" dirty="0" err="1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needed</a:t>
            </a:r>
            <a:r>
              <a:rPr lang="cs-CZ" sz="1600" b="1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cs-CZ" sz="1600" b="1" dirty="0" err="1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treat</a:t>
            </a:r>
            <a:r>
              <a:rPr lang="cs-CZ" sz="1600" b="1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: n=14</a:t>
            </a:r>
          </a:p>
          <a:p>
            <a:endParaRPr lang="cs-CZ" sz="1400" b="1" dirty="0" smtClean="0">
              <a:solidFill>
                <a:srgbClr val="DADADA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endParaRPr lang="cs-CZ" sz="1400" b="1" dirty="0">
              <a:solidFill>
                <a:srgbClr val="DADADA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endParaRPr lang="cs-CZ" sz="1400" b="1" dirty="0" smtClean="0">
              <a:solidFill>
                <a:srgbClr val="DADADA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endParaRPr lang="cs-CZ" sz="1400" b="1" dirty="0" smtClean="0">
              <a:solidFill>
                <a:srgbClr val="DADADA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endParaRPr lang="cs-CZ" sz="1400" b="1" dirty="0" smtClean="0">
              <a:solidFill>
                <a:srgbClr val="DADADA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Po dvou letech je riziko operace  vykompenzováno zlepšeným přežitím </a:t>
            </a:r>
          </a:p>
          <a:p>
            <a:endParaRPr lang="cs-CZ" sz="1400" b="1" dirty="0" smtClean="0">
              <a:solidFill>
                <a:srgbClr val="DADADA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1400" b="1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Efekt CABG na prognózu je dlouhodobý – 91 % mělo LIMA ad RIA </a:t>
            </a:r>
            <a:r>
              <a:rPr lang="cs-CZ" sz="1400" b="1" dirty="0" err="1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graft</a:t>
            </a:r>
            <a:r>
              <a:rPr lang="cs-CZ" sz="1400" b="1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 (10 letá </a:t>
            </a:r>
            <a:r>
              <a:rPr lang="cs-CZ" sz="1400" b="1" dirty="0" err="1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patence</a:t>
            </a:r>
            <a:r>
              <a:rPr lang="cs-CZ" sz="1400" b="1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 90%)</a:t>
            </a:r>
          </a:p>
          <a:p>
            <a:endParaRPr lang="cs-CZ" sz="1400" b="1" dirty="0" smtClean="0">
              <a:solidFill>
                <a:srgbClr val="DADADA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endParaRPr lang="cs-CZ" sz="1400" b="1" dirty="0" smtClean="0">
              <a:solidFill>
                <a:srgbClr val="DADADA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endParaRPr lang="cs-CZ" sz="1400" b="1" dirty="0" smtClean="0">
              <a:solidFill>
                <a:srgbClr val="DADADA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8378" y="6577161"/>
            <a:ext cx="28670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Přímá spojnice se šipkou 2"/>
          <p:cNvCxnSpPr/>
          <p:nvPr/>
        </p:nvCxnSpPr>
        <p:spPr>
          <a:xfrm>
            <a:off x="5364088" y="3244334"/>
            <a:ext cx="0" cy="72008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400" b="1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CABG zlepšil nejen přežití, ale i kvalitu života </a:t>
            </a:r>
            <a:endParaRPr lang="en-US" sz="2400" b="1" dirty="0">
              <a:solidFill>
                <a:srgbClr val="DADADA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7" y="2040178"/>
            <a:ext cx="7638448" cy="369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2105" y="5928104"/>
            <a:ext cx="2809950" cy="339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6360541"/>
            <a:ext cx="30861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1974861" y="1080263"/>
            <a:ext cx="5543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Pacienty reportovaná kvalita života hodnocená pomocí</a:t>
            </a:r>
          </a:p>
          <a:p>
            <a:r>
              <a:rPr lang="cs-CZ" sz="1600" b="1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Kansas city </a:t>
            </a:r>
            <a:r>
              <a:rPr lang="cs-CZ" sz="1600" b="1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cardiomyopathy</a:t>
            </a:r>
            <a:r>
              <a:rPr lang="cs-CZ" sz="1600" b="1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b="1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questionnaire</a:t>
            </a:r>
            <a:r>
              <a:rPr lang="cs-CZ" sz="1600" b="1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(KCCQ)</a:t>
            </a:r>
            <a:endParaRPr lang="en-US" sz="1600" b="1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755576" y="5928104"/>
            <a:ext cx="2935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</a:t>
            </a:r>
            <a:r>
              <a:rPr lang="cs-CZ" sz="14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 anginy</a:t>
            </a:r>
          </a:p>
          <a:p>
            <a:r>
              <a:rPr lang="cs-CZ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</a:t>
            </a:r>
            <a:r>
              <a:rPr lang="cs-CZ" sz="14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 projevů srdečního selhání</a:t>
            </a:r>
            <a:endParaRPr 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567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STICHES: vliv</a:t>
            </a:r>
            <a:r>
              <a:rPr kumimoji="0" lang="cs-CZ" sz="2400" b="1" i="0" u="none" strike="noStrike" kern="1200" cap="none" spc="0" normalizeH="0" noProof="0" dirty="0" smtClean="0">
                <a:ln>
                  <a:noFill/>
                </a:ln>
                <a:solidFill>
                  <a:srgbClr val="DADADA">
                    <a:lumMod val="1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věku na benefit z CABG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DADADA">
                  <a:lumMod val="1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4844" y="3861048"/>
            <a:ext cx="4485198" cy="2870461"/>
          </a:xfrm>
          <a:prstGeom prst="rect">
            <a:avLst/>
          </a:prstGeom>
        </p:spPr>
      </p:pic>
      <p:grpSp>
        <p:nvGrpSpPr>
          <p:cNvPr id="8" name="Skupina 7"/>
          <p:cNvGrpSpPr/>
          <p:nvPr/>
        </p:nvGrpSpPr>
        <p:grpSpPr>
          <a:xfrm>
            <a:off x="1594844" y="839200"/>
            <a:ext cx="4451404" cy="2928542"/>
            <a:chOff x="1403648" y="839199"/>
            <a:chExt cx="5243492" cy="3021849"/>
          </a:xfrm>
        </p:grpSpPr>
        <p:grpSp>
          <p:nvGrpSpPr>
            <p:cNvPr id="7" name="Skupina 6"/>
            <p:cNvGrpSpPr/>
            <p:nvPr/>
          </p:nvGrpSpPr>
          <p:grpSpPr>
            <a:xfrm>
              <a:off x="1403648" y="839199"/>
              <a:ext cx="5243492" cy="3021849"/>
              <a:chOff x="755576" y="839199"/>
              <a:chExt cx="5891564" cy="3214657"/>
            </a:xfrm>
          </p:grpSpPr>
          <p:pic>
            <p:nvPicPr>
              <p:cNvPr id="2" name="Obrázek 1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55576" y="839199"/>
                <a:ext cx="5891564" cy="3214657"/>
              </a:xfrm>
              <a:prstGeom prst="rect">
                <a:avLst/>
              </a:prstGeom>
            </p:spPr>
          </p:pic>
          <p:sp>
            <p:nvSpPr>
              <p:cNvPr id="4" name="TextovéPole 3"/>
              <p:cNvSpPr txBox="1"/>
              <p:nvPr/>
            </p:nvSpPr>
            <p:spPr>
              <a:xfrm>
                <a:off x="3491880" y="2133536"/>
                <a:ext cx="78739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600" b="1" dirty="0" smtClean="0">
                    <a:solidFill>
                      <a:srgbClr val="00B05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CABG</a:t>
                </a:r>
                <a:endParaRPr lang="en-US" sz="1600" b="1" dirty="0">
                  <a:solidFill>
                    <a:srgbClr val="00B05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TextovéPole 4"/>
            <p:cNvSpPr txBox="1"/>
            <p:nvPr/>
          </p:nvSpPr>
          <p:spPr>
            <a:xfrm>
              <a:off x="2627784" y="1412776"/>
              <a:ext cx="77617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MEDS</a:t>
              </a:r>
              <a:endPara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ovéPole 8"/>
          <p:cNvSpPr txBox="1"/>
          <p:nvPr/>
        </p:nvSpPr>
        <p:spPr>
          <a:xfrm>
            <a:off x="6084168" y="6570900"/>
            <a:ext cx="292099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b="1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Petrie</a:t>
            </a:r>
            <a:r>
              <a:rPr lang="cs-CZ" sz="1050" b="1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MC </a:t>
            </a:r>
            <a:r>
              <a:rPr lang="cs-CZ" sz="1050" b="1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Circulation</a:t>
            </a:r>
            <a:r>
              <a:rPr lang="cs-CZ" sz="1050" b="1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2016; 134: 1314-1324</a:t>
            </a:r>
            <a:endParaRPr lang="en-US" sz="1050" b="1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732240" y="4581128"/>
            <a:ext cx="18053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chemeClr val="bg2">
                    <a:lumMod val="50000"/>
                  </a:schemeClr>
                </a:solidFill>
              </a:rPr>
              <a:t>Z </a:t>
            </a:r>
            <a:r>
              <a:rPr lang="cs-CZ" sz="1400" b="1" dirty="0" err="1" smtClean="0">
                <a:solidFill>
                  <a:schemeClr val="bg2">
                    <a:lumMod val="50000"/>
                  </a:schemeClr>
                </a:solidFill>
              </a:rPr>
              <a:t>revaskularizace</a:t>
            </a:r>
            <a:endParaRPr lang="cs-CZ" sz="14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sz="1400" b="1" dirty="0">
                <a:solidFill>
                  <a:schemeClr val="bg2">
                    <a:lumMod val="50000"/>
                  </a:schemeClr>
                </a:solidFill>
              </a:rPr>
              <a:t>p</a:t>
            </a:r>
            <a:r>
              <a:rPr lang="cs-CZ" sz="1400" b="1" dirty="0" smtClean="0">
                <a:solidFill>
                  <a:schemeClr val="bg2">
                    <a:lumMod val="50000"/>
                  </a:schemeClr>
                </a:solidFill>
              </a:rPr>
              <a:t>rofitovali </a:t>
            </a:r>
          </a:p>
          <a:p>
            <a:r>
              <a:rPr lang="cs-CZ" sz="1400" b="1" dirty="0" smtClean="0">
                <a:solidFill>
                  <a:schemeClr val="bg2">
                    <a:lumMod val="50000"/>
                  </a:schemeClr>
                </a:solidFill>
              </a:rPr>
              <a:t>především </a:t>
            </a:r>
          </a:p>
          <a:p>
            <a:r>
              <a:rPr lang="cs-CZ" sz="1400" b="1" dirty="0">
                <a:solidFill>
                  <a:schemeClr val="bg2">
                    <a:lumMod val="50000"/>
                  </a:schemeClr>
                </a:solidFill>
              </a:rPr>
              <a:t>p</a:t>
            </a:r>
            <a:r>
              <a:rPr lang="cs-CZ" sz="1400" b="1" dirty="0" smtClean="0">
                <a:solidFill>
                  <a:schemeClr val="bg2">
                    <a:lumMod val="50000"/>
                  </a:schemeClr>
                </a:solidFill>
              </a:rPr>
              <a:t>acienti ˂ 60 let </a:t>
            </a:r>
            <a:endParaRPr lang="en-US" sz="1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567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6534179" cy="544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1"/>
          <p:cNvSpPr txBox="1">
            <a:spLocks/>
          </p:cNvSpPr>
          <p:nvPr/>
        </p:nvSpPr>
        <p:spPr bwMode="auto">
          <a:xfrm>
            <a:off x="0" y="-171400"/>
            <a:ext cx="9144000" cy="936104"/>
          </a:xfrm>
          <a:prstGeom prst="rect">
            <a:avLst/>
          </a:prstGeom>
          <a:solidFill>
            <a:schemeClr val="accent4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2400" b="1" kern="0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ea typeface="+mj-ea"/>
                <a:cs typeface="Arial" pitchFamily="34" charset="0"/>
              </a:rPr>
              <a:t> Předpovídá angina pectoris efekt revaskularizace ?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10000"/>
                </a:schemeClr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948264" y="1988840"/>
            <a:ext cx="1568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přítomnost AP nemá</a:t>
            </a:r>
          </a:p>
          <a:p>
            <a:r>
              <a:rPr lang="cs-CZ" sz="1200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vliv na prognózu </a:t>
            </a:r>
          </a:p>
          <a:p>
            <a:r>
              <a:rPr lang="cs-CZ" sz="1200" dirty="0" err="1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konz</a:t>
            </a:r>
            <a:r>
              <a:rPr lang="cs-CZ" sz="1200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. léčených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23528" y="794180"/>
            <a:ext cx="7612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studie STICH (n=1212, EF&lt;35%) , pacienti s AP CCS III-IV a s stenózou kmene vyloučeni</a:t>
            </a:r>
            <a:endParaRPr lang="en-US" sz="1400" b="1" dirty="0">
              <a:solidFill>
                <a:schemeClr val="accent4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652120" y="4725144"/>
            <a:ext cx="312906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pacienti bez AP profitovali z CABG</a:t>
            </a:r>
          </a:p>
          <a:p>
            <a:r>
              <a:rPr lang="cs-CZ" sz="1400" b="1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dokonce více než ti s AP  !!</a:t>
            </a:r>
          </a:p>
          <a:p>
            <a:endParaRPr lang="cs-CZ" sz="1200" dirty="0" smtClean="0">
              <a:solidFill>
                <a:schemeClr val="accent4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cs-CZ" sz="1200" dirty="0" smtClean="0">
              <a:solidFill>
                <a:schemeClr val="accent4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cs-CZ" sz="1200" dirty="0" smtClean="0">
              <a:solidFill>
                <a:schemeClr val="accent4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nepřítomnost </a:t>
            </a:r>
            <a:r>
              <a:rPr lang="cs-CZ" sz="1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sy</a:t>
            </a:r>
            <a:r>
              <a:rPr lang="cs-CZ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AP by neměla být </a:t>
            </a:r>
          </a:p>
          <a:p>
            <a:r>
              <a:rPr lang="cs-CZ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důvodem proč neindikujeme SKG </a:t>
            </a:r>
          </a:p>
          <a:p>
            <a:r>
              <a:rPr lang="cs-CZ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nebo revaskularizaci  </a:t>
            </a:r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12776"/>
            <a:ext cx="3990231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5" y="699170"/>
            <a:ext cx="9140865" cy="229461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325" y="3015115"/>
            <a:ext cx="9123675" cy="206718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691" y="5098033"/>
            <a:ext cx="9122459" cy="137940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STICHES: analýza podskupin</a:t>
            </a:r>
            <a:endParaRPr lang="en-US" sz="2400" b="1" dirty="0">
              <a:solidFill>
                <a:schemeClr val="accent4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4860032" y="6589772"/>
            <a:ext cx="4057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Mladší, ale více nemocní více profitovali z CABG</a:t>
            </a:r>
            <a:endParaRPr lang="en-US" sz="1400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-1" y="3901892"/>
            <a:ext cx="9122459" cy="288032"/>
          </a:xfrm>
          <a:prstGeom prst="rect">
            <a:avLst/>
          </a:prstGeom>
          <a:solidFill>
            <a:srgbClr val="00B0F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bdélník 10"/>
          <p:cNvSpPr/>
          <p:nvPr/>
        </p:nvSpPr>
        <p:spPr>
          <a:xfrm>
            <a:off x="78690" y="4802133"/>
            <a:ext cx="9122459" cy="288032"/>
          </a:xfrm>
          <a:prstGeom prst="rect">
            <a:avLst/>
          </a:prstGeom>
          <a:solidFill>
            <a:srgbClr val="00B0F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bdélník 11"/>
          <p:cNvSpPr/>
          <p:nvPr/>
        </p:nvSpPr>
        <p:spPr>
          <a:xfrm>
            <a:off x="78689" y="6131519"/>
            <a:ext cx="9122459" cy="288032"/>
          </a:xfrm>
          <a:prstGeom prst="rect">
            <a:avLst/>
          </a:prstGeom>
          <a:solidFill>
            <a:srgbClr val="00B0F0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2396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731" y="-55848"/>
            <a:ext cx="9144000" cy="951662"/>
          </a:xfrm>
          <a:solidFill>
            <a:schemeClr val="accent4"/>
          </a:solidFill>
        </p:spPr>
        <p:txBody>
          <a:bodyPr/>
          <a:lstStyle/>
          <a:p>
            <a: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Který pacient s ischemickým dysfunkcí </a:t>
            </a:r>
            <a:b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nejvíc profituje z CABG ? </a:t>
            </a:r>
            <a:b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en-US" sz="2400" b="1" dirty="0">
              <a:solidFill>
                <a:schemeClr val="accent4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957109"/>
            <a:ext cx="6647819" cy="563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9656" y="6558642"/>
            <a:ext cx="36480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Šipka dolů 18"/>
          <p:cNvSpPr/>
          <p:nvPr/>
        </p:nvSpPr>
        <p:spPr>
          <a:xfrm rot="5400000">
            <a:off x="7110237" y="5281497"/>
            <a:ext cx="419307" cy="631179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FFFF"/>
              </a:solidFill>
            </a:endParaRPr>
          </a:p>
        </p:txBody>
      </p:sp>
      <p:sp>
        <p:nvSpPr>
          <p:cNvPr id="21" name="Šipka dolů 20"/>
          <p:cNvSpPr/>
          <p:nvPr/>
        </p:nvSpPr>
        <p:spPr>
          <a:xfrm rot="5400000">
            <a:off x="7045600" y="1067044"/>
            <a:ext cx="415405" cy="697663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FFFF"/>
              </a:solidFill>
            </a:endParaRPr>
          </a:p>
        </p:txBody>
      </p:sp>
      <p:sp>
        <p:nvSpPr>
          <p:cNvPr id="22" name="Šipka dolů 21"/>
          <p:cNvSpPr/>
          <p:nvPr/>
        </p:nvSpPr>
        <p:spPr>
          <a:xfrm rot="5400000">
            <a:off x="7090030" y="3500128"/>
            <a:ext cx="344038" cy="515496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solidFill>
            <a:schemeClr val="accent4"/>
          </a:solidFill>
        </p:spPr>
        <p:txBody>
          <a:bodyPr/>
          <a:lstStyle/>
          <a:p>
            <a: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Význam viability – </a:t>
            </a:r>
            <a:r>
              <a:rPr lang="cs-CZ" sz="24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podstudie</a:t>
            </a:r>
            <a: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STICH</a:t>
            </a:r>
            <a:endParaRPr lang="en-US" sz="2400" b="1" dirty="0">
              <a:solidFill>
                <a:schemeClr val="accent4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2651" y="3995603"/>
            <a:ext cx="6564716" cy="234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1166506"/>
            <a:ext cx="4075759" cy="2971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ovéPole 22"/>
          <p:cNvSpPr txBox="1"/>
          <p:nvPr/>
        </p:nvSpPr>
        <p:spPr>
          <a:xfrm>
            <a:off x="722914" y="762739"/>
            <a:ext cx="80441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601 pacientů ve STICH podstoupili vyšetření </a:t>
            </a:r>
            <a:r>
              <a:rPr lang="cs-CZ" sz="1400" b="1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viability</a:t>
            </a:r>
            <a:r>
              <a:rPr lang="cs-CZ" sz="1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cs-CZ" sz="1400" b="1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nerandomizovaně</a:t>
            </a:r>
            <a:r>
              <a:rPr lang="cs-CZ" sz="1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cs-CZ" sz="14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   SPECT nebo </a:t>
            </a:r>
            <a:r>
              <a:rPr lang="cs-CZ" sz="1400" b="1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dobutaminové</a:t>
            </a:r>
            <a:r>
              <a:rPr lang="cs-CZ" sz="1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echo</a:t>
            </a:r>
            <a:r>
              <a:rPr lang="cs-CZ" sz="14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cs-CZ" sz="1400" b="1" dirty="0" smtClean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6534691" y="6145486"/>
            <a:ext cx="24192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Bonow</a:t>
            </a:r>
            <a:r>
              <a:rPr lang="cs-CZ" sz="10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RO, NEJM 2011;364: 1617-25 </a:t>
            </a:r>
            <a:endParaRPr lang="en-US" sz="1000" b="1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Obdélník 25"/>
          <p:cNvSpPr/>
          <p:nvPr/>
        </p:nvSpPr>
        <p:spPr>
          <a:xfrm>
            <a:off x="0" y="6353330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Význam konvenčních metod testování </a:t>
            </a:r>
            <a:r>
              <a:rPr lang="cs-CZ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viability</a:t>
            </a:r>
            <a:r>
              <a:rPr lang="cs-CZ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před CABG je </a:t>
            </a:r>
            <a:r>
              <a:rPr lang="cs-CZ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otazný</a:t>
            </a:r>
            <a:endParaRPr lang="cs-CZ" sz="1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cs-CZ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Nepřítomnost </a:t>
            </a:r>
            <a:r>
              <a:rPr lang="cs-CZ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viability</a:t>
            </a:r>
            <a:r>
              <a:rPr lang="cs-CZ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nevylučuje zlepšení LV EF po CABG</a:t>
            </a:r>
          </a:p>
        </p:txBody>
      </p:sp>
      <p:sp>
        <p:nvSpPr>
          <p:cNvPr id="2" name="Obdélník 1"/>
          <p:cNvSpPr/>
          <p:nvPr/>
        </p:nvSpPr>
        <p:spPr>
          <a:xfrm>
            <a:off x="1176528" y="4091964"/>
            <a:ext cx="61141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cs-CZ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Výsledek </a:t>
            </a: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testu </a:t>
            </a:r>
            <a:r>
              <a:rPr lang="cs-CZ" sz="14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viability</a:t>
            </a:r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nepředpověděl dlouhodobý benefit z CABG !! </a:t>
            </a:r>
            <a:endParaRPr lang="en-US" sz="1400" b="1" dirty="0">
              <a:solidFill>
                <a:srgbClr val="00336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3655447" y="1791158"/>
            <a:ext cx="34531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přítomnost </a:t>
            </a:r>
            <a:r>
              <a:rPr lang="cs-CZ" sz="14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viability</a:t>
            </a:r>
            <a:r>
              <a:rPr lang="cs-CZ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cs-CZ" sz="1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lepší </a:t>
            </a:r>
            <a:r>
              <a:rPr lang="cs-CZ" sz="14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prognóza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2696"/>
          </a:xfrm>
          <a:solidFill>
            <a:schemeClr val="accent4"/>
          </a:solidFill>
        </p:spPr>
        <p:txBody>
          <a:bodyPr/>
          <a:lstStyle/>
          <a:p>
            <a: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Význam MR pro odhad efektu </a:t>
            </a:r>
            <a:r>
              <a:rPr lang="cs-CZ" sz="24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revaskularizace</a:t>
            </a:r>
            <a: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chemeClr val="accent4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6372200" y="6588757"/>
            <a:ext cx="403244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Shah</a:t>
            </a:r>
            <a:r>
              <a:rPr kumimoji="0" lang="cs-CZ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</a:t>
            </a:r>
            <a:r>
              <a:rPr kumimoji="0" lang="cs-CZ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Kim</a:t>
            </a:r>
            <a:r>
              <a:rPr kumimoji="0" lang="cs-CZ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RJ, </a:t>
            </a:r>
            <a:r>
              <a:rPr kumimoji="0" 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JAMA. 2013;309(9):909-918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003366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grpSp>
        <p:nvGrpSpPr>
          <p:cNvPr id="2" name="Skupina 1"/>
          <p:cNvGrpSpPr/>
          <p:nvPr/>
        </p:nvGrpSpPr>
        <p:grpSpPr>
          <a:xfrm>
            <a:off x="4307879" y="1154763"/>
            <a:ext cx="4536505" cy="2087885"/>
            <a:chOff x="3851921" y="4169437"/>
            <a:chExt cx="4536505" cy="208788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851921" y="4169437"/>
              <a:ext cx="4536505" cy="2087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ovéPole 7"/>
            <p:cNvSpPr txBox="1"/>
            <p:nvPr/>
          </p:nvSpPr>
          <p:spPr>
            <a:xfrm>
              <a:off x="4322644" y="4353688"/>
              <a:ext cx="12490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3366">
                      <a:lumMod val="50000"/>
                    </a:srgbClr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jizva do 50%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7079733" y="4353688"/>
              <a:ext cx="11352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s-CZ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jizva </a:t>
              </a:r>
              <a:r>
                <a:rPr lang="cs-CZ" sz="1400" b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˃</a:t>
              </a:r>
              <a:r>
                <a:rPr kumimoji="0" lang="cs-CZ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 50%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3" name="Rovnoramenný trojúhelník 12"/>
            <p:cNvSpPr/>
            <p:nvPr/>
          </p:nvSpPr>
          <p:spPr>
            <a:xfrm>
              <a:off x="5196843" y="5643447"/>
              <a:ext cx="134492" cy="245668"/>
            </a:xfrm>
            <a:prstGeom prst="triangl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4" name="Rovnoramenný trojúhelník 13"/>
            <p:cNvSpPr/>
            <p:nvPr/>
          </p:nvSpPr>
          <p:spPr>
            <a:xfrm rot="14813631">
              <a:off x="5797851" y="4890860"/>
              <a:ext cx="135224" cy="237626"/>
            </a:xfrm>
            <a:prstGeom prst="triangl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6" name="Rovnoramenný trojúhelník 15"/>
            <p:cNvSpPr/>
            <p:nvPr/>
          </p:nvSpPr>
          <p:spPr>
            <a:xfrm rot="18177885">
              <a:off x="5672673" y="5333320"/>
              <a:ext cx="135224" cy="237626"/>
            </a:xfrm>
            <a:prstGeom prst="triangl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Rovnoramenný trojúhelník 17"/>
            <p:cNvSpPr/>
            <p:nvPr/>
          </p:nvSpPr>
          <p:spPr>
            <a:xfrm rot="2469132">
              <a:off x="6937893" y="5722549"/>
              <a:ext cx="148058" cy="217028"/>
            </a:xfrm>
            <a:prstGeom prst="triangl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19" name="Rovnoramenný trojúhelník 18"/>
            <p:cNvSpPr/>
            <p:nvPr/>
          </p:nvSpPr>
          <p:spPr>
            <a:xfrm rot="8192419">
              <a:off x="6872179" y="4554698"/>
              <a:ext cx="148058" cy="217028"/>
            </a:xfrm>
            <a:prstGeom prst="triangl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0" name="Rovnoramenný trojúhelník 19"/>
            <p:cNvSpPr/>
            <p:nvPr/>
          </p:nvSpPr>
          <p:spPr>
            <a:xfrm rot="5959158">
              <a:off x="6603385" y="5117589"/>
              <a:ext cx="135224" cy="237626"/>
            </a:xfrm>
            <a:prstGeom prst="triangl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</p:grp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990" y="3123164"/>
            <a:ext cx="4135136" cy="317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ovéPole 24"/>
          <p:cNvSpPr txBox="1"/>
          <p:nvPr/>
        </p:nvSpPr>
        <p:spPr>
          <a:xfrm>
            <a:off x="467544" y="836712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cs-CZ" sz="1400" b="1" dirty="0" smtClean="0">
                <a:solidFill>
                  <a:srgbClr val="00336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Hodnocení </a:t>
            </a:r>
            <a:r>
              <a:rPr kumimoji="0" lang="cs-CZ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transmuralita</a:t>
            </a:r>
            <a:r>
              <a:rPr kumimoji="0" lang="cs-CZ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 rozsah jizvy – </a:t>
            </a:r>
            <a:r>
              <a:rPr kumimoji="0" lang="cs-CZ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late</a:t>
            </a:r>
            <a:r>
              <a:rPr kumimoji="0" lang="cs-CZ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cs-CZ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Gd</a:t>
            </a:r>
            <a:r>
              <a:rPr kumimoji="0" lang="cs-CZ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cs-CZ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enhancement</a:t>
            </a:r>
            <a:r>
              <a:rPr kumimoji="0" lang="cs-CZ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cs-CZ" sz="1400" b="1" dirty="0" smtClean="0">
                <a:solidFill>
                  <a:srgbClr val="00336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- LGE</a:t>
            </a:r>
            <a:r>
              <a:rPr kumimoji="0" lang="cs-CZ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66">
                    <a:lumMod val="5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                       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400" b="1" i="0" u="none" strike="noStrike" kern="1200" cap="none" spc="0" normalizeH="0" baseline="0" noProof="0" dirty="0" smtClean="0">
              <a:ln>
                <a:noFill/>
              </a:ln>
              <a:solidFill>
                <a:srgbClr val="003366">
                  <a:lumMod val="5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307878" y="4876001"/>
            <a:ext cx="458460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cs-CZ" sz="1400" b="1" dirty="0">
                <a:solidFill>
                  <a:srgbClr val="00336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rozsah jizvení myokardu (</a:t>
            </a:r>
            <a:r>
              <a:rPr lang="cs-CZ" sz="1400" b="1" dirty="0" err="1">
                <a:solidFill>
                  <a:srgbClr val="00336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scar</a:t>
            </a:r>
            <a:r>
              <a:rPr lang="cs-CZ" sz="1400" b="1" dirty="0">
                <a:solidFill>
                  <a:srgbClr val="00336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400" b="1" dirty="0" err="1">
                <a:solidFill>
                  <a:srgbClr val="00336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burden</a:t>
            </a:r>
            <a:r>
              <a:rPr lang="cs-CZ" sz="1400" b="1" dirty="0" smtClean="0">
                <a:solidFill>
                  <a:srgbClr val="00336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lvl="0">
              <a:defRPr/>
            </a:pPr>
            <a:r>
              <a:rPr lang="cs-CZ" sz="1400" b="1" dirty="0">
                <a:solidFill>
                  <a:srgbClr val="00336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400" b="1" dirty="0" smtClean="0">
                <a:solidFill>
                  <a:srgbClr val="00336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nepřímý ukazatel </a:t>
            </a:r>
            <a:r>
              <a:rPr lang="cs-CZ" sz="1400" b="1" dirty="0" err="1" smtClean="0">
                <a:solidFill>
                  <a:srgbClr val="00336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viability</a:t>
            </a:r>
            <a:endParaRPr lang="cs-CZ" sz="1400" b="1" dirty="0">
              <a:solidFill>
                <a:srgbClr val="00336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lvl="0">
              <a:defRPr/>
            </a:pPr>
            <a:r>
              <a:rPr lang="cs-CZ" sz="1400" b="1" dirty="0">
                <a:solidFill>
                  <a:srgbClr val="00336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</a:t>
            </a:r>
            <a:r>
              <a:rPr lang="cs-CZ" sz="1400" b="1" dirty="0" smtClean="0">
                <a:solidFill>
                  <a:srgbClr val="00336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lvl="0">
              <a:defRPr/>
            </a:pPr>
            <a:endParaRPr lang="cs-CZ" sz="1400" b="1" dirty="0">
              <a:solidFill>
                <a:srgbClr val="003366">
                  <a:lumMod val="5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lvl="0">
              <a:defRPr/>
            </a:pPr>
            <a:r>
              <a:rPr lang="cs-CZ" sz="1400" b="1" dirty="0">
                <a:solidFill>
                  <a:srgbClr val="00336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u</a:t>
            </a:r>
            <a:r>
              <a:rPr lang="cs-CZ" sz="1400" b="1" dirty="0" smtClean="0">
                <a:solidFill>
                  <a:srgbClr val="00336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jizvy nad 50% </a:t>
            </a:r>
            <a:r>
              <a:rPr lang="cs-CZ" sz="1400" b="1" dirty="0" err="1" smtClean="0">
                <a:solidFill>
                  <a:srgbClr val="00336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tlouštky</a:t>
            </a:r>
            <a:r>
              <a:rPr lang="cs-CZ" sz="1400" b="1" dirty="0" smtClean="0">
                <a:solidFill>
                  <a:srgbClr val="00336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 stěny LK není po </a:t>
            </a:r>
          </a:p>
          <a:p>
            <a:pPr lvl="0">
              <a:defRPr/>
            </a:pPr>
            <a:r>
              <a:rPr lang="cs-CZ" sz="1400" b="1" dirty="0" smtClean="0">
                <a:solidFill>
                  <a:srgbClr val="003366">
                    <a:lumMod val="50000"/>
                  </a:srgbClr>
                </a:solidFill>
                <a:latin typeface="Arial" pitchFamily="34" charset="0"/>
                <a:cs typeface="Arial" pitchFamily="34" charset="0"/>
              </a:rPr>
              <a:t>CABG zlepšení kontraktility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0680" y="1282659"/>
            <a:ext cx="3344139" cy="1665008"/>
          </a:xfrm>
          <a:prstGeom prst="rect">
            <a:avLst/>
          </a:prstGeom>
        </p:spPr>
      </p:pic>
      <p:sp>
        <p:nvSpPr>
          <p:cNvPr id="5" name="Pravoúhlý trojúhelník 4"/>
          <p:cNvSpPr/>
          <p:nvPr/>
        </p:nvSpPr>
        <p:spPr>
          <a:xfrm>
            <a:off x="4928691" y="3739281"/>
            <a:ext cx="3057091" cy="737640"/>
          </a:xfrm>
          <a:prstGeom prst="rtTriangle">
            <a:avLst/>
          </a:prstGeom>
          <a:solidFill>
            <a:schemeClr val="accent1">
              <a:alpha val="77000"/>
            </a:schemeClr>
          </a:solidFill>
          <a:ln>
            <a:solidFill>
              <a:schemeClr val="accent1">
                <a:shade val="50000"/>
                <a:alpha val="26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ravoúhlý trojúhelník 20"/>
          <p:cNvSpPr/>
          <p:nvPr/>
        </p:nvSpPr>
        <p:spPr>
          <a:xfrm rot="10800000">
            <a:off x="5152823" y="3668039"/>
            <a:ext cx="3057091" cy="788186"/>
          </a:xfrm>
          <a:prstGeom prst="rt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ovéPole 6"/>
          <p:cNvSpPr txBox="1"/>
          <p:nvPr/>
        </p:nvSpPr>
        <p:spPr>
          <a:xfrm>
            <a:off x="7028377" y="3729388"/>
            <a:ext cx="849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viabilita</a:t>
            </a:r>
            <a:endParaRPr lang="en-US" sz="1400" b="1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5046706" y="4138361"/>
            <a:ext cx="1124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scarr</a:t>
            </a:r>
            <a:r>
              <a:rPr lang="cs-CZ" sz="1200" b="1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b="1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burden</a:t>
            </a:r>
            <a:endParaRPr lang="en-US" sz="1200" b="1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4869466" y="1262042"/>
            <a:ext cx="1135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jizva </a:t>
            </a:r>
            <a:r>
              <a:rPr lang="cs-CZ" sz="1400" b="1" dirty="0" smtClean="0">
                <a:solidFill>
                  <a:srgbClr val="92D050"/>
                </a:solidFill>
                <a:latin typeface="Arial" pitchFamily="34" charset="0"/>
                <a:cs typeface="Arial" pitchFamily="34" charset="0"/>
              </a:rPr>
              <a:t>˂ </a:t>
            </a:r>
            <a:r>
              <a:rPr kumimoji="0" lang="cs-CZ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50%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857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Skupina 15"/>
          <p:cNvGrpSpPr/>
          <p:nvPr/>
        </p:nvGrpSpPr>
        <p:grpSpPr>
          <a:xfrm>
            <a:off x="4997271" y="1536712"/>
            <a:ext cx="3690886" cy="2295930"/>
            <a:chOff x="5493356" y="2420888"/>
            <a:chExt cx="3089684" cy="1757689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508104" y="2420888"/>
              <a:ext cx="3074936" cy="1728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Obdélník 14"/>
            <p:cNvSpPr/>
            <p:nvPr/>
          </p:nvSpPr>
          <p:spPr>
            <a:xfrm>
              <a:off x="5493356" y="3962553"/>
              <a:ext cx="288032" cy="216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Skupina 13"/>
          <p:cNvGrpSpPr/>
          <p:nvPr/>
        </p:nvGrpSpPr>
        <p:grpSpPr>
          <a:xfrm>
            <a:off x="395536" y="1058730"/>
            <a:ext cx="3935055" cy="2820326"/>
            <a:chOff x="683568" y="2276872"/>
            <a:chExt cx="3409950" cy="1944216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83568" y="2276872"/>
              <a:ext cx="3409950" cy="1914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Obdélník 12"/>
            <p:cNvSpPr/>
            <p:nvPr/>
          </p:nvSpPr>
          <p:spPr>
            <a:xfrm>
              <a:off x="3491880" y="4005064"/>
              <a:ext cx="288032" cy="216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Obdélník 5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2400" b="1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CABG nebo perkutánní intervence (PCI) ? 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6147877"/>
            <a:ext cx="233362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bdélník 11"/>
          <p:cNvSpPr/>
          <p:nvPr/>
        </p:nvSpPr>
        <p:spPr>
          <a:xfrm>
            <a:off x="1259632" y="5085184"/>
            <a:ext cx="288032" cy="21602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Skupina 17"/>
          <p:cNvGrpSpPr/>
          <p:nvPr/>
        </p:nvGrpSpPr>
        <p:grpSpPr>
          <a:xfrm>
            <a:off x="4853894" y="3681145"/>
            <a:ext cx="3995258" cy="2454913"/>
            <a:chOff x="5436096" y="4509120"/>
            <a:chExt cx="3156595" cy="1728192"/>
          </a:xfrm>
        </p:grpSpPr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08104" y="4509120"/>
              <a:ext cx="3084587" cy="15612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Obdélník 16"/>
            <p:cNvSpPr/>
            <p:nvPr/>
          </p:nvSpPr>
          <p:spPr>
            <a:xfrm>
              <a:off x="5436096" y="6021288"/>
              <a:ext cx="288032" cy="2160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ovéPole 18"/>
          <p:cNvSpPr txBox="1"/>
          <p:nvPr/>
        </p:nvSpPr>
        <p:spPr>
          <a:xfrm>
            <a:off x="573033" y="4043441"/>
            <a:ext cx="349005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 výkonů v New York </a:t>
            </a:r>
            <a:r>
              <a:rPr lang="cs-CZ" sz="1400" dirty="0" err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</a:t>
            </a:r>
            <a:endParaRPr lang="cs-CZ" sz="1400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Pacienti s LF EF ˂ 35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a MVD</a:t>
            </a:r>
            <a:endParaRPr lang="cs-CZ" sz="1400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400" dirty="0" smtClean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Nerandomizované srovnání </a:t>
            </a:r>
          </a:p>
          <a:p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cs-CZ" sz="1400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propensity-matching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 výběr</a:t>
            </a:r>
          </a:p>
          <a:p>
            <a:endParaRPr lang="cs-CZ" sz="1400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b="1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EES: </a:t>
            </a:r>
            <a:r>
              <a:rPr lang="cs-CZ" sz="1400" b="1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everolimus-eluting</a:t>
            </a:r>
            <a:r>
              <a:rPr lang="cs-CZ" sz="1400" b="1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stent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(n=1351)</a:t>
            </a:r>
          </a:p>
          <a:p>
            <a:r>
              <a:rPr lang="cs-CZ" sz="1400" b="1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CABG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(n=3265) </a:t>
            </a:r>
            <a:endParaRPr lang="en-US" sz="1400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6378913" y="1789473"/>
            <a:ext cx="50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MI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6415552" y="439296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CMP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94501" y="6081341"/>
            <a:ext cx="741581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</a:rPr>
              <a:t>menší benefit PCI u DM (</a:t>
            </a:r>
            <a:r>
              <a:rPr lang="cs-CZ" sz="1100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</a:rPr>
              <a:t> BARI)</a:t>
            </a:r>
          </a:p>
          <a:p>
            <a:endParaRPr lang="cs-CZ" sz="1400" dirty="0">
              <a:solidFill>
                <a:schemeClr val="accent4">
                  <a:lumMod val="10000"/>
                </a:schemeClr>
              </a:solidFill>
            </a:endParaRPr>
          </a:p>
          <a:p>
            <a:r>
              <a:rPr lang="cs-CZ" sz="1400" b="1" dirty="0" smtClean="0">
                <a:solidFill>
                  <a:schemeClr val="accent4">
                    <a:lumMod val="10000"/>
                  </a:schemeClr>
                </a:solidFill>
              </a:rPr>
              <a:t>Nelze </a:t>
            </a:r>
            <a:r>
              <a:rPr lang="cs-CZ" sz="1400" b="1" dirty="0" err="1" smtClean="0">
                <a:solidFill>
                  <a:schemeClr val="accent4">
                    <a:lumMod val="10000"/>
                  </a:schemeClr>
                </a:solidFill>
              </a:rPr>
              <a:t>li</a:t>
            </a:r>
            <a:r>
              <a:rPr lang="cs-CZ" sz="1400" b="1" dirty="0" smtClean="0">
                <a:solidFill>
                  <a:schemeClr val="accent4">
                    <a:lumMod val="10000"/>
                  </a:schemeClr>
                </a:solidFill>
              </a:rPr>
              <a:t> provést CABG, je </a:t>
            </a:r>
            <a:r>
              <a:rPr lang="cs-CZ" sz="1400" b="1" dirty="0" err="1" smtClean="0">
                <a:solidFill>
                  <a:schemeClr val="accent4">
                    <a:lumMod val="10000"/>
                  </a:schemeClr>
                </a:solidFill>
              </a:rPr>
              <a:t>multi</a:t>
            </a:r>
            <a:r>
              <a:rPr lang="cs-CZ" sz="1400" b="1" dirty="0" smtClean="0">
                <a:solidFill>
                  <a:schemeClr val="accent4">
                    <a:lumMod val="10000"/>
                  </a:schemeClr>
                </a:solidFill>
              </a:rPr>
              <a:t>-PCI přijatelnou alternativou , studie zatím chybí  </a:t>
            </a:r>
          </a:p>
          <a:p>
            <a:r>
              <a:rPr lang="cs-CZ" sz="1400" b="1" dirty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cs-CZ" sz="1400" b="1" dirty="0" smtClean="0">
                <a:solidFill>
                  <a:schemeClr val="accent4">
                    <a:lumMod val="10000"/>
                  </a:schemeClr>
                </a:solidFill>
              </a:rPr>
              <a:t>      </a:t>
            </a:r>
            <a:endParaRPr lang="en-US" sz="14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1373259" y="1403452"/>
            <a:ext cx="2233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Celková mortalita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70175" y="829922"/>
            <a:ext cx="7894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Chybí randomizované studie které by sledovaly efekt PCI u MVD+LVEF˂35%, jen data z registrů </a:t>
            </a:r>
            <a:endParaRPr lang="en-US" sz="1400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567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0" y="-331"/>
            <a:ext cx="9144000" cy="1008112"/>
          </a:xfrm>
          <a:solidFill>
            <a:schemeClr val="accent4"/>
          </a:solidFill>
        </p:spPr>
        <p:txBody>
          <a:bodyPr/>
          <a:lstStyle/>
          <a:p>
            <a: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Závěry </a:t>
            </a:r>
            <a:endParaRPr lang="en-US" sz="2400" b="1" dirty="0">
              <a:solidFill>
                <a:schemeClr val="accent4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46589" y="1268760"/>
            <a:ext cx="8392041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ICHS je nejčastější příčinou srdečního selhání</a:t>
            </a:r>
          </a:p>
          <a:p>
            <a:endParaRPr lang="cs-CZ" dirty="0" smtClean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Srdeční selhání může být prvním (a jediným) projevem ICHS</a:t>
            </a:r>
          </a:p>
          <a:p>
            <a:r>
              <a:rPr lang="cs-CZ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po ICHS je nutno aktivně pátrat (SKG)</a:t>
            </a:r>
            <a:endParaRPr lang="cs-CZ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pacientů s LV EF ˂ 35% na podkladě ICHS, </a:t>
            </a:r>
            <a:r>
              <a:rPr lang="cs-CZ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revaskularizace</a:t>
            </a:r>
            <a:r>
              <a:rPr lang="cs-CZ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může zlepšit </a:t>
            </a:r>
          </a:p>
          <a:p>
            <a:r>
              <a:rPr lang="cs-CZ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přežití více než OMT</a:t>
            </a:r>
            <a:endParaRPr lang="cs-CZ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 smtClean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Efekt CABG je dlouhodobý, profitují hlavně mladší, více nemocní pacienti,</a:t>
            </a:r>
          </a:p>
          <a:p>
            <a:r>
              <a:rPr lang="cs-CZ" u="sng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u="sng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ezávisle na přítomnosti </a:t>
            </a:r>
            <a:r>
              <a:rPr lang="cs-CZ" u="sng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anginy či </a:t>
            </a:r>
            <a:r>
              <a:rPr lang="cs-CZ" u="sng" dirty="0" err="1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viability</a:t>
            </a:r>
            <a:endParaRPr lang="cs-CZ" u="sng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testování </a:t>
            </a:r>
            <a:r>
              <a:rPr lang="cs-CZ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viability</a:t>
            </a:r>
            <a:r>
              <a:rPr lang="cs-CZ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pomocí SPECT/</a:t>
            </a:r>
            <a:r>
              <a:rPr lang="cs-CZ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dobutamin</a:t>
            </a:r>
            <a:r>
              <a:rPr lang="cs-CZ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echo je nejasná </a:t>
            </a:r>
          </a:p>
          <a:p>
            <a:endParaRPr lang="cs-CZ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 a zobrazení jizvy pomůže víc</a:t>
            </a:r>
          </a:p>
          <a:p>
            <a:endParaRPr lang="cs-CZ" dirty="0" smtClean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Perkutánní </a:t>
            </a:r>
            <a:r>
              <a:rPr lang="cs-CZ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revaskularizace</a:t>
            </a:r>
            <a:r>
              <a:rPr lang="cs-CZ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také pravděpodobně zlepšuje prognózu </a:t>
            </a:r>
          </a:p>
          <a:p>
            <a:r>
              <a:rPr lang="cs-CZ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lang="cs-CZ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ávažné ischemické dysfunkce LK, ale zatím chybí randomizované studie</a:t>
            </a:r>
            <a:endParaRPr lang="en-US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2483768" y="3284984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Střed zájmů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7987185" cy="6054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4797152"/>
            <a:ext cx="4392488" cy="364902"/>
          </a:xfrm>
        </p:spPr>
        <p:txBody>
          <a:bodyPr>
            <a:noAutofit/>
          </a:bodyPr>
          <a:lstStyle/>
          <a:p>
            <a:r>
              <a:rPr lang="cs-CZ" sz="2800" dirty="0" smtClean="0">
                <a:latin typeface="Arial" panose="020B0604020202020204" pitchFamily="34" charset="0"/>
                <a:cs typeface="Arial" pitchFamily="34" charset="0"/>
              </a:rPr>
              <a:t>Děkuji za pozornost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232532" y="5835676"/>
            <a:ext cx="3214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vojtech.melenovsky@</a:t>
            </a:r>
            <a:r>
              <a:rPr kumimoji="0" lang="cs-CZ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ikem.cz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548680"/>
            <a:ext cx="5176367" cy="3390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9539" y="2618953"/>
            <a:ext cx="2721315" cy="203418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6228184" y="518497"/>
            <a:ext cx="25314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Přijďte na slavnostní </a:t>
            </a:r>
          </a:p>
          <a:p>
            <a:r>
              <a:rPr lang="cs-CZ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ečer ČASS od 19:00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Chateau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 Havel </a:t>
            </a:r>
          </a:p>
          <a:p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Lístky v registraci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9539" y="4801858"/>
            <a:ext cx="2744678" cy="185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84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395536" y="1340768"/>
          <a:ext cx="8064896" cy="496540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648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740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CABG</a:t>
                      </a:r>
                      <a:r>
                        <a:rPr lang="cs-CZ" sz="1600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je indikován u pacientů se stenózou </a:t>
                      </a:r>
                      <a:r>
                        <a:rPr lang="cs-CZ" sz="1600" b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kmene ACS </a:t>
                      </a:r>
                      <a:r>
                        <a:rPr lang="cs-CZ" sz="1600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nebo jejím ekvivalentem (proximální stenosa RIA a </a:t>
                      </a:r>
                      <a:r>
                        <a:rPr lang="cs-CZ" sz="1600" b="1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RCx</a:t>
                      </a:r>
                      <a:r>
                        <a:rPr lang="cs-CZ" sz="1600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)  (třída I)</a:t>
                      </a:r>
                      <a:endParaRPr lang="en-US" sz="1600" b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8610">
                <a:tc>
                  <a:txBody>
                    <a:bodyPr/>
                    <a:lstStyle/>
                    <a:p>
                      <a:r>
                        <a:rPr lang="cs-CZ" sz="16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CABG je indikován</a:t>
                      </a:r>
                      <a:r>
                        <a:rPr lang="cs-CZ" sz="1600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u </a:t>
                      </a:r>
                      <a:r>
                        <a:rPr lang="cs-CZ" sz="16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pacientů s onemocněním </a:t>
                      </a:r>
                      <a:r>
                        <a:rPr lang="cs-CZ" sz="1600" b="1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2-3 tepen </a:t>
                      </a:r>
                      <a:r>
                        <a:rPr lang="cs-CZ" sz="16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včetně</a:t>
                      </a:r>
                      <a:r>
                        <a:rPr lang="cs-CZ" sz="1600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RIA (Třída I)</a:t>
                      </a:r>
                    </a:p>
                    <a:p>
                      <a:endParaRPr lang="en-US" sz="1600" b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10660">
                <a:tc>
                  <a:txBody>
                    <a:bodyPr/>
                    <a:lstStyle/>
                    <a:p>
                      <a:r>
                        <a:rPr lang="cs-CZ" sz="16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PCI může být zvážena jako alternativa k CABG pokud pacient není vhodný CABG</a:t>
                      </a:r>
                      <a:r>
                        <a:rPr lang="cs-CZ" sz="1600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kandidát (třída </a:t>
                      </a:r>
                      <a:r>
                        <a:rPr lang="cs-CZ" sz="1600" b="1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IIb</a:t>
                      </a:r>
                      <a:r>
                        <a:rPr lang="cs-CZ" sz="1600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sz="1600" b="1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95910">
                <a:tc>
                  <a:txBody>
                    <a:bodyPr/>
                    <a:lstStyle/>
                    <a:p>
                      <a:r>
                        <a:rPr lang="cs-CZ" sz="16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cs-CZ" sz="1600" b="1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ESC </a:t>
                      </a:r>
                      <a:r>
                        <a:rPr lang="cs-CZ" sz="1600" b="1" dirty="0" err="1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guidelines</a:t>
                      </a:r>
                      <a:r>
                        <a:rPr lang="cs-CZ" sz="1600" b="1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:</a:t>
                      </a:r>
                      <a:r>
                        <a:rPr lang="cs-CZ" sz="1600" b="1" baseline="0" dirty="0" smtClean="0">
                          <a:solidFill>
                            <a:srgbClr val="00B050"/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cs-CZ" sz="1600" b="1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CABG</a:t>
                      </a:r>
                      <a:r>
                        <a:rPr lang="cs-CZ" sz="1600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nebo PCI není doporučena u pacientů  bez angíny pectoris a bez evidence o </a:t>
                      </a:r>
                      <a:r>
                        <a:rPr lang="cs-CZ" sz="1600" b="1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viabilitě</a:t>
                      </a:r>
                      <a:r>
                        <a:rPr lang="cs-CZ" sz="1600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myokardu  (rozsah viabilního  myokardu &lt;  10%)  (třída III)</a:t>
                      </a:r>
                    </a:p>
                    <a:p>
                      <a:r>
                        <a:rPr lang="cs-CZ" sz="1600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------</a:t>
                      </a:r>
                    </a:p>
                    <a:p>
                      <a:r>
                        <a:rPr lang="cs-CZ" sz="1600" b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AHA </a:t>
                      </a:r>
                      <a:r>
                        <a:rPr lang="cs-CZ" sz="1600" b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guidelines</a:t>
                      </a:r>
                      <a:r>
                        <a:rPr lang="cs-CZ" sz="1600" b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:  CABG nebo PCI lze zvážit i bez ohledu na </a:t>
                      </a:r>
                      <a:r>
                        <a:rPr lang="cs-CZ" sz="1600" b="1" baseline="0" dirty="0" err="1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viabilitu</a:t>
                      </a:r>
                      <a:r>
                        <a:rPr lang="cs-CZ" sz="1600" b="1" baseline="0" dirty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je li vhodná anatomie a riziko</a:t>
                      </a:r>
                    </a:p>
                    <a:p>
                      <a:endParaRPr lang="en-US" sz="16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03284">
                <a:tc>
                  <a:txBody>
                    <a:bodyPr/>
                    <a:lstStyle/>
                    <a:p>
                      <a:r>
                        <a:rPr lang="cs-CZ" sz="1400" b="1" u="sng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Resekce</a:t>
                      </a:r>
                      <a:r>
                        <a:rPr lang="cs-CZ" sz="1400" b="1" u="sng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cs-CZ" sz="1400" b="1" u="sng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aneurysmatu</a:t>
                      </a:r>
                      <a:r>
                        <a:rPr lang="cs-CZ" sz="1400" b="1" u="sng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cs-CZ" sz="1400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během CABG </a:t>
                      </a:r>
                      <a:r>
                        <a:rPr lang="cs-CZ" sz="1400" b="1" u="sng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jen u vybraných pacientů </a:t>
                      </a:r>
                      <a:r>
                        <a:rPr lang="cs-CZ" sz="1400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s velkým </a:t>
                      </a:r>
                      <a:r>
                        <a:rPr lang="cs-CZ" sz="1400" b="1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aneurysmatem</a:t>
                      </a:r>
                      <a:r>
                        <a:rPr lang="cs-CZ" sz="1400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LK, a vysokým </a:t>
                      </a:r>
                      <a:r>
                        <a:rPr lang="cs-CZ" sz="1400" b="1" u="sng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rizikem ruptury, </a:t>
                      </a:r>
                      <a:r>
                        <a:rPr lang="cs-CZ" sz="1400" b="1" u="sng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trombembolie</a:t>
                      </a:r>
                      <a:r>
                        <a:rPr lang="cs-CZ" sz="1400" b="1" u="sng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, komorových arytmií</a:t>
                      </a:r>
                      <a:r>
                        <a:rPr lang="cs-CZ" sz="1400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 (třída </a:t>
                      </a:r>
                      <a:r>
                        <a:rPr lang="cs-CZ" sz="1400" b="1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IIa</a:t>
                      </a:r>
                      <a:r>
                        <a:rPr lang="cs-CZ" sz="1400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) </a:t>
                      </a:r>
                      <a:endParaRPr lang="cs-CZ" sz="1400" b="1" baseline="0" dirty="0">
                        <a:solidFill>
                          <a:schemeClr val="accent4">
                            <a:lumMod val="1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r>
                        <a:rPr lang="cs-CZ" sz="1400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a nebo pokud lze dosáhnout ESVI pod 70 ml/m2 (třída </a:t>
                      </a:r>
                      <a:r>
                        <a:rPr lang="cs-CZ" sz="1400" b="1" baseline="0" dirty="0" err="1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IIb</a:t>
                      </a:r>
                      <a:r>
                        <a:rPr lang="cs-CZ" sz="1400" b="1" baseline="0" dirty="0" smtClean="0">
                          <a:solidFill>
                            <a:schemeClr val="accent4">
                              <a:lumMod val="1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0" y="-331"/>
            <a:ext cx="9144000" cy="1008112"/>
          </a:xfrm>
          <a:solidFill>
            <a:schemeClr val="accent4"/>
          </a:solidFill>
        </p:spPr>
        <p:txBody>
          <a:bodyPr/>
          <a:lstStyle/>
          <a:p>
            <a: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Indikace revaskularizace u pacientů s dysfunkcí LK </a:t>
            </a:r>
            <a:b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(a nebo srdečním selháním)</a:t>
            </a:r>
            <a:endParaRPr lang="en-US" sz="2400" b="1" dirty="0">
              <a:solidFill>
                <a:schemeClr val="accent4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95655" y="6299377"/>
            <a:ext cx="3976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accent4">
                    <a:lumMod val="10000"/>
                  </a:schemeClr>
                </a:solidFill>
              </a:rPr>
              <a:t>PET-</a:t>
            </a:r>
            <a:r>
              <a:rPr lang="cs-CZ" dirty="0" err="1" smtClean="0">
                <a:solidFill>
                  <a:schemeClr val="accent4">
                    <a:lumMod val="10000"/>
                  </a:schemeClr>
                </a:solidFill>
              </a:rPr>
              <a:t>driven</a:t>
            </a:r>
            <a:r>
              <a:rPr lang="cs-CZ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accent4">
                    <a:lumMod val="10000"/>
                  </a:schemeClr>
                </a:solidFill>
              </a:rPr>
              <a:t>decision</a:t>
            </a:r>
            <a:r>
              <a:rPr lang="cs-CZ" dirty="0" smtClean="0">
                <a:solidFill>
                  <a:schemeClr val="accent4">
                    <a:lumMod val="10000"/>
                  </a:schemeClr>
                </a:solidFill>
              </a:rPr>
              <a:t> o </a:t>
            </a:r>
            <a:r>
              <a:rPr lang="cs-CZ" dirty="0" err="1" smtClean="0">
                <a:solidFill>
                  <a:schemeClr val="accent4">
                    <a:lumMod val="10000"/>
                  </a:schemeClr>
                </a:solidFill>
              </a:rPr>
              <a:t>revaskularizace</a:t>
            </a:r>
            <a:endParaRPr lang="en-US" dirty="0">
              <a:solidFill>
                <a:schemeClr val="accent4">
                  <a:lumMod val="10000"/>
                </a:schemeClr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8944" y="972579"/>
            <a:ext cx="8241608" cy="54568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496" y="1327245"/>
            <a:ext cx="8808504" cy="4803709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52035" y="6641440"/>
            <a:ext cx="2691965" cy="216560"/>
          </a:xfrm>
          <a:prstGeom prst="rect">
            <a:avLst/>
          </a:prstGeom>
        </p:spPr>
      </p:pic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0" y="-331"/>
            <a:ext cx="9144000" cy="1008112"/>
          </a:xfrm>
          <a:solidFill>
            <a:schemeClr val="accent4"/>
          </a:solidFill>
        </p:spPr>
        <p:txBody>
          <a:bodyPr/>
          <a:lstStyle/>
          <a:p>
            <a: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Pozitronová emisní tomografie (PET) a </a:t>
            </a:r>
            <a:r>
              <a:rPr lang="cs-CZ" sz="24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revaskularizace</a:t>
            </a:r>
            <a: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solidFill>
                <a:schemeClr val="accent4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778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8802" y="439283"/>
            <a:ext cx="5118443" cy="303009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8801" y="3469382"/>
            <a:ext cx="5295525" cy="30790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700808"/>
            <a:ext cx="8569467" cy="383338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5457868"/>
            <a:ext cx="3456384" cy="47716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364088" y="6309320"/>
            <a:ext cx="3418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accent4">
                    <a:lumMod val="10000"/>
                  </a:schemeClr>
                </a:solidFill>
              </a:rPr>
              <a:t>In </a:t>
            </a:r>
            <a:r>
              <a:rPr lang="cs-CZ" dirty="0" err="1" smtClean="0">
                <a:solidFill>
                  <a:schemeClr val="accent4">
                    <a:lumMod val="10000"/>
                  </a:schemeClr>
                </a:solidFill>
              </a:rPr>
              <a:t>Howard</a:t>
            </a:r>
            <a:r>
              <a:rPr lang="cs-CZ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accent4">
                    <a:lumMod val="10000"/>
                  </a:schemeClr>
                </a:solidFill>
              </a:rPr>
              <a:t>Eisen</a:t>
            </a:r>
            <a:r>
              <a:rPr lang="cs-CZ" dirty="0" smtClean="0">
                <a:solidFill>
                  <a:schemeClr val="accent4">
                    <a:lumMod val="10000"/>
                  </a:schemeClr>
                </a:solidFill>
              </a:rPr>
              <a:t>: </a:t>
            </a:r>
            <a:r>
              <a:rPr lang="cs-CZ" dirty="0" err="1" smtClean="0">
                <a:solidFill>
                  <a:schemeClr val="accent4">
                    <a:lumMod val="10000"/>
                  </a:schemeClr>
                </a:solidFill>
              </a:rPr>
              <a:t>Heart</a:t>
            </a:r>
            <a:r>
              <a:rPr lang="cs-CZ" dirty="0" smtClean="0">
                <a:solidFill>
                  <a:schemeClr val="accent4">
                    <a:lumMod val="10000"/>
                  </a:schemeClr>
                </a:solidFill>
              </a:rPr>
              <a:t> </a:t>
            </a:r>
            <a:r>
              <a:rPr lang="cs-CZ" dirty="0" err="1" smtClean="0">
                <a:solidFill>
                  <a:schemeClr val="accent4">
                    <a:lumMod val="10000"/>
                  </a:schemeClr>
                </a:solidFill>
              </a:rPr>
              <a:t>Failure</a:t>
            </a:r>
            <a:endParaRPr lang="en-US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-331"/>
            <a:ext cx="9144000" cy="1008112"/>
          </a:xfrm>
          <a:solidFill>
            <a:schemeClr val="accent4"/>
          </a:solidFill>
        </p:spPr>
        <p:txBody>
          <a:bodyPr/>
          <a:lstStyle/>
          <a:p>
            <a: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Známky vysokého rizika (a neúspěchu) CABG </a:t>
            </a:r>
            <a:endParaRPr lang="en-US" sz="2400" b="1" dirty="0">
              <a:solidFill>
                <a:schemeClr val="accent4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23528" y="3717032"/>
            <a:ext cx="8458675" cy="720080"/>
          </a:xfrm>
          <a:prstGeom prst="rect">
            <a:avLst/>
          </a:prstGeom>
          <a:solidFill>
            <a:schemeClr val="accent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839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0" y="-332"/>
            <a:ext cx="9144000" cy="1230701"/>
          </a:xfrm>
          <a:solidFill>
            <a:schemeClr val="accent4"/>
          </a:solidFill>
        </p:spPr>
        <p:txBody>
          <a:bodyPr/>
          <a:lstStyle/>
          <a:p>
            <a: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PCI dokáže co CABG nedokáže: </a:t>
            </a:r>
            <a:b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zlepšení systolické funkce po </a:t>
            </a:r>
            <a:b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cs-CZ" sz="24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rekanalizaci</a:t>
            </a:r>
            <a: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chronické totální okluze (CTO) </a:t>
            </a:r>
            <a:endParaRPr lang="en-US" sz="2400" b="1" dirty="0">
              <a:solidFill>
                <a:schemeClr val="accent4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557306"/>
            <a:ext cx="4625605" cy="480718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4494" y="1591139"/>
            <a:ext cx="3325365" cy="67698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4494" y="6594169"/>
            <a:ext cx="3325365" cy="29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06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63688" y="1988840"/>
            <a:ext cx="5547207" cy="393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630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132856"/>
            <a:ext cx="6732240" cy="4395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0"/>
            <a:ext cx="4824536" cy="202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4644008" y="5013176"/>
            <a:ext cx="32764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smtClean="0">
                <a:solidFill>
                  <a:srgbClr val="FFFF00"/>
                </a:solidFill>
              </a:rPr>
              <a:t>Děkuji za pozornost</a:t>
            </a:r>
          </a:p>
          <a:p>
            <a:pPr algn="ctr"/>
            <a:endParaRPr lang="cs-CZ" dirty="0" smtClean="0">
              <a:solidFill>
                <a:srgbClr val="FFFF00"/>
              </a:solidFill>
            </a:endParaRPr>
          </a:p>
          <a:p>
            <a:pPr algn="ctr"/>
            <a:r>
              <a:rPr lang="cs-CZ" dirty="0" smtClean="0">
                <a:solidFill>
                  <a:srgbClr val="FFFF00"/>
                </a:solidFill>
              </a:rPr>
              <a:t>vojtech.melenovsky@</a:t>
            </a:r>
            <a:r>
              <a:rPr lang="cs-CZ" dirty="0" err="1" smtClean="0">
                <a:solidFill>
                  <a:srgbClr val="FFFF00"/>
                </a:solidFill>
              </a:rPr>
              <a:t>ikem.cz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716016" y="332656"/>
            <a:ext cx="3831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Transplantace, mechanické podpory</a:t>
            </a:r>
          </a:p>
          <a:p>
            <a:r>
              <a:rPr lang="cs-CZ" dirty="0" smtClean="0"/>
              <a:t>2 díl kurzu: 21.10.2017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28"/>
          <p:cNvGrpSpPr/>
          <p:nvPr/>
        </p:nvGrpSpPr>
        <p:grpSpPr>
          <a:xfrm>
            <a:off x="683568" y="980728"/>
            <a:ext cx="8136904" cy="4752528"/>
            <a:chOff x="4274319" y="764704"/>
            <a:chExt cx="5484126" cy="3305129"/>
          </a:xfrm>
        </p:grpSpPr>
        <p:sp>
          <p:nvSpPr>
            <p:cNvPr id="5" name="TextovéPole 4"/>
            <p:cNvSpPr txBox="1"/>
            <p:nvPr/>
          </p:nvSpPr>
          <p:spPr>
            <a:xfrm>
              <a:off x="5580112" y="965870"/>
              <a:ext cx="1888747" cy="2889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09"/>
              <a:r>
                <a:rPr lang="cs-CZ" sz="1050" b="1" dirty="0" err="1" smtClean="0">
                  <a:solidFill>
                    <a:srgbClr val="DADADA">
                      <a:lumMod val="10000"/>
                    </a:srgbClr>
                  </a:solidFill>
                  <a:latin typeface="Arial" panose="020B0604020202020204" pitchFamily="34" charset="0"/>
                  <a:cs typeface="Arial" pitchFamily="34" charset="0"/>
                </a:rPr>
                <a:t>Population</a:t>
              </a:r>
              <a:r>
                <a:rPr lang="cs-CZ" sz="1050" b="1" dirty="0" smtClean="0">
                  <a:solidFill>
                    <a:srgbClr val="DADADA">
                      <a:lumMod val="10000"/>
                    </a:srgb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1050" b="1" dirty="0" err="1" smtClean="0">
                  <a:solidFill>
                    <a:srgbClr val="DADADA">
                      <a:lumMod val="10000"/>
                    </a:srgbClr>
                  </a:solidFill>
                  <a:latin typeface="Arial" pitchFamily="34" charset="0"/>
                  <a:cs typeface="Arial" pitchFamily="34" charset="0"/>
                </a:rPr>
                <a:t>Atributable</a:t>
              </a:r>
              <a:r>
                <a:rPr lang="cs-CZ" sz="1050" b="1" dirty="0" smtClean="0">
                  <a:solidFill>
                    <a:srgbClr val="DADADA">
                      <a:lumMod val="10000"/>
                    </a:srgbClr>
                  </a:solidFill>
                  <a:latin typeface="Arial" pitchFamily="34" charset="0"/>
                  <a:cs typeface="Arial" pitchFamily="34" charset="0"/>
                </a:rPr>
                <a:t> Risk </a:t>
              </a:r>
              <a:r>
                <a:rPr lang="cs-CZ" sz="1050" b="1" dirty="0" err="1" smtClean="0">
                  <a:solidFill>
                    <a:srgbClr val="DADADA">
                      <a:lumMod val="10000"/>
                    </a:srgbClr>
                  </a:solidFill>
                  <a:latin typeface="Arial" pitchFamily="34" charset="0"/>
                  <a:cs typeface="Arial" pitchFamily="34" charset="0"/>
                </a:rPr>
                <a:t>of</a:t>
              </a:r>
              <a:r>
                <a:rPr lang="cs-CZ" sz="1050" b="1" dirty="0" smtClean="0">
                  <a:solidFill>
                    <a:srgbClr val="DADADA">
                      <a:lumMod val="10000"/>
                    </a:srgbClr>
                  </a:solidFill>
                  <a:latin typeface="Arial" pitchFamily="34" charset="0"/>
                  <a:cs typeface="Arial" pitchFamily="34" charset="0"/>
                </a:rPr>
                <a:t> HF </a:t>
              </a:r>
              <a:r>
                <a:rPr lang="cs-CZ" sz="1050" b="1" dirty="0" err="1" smtClean="0">
                  <a:solidFill>
                    <a:srgbClr val="DADADA">
                      <a:lumMod val="10000"/>
                    </a:srgbClr>
                  </a:solidFill>
                  <a:latin typeface="Arial" pitchFamily="34" charset="0"/>
                  <a:cs typeface="Arial" pitchFamily="34" charset="0"/>
                </a:rPr>
                <a:t>due</a:t>
              </a:r>
              <a:r>
                <a:rPr lang="cs-CZ" sz="1050" b="1" dirty="0" smtClean="0">
                  <a:solidFill>
                    <a:srgbClr val="DADADA">
                      <a:lumMod val="10000"/>
                    </a:srgbClr>
                  </a:solidFill>
                  <a:latin typeface="Arial" pitchFamily="34" charset="0"/>
                  <a:cs typeface="Arial" pitchFamily="34" charset="0"/>
                </a:rPr>
                <a:t> to </a:t>
              </a:r>
            </a:p>
            <a:p>
              <a:pPr defTabSz="914309"/>
              <a:r>
                <a:rPr lang="cs-CZ" sz="1050" b="1" dirty="0" err="1" smtClean="0">
                  <a:solidFill>
                    <a:srgbClr val="DADADA">
                      <a:lumMod val="10000"/>
                    </a:srgbClr>
                  </a:solidFill>
                  <a:latin typeface="Arial" pitchFamily="34" charset="0"/>
                  <a:cs typeface="Arial" pitchFamily="34" charset="0"/>
                </a:rPr>
                <a:t>various</a:t>
              </a:r>
              <a:r>
                <a:rPr lang="cs-CZ" sz="1050" b="1" dirty="0" smtClean="0">
                  <a:solidFill>
                    <a:srgbClr val="DADADA">
                      <a:lumMod val="10000"/>
                    </a:srgbClr>
                  </a:solidFill>
                  <a:latin typeface="Arial" pitchFamily="34" charset="0"/>
                  <a:cs typeface="Arial" pitchFamily="34" charset="0"/>
                </a:rPr>
                <a:t> risk </a:t>
              </a:r>
              <a:r>
                <a:rPr lang="cs-CZ" sz="1050" b="1" dirty="0" err="1" smtClean="0">
                  <a:solidFill>
                    <a:srgbClr val="DADADA">
                      <a:lumMod val="10000"/>
                    </a:srgbClr>
                  </a:solidFill>
                  <a:latin typeface="Arial" pitchFamily="34" charset="0"/>
                  <a:cs typeface="Arial" pitchFamily="34" charset="0"/>
                </a:rPr>
                <a:t>factors</a:t>
              </a:r>
              <a:r>
                <a:rPr lang="cs-CZ" sz="1050" b="1" dirty="0" smtClean="0">
                  <a:solidFill>
                    <a:srgbClr val="DADADA">
                      <a:lumMod val="10000"/>
                    </a:srgbClr>
                  </a:solidFill>
                  <a:latin typeface="Arial" pitchFamily="34" charset="0"/>
                  <a:cs typeface="Arial" pitchFamily="34" charset="0"/>
                </a:rPr>
                <a:t> in NHNES I </a:t>
              </a:r>
              <a:r>
                <a:rPr lang="cs-CZ" sz="1050" b="1" dirty="0" err="1" smtClean="0">
                  <a:solidFill>
                    <a:srgbClr val="DADADA">
                      <a:lumMod val="10000"/>
                    </a:srgbClr>
                  </a:solidFill>
                  <a:latin typeface="Arial" pitchFamily="34" charset="0"/>
                  <a:cs typeface="Arial" pitchFamily="34" charset="0"/>
                </a:rPr>
                <a:t>survey</a:t>
              </a:r>
              <a:endParaRPr lang="cs-CZ" sz="1050" b="1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" name="Skupina 20"/>
            <p:cNvGrpSpPr/>
            <p:nvPr/>
          </p:nvGrpSpPr>
          <p:grpSpPr>
            <a:xfrm>
              <a:off x="4274319" y="764704"/>
              <a:ext cx="5484126" cy="3305129"/>
              <a:chOff x="25847" y="764704"/>
              <a:chExt cx="5484126" cy="3305129"/>
            </a:xfrm>
          </p:grpSpPr>
          <p:pic>
            <p:nvPicPr>
              <p:cNvPr id="15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5847" y="764704"/>
                <a:ext cx="4513484" cy="33051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Obdélník 15"/>
              <p:cNvSpPr/>
              <p:nvPr/>
            </p:nvSpPr>
            <p:spPr>
              <a:xfrm>
                <a:off x="2827722" y="1104938"/>
                <a:ext cx="2682251" cy="1926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309"/>
                <a:r>
                  <a:rPr lang="cs-CZ" sz="1200" b="1" dirty="0" smtClean="0">
                    <a:solidFill>
                      <a:srgbClr val="DADADA">
                        <a:lumMod val="10000"/>
                      </a:srgbClr>
                    </a:solidFill>
                    <a:latin typeface="Arial" pitchFamily="34" charset="0"/>
                    <a:cs typeface="Arial" pitchFamily="34" charset="0"/>
                  </a:rPr>
                  <a:t> He J, Arch </a:t>
                </a:r>
                <a:r>
                  <a:rPr lang="cs-CZ" sz="1200" b="1" dirty="0" err="1" smtClean="0">
                    <a:solidFill>
                      <a:srgbClr val="DADADA">
                        <a:lumMod val="10000"/>
                      </a:srgbClr>
                    </a:solidFill>
                    <a:latin typeface="Arial" pitchFamily="34" charset="0"/>
                    <a:cs typeface="Arial" pitchFamily="34" charset="0"/>
                  </a:rPr>
                  <a:t>Int</a:t>
                </a:r>
                <a:r>
                  <a:rPr lang="cs-CZ" sz="1200" b="1" dirty="0" smtClean="0">
                    <a:solidFill>
                      <a:srgbClr val="DADADA">
                        <a:lumMod val="10000"/>
                      </a:srgbClr>
                    </a:solidFill>
                    <a:latin typeface="Arial" pitchFamily="34" charset="0"/>
                    <a:cs typeface="Arial" pitchFamily="34" charset="0"/>
                  </a:rPr>
                  <a:t>. Med. 2001, 161: 996- 1002</a:t>
                </a:r>
                <a:endParaRPr lang="en-US" sz="1200" dirty="0">
                  <a:solidFill>
                    <a:srgbClr val="DADADA">
                      <a:lumMod val="10000"/>
                    </a:srgb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1" name="TextovéPole 10"/>
            <p:cNvSpPr txBox="1"/>
            <p:nvPr/>
          </p:nvSpPr>
          <p:spPr>
            <a:xfrm>
              <a:off x="7132509" y="869492"/>
              <a:ext cx="2073549" cy="235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09"/>
              <a:r>
                <a:rPr lang="cs-CZ" sz="1600" b="1" dirty="0" smtClean="0">
                  <a:solidFill>
                    <a:srgbClr val="DADADA">
                      <a:lumMod val="10000"/>
                    </a:srgbClr>
                  </a:solidFill>
                  <a:latin typeface="Arial" pitchFamily="34" charset="0"/>
                  <a:cs typeface="Arial" pitchFamily="34" charset="0"/>
                </a:rPr>
                <a:t>NHANES I </a:t>
              </a:r>
              <a:r>
                <a:rPr lang="cs-CZ" sz="1600" b="1" dirty="0" err="1" smtClean="0">
                  <a:solidFill>
                    <a:srgbClr val="DADADA">
                      <a:lumMod val="10000"/>
                    </a:srgbClr>
                  </a:solidFill>
                  <a:latin typeface="Arial" pitchFamily="34" charset="0"/>
                  <a:cs typeface="Arial" pitchFamily="34" charset="0"/>
                </a:rPr>
                <a:t>survey</a:t>
              </a:r>
              <a:r>
                <a:rPr lang="cs-CZ" sz="1600" b="1" dirty="0" smtClean="0">
                  <a:solidFill>
                    <a:srgbClr val="DADADA">
                      <a:lumMod val="10000"/>
                    </a:srgbClr>
                  </a:solidFill>
                  <a:latin typeface="Arial" pitchFamily="34" charset="0"/>
                  <a:cs typeface="Arial" pitchFamily="34" charset="0"/>
                </a:rPr>
                <a:t>                            </a:t>
              </a:r>
              <a:endParaRPr lang="en-US" sz="1600" b="1" dirty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7" name="TextovéPole 16"/>
          <p:cNvSpPr txBox="1"/>
          <p:nvPr/>
        </p:nvSpPr>
        <p:spPr>
          <a:xfrm>
            <a:off x="351812" y="6018025"/>
            <a:ext cx="914501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/>
            <a:r>
              <a:rPr lang="cs-CZ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Ubývá STEMI, ale nárůst chronické ICHS v důsledku stárnutí, obezity a diabetu </a:t>
            </a:r>
            <a:endParaRPr lang="cs-CZ" sz="1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defTabSz="914309"/>
            <a:endParaRPr lang="cs-CZ" sz="900" b="1" i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cs-CZ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Rizikové faktory pro rozvoj srdečního selhání </a:t>
            </a:r>
            <a:endParaRPr lang="en-US" sz="2800" b="1" dirty="0"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67544" y="6464301"/>
            <a:ext cx="5618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ICHS je a bude dál hlavní příčinou srdečního selhání v populaci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ál 5"/>
          <p:cNvSpPr/>
          <p:nvPr/>
        </p:nvSpPr>
        <p:spPr>
          <a:xfrm>
            <a:off x="1403648" y="1131405"/>
            <a:ext cx="1008112" cy="3521731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  <a:solidFill>
            <a:schemeClr val="accent4"/>
          </a:solidFill>
        </p:spPr>
        <p:txBody>
          <a:bodyPr/>
          <a:lstStyle/>
          <a:p>
            <a: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CABG nebo perkutánní koronární intervence ? </a:t>
            </a:r>
            <a:endParaRPr lang="en-US" sz="2400" b="1" dirty="0">
              <a:solidFill>
                <a:schemeClr val="accent4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83568" y="764704"/>
            <a:ext cx="720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1600" b="1" dirty="0" smtClean="0">
              <a:solidFill>
                <a:schemeClr val="accent4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1600" b="1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posun indikací  - stenóza kmene je řešitelná PCI</a:t>
            </a:r>
          </a:p>
          <a:p>
            <a:endParaRPr lang="cs-CZ" sz="1600" b="1" dirty="0" smtClean="0">
              <a:solidFill>
                <a:schemeClr val="accent4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cs-CZ" sz="1600" b="1" dirty="0" smtClean="0">
              <a:solidFill>
                <a:schemeClr val="accent4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755576" y="5042118"/>
            <a:ext cx="720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CABG a PCI rámcově ekvivalentní</a:t>
            </a:r>
          </a:p>
          <a:p>
            <a:r>
              <a:rPr lang="cs-CZ" sz="1600" b="1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            při PCI méně morbidity, ale vyšší riziko re-PCI</a:t>
            </a:r>
          </a:p>
          <a:p>
            <a:endParaRPr lang="cs-CZ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CABG </a:t>
            </a:r>
            <a:r>
              <a:rPr lang="cs-CZ" sz="1600" b="1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výhodnější za těchto situací:</a:t>
            </a:r>
          </a:p>
          <a:p>
            <a:r>
              <a:rPr lang="cs-CZ" sz="1600" b="1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             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Diabetici</a:t>
            </a:r>
          </a:p>
          <a:p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Rozsáhlejší </a:t>
            </a:r>
            <a:r>
              <a:rPr lang="cs-CZ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mutivesssel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disease</a:t>
            </a:r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(MVD)</a:t>
            </a:r>
          </a:p>
          <a:p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     Současná významná MiR (+ indikace výkonu na chlopni) </a:t>
            </a:r>
            <a:endParaRPr lang="en-US" sz="1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Obrázek 10" descr="285817091_stenoza kmene_stil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988840"/>
            <a:ext cx="2736304" cy="2736304"/>
          </a:xfrm>
          <a:prstGeom prst="rect">
            <a:avLst/>
          </a:prstGeom>
        </p:spPr>
      </p:pic>
      <p:pic>
        <p:nvPicPr>
          <p:cNvPr id="12" name="Obrázek 11" descr="285817091_stenoza kmene_po PCI sti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988840"/>
            <a:ext cx="2780928" cy="2780928"/>
          </a:xfrm>
          <a:prstGeom prst="rect">
            <a:avLst/>
          </a:prstGeom>
        </p:spPr>
      </p:pic>
      <p:cxnSp>
        <p:nvCxnSpPr>
          <p:cNvPr id="10" name="Přímá spojovací šipka 9"/>
          <p:cNvCxnSpPr/>
          <p:nvPr/>
        </p:nvCxnSpPr>
        <p:spPr>
          <a:xfrm>
            <a:off x="2699792" y="2492896"/>
            <a:ext cx="0" cy="360040"/>
          </a:xfrm>
          <a:prstGeom prst="straightConnector1">
            <a:avLst/>
          </a:prstGeom>
          <a:ln w="28575">
            <a:solidFill>
              <a:srgbClr val="FFFF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755576" y="1412776"/>
            <a:ext cx="7877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</a:rPr>
              <a:t>žena 87 let, akutní LSI s plic. edémem, EF 30%, 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</a:rPr>
              <a:t>dif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</a:rPr>
              <a:t>. 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</a:rPr>
              <a:t>hypokineza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</a:rPr>
              <a:t>hs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</a:rPr>
              <a:t>-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</a:rPr>
              <a:t>TnI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</a:rPr>
              <a:t>: 220, bez AP</a:t>
            </a:r>
            <a:endParaRPr lang="en-US" sz="16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907704" y="2204864"/>
            <a:ext cx="19639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 smtClean="0">
                <a:solidFill>
                  <a:schemeClr val="accent4">
                    <a:lumMod val="10000"/>
                  </a:schemeClr>
                </a:solidFill>
              </a:rPr>
              <a:t>95% </a:t>
            </a:r>
            <a:r>
              <a:rPr lang="cs-CZ" sz="1100" b="1" dirty="0" err="1" smtClean="0">
                <a:solidFill>
                  <a:schemeClr val="accent4">
                    <a:lumMod val="10000"/>
                  </a:schemeClr>
                </a:solidFill>
              </a:rPr>
              <a:t>stenoza</a:t>
            </a:r>
            <a:r>
              <a:rPr lang="cs-CZ" sz="1100" b="1" dirty="0" smtClean="0">
                <a:solidFill>
                  <a:schemeClr val="accent4">
                    <a:lumMod val="10000"/>
                  </a:schemeClr>
                </a:solidFill>
              </a:rPr>
              <a:t> kmene ACS</a:t>
            </a:r>
            <a:endParaRPr lang="en-US" sz="1100" b="1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4860032" y="2996952"/>
            <a:ext cx="13035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 smtClean="0">
                <a:solidFill>
                  <a:schemeClr val="accent4">
                    <a:lumMod val="10000"/>
                  </a:schemeClr>
                </a:solidFill>
              </a:rPr>
              <a:t>PCI – DES </a:t>
            </a:r>
            <a:r>
              <a:rPr lang="cs-CZ" sz="1100" b="1" dirty="0" err="1" smtClean="0">
                <a:solidFill>
                  <a:schemeClr val="accent4">
                    <a:lumMod val="10000"/>
                  </a:schemeClr>
                </a:solidFill>
              </a:rPr>
              <a:t>stent</a:t>
            </a:r>
            <a:endParaRPr lang="en-US" sz="1100" b="1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51520" y="1107648"/>
            <a:ext cx="972108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cs-CZ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onemocnění 3 tepen</a:t>
            </a:r>
          </a:p>
          <a:p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</a:t>
            </a:r>
          </a:p>
          <a:p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</a:t>
            </a:r>
          </a:p>
          <a:p>
            <a:endParaRPr lang="en-US" sz="1400" dirty="0">
              <a:solidFill>
                <a:schemeClr val="accent4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1008112"/>
          </a:xfrm>
          <a:solidFill>
            <a:schemeClr val="accent4"/>
          </a:solidFill>
        </p:spPr>
        <p:txBody>
          <a:bodyPr/>
          <a:lstStyle/>
          <a:p>
            <a: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Revaskularizace nebo farmakoterapie u ischemické </a:t>
            </a:r>
            <a:r>
              <a:rPr lang="cs-CZ" sz="24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dyfunkce</a:t>
            </a:r>
            <a: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: </a:t>
            </a:r>
            <a:r>
              <a:rPr lang="cs-CZ" sz="24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Duke</a:t>
            </a:r>
            <a: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Database  </a:t>
            </a:r>
            <a:endParaRPr lang="en-US" sz="2400" b="1" dirty="0">
              <a:solidFill>
                <a:schemeClr val="accent4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284984"/>
            <a:ext cx="4292177" cy="294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ovéPole 17"/>
          <p:cNvSpPr txBox="1"/>
          <p:nvPr/>
        </p:nvSpPr>
        <p:spPr>
          <a:xfrm>
            <a:off x="5292080" y="3284984"/>
            <a:ext cx="3183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Duke</a:t>
            </a:r>
            <a:r>
              <a:rPr lang="cs-CZ" sz="1200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200" dirty="0" err="1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database</a:t>
            </a:r>
            <a:r>
              <a:rPr lang="cs-CZ" sz="1200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1969-1994, LV EF pod 40%</a:t>
            </a:r>
            <a:endParaRPr lang="cs-CZ" sz="1200" dirty="0">
              <a:solidFill>
                <a:schemeClr val="accent4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6228184" y="6453336"/>
            <a:ext cx="27446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O´</a:t>
            </a:r>
            <a:r>
              <a:rPr lang="cs-CZ" sz="1000" dirty="0" err="1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Connor</a:t>
            </a:r>
            <a:r>
              <a:rPr lang="cs-CZ" sz="1000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, CM: </a:t>
            </a:r>
            <a:r>
              <a:rPr lang="cs-CZ" sz="1000" dirty="0" err="1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Am</a:t>
            </a:r>
            <a:r>
              <a:rPr lang="cs-CZ" sz="1000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J </a:t>
            </a:r>
            <a:r>
              <a:rPr lang="cs-CZ" sz="1000" dirty="0" err="1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Cardiol</a:t>
            </a:r>
            <a:r>
              <a:rPr lang="cs-CZ" sz="1000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2002; 90: 101-7</a:t>
            </a:r>
            <a:endParaRPr lang="cs-CZ" sz="1000" dirty="0">
              <a:solidFill>
                <a:schemeClr val="accent4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556792"/>
            <a:ext cx="3314700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kupina 9"/>
          <p:cNvGrpSpPr/>
          <p:nvPr/>
        </p:nvGrpSpPr>
        <p:grpSpPr>
          <a:xfrm>
            <a:off x="539552" y="2708920"/>
            <a:ext cx="3600400" cy="2376264"/>
            <a:chOff x="-108520" y="2564904"/>
            <a:chExt cx="5576062" cy="3506515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08520" y="2564904"/>
              <a:ext cx="5576062" cy="35065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Výseč 7"/>
            <p:cNvSpPr/>
            <p:nvPr/>
          </p:nvSpPr>
          <p:spPr>
            <a:xfrm rot="10800000">
              <a:off x="1403648" y="2996952"/>
              <a:ext cx="2643906" cy="2679044"/>
            </a:xfrm>
            <a:prstGeom prst="pie">
              <a:avLst>
                <a:gd name="adj1" fmla="val 8299892"/>
                <a:gd name="adj2" fmla="val 16561156"/>
              </a:avLst>
            </a:prstGeom>
            <a:solidFill>
              <a:schemeClr val="tx2">
                <a:lumMod val="60000"/>
                <a:lumOff val="40000"/>
                <a:alpha val="6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5148064" y="2636912"/>
            <a:ext cx="3609399" cy="2520280"/>
            <a:chOff x="4932040" y="2420888"/>
            <a:chExt cx="4617511" cy="3302694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32040" y="2420888"/>
              <a:ext cx="4617511" cy="3302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Výseč 8"/>
            <p:cNvSpPr/>
            <p:nvPr/>
          </p:nvSpPr>
          <p:spPr>
            <a:xfrm rot="10800000">
              <a:off x="5934510" y="2888074"/>
              <a:ext cx="2643906" cy="2592288"/>
            </a:xfrm>
            <a:prstGeom prst="pie">
              <a:avLst>
                <a:gd name="adj1" fmla="val 5066613"/>
                <a:gd name="adj2" fmla="val 16357658"/>
              </a:avLst>
            </a:prstGeom>
            <a:solidFill>
              <a:srgbClr val="FF0000">
                <a:alpha val="6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TextovéPole 10"/>
          <p:cNvSpPr txBox="1"/>
          <p:nvPr/>
        </p:nvSpPr>
        <p:spPr>
          <a:xfrm>
            <a:off x="323528" y="5661248"/>
            <a:ext cx="70711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Srdeční selhání může být prvním projevem ICHS   </a:t>
            </a:r>
          </a:p>
          <a:p>
            <a:r>
              <a:rPr lang="cs-CZ" dirty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                  i bez předchozího IM, či typických příznaků ICHS (AP) </a:t>
            </a:r>
          </a:p>
        </p:txBody>
      </p:sp>
      <p:sp>
        <p:nvSpPr>
          <p:cNvPr id="12" name="Nadpis 2"/>
          <p:cNvSpPr>
            <a:spLocks noGrp="1"/>
          </p:cNvSpPr>
          <p:nvPr>
            <p:ph type="title"/>
          </p:nvPr>
        </p:nvSpPr>
        <p:spPr>
          <a:xfrm>
            <a:off x="0" y="17562"/>
            <a:ext cx="9144000" cy="1035174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cs-CZ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Po ICHS jako příčině srdečního selhání</a:t>
            </a:r>
            <a:br>
              <a:rPr lang="cs-CZ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cs-CZ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je nutné aktivně pátrat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Šipka doprava 13"/>
          <p:cNvSpPr/>
          <p:nvPr/>
        </p:nvSpPr>
        <p:spPr>
          <a:xfrm>
            <a:off x="4139952" y="3573016"/>
            <a:ext cx="576064" cy="360040"/>
          </a:xfrm>
          <a:prstGeom prst="right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179512" y="1052736"/>
            <a:ext cx="668484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latin typeface="Arial" pitchFamily="34" charset="0"/>
                <a:cs typeface="Arial" pitchFamily="34" charset="0"/>
              </a:rPr>
              <a:t>Populační průzkum srdečního selhání v jižním Londýně (292 000), 15 měsíců</a:t>
            </a:r>
          </a:p>
          <a:p>
            <a:r>
              <a:rPr lang="cs-CZ" sz="1400" b="1" dirty="0" smtClean="0">
                <a:latin typeface="Arial" pitchFamily="34" charset="0"/>
                <a:cs typeface="Arial" pitchFamily="34" charset="0"/>
              </a:rPr>
              <a:t>De-novo srdeční selhání: n=332 (incidence 0,9 /1000)</a:t>
            </a:r>
          </a:p>
          <a:p>
            <a:r>
              <a:rPr lang="cs-CZ" sz="1400" b="1" dirty="0" smtClean="0">
                <a:latin typeface="Arial" pitchFamily="34" charset="0"/>
                <a:cs typeface="Arial" pitchFamily="34" charset="0"/>
              </a:rPr>
              <a:t>De-novo selhání + věk ˂ 75 let – mandatorní </a:t>
            </a:r>
            <a:r>
              <a:rPr lang="cs-CZ" sz="1400" b="1" dirty="0" err="1" smtClean="0">
                <a:latin typeface="Arial" pitchFamily="34" charset="0"/>
                <a:cs typeface="Arial" pitchFamily="34" charset="0"/>
              </a:rPr>
              <a:t>koronarografie</a:t>
            </a:r>
            <a:r>
              <a:rPr lang="cs-CZ" sz="1400" b="1" dirty="0" smtClean="0">
                <a:latin typeface="Arial" pitchFamily="34" charset="0"/>
                <a:cs typeface="Arial" pitchFamily="34" charset="0"/>
              </a:rPr>
              <a:t>: n=136;  </a:t>
            </a:r>
            <a:br>
              <a:rPr lang="cs-CZ" sz="1400" b="1" dirty="0" smtClean="0">
                <a:latin typeface="Arial" pitchFamily="34" charset="0"/>
                <a:cs typeface="Arial" pitchFamily="34" charset="0"/>
              </a:rPr>
            </a:br>
            <a:r>
              <a:rPr lang="cs-CZ" sz="1400" b="1" dirty="0" smtClean="0">
                <a:latin typeface="Arial" pitchFamily="34" charset="0"/>
                <a:cs typeface="Arial" pitchFamily="34" charset="0"/>
              </a:rPr>
              <a:t>                                        z nich 71 mělo ICHS jako etiologickou příčinu !</a:t>
            </a:r>
          </a:p>
          <a:p>
            <a:r>
              <a:rPr lang="cs-CZ" sz="1200" b="1" dirty="0" smtClean="0">
                <a:latin typeface="Arial" pitchFamily="34" charset="0"/>
                <a:cs typeface="Arial" pitchFamily="34" charset="0"/>
              </a:rPr>
              <a:t>                </a:t>
            </a:r>
          </a:p>
          <a:p>
            <a:r>
              <a:rPr lang="cs-CZ" sz="1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endParaRPr lang="cs-CZ" sz="1200" b="1" dirty="0" smtClean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115616" y="2204864"/>
            <a:ext cx="2486578" cy="43088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1100" b="1" dirty="0" smtClean="0">
                <a:latin typeface="Arial" pitchFamily="34" charset="0"/>
                <a:cs typeface="Arial" pitchFamily="34" charset="0"/>
              </a:rPr>
              <a:t>HF etiologie dle panelu kardiologů</a:t>
            </a:r>
          </a:p>
          <a:p>
            <a:pPr algn="ctr"/>
            <a:r>
              <a:rPr lang="cs-CZ" sz="1100" b="1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cs-CZ" sz="1100" b="1" dirty="0" err="1" smtClean="0">
                <a:latin typeface="Arial" pitchFamily="34" charset="0"/>
                <a:cs typeface="Arial" pitchFamily="34" charset="0"/>
              </a:rPr>
              <a:t>neivazivních</a:t>
            </a:r>
            <a:r>
              <a:rPr lang="cs-CZ" sz="1100" b="1" dirty="0" smtClean="0">
                <a:latin typeface="Arial" pitchFamily="34" charset="0"/>
                <a:cs typeface="Arial" pitchFamily="34" charset="0"/>
              </a:rPr>
              <a:t> vyšetření</a:t>
            </a:r>
            <a:endParaRPr lang="en-US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796136" y="2348880"/>
            <a:ext cx="2299027" cy="2616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cs-CZ" sz="1100" b="1" dirty="0" smtClean="0">
                <a:latin typeface="Arial" pitchFamily="34" charset="0"/>
                <a:cs typeface="Arial" pitchFamily="34" charset="0"/>
              </a:rPr>
              <a:t>HF etiologie po provedení SKG </a:t>
            </a:r>
            <a:endParaRPr lang="en-US" sz="1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6516216" y="6596390"/>
            <a:ext cx="22813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 smtClean="0">
                <a:latin typeface="Arial" pitchFamily="34" charset="0"/>
                <a:cs typeface="Arial" pitchFamily="34" charset="0"/>
              </a:rPr>
              <a:t>Fox K, </a:t>
            </a:r>
            <a:r>
              <a:rPr lang="cs-CZ" sz="1100" b="1" dirty="0" err="1" smtClean="0">
                <a:latin typeface="Arial" pitchFamily="34" charset="0"/>
                <a:cs typeface="Arial" pitchFamily="34" charset="0"/>
              </a:rPr>
              <a:t>et</a:t>
            </a:r>
            <a:r>
              <a:rPr lang="cs-CZ" sz="1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1100" b="1" dirty="0" err="1" smtClean="0">
                <a:latin typeface="Arial" pitchFamily="34" charset="0"/>
                <a:cs typeface="Arial" pitchFamily="34" charset="0"/>
              </a:rPr>
              <a:t>al</a:t>
            </a:r>
            <a:r>
              <a:rPr lang="cs-CZ" sz="1100" b="1" dirty="0" smtClean="0">
                <a:latin typeface="Arial" pitchFamily="34" charset="0"/>
                <a:cs typeface="Arial" pitchFamily="34" charset="0"/>
              </a:rPr>
              <a:t>. EHJ 2001; 228-236 </a:t>
            </a:r>
            <a:endParaRPr lang="en-US" sz="11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4288" y="1121471"/>
            <a:ext cx="1979712" cy="1018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2"/>
          <p:cNvSpPr>
            <a:spLocks noGrp="1"/>
          </p:cNvSpPr>
          <p:nvPr>
            <p:ph type="title"/>
          </p:nvPr>
        </p:nvSpPr>
        <p:spPr>
          <a:xfrm>
            <a:off x="24780" y="0"/>
            <a:ext cx="9144000" cy="810362"/>
          </a:xfr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K</a:t>
            </a:r>
            <a:r>
              <a:rPr lang="cs-CZ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oronární ischémie a revaskularizace 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827584" y="6663516"/>
            <a:ext cx="20970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b="1" dirty="0" err="1" smtClean="0"/>
              <a:t>Shah</a:t>
            </a:r>
            <a:r>
              <a:rPr lang="cs-CZ" sz="1050" b="1" dirty="0" smtClean="0"/>
              <a:t> BN, EHJ 2013, 34: 1323-1334 </a:t>
            </a:r>
            <a:endParaRPr lang="en-US" sz="1050" b="1" dirty="0"/>
          </a:p>
        </p:txBody>
      </p:sp>
      <p:sp>
        <p:nvSpPr>
          <p:cNvPr id="10" name="Zahnutá šipka doprava 9"/>
          <p:cNvSpPr/>
          <p:nvPr/>
        </p:nvSpPr>
        <p:spPr>
          <a:xfrm rot="10800000">
            <a:off x="3798609" y="1297196"/>
            <a:ext cx="979687" cy="3312368"/>
          </a:xfrm>
          <a:prstGeom prst="curvedRightArrow">
            <a:avLst>
              <a:gd name="adj1" fmla="val 14429"/>
              <a:gd name="adj2" fmla="val 36368"/>
              <a:gd name="adj3" fmla="val 25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1395981"/>
            <a:ext cx="1944216" cy="213144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004048" y="3670699"/>
            <a:ext cx="391710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Indikace </a:t>
            </a:r>
            <a:r>
              <a:rPr lang="cs-CZ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revaskularizace</a:t>
            </a:r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cs-CZ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Stenóza kmene LCA či ekvivalent</a:t>
            </a:r>
          </a:p>
          <a:p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Postižení 3 tepen</a:t>
            </a:r>
          </a:p>
          <a:p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Postižení 2 tepen včetně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prox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 RIA</a:t>
            </a:r>
          </a:p>
          <a:p>
            <a:endParaRPr lang="cs-CZ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Benefit z CABG zvyšuje  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DM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ischemické </a:t>
            </a:r>
            <a:r>
              <a:rPr lang="cs-CZ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MiR</a:t>
            </a:r>
            <a:endParaRPr lang="cs-CZ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systolická dysfunkce LK 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238026" y="6340351"/>
            <a:ext cx="474360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O efektivitě revaskularizace (proti optimalizované farmakoterapii)</a:t>
            </a:r>
          </a:p>
          <a:p>
            <a:r>
              <a:rPr lang="cs-CZ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u těžké ischemické dysfunkce (LV EF˂ 35%) donedávna nebyly důkazy</a:t>
            </a:r>
          </a:p>
          <a:p>
            <a:endParaRPr lang="en-US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0243" y="1052736"/>
            <a:ext cx="3544311" cy="5622322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6563825" y="5871162"/>
            <a:ext cx="1736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dirty="0" smtClean="0">
                <a:solidFill>
                  <a:srgbClr val="FF0000"/>
                </a:solidFill>
              </a:rPr>
              <a:t>současně ↑ riziko výkonu !</a:t>
            </a:r>
            <a:endParaRPr lang="en-US" sz="11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79564" y="1206214"/>
            <a:ext cx="97210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cs-CZ" sz="1400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Starší studie porovnávající efekt </a:t>
            </a:r>
            <a:r>
              <a:rPr lang="cs-CZ" sz="1400" b="1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CABG x farmakoterapie (CASS, VA, ECSS)  vyloučily pacienty s EF  ˂ 35% </a:t>
            </a:r>
          </a:p>
          <a:p>
            <a:pPr marL="342900" indent="-342900"/>
            <a:endParaRPr lang="cs-CZ" sz="1400" b="1" dirty="0" smtClean="0">
              <a:solidFill>
                <a:srgbClr val="DADADA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/>
            <a:r>
              <a:rPr lang="cs-CZ" sz="1600" b="1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U těžké dysfunkce jen data z nerandomizovaných registrů (CASS registry, </a:t>
            </a:r>
            <a:r>
              <a:rPr lang="cs-CZ" sz="1600" b="1" dirty="0" err="1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Duke</a:t>
            </a:r>
            <a:r>
              <a:rPr lang="cs-CZ" sz="1600" b="1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1600" dirty="0" smtClean="0">
              <a:solidFill>
                <a:srgbClr val="DADADA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1400" dirty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	</a:t>
            </a:r>
            <a:endParaRPr lang="cs-CZ" sz="1400" dirty="0" smtClean="0">
              <a:solidFill>
                <a:srgbClr val="DADADA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endParaRPr lang="cs-CZ" sz="1400" dirty="0" smtClean="0">
              <a:solidFill>
                <a:srgbClr val="DADADA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1400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</a:t>
            </a:r>
          </a:p>
          <a:p>
            <a:endParaRPr lang="en-US" sz="1400" dirty="0">
              <a:solidFill>
                <a:srgbClr val="DADADA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429746" y="6585495"/>
            <a:ext cx="4680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err="1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Alderman</a:t>
            </a:r>
            <a:r>
              <a:rPr lang="cs-CZ" sz="1000" b="1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 EL, </a:t>
            </a:r>
            <a:r>
              <a:rPr lang="cs-CZ" sz="1000" b="1" dirty="0" err="1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Circ</a:t>
            </a:r>
            <a:r>
              <a:rPr lang="cs-CZ" sz="1000" b="1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 1983, 68: 785-795 CASS registry</a:t>
            </a:r>
            <a:endParaRPr lang="en-US" sz="1000" b="1" dirty="0">
              <a:solidFill>
                <a:srgbClr val="DADADA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8112"/>
          </a:xfrm>
          <a:solidFill>
            <a:schemeClr val="accent4"/>
          </a:solidFill>
        </p:spPr>
        <p:txBody>
          <a:bodyPr/>
          <a:lstStyle/>
          <a:p>
            <a: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Nepřímá evidence pro </a:t>
            </a:r>
            <a:r>
              <a:rPr lang="cs-CZ" sz="2400" b="1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revaskularizaci</a:t>
            </a:r>
            <a: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závažné (LV EF˂ 35%) ischemické dysfunkce </a:t>
            </a:r>
            <a:endParaRPr lang="en-US" sz="2400" b="1" dirty="0">
              <a:solidFill>
                <a:schemeClr val="accent4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Skupina 9"/>
          <p:cNvGrpSpPr/>
          <p:nvPr/>
        </p:nvGrpSpPr>
        <p:grpSpPr>
          <a:xfrm>
            <a:off x="203387" y="2115026"/>
            <a:ext cx="8689094" cy="2614938"/>
            <a:chOff x="179512" y="3484782"/>
            <a:chExt cx="8737227" cy="2079136"/>
          </a:xfrm>
        </p:grpSpPr>
        <p:grpSp>
          <p:nvGrpSpPr>
            <p:cNvPr id="6" name="Skupina 5"/>
            <p:cNvGrpSpPr/>
            <p:nvPr/>
          </p:nvGrpSpPr>
          <p:grpSpPr>
            <a:xfrm>
              <a:off x="179512" y="3531499"/>
              <a:ext cx="3024336" cy="1947778"/>
              <a:chOff x="179512" y="3531499"/>
              <a:chExt cx="3024336" cy="1947778"/>
            </a:xfrm>
          </p:grpSpPr>
          <p:pic>
            <p:nvPicPr>
              <p:cNvPr id="17411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79512" y="3531499"/>
                <a:ext cx="3024336" cy="19477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" name="TextovéPole 2"/>
              <p:cNvSpPr txBox="1"/>
              <p:nvPr/>
            </p:nvSpPr>
            <p:spPr>
              <a:xfrm>
                <a:off x="755576" y="4271388"/>
                <a:ext cx="1295547" cy="2289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b="1" dirty="0" smtClean="0">
                    <a:solidFill>
                      <a:srgbClr val="FF0000"/>
                    </a:solidFill>
                  </a:rPr>
                  <a:t>EF LK 30-35%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5" name="Skupina 4"/>
            <p:cNvGrpSpPr/>
            <p:nvPr/>
          </p:nvGrpSpPr>
          <p:grpSpPr>
            <a:xfrm>
              <a:off x="3004491" y="3484782"/>
              <a:ext cx="3312877" cy="2079136"/>
              <a:chOff x="3004491" y="3484782"/>
              <a:chExt cx="3312877" cy="2079136"/>
            </a:xfrm>
          </p:grpSpPr>
          <p:pic>
            <p:nvPicPr>
              <p:cNvPr id="17410" name="Picture 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004491" y="3484782"/>
                <a:ext cx="3312877" cy="2079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1" name="TextovéPole 10"/>
              <p:cNvSpPr txBox="1"/>
              <p:nvPr/>
            </p:nvSpPr>
            <p:spPr>
              <a:xfrm>
                <a:off x="3712405" y="4311758"/>
                <a:ext cx="97336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b="1" dirty="0" smtClean="0">
                    <a:solidFill>
                      <a:srgbClr val="FF0000"/>
                    </a:solidFill>
                  </a:rPr>
                  <a:t>EF LK 25-30%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9" name="Skupina 8"/>
            <p:cNvGrpSpPr/>
            <p:nvPr/>
          </p:nvGrpSpPr>
          <p:grpSpPr>
            <a:xfrm>
              <a:off x="6028827" y="3531499"/>
              <a:ext cx="2887912" cy="1894582"/>
              <a:chOff x="6028827" y="3531499"/>
              <a:chExt cx="2887912" cy="1894582"/>
            </a:xfrm>
          </p:grpSpPr>
          <p:pic>
            <p:nvPicPr>
              <p:cNvPr id="17409" name="Picture 1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028827" y="3531499"/>
                <a:ext cx="2887912" cy="18945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TextovéPole 13"/>
              <p:cNvSpPr txBox="1"/>
              <p:nvPr/>
            </p:nvSpPr>
            <p:spPr>
              <a:xfrm>
                <a:off x="6537384" y="4259859"/>
                <a:ext cx="125066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b="1" dirty="0" smtClean="0">
                    <a:solidFill>
                      <a:srgbClr val="FF0000"/>
                    </a:solidFill>
                  </a:rPr>
                  <a:t>EF LK ˂ 25% </a:t>
                </a:r>
                <a:endParaRPr lang="en-US" sz="1200" b="1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8" name="Obdélník 7"/>
          <p:cNvSpPr/>
          <p:nvPr/>
        </p:nvSpPr>
        <p:spPr>
          <a:xfrm>
            <a:off x="611560" y="5482848"/>
            <a:ext cx="75369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revaskularizace byla indikována pro AP (nikoliv </a:t>
            </a:r>
            <a:r>
              <a:rPr lang="cs-CZ" sz="1400" dirty="0" err="1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ChSS</a:t>
            </a:r>
            <a:r>
              <a:rPr lang="cs-CZ" sz="1400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), pouze žilní </a:t>
            </a:r>
            <a:r>
              <a:rPr lang="cs-CZ" sz="1400" dirty="0" err="1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grafty</a:t>
            </a:r>
            <a:r>
              <a:rPr lang="cs-CZ" sz="1400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 (bez LIMA)</a:t>
            </a:r>
            <a:endParaRPr lang="cs-CZ" sz="1400" dirty="0">
              <a:solidFill>
                <a:srgbClr val="DADADA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endParaRPr lang="cs-CZ" sz="1400" dirty="0">
              <a:solidFill>
                <a:srgbClr val="DADADA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1400" dirty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	primitivní farmakoterapie (bez BB, </a:t>
            </a:r>
            <a:r>
              <a:rPr lang="cs-CZ" sz="1400" dirty="0" err="1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statinů</a:t>
            </a:r>
            <a:r>
              <a:rPr lang="cs-CZ" sz="1400" dirty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1400" dirty="0" err="1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ACEi</a:t>
            </a:r>
            <a:r>
              <a:rPr lang="cs-CZ" sz="1400" dirty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..), </a:t>
            </a:r>
          </a:p>
          <a:p>
            <a:r>
              <a:rPr lang="cs-CZ" sz="1400" dirty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	vysoká mortalita v </a:t>
            </a:r>
            <a:r>
              <a:rPr lang="cs-CZ" sz="1400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konzervativně </a:t>
            </a:r>
            <a:r>
              <a:rPr lang="cs-CZ" sz="1400" dirty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léčené skupině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611560" y="5013422"/>
            <a:ext cx="74494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cs-CZ" sz="1400" b="1" dirty="0" smtClean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ejvětší benefit byl pozorován u pacientů pod s LE EF pod 25% (ale mortalita až 10%) </a:t>
            </a:r>
            <a:endParaRPr lang="en-US" sz="1400" b="1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63700"/>
            <a:ext cx="9144000" cy="720080"/>
          </a:xfrm>
          <a:solidFill>
            <a:schemeClr val="accent4"/>
          </a:solidFill>
        </p:spPr>
        <p:txBody>
          <a:bodyPr>
            <a:normAutofit fontScale="90000"/>
          </a:bodyPr>
          <a:lstStyle/>
          <a:p>
            <a: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cs-CZ" sz="2400" b="1" dirty="0" smtClean="0">
                <a:solidFill>
                  <a:srgbClr val="DADADA">
                    <a:lumMod val="10000"/>
                  </a:srgbClr>
                </a:solidFill>
                <a:effectLst/>
                <a:latin typeface="Arial" pitchFamily="34" charset="0"/>
                <a:cs typeface="Arial" pitchFamily="34" charset="0"/>
              </a:rPr>
              <a:t>STICH </a:t>
            </a:r>
            <a:r>
              <a:rPr lang="cs-CZ" sz="2400" b="1" dirty="0">
                <a:solidFill>
                  <a:srgbClr val="DADADA">
                    <a:lumMod val="10000"/>
                  </a:srgbClr>
                </a:solidFill>
                <a:effectLst/>
                <a:latin typeface="Arial" pitchFamily="34" charset="0"/>
                <a:cs typeface="Arial" pitchFamily="34" charset="0"/>
              </a:rPr>
              <a:t>– </a:t>
            </a:r>
            <a:r>
              <a:rPr lang="cs-CZ" sz="2400" b="1" dirty="0" err="1">
                <a:solidFill>
                  <a:srgbClr val="DADADA">
                    <a:lumMod val="10000"/>
                  </a:srgbClr>
                </a:solidFill>
                <a:effectLst/>
                <a:latin typeface="Arial" pitchFamily="34" charset="0"/>
                <a:cs typeface="Arial" pitchFamily="34" charset="0"/>
              </a:rPr>
              <a:t>Surgical</a:t>
            </a:r>
            <a:r>
              <a:rPr lang="cs-CZ" sz="2400" b="1" dirty="0">
                <a:solidFill>
                  <a:srgbClr val="DADADA">
                    <a:lumMod val="10000"/>
                  </a:srgb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DADADA">
                    <a:lumMod val="10000"/>
                  </a:srgbClr>
                </a:solidFill>
                <a:effectLst/>
                <a:latin typeface="Arial" pitchFamily="34" charset="0"/>
                <a:cs typeface="Arial" pitchFamily="34" charset="0"/>
              </a:rPr>
              <a:t>Treatment</a:t>
            </a:r>
            <a:r>
              <a:rPr lang="cs-CZ" sz="2400" b="1" dirty="0">
                <a:solidFill>
                  <a:srgbClr val="DADADA">
                    <a:lumMod val="10000"/>
                  </a:srgb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DADADA">
                    <a:lumMod val="10000"/>
                  </a:srgbClr>
                </a:solidFill>
                <a:effectLst/>
                <a:latin typeface="Arial" pitchFamily="34" charset="0"/>
                <a:cs typeface="Arial" pitchFamily="34" charset="0"/>
              </a:rPr>
              <a:t>of</a:t>
            </a:r>
            <a:r>
              <a:rPr lang="cs-CZ" sz="2400" b="1" dirty="0">
                <a:solidFill>
                  <a:srgbClr val="DADADA">
                    <a:lumMod val="10000"/>
                  </a:srgb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DADADA">
                    <a:lumMod val="10000"/>
                  </a:srgbClr>
                </a:solidFill>
                <a:effectLst/>
                <a:latin typeface="Arial" pitchFamily="34" charset="0"/>
                <a:cs typeface="Arial" pitchFamily="34" charset="0"/>
              </a:rPr>
              <a:t>Ischemic</a:t>
            </a:r>
            <a:r>
              <a:rPr lang="cs-CZ" sz="2400" b="1" dirty="0">
                <a:solidFill>
                  <a:srgbClr val="DADADA">
                    <a:lumMod val="10000"/>
                  </a:srgb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DADADA">
                    <a:lumMod val="10000"/>
                  </a:srgbClr>
                </a:solidFill>
                <a:effectLst/>
                <a:latin typeface="Arial" pitchFamily="34" charset="0"/>
                <a:cs typeface="Arial" pitchFamily="34" charset="0"/>
              </a:rPr>
              <a:t>Heart</a:t>
            </a:r>
            <a:r>
              <a:rPr lang="cs-CZ" sz="2400" b="1" dirty="0">
                <a:solidFill>
                  <a:srgbClr val="DADADA">
                    <a:lumMod val="10000"/>
                  </a:srgb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DADADA">
                    <a:lumMod val="10000"/>
                  </a:srgbClr>
                </a:solidFill>
                <a:effectLst/>
                <a:latin typeface="Arial" pitchFamily="34" charset="0"/>
                <a:cs typeface="Arial" pitchFamily="34" charset="0"/>
              </a:rPr>
              <a:t>Failure</a:t>
            </a:r>
            <a:r>
              <a:rPr lang="cs-CZ" sz="1800" dirty="0">
                <a:solidFill>
                  <a:srgbClr val="DADADA">
                    <a:lumMod val="10000"/>
                  </a:srgbClr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cs-CZ" sz="1800" dirty="0">
                <a:solidFill>
                  <a:srgbClr val="DADADA">
                    <a:lumMod val="10000"/>
                  </a:srgbClr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       </a:t>
            </a:r>
            <a:br>
              <a:rPr lang="cs-CZ" sz="24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endParaRPr lang="en-US" sz="2400" b="1" dirty="0">
              <a:solidFill>
                <a:schemeClr val="accent4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323528" y="1700808"/>
            <a:ext cx="5904656" cy="4899431"/>
            <a:chOff x="530844" y="2320776"/>
            <a:chExt cx="5904656" cy="4433120"/>
          </a:xfrm>
        </p:grpSpPr>
        <p:pic>
          <p:nvPicPr>
            <p:cNvPr id="13314" name="Picture 2" descr="Image result for stich study design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0844" y="2320776"/>
              <a:ext cx="5904656" cy="4433120"/>
            </a:xfrm>
            <a:prstGeom prst="rect">
              <a:avLst/>
            </a:prstGeom>
            <a:noFill/>
          </p:spPr>
        </p:pic>
        <p:sp>
          <p:nvSpPr>
            <p:cNvPr id="4" name="Obdélník 3"/>
            <p:cNvSpPr/>
            <p:nvPr/>
          </p:nvSpPr>
          <p:spPr>
            <a:xfrm>
              <a:off x="1115616" y="2430280"/>
              <a:ext cx="5112568" cy="56667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ovéPole 12"/>
          <p:cNvSpPr txBox="1"/>
          <p:nvPr/>
        </p:nvSpPr>
        <p:spPr>
          <a:xfrm>
            <a:off x="6792074" y="6611779"/>
            <a:ext cx="23519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00" b="1" dirty="0" err="1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Velazques</a:t>
            </a:r>
            <a:r>
              <a:rPr lang="cs-CZ" sz="1000" b="1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, NEJM 2011; 364:1607-16</a:t>
            </a:r>
            <a:endParaRPr lang="en-US" sz="1000" b="1" dirty="0">
              <a:solidFill>
                <a:srgbClr val="DADADA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32831" y="729191"/>
            <a:ext cx="83529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randomizovaná studie u pacientů </a:t>
            </a:r>
            <a:r>
              <a:rPr lang="cs-CZ" sz="1400" b="1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s EF LK ≤ 35% a ICHS </a:t>
            </a:r>
          </a:p>
          <a:p>
            <a:r>
              <a:rPr lang="cs-CZ" sz="1400" dirty="0" smtClean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Hypotéza 1.                                                       Hypotéza 2</a:t>
            </a:r>
          </a:p>
          <a:p>
            <a:r>
              <a:rPr lang="cs-CZ" sz="1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Efekt CABG+MEDS </a:t>
            </a:r>
            <a:r>
              <a:rPr lang="cs-CZ" sz="16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vs</a:t>
            </a:r>
            <a:r>
              <a:rPr lang="cs-CZ" sz="1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MEDS </a:t>
            </a:r>
            <a:r>
              <a:rPr lang="cs-CZ" sz="16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r>
              <a:rPr lang="cs-CZ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cs-CZ" sz="1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Efekt resekce </a:t>
            </a:r>
            <a:r>
              <a:rPr lang="cs-CZ" sz="16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anezrysmatu+CABG</a:t>
            </a:r>
            <a:r>
              <a:rPr lang="cs-CZ" sz="1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600" b="1" u="sng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vs</a:t>
            </a:r>
            <a:r>
              <a:rPr lang="cs-CZ" sz="1600" b="1" u="sng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CABG </a:t>
            </a:r>
            <a:r>
              <a:rPr lang="cs-CZ" sz="1600" b="1" u="sng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endParaRPr lang="cs-CZ" sz="1400" dirty="0" smtClean="0">
              <a:solidFill>
                <a:srgbClr val="DADADA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1400" dirty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bez ohledu na anginu pectoris či </a:t>
            </a:r>
            <a:r>
              <a:rPr lang="cs-CZ" sz="1400" dirty="0" err="1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viabilitu</a:t>
            </a:r>
            <a:endParaRPr lang="cs-CZ" sz="1400" dirty="0">
              <a:solidFill>
                <a:srgbClr val="DADADA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1400" dirty="0">
                <a:solidFill>
                  <a:srgbClr val="DADADA">
                    <a:lumMod val="10000"/>
                  </a:srgbClr>
                </a:solidFill>
                <a:latin typeface="Arial" pitchFamily="34" charset="0"/>
                <a:cs typeface="Arial" pitchFamily="34" charset="0"/>
              </a:rPr>
              <a:t>pacienti s jednoznačnou indikací k CABG nebyli zařazováni (stenóza kmene nebo AP III-IV)</a:t>
            </a:r>
          </a:p>
          <a:p>
            <a:endParaRPr lang="cs-CZ" sz="1400" dirty="0" smtClean="0">
              <a:solidFill>
                <a:srgbClr val="DADADA">
                  <a:lumMod val="10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34" descr="nrcardi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50525" y="2888460"/>
            <a:ext cx="2055927" cy="2324092"/>
          </a:xfrm>
          <a:prstGeom prst="rect">
            <a:avLst/>
          </a:prstGeom>
          <a:noFill/>
        </p:spPr>
      </p:pic>
      <p:sp>
        <p:nvSpPr>
          <p:cNvPr id="14" name="TextovéPole 13"/>
          <p:cNvSpPr txBox="1"/>
          <p:nvPr/>
        </p:nvSpPr>
        <p:spPr>
          <a:xfrm>
            <a:off x="6928924" y="2360407"/>
            <a:ext cx="14991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 err="1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Surgical</a:t>
            </a:r>
            <a:r>
              <a:rPr lang="cs-CZ" sz="1100" b="1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100" b="1" dirty="0" err="1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ventricular</a:t>
            </a:r>
            <a:endParaRPr lang="cs-CZ" sz="1100" b="1" dirty="0" smtClean="0">
              <a:solidFill>
                <a:schemeClr val="accent4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sz="1100" b="1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100" b="1" dirty="0" err="1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restoration</a:t>
            </a:r>
            <a:r>
              <a:rPr lang="cs-CZ" sz="1100" b="1" dirty="0" smtClean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 (SVR)</a:t>
            </a:r>
            <a:endParaRPr lang="en-US" sz="1100" b="1" dirty="0">
              <a:solidFill>
                <a:schemeClr val="accent4">
                  <a:lumMod val="1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551340" y="5731733"/>
            <a:ext cx="2401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Věk 60 let, 76 % po IM, BMI 27,</a:t>
            </a:r>
          </a:p>
          <a:p>
            <a:r>
              <a:rPr lang="cs-CZ" sz="1200" b="1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NYHA II 52%, NYHA III 34%</a:t>
            </a:r>
          </a:p>
          <a:p>
            <a:r>
              <a:rPr lang="cs-CZ" sz="1200" b="1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36% bez AP</a:t>
            </a:r>
            <a:endParaRPr lang="en-US" sz="1200" b="1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  <a:solidFill>
            <a:schemeClr val="accent4"/>
          </a:solidFill>
        </p:spPr>
        <p:txBody>
          <a:bodyPr/>
          <a:lstStyle/>
          <a:p>
            <a:r>
              <a:rPr lang="cs-CZ" sz="2800" b="1" dirty="0" smtClean="0">
                <a:solidFill>
                  <a:schemeClr val="bg2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Studie STICH – efekt rekonstrukce</a:t>
            </a:r>
            <a:endParaRPr lang="en-US" sz="2800" b="1" dirty="0"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179512" y="908720"/>
            <a:ext cx="84930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1000 pacientů ve STICH podstoupilo CABG nebo CABG+SVR </a:t>
            </a:r>
            <a:r>
              <a:rPr lang="cs-CZ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surgical</a:t>
            </a:r>
            <a:r>
              <a:rPr lang="cs-CZ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ventricular</a:t>
            </a:r>
            <a:r>
              <a:rPr lang="cs-CZ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reconstruction</a:t>
            </a:r>
            <a:r>
              <a:rPr lang="cs-CZ" sz="1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r>
              <a:rPr lang="cs-CZ" sz="1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.. remodelace tvaru LK, odstranění aneurysmatu </a:t>
            </a:r>
            <a:r>
              <a:rPr lang="cs-CZ" sz="1400" b="1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endoventrikulární</a:t>
            </a:r>
            <a:r>
              <a:rPr lang="cs-CZ" sz="1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záplatou)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254493" y="2312106"/>
            <a:ext cx="3683224" cy="241932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711" y="2123416"/>
            <a:ext cx="4641751" cy="2471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ovéPole 25"/>
          <p:cNvSpPr txBox="1"/>
          <p:nvPr/>
        </p:nvSpPr>
        <p:spPr>
          <a:xfrm>
            <a:off x="429583" y="6119336"/>
            <a:ext cx="79928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resekce aneuryzmatu LK (při CABG) je v současnosti indikována </a:t>
            </a:r>
          </a:p>
          <a:p>
            <a:r>
              <a:rPr lang="cs-CZ" sz="1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    při riziku ruptury,  </a:t>
            </a:r>
            <a:r>
              <a:rPr lang="cs-CZ" sz="1400" b="1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trombembolie</a:t>
            </a:r>
            <a:r>
              <a:rPr lang="cs-CZ" sz="1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při výskytu závažných komor. arytmií   </a:t>
            </a:r>
          </a:p>
          <a:p>
            <a:r>
              <a:rPr lang="cs-CZ" sz="1400" b="1" dirty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4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               ESVI by měl být ˂ 70 ml/m2</a:t>
            </a:r>
          </a:p>
          <a:p>
            <a:endParaRPr lang="en-US" sz="1400" b="1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6156176" y="5648029"/>
            <a:ext cx="2751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err="1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Jones</a:t>
            </a:r>
            <a:r>
              <a:rPr lang="cs-CZ" sz="1200" b="1" dirty="0" smtClean="0">
                <a:solidFill>
                  <a:schemeClr val="bg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RH, NEJM 2009; 360:1705-17</a:t>
            </a:r>
            <a:endParaRPr lang="en-US" sz="1200" b="1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55536" y="1333421"/>
            <a:ext cx="94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400" b="1" dirty="0">
              <a:solidFill>
                <a:schemeClr val="bg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r>
              <a:rPr lang="cs-CZ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ESVI:  CABG  </a:t>
            </a:r>
            <a:r>
              <a:rPr lang="cs-CZ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cs-CZ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cs-CZ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%,  </a:t>
            </a:r>
            <a:r>
              <a:rPr lang="cs-CZ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CABG+SVR:  jen - 19%                </a:t>
            </a:r>
            <a:endParaRPr lang="en-US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570809" y="5463363"/>
            <a:ext cx="4532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žádný efekt </a:t>
            </a:r>
            <a:r>
              <a:rPr lang="cs-CZ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SVR na </a:t>
            </a:r>
            <a:r>
              <a:rPr lang="cs-CZ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symptomy a přežití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kupina 13"/>
          <p:cNvGrpSpPr/>
          <p:nvPr/>
        </p:nvGrpSpPr>
        <p:grpSpPr>
          <a:xfrm>
            <a:off x="353745" y="1266595"/>
            <a:ext cx="8792080" cy="5592072"/>
            <a:chOff x="86656" y="4052967"/>
            <a:chExt cx="9739613" cy="6537951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656" y="4052967"/>
              <a:ext cx="4433556" cy="30231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ovéPole 12"/>
            <p:cNvSpPr txBox="1"/>
            <p:nvPr/>
          </p:nvSpPr>
          <p:spPr>
            <a:xfrm>
              <a:off x="6273185" y="10231082"/>
              <a:ext cx="3553084" cy="359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 err="1" smtClean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Velazques</a:t>
              </a:r>
              <a:r>
                <a:rPr lang="cs-CZ" sz="1400" b="1" dirty="0" smtClean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NEJM 2011; 364:1607-16</a:t>
              </a:r>
              <a:endParaRPr lang="en-US" sz="1400" b="1" dirty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5" y="0"/>
            <a:ext cx="9144000" cy="849648"/>
          </a:xfrm>
          <a:solidFill>
            <a:schemeClr val="accent4"/>
          </a:solidFill>
        </p:spPr>
        <p:txBody>
          <a:bodyPr/>
          <a:lstStyle/>
          <a:p>
            <a:r>
              <a:rPr lang="cs-CZ" sz="2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Studie STICH – efekt CABG   </a:t>
            </a:r>
            <a:br>
              <a:rPr lang="cs-CZ" sz="28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b="1" dirty="0">
              <a:solidFill>
                <a:schemeClr val="accent4">
                  <a:lumMod val="1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98532" y="1266595"/>
            <a:ext cx="3845998" cy="2665934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93432" y="924718"/>
            <a:ext cx="9244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N=1212, </a:t>
            </a:r>
            <a:r>
              <a:rPr lang="cs-CZ" sz="1400" b="1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follow</a:t>
            </a:r>
            <a:r>
              <a:rPr lang="cs-CZ" sz="1400" b="1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-up 56 měsíců; vysoký podíl </a:t>
            </a:r>
            <a:r>
              <a:rPr lang="cs-CZ" sz="1400" b="1" dirty="0" err="1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cross-over</a:t>
            </a:r>
            <a:r>
              <a:rPr lang="cs-CZ" sz="1400" b="1" dirty="0" smtClean="0">
                <a:solidFill>
                  <a:schemeClr val="accent4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(17% do CABG), nízká mortalita v kontrolní skupině </a:t>
            </a:r>
            <a:endParaRPr lang="en-US" sz="1400" b="1" dirty="0">
              <a:solidFill>
                <a:schemeClr val="accent4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259632" y="1795938"/>
            <a:ext cx="1677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Celková mortalita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5573275" y="1900407"/>
            <a:ext cx="12410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 mortalita</a:t>
            </a:r>
            <a:endParaRPr 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Skupina 10"/>
          <p:cNvGrpSpPr/>
          <p:nvPr/>
        </p:nvGrpSpPr>
        <p:grpSpPr>
          <a:xfrm>
            <a:off x="2792852" y="4222816"/>
            <a:ext cx="3728679" cy="2328074"/>
            <a:chOff x="9540553" y="551297"/>
            <a:chExt cx="3608462" cy="2207714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540553" y="551297"/>
              <a:ext cx="3608462" cy="22077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TextovéPole 15"/>
            <p:cNvSpPr txBox="1"/>
            <p:nvPr/>
          </p:nvSpPr>
          <p:spPr>
            <a:xfrm>
              <a:off x="10495972" y="1079117"/>
              <a:ext cx="1533015" cy="408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100" b="1" dirty="0" smtClean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Analýza podle</a:t>
              </a:r>
            </a:p>
            <a:p>
              <a:r>
                <a:rPr lang="cs-CZ" sz="1100" b="1" dirty="0" smtClean="0">
                  <a:solidFill>
                    <a:schemeClr val="accent4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léčby kterou dostali </a:t>
              </a:r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11333310" y="2158319"/>
              <a:ext cx="1622992" cy="2918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Celková mortalita</a:t>
              </a:r>
              <a:endPara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Textured">
  <a:themeElements>
    <a:clrScheme name="Textured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5260</TotalTime>
  <Words>1415</Words>
  <Application>Microsoft Office PowerPoint</Application>
  <PresentationFormat>Předvádění na obrazovce (4:3)</PresentationFormat>
  <Paragraphs>256</Paragraphs>
  <Slides>32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5</vt:i4>
      </vt:variant>
      <vt:variant>
        <vt:lpstr>Nadpisy snímků</vt:lpstr>
      </vt:variant>
      <vt:variant>
        <vt:i4>32</vt:i4>
      </vt:variant>
    </vt:vector>
  </HeadingPairs>
  <TitlesOfParts>
    <vt:vector size="37" baseType="lpstr">
      <vt:lpstr>Motiv sady Office</vt:lpstr>
      <vt:lpstr>Textured</vt:lpstr>
      <vt:lpstr>6_Textured</vt:lpstr>
      <vt:lpstr>1_Motiv sady Office</vt:lpstr>
      <vt:lpstr>2_Motiv sady Office</vt:lpstr>
      <vt:lpstr> </vt:lpstr>
      <vt:lpstr>Snímek 2</vt:lpstr>
      <vt:lpstr>Rizikové faktory pro rozvoj srdečního selhání </vt:lpstr>
      <vt:lpstr>Po ICHS jako příčině srdečního selhání  je nutné aktivně pátrat</vt:lpstr>
      <vt:lpstr>Koronární ischémie a revaskularizace </vt:lpstr>
      <vt:lpstr>Nepřímá evidence pro revaskularizaci závažné (LV EF˂ 35%) ischemické dysfunkce </vt:lpstr>
      <vt:lpstr>   STICH – Surgical Treatment of Ischemic Heart Failure           </vt:lpstr>
      <vt:lpstr>Studie STICH – efekt rekonstrukce</vt:lpstr>
      <vt:lpstr> Studie STICH – efekt CABG    </vt:lpstr>
      <vt:lpstr>Snímek 10</vt:lpstr>
      <vt:lpstr>Snímek 11</vt:lpstr>
      <vt:lpstr>Snímek 12</vt:lpstr>
      <vt:lpstr>Snímek 13</vt:lpstr>
      <vt:lpstr>Snímek 14</vt:lpstr>
      <vt:lpstr> Který pacient s ischemickým dysfunkcí  nejvíc profituje z CABG ?  </vt:lpstr>
      <vt:lpstr>Význam viability – podstudie STICH</vt:lpstr>
      <vt:lpstr>Význam MR pro odhad efektu revaskularizace </vt:lpstr>
      <vt:lpstr>Snímek 18</vt:lpstr>
      <vt:lpstr>Závěry </vt:lpstr>
      <vt:lpstr>Děkuji za pozornost</vt:lpstr>
      <vt:lpstr>Indikace revaskularizace u pacientů s dysfunkcí LK  (a nebo srdečním selháním)</vt:lpstr>
      <vt:lpstr>Pozitronová emisní tomografie (PET) a revaskularizace </vt:lpstr>
      <vt:lpstr>Snímek 23</vt:lpstr>
      <vt:lpstr>Známky vysokého rizika (a neúspěchu) CABG </vt:lpstr>
      <vt:lpstr>PCI dokáže co CABG nedokáže:  zlepšení systolické funkce po  rekanalizaci chronické totální okluze (CTO) </vt:lpstr>
      <vt:lpstr>Snímek 26</vt:lpstr>
      <vt:lpstr>Snímek 27</vt:lpstr>
      <vt:lpstr>Snímek 28</vt:lpstr>
      <vt:lpstr>Snímek 29</vt:lpstr>
      <vt:lpstr>CABG nebo perkutánní koronární intervence ? </vt:lpstr>
      <vt:lpstr>Snímek 31</vt:lpstr>
      <vt:lpstr>Revaskularizace nebo farmakoterapie u ischemické dyfunkce: Duke Database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Chirurgická léčba srdečního selhání  (chlopně, revaskularizace, podpory)</dc:title>
  <dc:creator>melenovsky</dc:creator>
  <cp:lastModifiedBy>vome</cp:lastModifiedBy>
  <cp:revision>215</cp:revision>
  <dcterms:created xsi:type="dcterms:W3CDTF">2015-03-01T07:02:15Z</dcterms:created>
  <dcterms:modified xsi:type="dcterms:W3CDTF">2017-12-01T07:38:56Z</dcterms:modified>
</cp:coreProperties>
</file>