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45" r:id="rId3"/>
    <p:sldId id="257" r:id="rId4"/>
    <p:sldId id="328" r:id="rId5"/>
    <p:sldId id="310" r:id="rId6"/>
    <p:sldId id="282" r:id="rId7"/>
    <p:sldId id="258" r:id="rId8"/>
    <p:sldId id="29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  <p:sldId id="275" r:id="rId21"/>
    <p:sldId id="276" r:id="rId22"/>
    <p:sldId id="277" r:id="rId23"/>
    <p:sldId id="280" r:id="rId24"/>
    <p:sldId id="281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7F526-CAEF-4D0F-9225-8D3DFD08ED46}" type="datetimeFigureOut">
              <a:rPr lang="cs-CZ" smtClean="0"/>
              <a:t>04.09.2021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AE4C2-4C39-4CBB-9166-CFD7D995CF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76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72AB-E0CF-4CED-966D-CA78CF4E1BB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5213-5225-45BF-8ACC-187616B215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72AB-E0CF-4CED-966D-CA78CF4E1BB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5213-5225-45BF-8ACC-187616B215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72AB-E0CF-4CED-966D-CA78CF4E1BB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5213-5225-45BF-8ACC-187616B215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72AB-E0CF-4CED-966D-CA78CF4E1BB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5213-5225-45BF-8ACC-187616B215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72AB-E0CF-4CED-966D-CA78CF4E1BB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5213-5225-45BF-8ACC-187616B215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72AB-E0CF-4CED-966D-CA78CF4E1BB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5213-5225-45BF-8ACC-187616B215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72AB-E0CF-4CED-966D-CA78CF4E1BB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5213-5225-45BF-8ACC-187616B215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72AB-E0CF-4CED-966D-CA78CF4E1BB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5213-5225-45BF-8ACC-187616B215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72AB-E0CF-4CED-966D-CA78CF4E1BB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5213-5225-45BF-8ACC-187616B215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72AB-E0CF-4CED-966D-CA78CF4E1BB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5213-5225-45BF-8ACC-187616B215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72AB-E0CF-4CED-966D-CA78CF4E1BB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5213-5225-45BF-8ACC-187616B215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72AB-E0CF-4CED-966D-CA78CF4E1BB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35213-5225-45BF-8ACC-187616B2157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Těhotenství u pacientek s vrozenou srdeční vadou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Petra Frank Antonová</a:t>
            </a:r>
          </a:p>
          <a:p>
            <a:r>
              <a:rPr lang="cs-CZ" dirty="0"/>
              <a:t>Centrum pro dospělé s vrozenou srdeční vadou</a:t>
            </a:r>
          </a:p>
          <a:p>
            <a:r>
              <a:rPr lang="cs-CZ" dirty="0"/>
              <a:t>Kardiovaskulární chirurgie FN Motol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185" t="17007" r="53445" b="70866"/>
          <a:stretch>
            <a:fillRect/>
          </a:stretch>
        </p:blipFill>
        <p:spPr bwMode="auto">
          <a:xfrm>
            <a:off x="0" y="0"/>
            <a:ext cx="233975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WHO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Neoperované ASD</a:t>
            </a:r>
          </a:p>
          <a:p>
            <a:r>
              <a:rPr lang="cs-CZ" dirty="0"/>
              <a:t>Neoperované VSD</a:t>
            </a:r>
          </a:p>
          <a:p>
            <a:r>
              <a:rPr lang="cs-CZ" dirty="0"/>
              <a:t>Korigovaná TOF</a:t>
            </a:r>
          </a:p>
          <a:p>
            <a:endParaRPr lang="cs-CZ" dirty="0"/>
          </a:p>
          <a:p>
            <a:pPr>
              <a:buNone/>
            </a:pPr>
            <a:r>
              <a:rPr lang="cs-CZ" u="sng" dirty="0"/>
              <a:t>Vyšetření v každém trimestru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185" t="17007" r="53445" b="70866"/>
          <a:stretch>
            <a:fillRect/>
          </a:stretch>
        </p:blipFill>
        <p:spPr bwMode="auto">
          <a:xfrm>
            <a:off x="0" y="0"/>
            <a:ext cx="1423581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WHO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/>
              <a:t>Střední riziko</a:t>
            </a:r>
          </a:p>
          <a:p>
            <a:endParaRPr lang="cs-CZ" dirty="0"/>
          </a:p>
          <a:p>
            <a:r>
              <a:rPr lang="cs-CZ" dirty="0"/>
              <a:t>Mechanické náhrady chlopně </a:t>
            </a:r>
          </a:p>
          <a:p>
            <a:r>
              <a:rPr lang="cs-CZ" dirty="0"/>
              <a:t>Systémová pravá komora</a:t>
            </a:r>
          </a:p>
          <a:p>
            <a:r>
              <a:rPr lang="cs-CZ" dirty="0" err="1"/>
              <a:t>Fontanovská</a:t>
            </a:r>
            <a:r>
              <a:rPr lang="cs-CZ" dirty="0"/>
              <a:t> cirkulace</a:t>
            </a:r>
          </a:p>
          <a:p>
            <a:r>
              <a:rPr lang="cs-CZ" dirty="0"/>
              <a:t>Nekorigovaná cyanotická VSV</a:t>
            </a:r>
          </a:p>
          <a:p>
            <a:r>
              <a:rPr lang="cs-CZ" dirty="0" err="1"/>
              <a:t>Marfanův</a:t>
            </a:r>
            <a:r>
              <a:rPr lang="cs-CZ" dirty="0"/>
              <a:t> syndrom s </a:t>
            </a:r>
            <a:r>
              <a:rPr lang="cs-CZ" dirty="0" err="1"/>
              <a:t>Ao</a:t>
            </a:r>
            <a:r>
              <a:rPr lang="cs-CZ" dirty="0"/>
              <a:t> 40-45 mm</a:t>
            </a:r>
          </a:p>
          <a:p>
            <a:r>
              <a:rPr lang="cs-CZ" dirty="0" err="1"/>
              <a:t>BAo</a:t>
            </a:r>
            <a:r>
              <a:rPr lang="cs-CZ" dirty="0"/>
              <a:t> </a:t>
            </a:r>
            <a:r>
              <a:rPr lang="cs-CZ" dirty="0" err="1"/>
              <a:t>Ao</a:t>
            </a:r>
            <a:r>
              <a:rPr lang="cs-CZ" dirty="0"/>
              <a:t> 45-50</a:t>
            </a:r>
          </a:p>
          <a:p>
            <a:endParaRPr lang="cs-CZ" dirty="0"/>
          </a:p>
          <a:p>
            <a:pPr>
              <a:buNone/>
            </a:pPr>
            <a:r>
              <a:rPr lang="cs-CZ" u="sng" dirty="0"/>
              <a:t>Vyšetření jednou za dva měsíce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185" t="17007" r="53445" b="70866"/>
          <a:stretch>
            <a:fillRect/>
          </a:stretch>
        </p:blipFill>
        <p:spPr bwMode="auto">
          <a:xfrm>
            <a:off x="0" y="0"/>
            <a:ext cx="1423581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WHO 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/>
              <a:t>KONTRAINDIKACE GRAVIDITY</a:t>
            </a:r>
          </a:p>
          <a:p>
            <a:endParaRPr lang="cs-CZ" dirty="0"/>
          </a:p>
          <a:p>
            <a:r>
              <a:rPr lang="cs-CZ" dirty="0"/>
              <a:t>PAH</a:t>
            </a:r>
          </a:p>
          <a:p>
            <a:r>
              <a:rPr lang="cs-CZ" dirty="0"/>
              <a:t>Dysfunkce systémové komory EF &lt; 30%, NYHA III-IV</a:t>
            </a:r>
          </a:p>
          <a:p>
            <a:r>
              <a:rPr lang="cs-CZ" dirty="0"/>
              <a:t>Závažná mitrální stenóza</a:t>
            </a:r>
          </a:p>
          <a:p>
            <a:r>
              <a:rPr lang="cs-CZ" dirty="0"/>
              <a:t>Závažná </a:t>
            </a:r>
            <a:r>
              <a:rPr lang="cs-CZ" b="1" dirty="0"/>
              <a:t>SYMPTOMATICKÁ</a:t>
            </a:r>
            <a:r>
              <a:rPr lang="cs-CZ" dirty="0"/>
              <a:t> aortální stenóza</a:t>
            </a:r>
          </a:p>
          <a:p>
            <a:r>
              <a:rPr lang="cs-CZ" dirty="0" err="1"/>
              <a:t>Marfanův</a:t>
            </a:r>
            <a:r>
              <a:rPr lang="cs-CZ" dirty="0"/>
              <a:t> syndrom </a:t>
            </a:r>
            <a:r>
              <a:rPr lang="cs-CZ" dirty="0" err="1"/>
              <a:t>Ao</a:t>
            </a:r>
            <a:r>
              <a:rPr lang="cs-CZ" dirty="0"/>
              <a:t> &gt;45 mm</a:t>
            </a:r>
          </a:p>
          <a:p>
            <a:r>
              <a:rPr lang="cs-CZ" dirty="0" err="1"/>
              <a:t>BAo</a:t>
            </a:r>
            <a:r>
              <a:rPr lang="cs-CZ" dirty="0"/>
              <a:t>  </a:t>
            </a:r>
            <a:r>
              <a:rPr lang="cs-CZ" dirty="0" err="1"/>
              <a:t>Ao</a:t>
            </a:r>
            <a:r>
              <a:rPr lang="cs-CZ" dirty="0"/>
              <a:t> &gt;50 mm</a:t>
            </a:r>
          </a:p>
          <a:p>
            <a:r>
              <a:rPr lang="cs-CZ" dirty="0"/>
              <a:t>Nativní </a:t>
            </a:r>
            <a:r>
              <a:rPr lang="cs-CZ" dirty="0" err="1"/>
              <a:t>CoA</a:t>
            </a:r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u="sng" dirty="0"/>
              <a:t>Pokud odmítnou interrupci, vyšetření jedenkrát měsíčně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185" t="17007" r="53445" b="70866"/>
          <a:stretch>
            <a:fillRect/>
          </a:stretch>
        </p:blipFill>
        <p:spPr bwMode="auto">
          <a:xfrm>
            <a:off x="0" y="0"/>
            <a:ext cx="1423581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NEVHODNÉ LÉKY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KONTRAINDIKACE ACEI, </a:t>
            </a:r>
            <a:r>
              <a:rPr lang="cs-CZ" dirty="0" err="1"/>
              <a:t>statiny</a:t>
            </a:r>
            <a:endParaRPr lang="cs-CZ" dirty="0"/>
          </a:p>
          <a:p>
            <a:endParaRPr lang="cs-CZ" dirty="0"/>
          </a:p>
          <a:p>
            <a:r>
              <a:rPr lang="cs-CZ" dirty="0"/>
              <a:t>NEVHODNÉ </a:t>
            </a:r>
            <a:r>
              <a:rPr lang="cs-CZ" dirty="0" err="1"/>
              <a:t>Cordarone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185" t="17007" r="53445" b="70866"/>
          <a:stretch>
            <a:fillRect/>
          </a:stretch>
        </p:blipFill>
        <p:spPr bwMode="auto">
          <a:xfrm>
            <a:off x="0" y="0"/>
            <a:ext cx="1423581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Zátěžové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Před započetím gravidity</a:t>
            </a:r>
          </a:p>
          <a:p>
            <a:r>
              <a:rPr lang="cs-CZ" dirty="0"/>
              <a:t>Do 80% maximální tepové frekvence</a:t>
            </a:r>
          </a:p>
          <a:p>
            <a:r>
              <a:rPr lang="cs-CZ" dirty="0"/>
              <a:t>Uspokojivá hodnota je 75% VO2 max.</a:t>
            </a:r>
          </a:p>
          <a:p>
            <a:endParaRPr lang="cs-CZ" dirty="0"/>
          </a:p>
          <a:p>
            <a:pPr>
              <a:buNone/>
            </a:pPr>
            <a:r>
              <a:rPr lang="cs-CZ" u="sng" dirty="0"/>
              <a:t>Specificky:</a:t>
            </a:r>
          </a:p>
          <a:p>
            <a:r>
              <a:rPr lang="cs-CZ" dirty="0"/>
              <a:t>Načasování náhrady pulmonální chlopně při PI u TOF</a:t>
            </a:r>
          </a:p>
          <a:p>
            <a:r>
              <a:rPr lang="cs-CZ" dirty="0"/>
              <a:t>Stanovení symptomů u závažné AI a závažné asymptomatické AS</a:t>
            </a:r>
          </a:p>
          <a:p>
            <a:r>
              <a:rPr lang="cs-CZ" dirty="0"/>
              <a:t>Stanovení </a:t>
            </a:r>
            <a:r>
              <a:rPr lang="cs-CZ" dirty="0" err="1"/>
              <a:t>chronotropní</a:t>
            </a:r>
            <a:r>
              <a:rPr lang="cs-CZ" dirty="0"/>
              <a:t> odpovědi a tepové rezervy u </a:t>
            </a:r>
            <a:r>
              <a:rPr lang="cs-CZ" dirty="0" err="1"/>
              <a:t>Senning</a:t>
            </a:r>
            <a:r>
              <a:rPr lang="cs-CZ" dirty="0"/>
              <a:t>/</a:t>
            </a:r>
            <a:r>
              <a:rPr lang="cs-CZ" dirty="0" err="1"/>
              <a:t>Mustard</a:t>
            </a:r>
            <a:endParaRPr lang="cs-CZ" dirty="0"/>
          </a:p>
          <a:p>
            <a:r>
              <a:rPr lang="cs-CZ" dirty="0"/>
              <a:t>Tlaková reakce u </a:t>
            </a:r>
            <a:r>
              <a:rPr lang="cs-CZ" dirty="0" err="1"/>
              <a:t>CoA</a:t>
            </a:r>
            <a:endParaRPr lang="cs-CZ" dirty="0"/>
          </a:p>
          <a:p>
            <a:r>
              <a:rPr lang="cs-CZ" dirty="0"/>
              <a:t>Tolerance zátěže u TCPC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185" t="17007" r="53445" b="70866"/>
          <a:stretch>
            <a:fillRect/>
          </a:stretch>
        </p:blipFill>
        <p:spPr bwMode="auto">
          <a:xfrm>
            <a:off x="0" y="0"/>
            <a:ext cx="1423581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ECHO </a:t>
            </a:r>
            <a:r>
              <a:rPr lang="cs-CZ" dirty="0"/>
              <a:t>v pravidelných intervalech</a:t>
            </a:r>
          </a:p>
          <a:p>
            <a:r>
              <a:rPr lang="cs-CZ" b="1" dirty="0"/>
              <a:t>TEE</a:t>
            </a:r>
            <a:r>
              <a:rPr lang="cs-CZ" dirty="0"/>
              <a:t> bez obav</a:t>
            </a:r>
          </a:p>
          <a:p>
            <a:r>
              <a:rPr lang="cs-CZ" b="1" dirty="0"/>
              <a:t>RTG</a:t>
            </a:r>
            <a:r>
              <a:rPr lang="cs-CZ" dirty="0"/>
              <a:t> – nižší riziko do 2 týdnů a pak až po 12. týdnu</a:t>
            </a:r>
          </a:p>
          <a:p>
            <a:r>
              <a:rPr lang="cs-CZ" b="1" dirty="0"/>
              <a:t>MR</a:t>
            </a:r>
            <a:r>
              <a:rPr lang="cs-CZ" dirty="0"/>
              <a:t> – KI gadolinia, které prochází </a:t>
            </a:r>
            <a:r>
              <a:rPr lang="cs-CZ" dirty="0" err="1"/>
              <a:t>uteroplacentární</a:t>
            </a:r>
            <a:r>
              <a:rPr lang="cs-CZ" dirty="0"/>
              <a:t> barierou</a:t>
            </a:r>
          </a:p>
          <a:p>
            <a:r>
              <a:rPr lang="cs-CZ" b="1" dirty="0"/>
              <a:t>Scintigrafie NE </a:t>
            </a:r>
            <a:r>
              <a:rPr lang="cs-CZ" dirty="0"/>
              <a:t>– kumulace radiofarmaka v MM matky – radiační zátěž plodu</a:t>
            </a:r>
          </a:p>
          <a:p>
            <a:r>
              <a:rPr lang="cs-CZ" b="1" dirty="0"/>
              <a:t>EFV</a:t>
            </a:r>
            <a:r>
              <a:rPr lang="cs-CZ" dirty="0"/>
              <a:t> a </a:t>
            </a:r>
            <a:r>
              <a:rPr lang="cs-CZ" b="1" dirty="0"/>
              <a:t>SKG</a:t>
            </a:r>
            <a:r>
              <a:rPr lang="cs-CZ" dirty="0"/>
              <a:t> – odstínění gravidní dělohy z radiálního přístupu, nejlépe ve 2 trimestru</a:t>
            </a:r>
          </a:p>
          <a:p>
            <a:r>
              <a:rPr lang="cs-CZ" dirty="0"/>
              <a:t>Fetální echokardiografické vyšetření 20. týden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185" t="17007" r="53445" b="70866"/>
          <a:stretch>
            <a:fillRect/>
          </a:stretch>
        </p:blipFill>
        <p:spPr bwMode="auto">
          <a:xfrm>
            <a:off x="0" y="0"/>
            <a:ext cx="1423581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Kardiochirurgický zákrok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Vysoké riziko pro plod</a:t>
            </a:r>
          </a:p>
          <a:p>
            <a:endParaRPr lang="cs-CZ" dirty="0"/>
          </a:p>
          <a:p>
            <a:r>
              <a:rPr lang="cs-CZ" dirty="0"/>
              <a:t>Při ohrožení života matky, nejlépe v 1. trimestru</a:t>
            </a:r>
          </a:p>
          <a:p>
            <a:endParaRPr lang="cs-CZ" dirty="0"/>
          </a:p>
          <a:p>
            <a:r>
              <a:rPr lang="cs-CZ" dirty="0"/>
              <a:t>Od 26. týdne sec. </a:t>
            </a:r>
            <a:r>
              <a:rPr lang="cs-CZ" dirty="0" err="1"/>
              <a:t>Caesarea</a:t>
            </a:r>
            <a:r>
              <a:rPr lang="cs-CZ" dirty="0"/>
              <a:t>, přežití plodu 80%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185" t="17007" r="53445" b="70866"/>
          <a:stretch>
            <a:fillRect/>
          </a:stretch>
        </p:blipFill>
        <p:spPr bwMode="auto">
          <a:xfrm>
            <a:off x="0" y="0"/>
            <a:ext cx="1423581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Vedení porodu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Většina může rodit přirozenou cestou</a:t>
            </a:r>
          </a:p>
          <a:p>
            <a:pPr>
              <a:buNone/>
            </a:pPr>
            <a:r>
              <a:rPr lang="cs-CZ" u="sng" dirty="0"/>
              <a:t>Vaginální porod</a:t>
            </a:r>
          </a:p>
          <a:p>
            <a:r>
              <a:rPr lang="cs-CZ" dirty="0"/>
              <a:t>Menší ztráta krve, nižší riziko infekce a </a:t>
            </a:r>
            <a:r>
              <a:rPr lang="cs-CZ" dirty="0" err="1"/>
              <a:t>tromboembolických</a:t>
            </a:r>
            <a:r>
              <a:rPr lang="cs-CZ" dirty="0"/>
              <a:t> komplikací</a:t>
            </a:r>
          </a:p>
          <a:p>
            <a:r>
              <a:rPr lang="cs-CZ" dirty="0"/>
              <a:t>Epidurální anestezie (s vyloučením LVOTO – riziko systémové hypotenze)</a:t>
            </a:r>
          </a:p>
          <a:p>
            <a:r>
              <a:rPr lang="cs-CZ" dirty="0"/>
              <a:t>Asistovaná druhá doba</a:t>
            </a:r>
          </a:p>
          <a:p>
            <a:r>
              <a:rPr lang="cs-CZ" dirty="0"/>
              <a:t>Rutinní profylaxe IE se nedoporučuje, obecná doporučení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185" t="17007" r="53445" b="70866"/>
          <a:stretch>
            <a:fillRect/>
          </a:stretch>
        </p:blipFill>
        <p:spPr bwMode="auto">
          <a:xfrm>
            <a:off x="0" y="0"/>
            <a:ext cx="1423581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Vedení porodu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b="1" dirty="0"/>
              <a:t>Císařský řez  - indikace</a:t>
            </a:r>
          </a:p>
          <a:p>
            <a:r>
              <a:rPr lang="cs-CZ" dirty="0" err="1"/>
              <a:t>Marfanův</a:t>
            </a:r>
            <a:r>
              <a:rPr lang="cs-CZ" dirty="0"/>
              <a:t> syndrom - aorta &gt; 45 mm</a:t>
            </a:r>
          </a:p>
          <a:p>
            <a:r>
              <a:rPr lang="cs-CZ" dirty="0" err="1"/>
              <a:t>Disekce</a:t>
            </a:r>
            <a:r>
              <a:rPr lang="cs-CZ" dirty="0"/>
              <a:t> </a:t>
            </a:r>
            <a:r>
              <a:rPr lang="cs-CZ" dirty="0" err="1"/>
              <a:t>Ao</a:t>
            </a:r>
            <a:endParaRPr lang="cs-CZ" dirty="0"/>
          </a:p>
          <a:p>
            <a:r>
              <a:rPr lang="cs-CZ" dirty="0"/>
              <a:t>Srdeční selhání </a:t>
            </a:r>
          </a:p>
          <a:p>
            <a:r>
              <a:rPr lang="cs-CZ" dirty="0"/>
              <a:t>Závažná AS</a:t>
            </a:r>
          </a:p>
          <a:p>
            <a:r>
              <a:rPr lang="cs-CZ" dirty="0" err="1"/>
              <a:t>Eisenmengerův</a:t>
            </a:r>
            <a:r>
              <a:rPr lang="cs-CZ" dirty="0"/>
              <a:t> syndrom</a:t>
            </a:r>
          </a:p>
          <a:p>
            <a:r>
              <a:rPr lang="cs-CZ" dirty="0"/>
              <a:t>Předčasný porod při </a:t>
            </a:r>
            <a:r>
              <a:rPr lang="cs-CZ" dirty="0" err="1"/>
              <a:t>antikoagulaci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riziko intrakraniálního krvácení plodu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rozdíly v praxi – 75% sekcí, jen 50% </a:t>
            </a:r>
            <a:r>
              <a:rPr lang="cs-CZ" dirty="0" err="1"/>
              <a:t>monitorací</a:t>
            </a:r>
            <a:r>
              <a:rPr lang="cs-CZ" dirty="0"/>
              <a:t> na JIP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185" t="17007" r="53445" b="70866"/>
          <a:stretch>
            <a:fillRect/>
          </a:stretch>
        </p:blipFill>
        <p:spPr bwMode="auto">
          <a:xfrm>
            <a:off x="0" y="0"/>
            <a:ext cx="1423581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Závažná LVOTO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Vyřešit před graviditou</a:t>
            </a:r>
          </a:p>
          <a:p>
            <a:r>
              <a:rPr lang="cs-CZ" dirty="0"/>
              <a:t>Pokud při zátěži nedojde k poklesu TK, rozvoji symptomů a není přítomna LVH (15 mm), graviditu možno povolit</a:t>
            </a:r>
          </a:p>
          <a:p>
            <a:pPr>
              <a:buNone/>
            </a:pPr>
            <a:r>
              <a:rPr lang="cs-CZ" u="sng" dirty="0"/>
              <a:t>Echo a 2 měsíce</a:t>
            </a:r>
          </a:p>
          <a:p>
            <a:endParaRPr lang="cs-CZ" dirty="0"/>
          </a:p>
          <a:p>
            <a:r>
              <a:rPr lang="cs-CZ" dirty="0"/>
              <a:t>Mírná a střední LVOTO není KI gravidity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185" t="17007" r="53445" b="70866"/>
          <a:stretch>
            <a:fillRect/>
          </a:stretch>
        </p:blipFill>
        <p:spPr bwMode="auto">
          <a:xfrm>
            <a:off x="0" y="0"/>
            <a:ext cx="1423581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393908"/>
              </p:ext>
            </p:extLst>
          </p:nvPr>
        </p:nvGraphicFramePr>
        <p:xfrm>
          <a:off x="213064" y="1670433"/>
          <a:ext cx="8797771" cy="467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32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216925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306697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630828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xx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xx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175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Střední riziko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ASD uzavřít před graviditou</a:t>
            </a:r>
          </a:p>
          <a:p>
            <a:pPr lvl="1"/>
            <a:r>
              <a:rPr lang="cs-CZ" dirty="0"/>
              <a:t>Pozdní uzávěr mírně zvyšuje riziko arytmií</a:t>
            </a:r>
          </a:p>
          <a:p>
            <a:pPr lvl="1"/>
            <a:r>
              <a:rPr lang="cs-CZ" dirty="0"/>
              <a:t>Riziko trombotických komplikací 5%</a:t>
            </a:r>
          </a:p>
          <a:p>
            <a:pPr lvl="1"/>
            <a:r>
              <a:rPr lang="cs-CZ" dirty="0"/>
              <a:t>Opatření k zábraně žilní stázy</a:t>
            </a:r>
          </a:p>
          <a:p>
            <a:pPr lvl="1"/>
            <a:r>
              <a:rPr lang="cs-CZ" dirty="0"/>
              <a:t>Heparin v profylaktické dávce</a:t>
            </a:r>
          </a:p>
          <a:p>
            <a:pPr lvl="1"/>
            <a:r>
              <a:rPr lang="cs-CZ" dirty="0"/>
              <a:t>Péče o žilní vstupy a prevence vzduchové embolie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185" t="17007" r="53445" b="70866"/>
          <a:stretch>
            <a:fillRect/>
          </a:stretch>
        </p:blipFill>
        <p:spPr bwMode="auto">
          <a:xfrm>
            <a:off x="0" y="0"/>
            <a:ext cx="1423581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Střední riziko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/>
              <a:t>VSD</a:t>
            </a:r>
          </a:p>
          <a:p>
            <a:pPr lvl="1"/>
            <a:r>
              <a:rPr lang="cs-CZ" dirty="0"/>
              <a:t>Prevence IE </a:t>
            </a:r>
          </a:p>
          <a:p>
            <a:r>
              <a:rPr lang="cs-CZ" u="sng" dirty="0" err="1"/>
              <a:t>CoA</a:t>
            </a:r>
            <a:r>
              <a:rPr lang="cs-CZ" u="sng" dirty="0"/>
              <a:t> po korekci  </a:t>
            </a:r>
          </a:p>
          <a:p>
            <a:pPr lvl="1"/>
            <a:r>
              <a:rPr lang="cs-CZ" dirty="0"/>
              <a:t>Vyloučit </a:t>
            </a:r>
            <a:r>
              <a:rPr lang="cs-CZ" dirty="0" err="1"/>
              <a:t>reCoA</a:t>
            </a:r>
            <a:endParaRPr lang="cs-CZ" dirty="0"/>
          </a:p>
          <a:p>
            <a:r>
              <a:rPr lang="cs-CZ" u="sng" dirty="0"/>
              <a:t>Nativní </a:t>
            </a:r>
            <a:r>
              <a:rPr lang="cs-CZ" u="sng" dirty="0" err="1"/>
              <a:t>CoA</a:t>
            </a:r>
            <a:r>
              <a:rPr lang="cs-CZ" u="sng" dirty="0"/>
              <a:t> </a:t>
            </a:r>
          </a:p>
          <a:p>
            <a:pPr lvl="1"/>
            <a:r>
              <a:rPr lang="cs-CZ" dirty="0"/>
              <a:t>hrozí ruptura aorty, KONTRAINDIKACE gravidity</a:t>
            </a:r>
          </a:p>
          <a:p>
            <a:pPr lvl="1"/>
            <a:r>
              <a:rPr lang="cs-CZ" b="1" dirty="0"/>
              <a:t>Pečlivá, ale ne přehnaná terapie arteriální hypertenze </a:t>
            </a:r>
          </a:p>
          <a:p>
            <a:pPr lvl="2"/>
            <a:r>
              <a:rPr lang="cs-CZ" dirty="0"/>
              <a:t>při příliš nízkém tlaku riziko </a:t>
            </a:r>
            <a:r>
              <a:rPr lang="cs-CZ" dirty="0" err="1"/>
              <a:t>hypoperfuze</a:t>
            </a:r>
            <a:r>
              <a:rPr lang="cs-CZ" dirty="0"/>
              <a:t> placenty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185" t="17007" r="53445" b="70866"/>
          <a:stretch>
            <a:fillRect/>
          </a:stretch>
        </p:blipFill>
        <p:spPr bwMode="auto">
          <a:xfrm>
            <a:off x="0" y="0"/>
            <a:ext cx="1423581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Střední riziko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/>
              <a:t>Pulmonální stenóza </a:t>
            </a:r>
          </a:p>
          <a:p>
            <a:pPr lvl="1"/>
            <a:r>
              <a:rPr lang="cs-CZ" dirty="0"/>
              <a:t>dobře tolerovaná, PG max. &gt; 64 – </a:t>
            </a:r>
            <a:r>
              <a:rPr lang="cs-CZ" dirty="0" err="1"/>
              <a:t>valvuloplastika</a:t>
            </a:r>
            <a:r>
              <a:rPr lang="cs-CZ" dirty="0"/>
              <a:t> před (hrozí selhání PK, arytmie)</a:t>
            </a:r>
          </a:p>
          <a:p>
            <a:r>
              <a:rPr lang="cs-CZ" u="sng" dirty="0"/>
              <a:t>Po korekci TOF </a:t>
            </a:r>
          </a:p>
          <a:p>
            <a:pPr lvl="1"/>
            <a:r>
              <a:rPr lang="cs-CZ" dirty="0"/>
              <a:t>dobrá tolerance gravidity, náhrada PV jen při závažné dilataci PK, pokud se nestihlo a PK dilatuje a je SI, tak klid a diuretika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185" t="17007" r="53445" b="70866"/>
          <a:stretch>
            <a:fillRect/>
          </a:stretch>
        </p:blipFill>
        <p:spPr bwMode="auto">
          <a:xfrm>
            <a:off x="0" y="0"/>
            <a:ext cx="1423581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Onemocnění aorty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Marfan</a:t>
            </a:r>
            <a:r>
              <a:rPr lang="cs-CZ" dirty="0"/>
              <a:t>, </a:t>
            </a:r>
            <a:r>
              <a:rPr lang="cs-CZ" dirty="0" err="1"/>
              <a:t>Ehlers</a:t>
            </a:r>
            <a:r>
              <a:rPr lang="cs-CZ" dirty="0"/>
              <a:t>-</a:t>
            </a:r>
            <a:r>
              <a:rPr lang="cs-CZ" dirty="0" err="1"/>
              <a:t>Danlos</a:t>
            </a:r>
            <a:r>
              <a:rPr lang="cs-CZ" dirty="0"/>
              <a:t>, </a:t>
            </a:r>
            <a:r>
              <a:rPr lang="cs-CZ" dirty="0" err="1"/>
              <a:t>Loeyz</a:t>
            </a:r>
            <a:r>
              <a:rPr lang="cs-CZ" dirty="0"/>
              <a:t>-</a:t>
            </a:r>
            <a:r>
              <a:rPr lang="cs-CZ" dirty="0" err="1"/>
              <a:t>Dietz</a:t>
            </a:r>
            <a:r>
              <a:rPr lang="cs-CZ" dirty="0"/>
              <a:t> </a:t>
            </a:r>
            <a:r>
              <a:rPr lang="cs-CZ" dirty="0" err="1"/>
              <a:t>sy</a:t>
            </a:r>
            <a:endParaRPr lang="cs-CZ" dirty="0"/>
          </a:p>
          <a:p>
            <a:r>
              <a:rPr lang="cs-CZ" dirty="0" err="1"/>
              <a:t>BAo</a:t>
            </a:r>
            <a:endParaRPr lang="cs-CZ" dirty="0"/>
          </a:p>
          <a:p>
            <a:r>
              <a:rPr lang="cs-CZ" dirty="0"/>
              <a:t>Turner (gravidita v případě HRT a IVF za donace </a:t>
            </a:r>
            <a:r>
              <a:rPr lang="cs-CZ" dirty="0" err="1"/>
              <a:t>oocytů</a:t>
            </a:r>
            <a:r>
              <a:rPr lang="cs-CZ" dirty="0"/>
              <a:t>), 70% riziko </a:t>
            </a:r>
            <a:r>
              <a:rPr lang="cs-CZ" dirty="0" err="1"/>
              <a:t>pre</a:t>
            </a:r>
            <a:r>
              <a:rPr lang="cs-CZ" dirty="0"/>
              <a:t>/eklampsie</a:t>
            </a:r>
          </a:p>
          <a:p>
            <a:r>
              <a:rPr lang="cs-CZ" dirty="0"/>
              <a:t>Dilatace </a:t>
            </a:r>
            <a:r>
              <a:rPr lang="cs-CZ" dirty="0" err="1"/>
              <a:t>Ao</a:t>
            </a:r>
            <a:r>
              <a:rPr lang="cs-CZ" dirty="0"/>
              <a:t> v důsledku hormonálních změn může být reverzibilní</a:t>
            </a:r>
          </a:p>
          <a:p>
            <a:r>
              <a:rPr lang="cs-CZ" dirty="0"/>
              <a:t>Riziko </a:t>
            </a:r>
            <a:r>
              <a:rPr lang="cs-CZ" dirty="0" err="1"/>
              <a:t>disekce</a:t>
            </a:r>
            <a:r>
              <a:rPr lang="cs-CZ" dirty="0"/>
              <a:t> se u </a:t>
            </a:r>
            <a:r>
              <a:rPr lang="cs-CZ" dirty="0" err="1"/>
              <a:t>Marfanova</a:t>
            </a:r>
            <a:r>
              <a:rPr lang="cs-CZ" dirty="0"/>
              <a:t> syndromu zvyšuje u rozměru &gt; 40 mm, KONTRAINDIKACE gravidity &gt;45 mm</a:t>
            </a:r>
          </a:p>
          <a:p>
            <a:r>
              <a:rPr lang="cs-CZ" u="sng" dirty="0"/>
              <a:t>Nejvyšší riziko ruptury ve 3. trimestru a po porodu</a:t>
            </a:r>
          </a:p>
          <a:p>
            <a:r>
              <a:rPr lang="cs-CZ" dirty="0"/>
              <a:t>Indexace!!</a:t>
            </a:r>
          </a:p>
          <a:p>
            <a:r>
              <a:rPr lang="cs-CZ" dirty="0"/>
              <a:t>Přísná kontrola TK, vhodné </a:t>
            </a:r>
            <a:r>
              <a:rPr lang="cs-CZ" dirty="0" err="1"/>
              <a:t>betablokátory</a:t>
            </a:r>
            <a:endParaRPr lang="cs-CZ" dirty="0"/>
          </a:p>
          <a:p>
            <a:r>
              <a:rPr lang="cs-CZ" dirty="0"/>
              <a:t>Při sledování v graviditě a nárůstu rozměru aorty nad 50 mm indikujeme kardiochirurgický výkon i v graviditě, nad 40 mm indikována sekce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185" t="17007" r="53445" b="70866"/>
          <a:stretch>
            <a:fillRect/>
          </a:stretch>
        </p:blipFill>
        <p:spPr bwMode="auto">
          <a:xfrm>
            <a:off x="0" y="0"/>
            <a:ext cx="1423581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7488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Počet gravidních nemocných s VSV neustále narůstá</a:t>
            </a:r>
          </a:p>
          <a:p>
            <a:r>
              <a:rPr lang="cs-CZ" dirty="0"/>
              <a:t>Před plánovaným těhotenstvím by měly být všechny nemocné s VSV vyšetřeny ve specializované kardiologické poradně </a:t>
            </a:r>
            <a:r>
              <a:rPr lang="cs-CZ"/>
              <a:t>se stratifikací </a:t>
            </a:r>
            <a:r>
              <a:rPr lang="cs-CZ" dirty="0"/>
              <a:t>rizika gravidity, která určuje algoritmus sledování, vedení porodu a poporodní péči</a:t>
            </a:r>
          </a:p>
          <a:p>
            <a:r>
              <a:rPr lang="cs-CZ" dirty="0"/>
              <a:t>Nemocné se závažnou komplexní VSV by měly být sledovány v terciárních kardiologických a porodnických centrech.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2185" t="17007" r="53445" b="70866"/>
          <a:stretch>
            <a:fillRect/>
          </a:stretch>
        </p:blipFill>
        <p:spPr bwMode="auto">
          <a:xfrm>
            <a:off x="0" y="0"/>
            <a:ext cx="1423581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856984" cy="187220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Kardiovaskulární onemocnění v graviditě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0,2-4%</a:t>
            </a:r>
          </a:p>
          <a:p>
            <a:r>
              <a:rPr lang="cs-CZ" dirty="0"/>
              <a:t>Ve vyspělých zemích je z toho 76 – 82% VSV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Rozvojové země spíše </a:t>
            </a:r>
            <a:r>
              <a:rPr lang="cs-CZ" dirty="0" err="1"/>
              <a:t>porevmatické</a:t>
            </a:r>
            <a:r>
              <a:rPr lang="cs-CZ" dirty="0"/>
              <a:t> vady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185" t="17007" r="53445" b="70866"/>
          <a:stretch>
            <a:fillRect/>
          </a:stretch>
        </p:blipFill>
        <p:spPr bwMode="auto">
          <a:xfrm>
            <a:off x="0" y="0"/>
            <a:ext cx="1475656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 l="18180" t="35634" r="39062" b="19818"/>
          <a:stretch>
            <a:fillRect/>
          </a:stretch>
        </p:blipFill>
        <p:spPr bwMode="auto">
          <a:xfrm>
            <a:off x="0" y="836712"/>
            <a:ext cx="874846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185" t="17007" r="53445" b="70866"/>
          <a:stretch>
            <a:fillRect/>
          </a:stretch>
        </p:blipFill>
        <p:spPr bwMode="auto">
          <a:xfrm>
            <a:off x="0" y="0"/>
            <a:ext cx="1423581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 l="22126" t="32452" r="46846" b="25293"/>
          <a:stretch>
            <a:fillRect/>
          </a:stretch>
        </p:blipFill>
        <p:spPr bwMode="auto">
          <a:xfrm>
            <a:off x="1187624" y="836712"/>
            <a:ext cx="590465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185" t="17007" r="53445" b="70866"/>
          <a:stretch>
            <a:fillRect/>
          </a:stretch>
        </p:blipFill>
        <p:spPr bwMode="auto">
          <a:xfrm>
            <a:off x="0" y="-99392"/>
            <a:ext cx="1423581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3BDE01E-53A3-4874-BA06-926288128D83}"/>
              </a:ext>
            </a:extLst>
          </p:cNvPr>
          <p:cNvSpPr txBox="1"/>
          <p:nvPr/>
        </p:nvSpPr>
        <p:spPr>
          <a:xfrm>
            <a:off x="7524328" y="5661248"/>
            <a:ext cx="96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CDC.gov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3581" y="274638"/>
            <a:ext cx="7263219" cy="778098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Fyziologická adaptace v graviditě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 l="18752" t="33937" r="40001" b="28054"/>
          <a:stretch>
            <a:fillRect/>
          </a:stretch>
        </p:blipFill>
        <p:spPr bwMode="auto">
          <a:xfrm>
            <a:off x="395536" y="1628800"/>
            <a:ext cx="79928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185" t="17007" r="53445" b="70866"/>
          <a:stretch>
            <a:fillRect/>
          </a:stretch>
        </p:blipFill>
        <p:spPr bwMode="auto">
          <a:xfrm>
            <a:off x="0" y="0"/>
            <a:ext cx="1423581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E3CD11C-A381-4143-9E36-C2CC815CF5D9}"/>
              </a:ext>
            </a:extLst>
          </p:cNvPr>
          <p:cNvSpPr txBox="1"/>
          <p:nvPr/>
        </p:nvSpPr>
        <p:spPr>
          <a:xfrm>
            <a:off x="6372200" y="6093296"/>
            <a:ext cx="170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Ruys</a:t>
            </a:r>
            <a:r>
              <a:rPr lang="cs-CZ" dirty="0"/>
              <a:t>; JACC 2013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E1E72EB-8128-4227-B7A7-0D7F4A360721}"/>
              </a:ext>
            </a:extLst>
          </p:cNvPr>
          <p:cNvSpPr txBox="1"/>
          <p:nvPr/>
        </p:nvSpPr>
        <p:spPr>
          <a:xfrm>
            <a:off x="467544" y="1327374"/>
            <a:ext cx="616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 – gravidita	B - porod		C – dva týdny po porodu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354162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Vyšetření nemocných s VSV při plánování gravidity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cs-CZ" dirty="0"/>
              <a:t>Klinika</a:t>
            </a:r>
          </a:p>
          <a:p>
            <a:r>
              <a:rPr lang="cs-CZ" dirty="0"/>
              <a:t>Echokardiografie</a:t>
            </a:r>
          </a:p>
          <a:p>
            <a:r>
              <a:rPr lang="cs-CZ" dirty="0"/>
              <a:t>Stratifikace rizika matky a plodu</a:t>
            </a:r>
          </a:p>
          <a:p>
            <a:r>
              <a:rPr lang="cs-CZ" dirty="0"/>
              <a:t>Genetické poradenství</a:t>
            </a:r>
          </a:p>
          <a:p>
            <a:endParaRPr lang="cs-CZ" dirty="0"/>
          </a:p>
          <a:p>
            <a:r>
              <a:rPr lang="cs-CZ" dirty="0"/>
              <a:t>Debata o graviditě již při předávání z dětského </a:t>
            </a:r>
            <a:r>
              <a:rPr lang="cs-CZ" dirty="0" err="1"/>
              <a:t>kardiocentra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185" t="17007" r="53445" b="70866"/>
          <a:stretch>
            <a:fillRect/>
          </a:stretch>
        </p:blipFill>
        <p:spPr bwMode="auto">
          <a:xfrm>
            <a:off x="0" y="0"/>
            <a:ext cx="1423581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 l="16776" t="26088" r="50468" b="35232"/>
          <a:stretch>
            <a:fillRect/>
          </a:stretch>
        </p:blipFill>
        <p:spPr bwMode="auto">
          <a:xfrm>
            <a:off x="611560" y="476672"/>
            <a:ext cx="77048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185" t="18563" r="53445" b="72788"/>
          <a:stretch>
            <a:fillRect/>
          </a:stretch>
        </p:blipFill>
        <p:spPr bwMode="auto">
          <a:xfrm>
            <a:off x="0" y="0"/>
            <a:ext cx="142358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1763688" y="6165304"/>
            <a:ext cx="6822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/>
              <a:t>2018 ESC </a:t>
            </a:r>
            <a:r>
              <a:rPr lang="cs-CZ" dirty="0" err="1"/>
              <a:t>Guidelines</a:t>
            </a:r>
            <a:r>
              <a:rPr lang="cs-CZ" dirty="0"/>
              <a:t>. </a:t>
            </a:r>
            <a:r>
              <a:rPr lang="en-US" dirty="0"/>
              <a:t>European Heart Journal (2018)</a:t>
            </a:r>
            <a:r>
              <a:rPr lang="cs-CZ" dirty="0"/>
              <a:t> </a:t>
            </a:r>
            <a:r>
              <a:rPr lang="en-US" dirty="0"/>
              <a:t>39, 3165–3241</a:t>
            </a:r>
          </a:p>
        </p:txBody>
      </p:sp>
    </p:spTree>
    <p:extLst>
      <p:ext uri="{BB962C8B-B14F-4D97-AF65-F5344CB8AC3E}">
        <p14:creationId xmlns:p14="http://schemas.microsoft.com/office/powerpoint/2010/main" val="3023666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37512" cy="172819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Čtyřstupňová klasifikace WHO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WHO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Mírná pulmonální stenóza</a:t>
            </a:r>
          </a:p>
          <a:p>
            <a:r>
              <a:rPr lang="cs-CZ" dirty="0"/>
              <a:t>Prolaps mitrální chlopně </a:t>
            </a:r>
          </a:p>
          <a:p>
            <a:r>
              <a:rPr lang="cs-CZ" dirty="0"/>
              <a:t>Úspěšně korigované jednoduché VSV</a:t>
            </a:r>
          </a:p>
          <a:p>
            <a:pPr lvl="1"/>
            <a:r>
              <a:rPr lang="cs-CZ" dirty="0"/>
              <a:t>VSD, ASD, PDA, TAPVC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185" t="17007" r="53445" b="70866"/>
          <a:stretch>
            <a:fillRect/>
          </a:stretch>
        </p:blipFill>
        <p:spPr bwMode="auto">
          <a:xfrm>
            <a:off x="0" y="0"/>
            <a:ext cx="1423581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820</Words>
  <Application>Microsoft Office PowerPoint</Application>
  <PresentationFormat>Předvádění na obrazovce (4:3)</PresentationFormat>
  <Paragraphs>167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Motiv sady Office</vt:lpstr>
      <vt:lpstr>Těhotenství u pacientek s vrozenou srdeční vadou</vt:lpstr>
      <vt:lpstr>Prezentace aplikace PowerPoint</vt:lpstr>
      <vt:lpstr>Kardiovaskulární onemocnění v graviditě</vt:lpstr>
      <vt:lpstr>Prezentace aplikace PowerPoint</vt:lpstr>
      <vt:lpstr>Prezentace aplikace PowerPoint</vt:lpstr>
      <vt:lpstr>Fyziologická adaptace v graviditě</vt:lpstr>
      <vt:lpstr>Vyšetření nemocných s VSV při plánování gravidity</vt:lpstr>
      <vt:lpstr>Prezentace aplikace PowerPoint</vt:lpstr>
      <vt:lpstr>Čtyřstupňová klasifikace WHO WHO I</vt:lpstr>
      <vt:lpstr>WHO II</vt:lpstr>
      <vt:lpstr>WHO III</vt:lpstr>
      <vt:lpstr>WHO IV</vt:lpstr>
      <vt:lpstr>NEVHODNÉ LÉKY</vt:lpstr>
      <vt:lpstr>Zátěžové vyšetření</vt:lpstr>
      <vt:lpstr>Vyšetření</vt:lpstr>
      <vt:lpstr>Kardiochirurgický zákrok</vt:lpstr>
      <vt:lpstr>Vedení porodu</vt:lpstr>
      <vt:lpstr>Vedení porodu</vt:lpstr>
      <vt:lpstr>Závažná LVOTO</vt:lpstr>
      <vt:lpstr>Střední riziko</vt:lpstr>
      <vt:lpstr>Střední riziko</vt:lpstr>
      <vt:lpstr>Střední riziko</vt:lpstr>
      <vt:lpstr>Onemocnění aorty</vt:lpstr>
      <vt:lpstr>Závěr</vt:lpstr>
    </vt:vector>
  </TitlesOfParts>
  <Company>FN Motol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Těhotenství u pacientek s VSV</dc:title>
  <dc:creator>kardioch</dc:creator>
  <cp:lastModifiedBy>Petra Antonová</cp:lastModifiedBy>
  <cp:revision>63</cp:revision>
  <dcterms:created xsi:type="dcterms:W3CDTF">2020-02-11T12:55:27Z</dcterms:created>
  <dcterms:modified xsi:type="dcterms:W3CDTF">2021-09-04T06:29:20Z</dcterms:modified>
</cp:coreProperties>
</file>