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384" r:id="rId2"/>
    <p:sldId id="430" r:id="rId3"/>
    <p:sldId id="385" r:id="rId4"/>
    <p:sldId id="390" r:id="rId5"/>
    <p:sldId id="387" r:id="rId6"/>
    <p:sldId id="391" r:id="rId7"/>
    <p:sldId id="582" r:id="rId8"/>
    <p:sldId id="393" r:id="rId9"/>
    <p:sldId id="392" r:id="rId10"/>
    <p:sldId id="394" r:id="rId11"/>
    <p:sldId id="415" r:id="rId12"/>
    <p:sldId id="396" r:id="rId13"/>
    <p:sldId id="412" r:id="rId14"/>
    <p:sldId id="577" r:id="rId15"/>
    <p:sldId id="277" r:id="rId16"/>
    <p:sldId id="276" r:id="rId17"/>
    <p:sldId id="583" r:id="rId18"/>
    <p:sldId id="584" r:id="rId19"/>
    <p:sldId id="422" r:id="rId20"/>
    <p:sldId id="578" r:id="rId21"/>
    <p:sldId id="579" r:id="rId22"/>
    <p:sldId id="580" r:id="rId23"/>
    <p:sldId id="581" r:id="rId24"/>
    <p:sldId id="575" r:id="rId25"/>
    <p:sldId id="576" r:id="rId26"/>
    <p:sldId id="400" r:id="rId27"/>
    <p:sldId id="416" r:id="rId28"/>
    <p:sldId id="417" r:id="rId29"/>
    <p:sldId id="418" r:id="rId30"/>
    <p:sldId id="401" r:id="rId31"/>
    <p:sldId id="573" r:id="rId32"/>
    <p:sldId id="402" r:id="rId33"/>
    <p:sldId id="551" r:id="rId34"/>
    <p:sldId id="571" r:id="rId35"/>
    <p:sldId id="557" r:id="rId36"/>
    <p:sldId id="552" r:id="rId37"/>
    <p:sldId id="553" r:id="rId38"/>
    <p:sldId id="554" r:id="rId39"/>
    <p:sldId id="453" r:id="rId40"/>
    <p:sldId id="438" r:id="rId41"/>
    <p:sldId id="439" r:id="rId42"/>
    <p:sldId id="440" r:id="rId43"/>
    <p:sldId id="574" r:id="rId44"/>
    <p:sldId id="586" r:id="rId45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1C1C"/>
    <a:srgbClr val="666699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412" autoAdjust="0"/>
    <p:restoredTop sz="86905" autoAdjust="0"/>
  </p:normalViewPr>
  <p:slideViewPr>
    <p:cSldViewPr>
      <p:cViewPr varScale="1">
        <p:scale>
          <a:sx n="74" d="100"/>
          <a:sy n="74" d="100"/>
        </p:scale>
        <p:origin x="1133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12C609B6-C8FC-4379-B24B-EA7FC7B7197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7E0AE21-05EE-422B-81AE-9E4046D6C40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A3F3FD4-49DB-4C30-8F4D-996CFA9DEC3E}" type="datetimeFigureOut">
              <a:rPr lang="cs-CZ"/>
              <a:pPr>
                <a:defRPr/>
              </a:pPr>
              <a:t>17.01.2020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639FA4EF-3188-4F05-AFF0-5307163382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02415750-D5F8-40A4-8EE0-E0FFA52278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712298E-48C1-450C-A736-D4EF701FC53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DA81234-1F7F-406F-9350-B91FC4F2EC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432FAF0-587F-41CE-94CC-1D2213930025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obrázek snímku 1">
            <a:extLst>
              <a:ext uri="{FF2B5EF4-FFF2-40B4-BE49-F238E27FC236}">
                <a16:creationId xmlns:a16="http://schemas.microsoft.com/office/drawing/2014/main" id="{629ED80E-584B-447B-9EA0-48D068EBC2B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Zástupný symbol pro poznámky 2">
            <a:extLst>
              <a:ext uri="{FF2B5EF4-FFF2-40B4-BE49-F238E27FC236}">
                <a16:creationId xmlns:a16="http://schemas.microsoft.com/office/drawing/2014/main" id="{8107A8B7-B232-4436-9EE7-1A16B40473A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34820" name="Zástupný symbol pro číslo snímku 3">
            <a:extLst>
              <a:ext uri="{FF2B5EF4-FFF2-40B4-BE49-F238E27FC236}">
                <a16:creationId xmlns:a16="http://schemas.microsoft.com/office/drawing/2014/main" id="{4A84DD58-57BB-4856-AD54-76A6580167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17967BE-2B0C-4DE1-8872-B580E9378FCA}" type="slidenum">
              <a:rPr lang="cs-CZ" altLang="cs-CZ"/>
              <a:pPr eaLnBrk="1" hangingPunct="1"/>
              <a:t>6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2FAF0-587F-41CE-94CC-1D2213930025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70275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Zástupný symbol pro obrázek snímku 1">
            <a:extLst>
              <a:ext uri="{FF2B5EF4-FFF2-40B4-BE49-F238E27FC236}">
                <a16:creationId xmlns:a16="http://schemas.microsoft.com/office/drawing/2014/main" id="{37FFD8EC-9A3A-4890-B4F7-1F5229CA18C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Zástupný symbol pro poznámky 2">
            <a:extLst>
              <a:ext uri="{FF2B5EF4-FFF2-40B4-BE49-F238E27FC236}">
                <a16:creationId xmlns:a16="http://schemas.microsoft.com/office/drawing/2014/main" id="{99E34672-60EE-4232-B231-4B865267F4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/>
              <a:t>hanzlik</a:t>
            </a:r>
          </a:p>
        </p:txBody>
      </p:sp>
      <p:sp>
        <p:nvSpPr>
          <p:cNvPr id="61444" name="Zástupný symbol pro číslo snímku 3">
            <a:extLst>
              <a:ext uri="{FF2B5EF4-FFF2-40B4-BE49-F238E27FC236}">
                <a16:creationId xmlns:a16="http://schemas.microsoft.com/office/drawing/2014/main" id="{EC9C02CA-9501-461E-B348-0172D134C4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3F95BBB-978F-4483-83D5-6C2C7E23B5D9}" type="slidenum">
              <a:rPr lang="cs-CZ" altLang="cs-CZ"/>
              <a:pPr eaLnBrk="1" hangingPunct="1"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1427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ástupný symbol pro obrázek snímku 1">
            <a:extLst>
              <a:ext uri="{FF2B5EF4-FFF2-40B4-BE49-F238E27FC236}">
                <a16:creationId xmlns:a16="http://schemas.microsoft.com/office/drawing/2014/main" id="{2CFADDA2-185E-482E-B17D-B4A7FD49F5F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Zástupný symbol pro poznámky 2">
            <a:extLst>
              <a:ext uri="{FF2B5EF4-FFF2-40B4-BE49-F238E27FC236}">
                <a16:creationId xmlns:a16="http://schemas.microsoft.com/office/drawing/2014/main" id="{EFA177AE-1828-485D-9EFA-3B3371C0D53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36868" name="Zástupný symbol pro číslo snímku 3">
            <a:extLst>
              <a:ext uri="{FF2B5EF4-FFF2-40B4-BE49-F238E27FC236}">
                <a16:creationId xmlns:a16="http://schemas.microsoft.com/office/drawing/2014/main" id="{E4BDD9E8-1EAE-42F0-847B-865B1E9596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86B30CB-3BD2-4CEF-A0C6-A3EB82765DBB}" type="slidenum">
              <a:rPr lang="cs-CZ" altLang="cs-CZ"/>
              <a:pPr eaLnBrk="1" hangingPunct="1"/>
              <a:t>23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46025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2FAF0-587F-41CE-94CC-1D2213930025}" type="slidenum">
              <a:rPr lang="cs-CZ" altLang="cs-CZ" smtClean="0"/>
              <a:pPr/>
              <a:t>29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53824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AC80E-0D77-474E-9405-0243359BC93F}" type="slidenum">
              <a:rPr lang="cs-CZ" altLang="cs-CZ" smtClean="0"/>
              <a:pPr/>
              <a:t>34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63568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Zástupný symbol pro obrázek snímku 1">
            <a:extLst>
              <a:ext uri="{FF2B5EF4-FFF2-40B4-BE49-F238E27FC236}">
                <a16:creationId xmlns:a16="http://schemas.microsoft.com/office/drawing/2014/main" id="{1EC4A937-C63E-4DFF-A38B-646B5304006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Zástupný symbol pro poznámky 2">
            <a:extLst>
              <a:ext uri="{FF2B5EF4-FFF2-40B4-BE49-F238E27FC236}">
                <a16:creationId xmlns:a16="http://schemas.microsoft.com/office/drawing/2014/main" id="{79459904-EFA9-4D8F-897B-91B2EFDA8A0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79876" name="Zástupný symbol pro číslo snímku 3">
            <a:extLst>
              <a:ext uri="{FF2B5EF4-FFF2-40B4-BE49-F238E27FC236}">
                <a16:creationId xmlns:a16="http://schemas.microsoft.com/office/drawing/2014/main" id="{028E9B90-DCC7-4A09-A467-3ADCE76907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571683E-ED24-4F56-AFA9-DAFF2BA105A5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42</a:t>
            </a:fld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</p:spTree>
    <p:extLst>
      <p:ext uri="{BB962C8B-B14F-4D97-AF65-F5344CB8AC3E}">
        <p14:creationId xmlns:p14="http://schemas.microsoft.com/office/powerpoint/2010/main" val="2065498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801078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089456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863547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955516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331115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452468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18160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38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212384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71458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DFF53DC-713D-459A-898C-BAFADEE95F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F441580-3EDA-48C4-BB88-E233A86C5D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pic>
        <p:nvPicPr>
          <p:cNvPr id="1028" name="Picture 7" descr="sleid d">
            <a:extLst>
              <a:ext uri="{FF2B5EF4-FFF2-40B4-BE49-F238E27FC236}">
                <a16:creationId xmlns:a16="http://schemas.microsoft.com/office/drawing/2014/main" id="{AEE22285-D7FC-4289-B641-95E1D2DCCE9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1C1C1C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2.mp4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tif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dpis 1">
            <a:extLst>
              <a:ext uri="{FF2B5EF4-FFF2-40B4-BE49-F238E27FC236}">
                <a16:creationId xmlns:a16="http://schemas.microsoft.com/office/drawing/2014/main" id="{A0275FE1-E96F-4C60-B37A-F04E199FB0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106" y="167099"/>
            <a:ext cx="8713787" cy="1173669"/>
          </a:xfrm>
        </p:spPr>
        <p:txBody>
          <a:bodyPr/>
          <a:lstStyle/>
          <a:p>
            <a:r>
              <a:rPr lang="cs-CZ" altLang="cs-CZ" sz="7200" dirty="0"/>
              <a:t>EKG kvíz</a:t>
            </a:r>
          </a:p>
        </p:txBody>
      </p:sp>
      <p:sp>
        <p:nvSpPr>
          <p:cNvPr id="2051" name="Podnadpis 2">
            <a:extLst>
              <a:ext uri="{FF2B5EF4-FFF2-40B4-BE49-F238E27FC236}">
                <a16:creationId xmlns:a16="http://schemas.microsoft.com/office/drawing/2014/main" id="{5A16FF49-20E5-406B-B486-E28C16B92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4832971"/>
            <a:ext cx="6400800" cy="601167"/>
          </a:xfrm>
        </p:spPr>
        <p:txBody>
          <a:bodyPr/>
          <a:lstStyle/>
          <a:p>
            <a:r>
              <a:rPr lang="cs-CZ" altLang="cs-CZ" dirty="0" err="1"/>
              <a:t>Supraventrikulární</a:t>
            </a:r>
            <a:r>
              <a:rPr lang="cs-CZ" altLang="cs-CZ" dirty="0"/>
              <a:t> tachykardie</a:t>
            </a:r>
          </a:p>
          <a:p>
            <a:r>
              <a:rPr lang="cs-CZ" altLang="cs-CZ" sz="2400" dirty="0"/>
              <a:t>Doc. MUDr. P. Peichl, Ph.D.</a:t>
            </a:r>
          </a:p>
        </p:txBody>
      </p:sp>
      <p:pic>
        <p:nvPicPr>
          <p:cNvPr id="4" name="Picture 2" descr="L:\To be distributed\SJM SVT training\ICSignals final\kant-518.jpg">
            <a:extLst>
              <a:ext uri="{FF2B5EF4-FFF2-40B4-BE49-F238E27FC236}">
                <a16:creationId xmlns:a16="http://schemas.microsoft.com/office/drawing/2014/main" id="{E0ED032C-93EF-4F3C-869A-1BC3CB22E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339" y="1423862"/>
            <a:ext cx="5099322" cy="3086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>
            <a:extLst>
              <a:ext uri="{FF2B5EF4-FFF2-40B4-BE49-F238E27FC236}">
                <a16:creationId xmlns:a16="http://schemas.microsoft.com/office/drawing/2014/main" id="{CC0D26A1-5072-4923-BFD1-21D9C020A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5538"/>
          </a:xfrm>
        </p:spPr>
        <p:txBody>
          <a:bodyPr/>
          <a:lstStyle/>
          <a:p>
            <a:r>
              <a:rPr lang="cs-CZ" altLang="cs-CZ" sz="4000"/>
              <a:t>Regularizace rytmu po MAZE ≠ SR</a:t>
            </a:r>
          </a:p>
        </p:txBody>
      </p:sp>
      <p:sp>
        <p:nvSpPr>
          <p:cNvPr id="12291" name="Zástupný symbol pro obsah 2">
            <a:extLst>
              <a:ext uri="{FF2B5EF4-FFF2-40B4-BE49-F238E27FC236}">
                <a16:creationId xmlns:a16="http://schemas.microsoft.com/office/drawing/2014/main" id="{E8846059-B9E1-4FB2-808D-E364D0676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2292" name="Picture 2" descr="G:\To be distributed+\Brno 2014\SVT dif dg\VONKA ST 4.tif">
            <a:extLst>
              <a:ext uri="{FF2B5EF4-FFF2-40B4-BE49-F238E27FC236}">
                <a16:creationId xmlns:a16="http://schemas.microsoft.com/office/drawing/2014/main" id="{809C3C89-E6FE-4633-AF8D-B8D27BCF4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38" b="53714"/>
          <a:stretch>
            <a:fillRect/>
          </a:stretch>
        </p:blipFill>
        <p:spPr bwMode="auto">
          <a:xfrm>
            <a:off x="468313" y="1268413"/>
            <a:ext cx="825182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Přímá spojovací šipka 5">
            <a:extLst>
              <a:ext uri="{FF2B5EF4-FFF2-40B4-BE49-F238E27FC236}">
                <a16:creationId xmlns:a16="http://schemas.microsoft.com/office/drawing/2014/main" id="{C4C7DFD6-4A23-40FC-B8E2-5C846D5AE84A}"/>
              </a:ext>
            </a:extLst>
          </p:cNvPr>
          <p:cNvCxnSpPr/>
          <p:nvPr/>
        </p:nvCxnSpPr>
        <p:spPr>
          <a:xfrm flipH="1">
            <a:off x="3059113" y="1773238"/>
            <a:ext cx="144462" cy="360362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ovací šipka 6">
            <a:extLst>
              <a:ext uri="{FF2B5EF4-FFF2-40B4-BE49-F238E27FC236}">
                <a16:creationId xmlns:a16="http://schemas.microsoft.com/office/drawing/2014/main" id="{EDA4E8F8-3BF7-476E-BB18-6C2ABC952A84}"/>
              </a:ext>
            </a:extLst>
          </p:cNvPr>
          <p:cNvCxnSpPr/>
          <p:nvPr/>
        </p:nvCxnSpPr>
        <p:spPr>
          <a:xfrm flipH="1">
            <a:off x="2051050" y="1773238"/>
            <a:ext cx="144463" cy="360362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ovací šipka 7">
            <a:extLst>
              <a:ext uri="{FF2B5EF4-FFF2-40B4-BE49-F238E27FC236}">
                <a16:creationId xmlns:a16="http://schemas.microsoft.com/office/drawing/2014/main" id="{5DD35D92-02C7-4653-BB76-2499F4CB85EA}"/>
              </a:ext>
            </a:extLst>
          </p:cNvPr>
          <p:cNvCxnSpPr/>
          <p:nvPr/>
        </p:nvCxnSpPr>
        <p:spPr>
          <a:xfrm flipH="1">
            <a:off x="3649663" y="1773238"/>
            <a:ext cx="144462" cy="360362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šipka 8">
            <a:extLst>
              <a:ext uri="{FF2B5EF4-FFF2-40B4-BE49-F238E27FC236}">
                <a16:creationId xmlns:a16="http://schemas.microsoft.com/office/drawing/2014/main" id="{6CF50D57-6EC3-40FD-93A8-EB1BD932E12C}"/>
              </a:ext>
            </a:extLst>
          </p:cNvPr>
          <p:cNvCxnSpPr/>
          <p:nvPr/>
        </p:nvCxnSpPr>
        <p:spPr>
          <a:xfrm flipH="1">
            <a:off x="3995738" y="1773238"/>
            <a:ext cx="144462" cy="360362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šipka 9">
            <a:extLst>
              <a:ext uri="{FF2B5EF4-FFF2-40B4-BE49-F238E27FC236}">
                <a16:creationId xmlns:a16="http://schemas.microsoft.com/office/drawing/2014/main" id="{C7B8479B-4FC1-4CB3-A52C-4AA99D92466F}"/>
              </a:ext>
            </a:extLst>
          </p:cNvPr>
          <p:cNvCxnSpPr/>
          <p:nvPr/>
        </p:nvCxnSpPr>
        <p:spPr>
          <a:xfrm flipH="1">
            <a:off x="2411413" y="1773238"/>
            <a:ext cx="144462" cy="360362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>
            <a:extLst>
              <a:ext uri="{FF2B5EF4-FFF2-40B4-BE49-F238E27FC236}">
                <a16:creationId xmlns:a16="http://schemas.microsoft.com/office/drawing/2014/main" id="{96C334C5-FB42-4CF0-BF03-2AD75069D8DE}"/>
              </a:ext>
            </a:extLst>
          </p:cNvPr>
          <p:cNvCxnSpPr/>
          <p:nvPr/>
        </p:nvCxnSpPr>
        <p:spPr>
          <a:xfrm flipH="1">
            <a:off x="4643438" y="1773238"/>
            <a:ext cx="144462" cy="360362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šipka 11">
            <a:extLst>
              <a:ext uri="{FF2B5EF4-FFF2-40B4-BE49-F238E27FC236}">
                <a16:creationId xmlns:a16="http://schemas.microsoft.com/office/drawing/2014/main" id="{C79C6B8E-0838-4CC3-86F3-1F43102D0869}"/>
              </a:ext>
            </a:extLst>
          </p:cNvPr>
          <p:cNvCxnSpPr/>
          <p:nvPr/>
        </p:nvCxnSpPr>
        <p:spPr>
          <a:xfrm flipH="1">
            <a:off x="5940425" y="1844675"/>
            <a:ext cx="144463" cy="360363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>
            <a:extLst>
              <a:ext uri="{FF2B5EF4-FFF2-40B4-BE49-F238E27FC236}">
                <a16:creationId xmlns:a16="http://schemas.microsoft.com/office/drawing/2014/main" id="{94FA6D03-138D-438D-AF73-4C1EEB84B570}"/>
              </a:ext>
            </a:extLst>
          </p:cNvPr>
          <p:cNvCxnSpPr/>
          <p:nvPr/>
        </p:nvCxnSpPr>
        <p:spPr>
          <a:xfrm flipH="1">
            <a:off x="2713038" y="1773238"/>
            <a:ext cx="144462" cy="360362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>
            <a:extLst>
              <a:ext uri="{FF2B5EF4-FFF2-40B4-BE49-F238E27FC236}">
                <a16:creationId xmlns:a16="http://schemas.microsoft.com/office/drawing/2014/main" id="{E0E4A17D-EF5E-4D63-B73D-93AF42DC3762}"/>
              </a:ext>
            </a:extLst>
          </p:cNvPr>
          <p:cNvCxnSpPr/>
          <p:nvPr/>
        </p:nvCxnSpPr>
        <p:spPr>
          <a:xfrm flipH="1">
            <a:off x="3348038" y="1773238"/>
            <a:ext cx="144462" cy="360362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>
            <a:extLst>
              <a:ext uri="{FF2B5EF4-FFF2-40B4-BE49-F238E27FC236}">
                <a16:creationId xmlns:a16="http://schemas.microsoft.com/office/drawing/2014/main" id="{8B46C7C5-0139-4B40-BAF9-BBD947EC44B9}"/>
              </a:ext>
            </a:extLst>
          </p:cNvPr>
          <p:cNvCxnSpPr/>
          <p:nvPr/>
        </p:nvCxnSpPr>
        <p:spPr>
          <a:xfrm flipH="1">
            <a:off x="4327525" y="1773238"/>
            <a:ext cx="144463" cy="360362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848B42-19DA-47E3-8FB5-54F902469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212"/>
            <a:ext cx="8229600" cy="1143000"/>
          </a:xfrm>
        </p:spPr>
        <p:txBody>
          <a:bodyPr/>
          <a:lstStyle/>
          <a:p>
            <a:r>
              <a:rPr lang="cs-CZ" dirty="0"/>
              <a:t>Jiný příklad….</a:t>
            </a:r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381848CD-0161-4D8B-AFEB-A7CEFC2D77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8" y="1404893"/>
            <a:ext cx="9349093" cy="4630147"/>
          </a:xfrm>
        </p:spPr>
      </p:pic>
      <p:grpSp>
        <p:nvGrpSpPr>
          <p:cNvPr id="12" name="Skupina 11">
            <a:extLst>
              <a:ext uri="{FF2B5EF4-FFF2-40B4-BE49-F238E27FC236}">
                <a16:creationId xmlns:a16="http://schemas.microsoft.com/office/drawing/2014/main" id="{D04FC466-24AC-43D9-B6E5-DAD1C412921F}"/>
              </a:ext>
            </a:extLst>
          </p:cNvPr>
          <p:cNvGrpSpPr/>
          <p:nvPr/>
        </p:nvGrpSpPr>
        <p:grpSpPr>
          <a:xfrm>
            <a:off x="683568" y="2129448"/>
            <a:ext cx="1224583" cy="363770"/>
            <a:chOff x="683568" y="2129448"/>
            <a:chExt cx="1224583" cy="363770"/>
          </a:xfrm>
        </p:grpSpPr>
        <p:cxnSp>
          <p:nvCxnSpPr>
            <p:cNvPr id="7" name="Přímá spojovací šipka 6">
              <a:extLst>
                <a:ext uri="{FF2B5EF4-FFF2-40B4-BE49-F238E27FC236}">
                  <a16:creationId xmlns:a16="http://schemas.microsoft.com/office/drawing/2014/main" id="{250CF72A-CF80-4152-894F-343C8F9E5D7B}"/>
                </a:ext>
              </a:extLst>
            </p:cNvPr>
            <p:cNvCxnSpPr/>
            <p:nvPr/>
          </p:nvCxnSpPr>
          <p:spPr>
            <a:xfrm flipH="1">
              <a:off x="683568" y="2132856"/>
              <a:ext cx="144463" cy="360362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Přímá spojovací šipka 6">
              <a:extLst>
                <a:ext uri="{FF2B5EF4-FFF2-40B4-BE49-F238E27FC236}">
                  <a16:creationId xmlns:a16="http://schemas.microsoft.com/office/drawing/2014/main" id="{5F06EDC9-480B-4A95-84F4-FF02251ED5CF}"/>
                </a:ext>
              </a:extLst>
            </p:cNvPr>
            <p:cNvCxnSpPr/>
            <p:nvPr/>
          </p:nvCxnSpPr>
          <p:spPr>
            <a:xfrm flipH="1">
              <a:off x="971600" y="2132856"/>
              <a:ext cx="144463" cy="360362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Přímá spojovací šipka 6">
              <a:extLst>
                <a:ext uri="{FF2B5EF4-FFF2-40B4-BE49-F238E27FC236}">
                  <a16:creationId xmlns:a16="http://schemas.microsoft.com/office/drawing/2014/main" id="{709283B4-889C-4249-9C14-A6E89995C926}"/>
                </a:ext>
              </a:extLst>
            </p:cNvPr>
            <p:cNvCxnSpPr/>
            <p:nvPr/>
          </p:nvCxnSpPr>
          <p:spPr>
            <a:xfrm flipH="1">
              <a:off x="1259632" y="2132856"/>
              <a:ext cx="144463" cy="360362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ovací šipka 6">
              <a:extLst>
                <a:ext uri="{FF2B5EF4-FFF2-40B4-BE49-F238E27FC236}">
                  <a16:creationId xmlns:a16="http://schemas.microsoft.com/office/drawing/2014/main" id="{71EFAD4C-C95F-4B4F-A4A7-836CEDCFD5D7}"/>
                </a:ext>
              </a:extLst>
            </p:cNvPr>
            <p:cNvCxnSpPr/>
            <p:nvPr/>
          </p:nvCxnSpPr>
          <p:spPr>
            <a:xfrm flipH="1">
              <a:off x="1763688" y="2129448"/>
              <a:ext cx="144463" cy="360362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ovací šipka 6">
              <a:extLst>
                <a:ext uri="{FF2B5EF4-FFF2-40B4-BE49-F238E27FC236}">
                  <a16:creationId xmlns:a16="http://schemas.microsoft.com/office/drawing/2014/main" id="{A4BDC394-5435-40AE-89EC-A0BCA82A8039}"/>
                </a:ext>
              </a:extLst>
            </p:cNvPr>
            <p:cNvCxnSpPr/>
            <p:nvPr/>
          </p:nvCxnSpPr>
          <p:spPr>
            <a:xfrm flipH="1">
              <a:off x="1511600" y="2129448"/>
              <a:ext cx="144463" cy="360362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29E24A5D-ABAF-4873-979A-44F4DDA833FF}"/>
              </a:ext>
            </a:extLst>
          </p:cNvPr>
          <p:cNvGrpSpPr/>
          <p:nvPr/>
        </p:nvGrpSpPr>
        <p:grpSpPr>
          <a:xfrm>
            <a:off x="4771997" y="2126040"/>
            <a:ext cx="1224583" cy="363770"/>
            <a:chOff x="683568" y="2129448"/>
            <a:chExt cx="1224583" cy="363770"/>
          </a:xfrm>
        </p:grpSpPr>
        <p:cxnSp>
          <p:nvCxnSpPr>
            <p:cNvPr id="14" name="Přímá spojovací šipka 6">
              <a:extLst>
                <a:ext uri="{FF2B5EF4-FFF2-40B4-BE49-F238E27FC236}">
                  <a16:creationId xmlns:a16="http://schemas.microsoft.com/office/drawing/2014/main" id="{210FE32B-E887-4C48-9BC8-4A8276CC925E}"/>
                </a:ext>
              </a:extLst>
            </p:cNvPr>
            <p:cNvCxnSpPr/>
            <p:nvPr/>
          </p:nvCxnSpPr>
          <p:spPr>
            <a:xfrm flipH="1">
              <a:off x="683568" y="2132856"/>
              <a:ext cx="144463" cy="360362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ovací šipka 6">
              <a:extLst>
                <a:ext uri="{FF2B5EF4-FFF2-40B4-BE49-F238E27FC236}">
                  <a16:creationId xmlns:a16="http://schemas.microsoft.com/office/drawing/2014/main" id="{C0E32A7E-3BAB-41A4-A26F-73C3762B0F1E}"/>
                </a:ext>
              </a:extLst>
            </p:cNvPr>
            <p:cNvCxnSpPr/>
            <p:nvPr/>
          </p:nvCxnSpPr>
          <p:spPr>
            <a:xfrm flipH="1">
              <a:off x="971600" y="2132856"/>
              <a:ext cx="144463" cy="360362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ovací šipka 6">
              <a:extLst>
                <a:ext uri="{FF2B5EF4-FFF2-40B4-BE49-F238E27FC236}">
                  <a16:creationId xmlns:a16="http://schemas.microsoft.com/office/drawing/2014/main" id="{115D4F9F-8BAF-4AF9-82A6-FDD1C93EAA86}"/>
                </a:ext>
              </a:extLst>
            </p:cNvPr>
            <p:cNvCxnSpPr/>
            <p:nvPr/>
          </p:nvCxnSpPr>
          <p:spPr>
            <a:xfrm flipH="1">
              <a:off x="1259632" y="2132856"/>
              <a:ext cx="144463" cy="360362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ovací šipka 6">
              <a:extLst>
                <a:ext uri="{FF2B5EF4-FFF2-40B4-BE49-F238E27FC236}">
                  <a16:creationId xmlns:a16="http://schemas.microsoft.com/office/drawing/2014/main" id="{83DFD22E-D37A-408C-9AB9-2A24DF2502B1}"/>
                </a:ext>
              </a:extLst>
            </p:cNvPr>
            <p:cNvCxnSpPr/>
            <p:nvPr/>
          </p:nvCxnSpPr>
          <p:spPr>
            <a:xfrm flipH="1">
              <a:off x="1763688" y="2129448"/>
              <a:ext cx="144463" cy="360362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ovací šipka 6">
              <a:extLst>
                <a:ext uri="{FF2B5EF4-FFF2-40B4-BE49-F238E27FC236}">
                  <a16:creationId xmlns:a16="http://schemas.microsoft.com/office/drawing/2014/main" id="{B2F81C7A-C040-4B64-B482-092C68167FAB}"/>
                </a:ext>
              </a:extLst>
            </p:cNvPr>
            <p:cNvCxnSpPr/>
            <p:nvPr/>
          </p:nvCxnSpPr>
          <p:spPr>
            <a:xfrm flipH="1">
              <a:off x="1511600" y="2129448"/>
              <a:ext cx="144463" cy="360362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9493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7D2EAA1D-6CEE-41B6-AACB-A7C5C6FB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636838"/>
            <a:ext cx="8229600" cy="1143000"/>
          </a:xfrm>
        </p:spPr>
        <p:txBody>
          <a:bodyPr/>
          <a:lstStyle/>
          <a:p>
            <a:r>
              <a:rPr lang="cs-CZ" altLang="cs-CZ"/>
              <a:t>Případ č. 3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6A1D3B76-D507-4840-9DCD-F7838A66B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altLang="cs-CZ" dirty="0"/>
              <a:t>18-letá pacientka s palpitacemi</a:t>
            </a:r>
          </a:p>
        </p:txBody>
      </p:sp>
      <p:sp>
        <p:nvSpPr>
          <p:cNvPr id="29699" name="Zástupný symbol pro obsah 2">
            <a:extLst>
              <a:ext uri="{FF2B5EF4-FFF2-40B4-BE49-F238E27FC236}">
                <a16:creationId xmlns:a16="http://schemas.microsoft.com/office/drawing/2014/main" id="{7DF30478-0996-40BA-8BC4-78F7B13825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9700" name="Picture 2">
            <a:extLst>
              <a:ext uri="{FF2B5EF4-FFF2-40B4-BE49-F238E27FC236}">
                <a16:creationId xmlns:a16="http://schemas.microsoft.com/office/drawing/2014/main" id="{F5A9AAD8-8A8E-492C-920A-DDAD1D238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8"/>
          <a:stretch>
            <a:fillRect/>
          </a:stretch>
        </p:blipFill>
        <p:spPr bwMode="auto">
          <a:xfrm>
            <a:off x="201191" y="1394998"/>
            <a:ext cx="8741618" cy="4319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6B96F486-EA5D-4D53-87C3-1DCFCDD3E23E}"/>
              </a:ext>
            </a:extLst>
          </p:cNvPr>
          <p:cNvSpPr txBox="1">
            <a:spLocks/>
          </p:cNvSpPr>
          <p:nvPr/>
        </p:nvSpPr>
        <p:spPr bwMode="auto">
          <a:xfrm>
            <a:off x="611188" y="5805488"/>
            <a:ext cx="8229600" cy="10525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eaLnBrk="0" hangingPunct="0">
              <a:spcBef>
                <a:spcPct val="20000"/>
              </a:spcBef>
              <a:buAutoNum type="alphaUcPeriod"/>
              <a:defRPr/>
            </a:pPr>
            <a:r>
              <a:rPr lang="cs-CZ" sz="2400" kern="0" dirty="0">
                <a:solidFill>
                  <a:srgbClr val="1C1C1C"/>
                </a:solidFill>
                <a:latin typeface="+mn-lt"/>
              </a:rPr>
              <a:t>WPW syndrom		C. </a:t>
            </a:r>
            <a:r>
              <a:rPr lang="cs-CZ" sz="2400" kern="0" dirty="0" err="1">
                <a:solidFill>
                  <a:srgbClr val="1C1C1C"/>
                </a:solidFill>
                <a:latin typeface="+mn-lt"/>
              </a:rPr>
              <a:t>Wandering</a:t>
            </a:r>
            <a:r>
              <a:rPr lang="cs-CZ" sz="2400" kern="0" dirty="0">
                <a:solidFill>
                  <a:srgbClr val="1C1C1C"/>
                </a:solidFill>
                <a:latin typeface="+mn-lt"/>
              </a:rPr>
              <a:t> pacemaker</a:t>
            </a:r>
          </a:p>
          <a:p>
            <a:pPr marL="514350" indent="-514350" eaLnBrk="0" hangingPunct="0">
              <a:spcBef>
                <a:spcPct val="20000"/>
              </a:spcBef>
              <a:buAutoNum type="alphaUcPeriod"/>
              <a:defRPr/>
            </a:pPr>
            <a:r>
              <a:rPr lang="cs-CZ" sz="2400" kern="0" dirty="0">
                <a:solidFill>
                  <a:srgbClr val="1C1C1C"/>
                </a:solidFill>
              </a:rPr>
              <a:t>LGL syndrom		D. Akcelerovaný </a:t>
            </a:r>
            <a:r>
              <a:rPr lang="cs-CZ" sz="2400" kern="0" dirty="0" err="1">
                <a:solidFill>
                  <a:srgbClr val="1C1C1C"/>
                </a:solidFill>
              </a:rPr>
              <a:t>junkční</a:t>
            </a:r>
            <a:r>
              <a:rPr lang="cs-CZ" sz="2400" kern="0" dirty="0">
                <a:solidFill>
                  <a:srgbClr val="1C1C1C"/>
                </a:solidFill>
              </a:rPr>
              <a:t> r. 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cs-CZ" sz="2400" kern="0" dirty="0">
                <a:solidFill>
                  <a:srgbClr val="1C1C1C"/>
                </a:solidFill>
                <a:latin typeface="+mn-lt"/>
              </a:rPr>
              <a:t>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6A1D3B76-D507-4840-9DCD-F7838A66B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altLang="cs-CZ" dirty="0"/>
              <a:t>18-letá pacientka s palpitacemi</a:t>
            </a:r>
          </a:p>
        </p:txBody>
      </p:sp>
      <p:sp>
        <p:nvSpPr>
          <p:cNvPr id="29699" name="Zástupný symbol pro obsah 2">
            <a:extLst>
              <a:ext uri="{FF2B5EF4-FFF2-40B4-BE49-F238E27FC236}">
                <a16:creationId xmlns:a16="http://schemas.microsoft.com/office/drawing/2014/main" id="{7DF30478-0996-40BA-8BC4-78F7B13825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9700" name="Picture 2">
            <a:extLst>
              <a:ext uri="{FF2B5EF4-FFF2-40B4-BE49-F238E27FC236}">
                <a16:creationId xmlns:a16="http://schemas.microsoft.com/office/drawing/2014/main" id="{F5A9AAD8-8A8E-492C-920A-DDAD1D238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8"/>
          <a:stretch>
            <a:fillRect/>
          </a:stretch>
        </p:blipFill>
        <p:spPr bwMode="auto">
          <a:xfrm>
            <a:off x="201191" y="1394998"/>
            <a:ext cx="8741618" cy="4319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6B96F486-EA5D-4D53-87C3-1DCFCDD3E23E}"/>
              </a:ext>
            </a:extLst>
          </p:cNvPr>
          <p:cNvSpPr txBox="1">
            <a:spLocks/>
          </p:cNvSpPr>
          <p:nvPr/>
        </p:nvSpPr>
        <p:spPr bwMode="auto">
          <a:xfrm>
            <a:off x="611188" y="5805488"/>
            <a:ext cx="8229600" cy="10525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eaLnBrk="0" hangingPunct="0">
              <a:spcBef>
                <a:spcPct val="20000"/>
              </a:spcBef>
              <a:buAutoNum type="alphaUcPeriod"/>
              <a:defRPr/>
            </a:pPr>
            <a:r>
              <a:rPr lang="cs-CZ" sz="2400" kern="0" dirty="0">
                <a:solidFill>
                  <a:srgbClr val="1C1C1C"/>
                </a:solidFill>
                <a:latin typeface="+mn-lt"/>
              </a:rPr>
              <a:t>WPW syndrom		C. </a:t>
            </a:r>
            <a:r>
              <a:rPr lang="cs-CZ" sz="2400" kern="0" dirty="0" err="1">
                <a:solidFill>
                  <a:srgbClr val="1C1C1C"/>
                </a:solidFill>
                <a:latin typeface="+mn-lt"/>
              </a:rPr>
              <a:t>Wandering</a:t>
            </a:r>
            <a:r>
              <a:rPr lang="cs-CZ" sz="2400" kern="0" dirty="0">
                <a:solidFill>
                  <a:srgbClr val="1C1C1C"/>
                </a:solidFill>
                <a:latin typeface="+mn-lt"/>
              </a:rPr>
              <a:t> pacemaker</a:t>
            </a:r>
          </a:p>
          <a:p>
            <a:pPr marL="514350" indent="-514350" eaLnBrk="0" hangingPunct="0">
              <a:spcBef>
                <a:spcPct val="20000"/>
              </a:spcBef>
              <a:buAutoNum type="alphaUcPeriod"/>
              <a:defRPr/>
            </a:pPr>
            <a:r>
              <a:rPr lang="cs-CZ" sz="2400" kern="0" dirty="0">
                <a:solidFill>
                  <a:srgbClr val="1C1C1C"/>
                </a:solidFill>
              </a:rPr>
              <a:t>LGL syndrom		</a:t>
            </a:r>
            <a:r>
              <a:rPr lang="cs-CZ" sz="2400" b="1" kern="0" dirty="0">
                <a:solidFill>
                  <a:srgbClr val="1C1C1C"/>
                </a:solidFill>
              </a:rPr>
              <a:t>D. Akcelerovaný </a:t>
            </a:r>
            <a:r>
              <a:rPr lang="cs-CZ" sz="2400" b="1" kern="0" dirty="0" err="1">
                <a:solidFill>
                  <a:srgbClr val="1C1C1C"/>
                </a:solidFill>
              </a:rPr>
              <a:t>junkční</a:t>
            </a:r>
            <a:r>
              <a:rPr lang="cs-CZ" sz="2400" b="1" kern="0" dirty="0">
                <a:solidFill>
                  <a:srgbClr val="1C1C1C"/>
                </a:solidFill>
              </a:rPr>
              <a:t> r.</a:t>
            </a:r>
            <a:r>
              <a:rPr lang="cs-CZ" sz="2400" kern="0" dirty="0">
                <a:solidFill>
                  <a:srgbClr val="1C1C1C"/>
                </a:solidFill>
              </a:rPr>
              <a:t> 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cs-CZ" sz="2400" kern="0" dirty="0">
                <a:solidFill>
                  <a:srgbClr val="1C1C1C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1982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sleid d.jpg">
            <a:extLst>
              <a:ext uri="{FF2B5EF4-FFF2-40B4-BE49-F238E27FC236}">
                <a16:creationId xmlns:a16="http://schemas.microsoft.com/office/drawing/2014/main" id="{58749609-6544-4284-8F10-7146A995B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32"/>
            <a:ext cx="9144000" cy="6860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5" name="Rectangle 2">
            <a:extLst>
              <a:ext uri="{FF2B5EF4-FFF2-40B4-BE49-F238E27FC236}">
                <a16:creationId xmlns:a16="http://schemas.microsoft.com/office/drawing/2014/main" id="{E110BFA4-6122-4C2B-8DDD-669D412176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6531" y="274588"/>
            <a:ext cx="8229823" cy="746187"/>
          </a:xfrm>
        </p:spPr>
        <p:txBody>
          <a:bodyPr vert="horz" wrap="square" lIns="88900" tIns="50799" rIns="88900" bIns="50799" numCol="1" anchor="ctr" anchorCtr="0" compatLnSpc="1">
            <a:prstTxWarp prst="textNoShape">
              <a:avLst/>
            </a:prstTxWarp>
          </a:bodyPr>
          <a:lstStyle/>
          <a:p>
            <a:pPr eaLnBrk="1"/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Orthodromní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AVRT</a:t>
            </a:r>
          </a:p>
        </p:txBody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CB6EBC1E-D883-4AE4-9B7A-843E18699D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6531" y="1599531"/>
            <a:ext cx="8229823" cy="4526235"/>
          </a:xfrm>
        </p:spPr>
        <p:txBody>
          <a:bodyPr vert="horz" wrap="square" lIns="88900" tIns="50799" rIns="88900" bIns="50799" numCol="1" anchor="t" anchorCtr="0" compatLnSpc="1">
            <a:prstTxWarp prst="textNoShape">
              <a:avLst/>
            </a:prstTxWarp>
          </a:bodyPr>
          <a:lstStyle/>
          <a:p>
            <a:pPr eaLnBrk="1"/>
            <a:endParaRPr lang="cs-CZ" altLang="cs-CZ"/>
          </a:p>
        </p:txBody>
      </p:sp>
      <p:pic>
        <p:nvPicPr>
          <p:cNvPr id="7" name="Picture 4" descr="1AVRT ortodromni.png">
            <a:extLst>
              <a:ext uri="{FF2B5EF4-FFF2-40B4-BE49-F238E27FC236}">
                <a16:creationId xmlns:a16="http://schemas.microsoft.com/office/drawing/2014/main" id="{949E5487-A74E-463B-9931-944D3273B9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8"/>
          <a:stretch/>
        </p:blipFill>
        <p:spPr bwMode="auto">
          <a:xfrm>
            <a:off x="-558" y="1277379"/>
            <a:ext cx="9144000" cy="4382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8DF203D-90D6-49EE-95E5-FEE381145E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0" r="32801"/>
          <a:stretch/>
        </p:blipFill>
        <p:spPr bwMode="auto">
          <a:xfrm>
            <a:off x="6107900" y="1840905"/>
            <a:ext cx="2158760" cy="317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sleid d.jpg">
            <a:extLst>
              <a:ext uri="{FF2B5EF4-FFF2-40B4-BE49-F238E27FC236}">
                <a16:creationId xmlns:a16="http://schemas.microsoft.com/office/drawing/2014/main" id="{794C871D-C3F5-45D3-AAD1-0EB332808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32"/>
            <a:ext cx="9144000" cy="6860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1" name="Rectangle 2">
            <a:extLst>
              <a:ext uri="{FF2B5EF4-FFF2-40B4-BE49-F238E27FC236}">
                <a16:creationId xmlns:a16="http://schemas.microsoft.com/office/drawing/2014/main" id="{4ACC405E-8F5C-4247-8DB1-114A281349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6531" y="274588"/>
            <a:ext cx="8229823" cy="1143000"/>
          </a:xfrm>
        </p:spPr>
        <p:txBody>
          <a:bodyPr vert="horz" wrap="square" lIns="88900" tIns="50799" rIns="88900" bIns="50799" numCol="1" anchor="ctr" anchorCtr="0" compatLnSpc="1">
            <a:prstTxWarp prst="textNoShape">
              <a:avLst/>
            </a:prstTxWarp>
          </a:bodyPr>
          <a:lstStyle/>
          <a:p>
            <a:pPr eaLnBrk="1"/>
            <a:r>
              <a:rPr lang="cs-CZ" altLang="cs-CZ" dirty="0"/>
              <a:t>Antidromní AVRT</a:t>
            </a:r>
          </a:p>
        </p:txBody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184F087B-2B8D-4A1C-9EF3-EA260D519F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6531" y="1599531"/>
            <a:ext cx="8229823" cy="4526235"/>
          </a:xfrm>
        </p:spPr>
        <p:txBody>
          <a:bodyPr vert="horz" wrap="square" lIns="88900" tIns="50799" rIns="88900" bIns="50799" numCol="1" anchor="t" anchorCtr="0" compatLnSpc="1">
            <a:prstTxWarp prst="textNoShape">
              <a:avLst/>
            </a:prstTxWarp>
          </a:bodyPr>
          <a:lstStyle/>
          <a:p>
            <a:pPr eaLnBrk="1"/>
            <a:endParaRPr lang="cs-CZ" altLang="cs-CZ"/>
          </a:p>
        </p:txBody>
      </p:sp>
      <p:pic>
        <p:nvPicPr>
          <p:cNvPr id="17413" name="Picture 4" descr="1antidromni AVRFT.png">
            <a:extLst>
              <a:ext uri="{FF2B5EF4-FFF2-40B4-BE49-F238E27FC236}">
                <a16:creationId xmlns:a16="http://schemas.microsoft.com/office/drawing/2014/main" id="{E44CA7A4-72A7-46EA-B2A9-C52CAA04C2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9" b="26528"/>
          <a:stretch/>
        </p:blipFill>
        <p:spPr bwMode="auto">
          <a:xfrm>
            <a:off x="-558" y="1599530"/>
            <a:ext cx="9144000" cy="4256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58C1436-3E40-4E5F-81B6-261812B4E1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42" r="59"/>
          <a:stretch/>
        </p:blipFill>
        <p:spPr bwMode="auto">
          <a:xfrm>
            <a:off x="6428091" y="2263647"/>
            <a:ext cx="2258263" cy="3320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:a16="http://schemas.microsoft.com/office/drawing/2014/main" id="{CBF5C45F-3231-42AC-806E-A40FF5027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3975"/>
            <a:ext cx="8229600" cy="1143000"/>
          </a:xfrm>
        </p:spPr>
        <p:txBody>
          <a:bodyPr/>
          <a:lstStyle/>
          <a:p>
            <a:r>
              <a:rPr lang="cs-CZ" altLang="cs-CZ" sz="4000" dirty="0"/>
              <a:t>FiS + přídatná dráha</a:t>
            </a:r>
            <a:br>
              <a:rPr lang="cs-CZ" altLang="cs-CZ" sz="4000" dirty="0"/>
            </a:br>
            <a:r>
              <a:rPr lang="cs-CZ" altLang="cs-CZ" sz="3200" dirty="0">
                <a:solidFill>
                  <a:srgbClr val="C00000"/>
                </a:solidFill>
              </a:rPr>
              <a:t>F.B.I. (fast, </a:t>
            </a:r>
            <a:r>
              <a:rPr lang="cs-CZ" altLang="cs-CZ" sz="3200" dirty="0" err="1">
                <a:solidFill>
                  <a:srgbClr val="C00000"/>
                </a:solidFill>
              </a:rPr>
              <a:t>broad</a:t>
            </a:r>
            <a:r>
              <a:rPr lang="cs-CZ" altLang="cs-CZ" sz="3200" dirty="0">
                <a:solidFill>
                  <a:srgbClr val="C00000"/>
                </a:solidFill>
              </a:rPr>
              <a:t>, </a:t>
            </a:r>
            <a:r>
              <a:rPr lang="cs-CZ" altLang="cs-CZ" sz="3200" dirty="0" err="1">
                <a:solidFill>
                  <a:srgbClr val="C00000"/>
                </a:solidFill>
              </a:rPr>
              <a:t>irregular</a:t>
            </a:r>
            <a:r>
              <a:rPr lang="cs-CZ" altLang="cs-CZ" sz="3200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7171" name="Zástupný symbol pro obsah 2">
            <a:extLst>
              <a:ext uri="{FF2B5EF4-FFF2-40B4-BE49-F238E27FC236}">
                <a16:creationId xmlns:a16="http://schemas.microsoft.com/office/drawing/2014/main" id="{7328BB70-7D01-4C9C-894E-31F41F986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7172" name="Picture 2" descr="L:\To be distributed\EKG Medlov 2012\Hanzlik WPW\1FiS.tif">
            <a:extLst>
              <a:ext uri="{FF2B5EF4-FFF2-40B4-BE49-F238E27FC236}">
                <a16:creationId xmlns:a16="http://schemas.microsoft.com/office/drawing/2014/main" id="{D0BDD491-5840-434F-B40E-4016BA64D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0938"/>
            <a:ext cx="8940800" cy="566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4381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DD4A8400-A33B-4128-86D0-05C0A315A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Náhlá smrt u WPW</a:t>
            </a:r>
          </a:p>
        </p:txBody>
      </p:sp>
      <p:sp>
        <p:nvSpPr>
          <p:cNvPr id="8195" name="Zástupný symbol pro obsah 2">
            <a:extLst>
              <a:ext uri="{FF2B5EF4-FFF2-40B4-BE49-F238E27FC236}">
                <a16:creationId xmlns:a16="http://schemas.microsoft.com/office/drawing/2014/main" id="{51CEB750-D812-493E-8728-00585296E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3438" y="1500189"/>
            <a:ext cx="4214812" cy="4625975"/>
          </a:xfrm>
        </p:spPr>
        <p:txBody>
          <a:bodyPr/>
          <a:lstStyle/>
          <a:p>
            <a:pPr eaLnBrk="1" hangingPunct="1"/>
            <a:r>
              <a:rPr lang="cs-CZ" altLang="cs-CZ" sz="2800" dirty="0"/>
              <a:t>Incidence 0.1-0.6%/rok</a:t>
            </a:r>
          </a:p>
          <a:p>
            <a:pPr eaLnBrk="1" hangingPunct="1"/>
            <a:r>
              <a:rPr lang="cs-CZ" altLang="cs-CZ" sz="2800" dirty="0"/>
              <a:t>Nejvyšší riziko:</a:t>
            </a:r>
          </a:p>
          <a:p>
            <a:pPr lvl="1" eaLnBrk="1" hangingPunct="1"/>
            <a:r>
              <a:rPr lang="cs-CZ" altLang="cs-CZ" sz="2400" dirty="0"/>
              <a:t>Vícečetné přídatné dráhy</a:t>
            </a:r>
          </a:p>
          <a:p>
            <a:pPr lvl="1" eaLnBrk="1" hangingPunct="1"/>
            <a:r>
              <a:rPr lang="cs-CZ" altLang="cs-CZ" sz="2400" dirty="0"/>
              <a:t>AVRT</a:t>
            </a:r>
          </a:p>
          <a:p>
            <a:pPr lvl="1" eaLnBrk="1" hangingPunct="1"/>
            <a:r>
              <a:rPr lang="cs-CZ" altLang="cs-CZ" sz="2400" dirty="0" err="1"/>
              <a:t>Shortest</a:t>
            </a:r>
            <a:r>
              <a:rPr lang="cs-CZ" altLang="cs-CZ" sz="2400" dirty="0"/>
              <a:t> </a:t>
            </a:r>
            <a:r>
              <a:rPr lang="cs-CZ" altLang="cs-CZ" sz="2400" dirty="0" err="1"/>
              <a:t>preexcited</a:t>
            </a:r>
            <a:r>
              <a:rPr lang="cs-CZ" altLang="cs-CZ" sz="2400" dirty="0"/>
              <a:t> interval &lt;250ms</a:t>
            </a:r>
          </a:p>
          <a:p>
            <a:pPr lvl="1" eaLnBrk="1" hangingPunct="1"/>
            <a:r>
              <a:rPr lang="cs-CZ" altLang="cs-CZ" sz="2400" dirty="0" err="1"/>
              <a:t>High</a:t>
            </a:r>
            <a:r>
              <a:rPr lang="cs-CZ" altLang="cs-CZ" sz="2400" dirty="0"/>
              <a:t> risk </a:t>
            </a:r>
            <a:r>
              <a:rPr lang="cs-CZ" altLang="cs-CZ" sz="2400" dirty="0" err="1"/>
              <a:t>during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competetive</a:t>
            </a:r>
            <a:r>
              <a:rPr lang="cs-CZ" altLang="cs-CZ" sz="2400" dirty="0"/>
              <a:t> sport</a:t>
            </a:r>
          </a:p>
        </p:txBody>
      </p:sp>
      <p:pic>
        <p:nvPicPr>
          <p:cNvPr id="8196" name="Picture 2" descr="C:\WINDOWS\Desktop\pseudoventrtaky2.png">
            <a:extLst>
              <a:ext uri="{FF2B5EF4-FFF2-40B4-BE49-F238E27FC236}">
                <a16:creationId xmlns:a16="http://schemas.microsoft.com/office/drawing/2014/main" id="{04C88406-199B-47F9-944D-BF56810F3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285875"/>
            <a:ext cx="4143375" cy="485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93244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990FF1-96E9-4968-9B83-D49A63363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/>
          <a:lstStyle/>
          <a:p>
            <a:r>
              <a:rPr lang="cs-CZ" dirty="0"/>
              <a:t>Jak se přesvědčit, že se jedná na EKG skutečně o </a:t>
            </a:r>
            <a:r>
              <a:rPr lang="cs-CZ" dirty="0" err="1"/>
              <a:t>preexcitaci</a:t>
            </a:r>
            <a:r>
              <a:rPr lang="cs-CZ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5346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61B159FC-0F09-40ED-8CF7-230EBE3B35C5}"/>
              </a:ext>
            </a:extLst>
          </p:cNvPr>
          <p:cNvGraphicFramePr>
            <a:graphicFrameLocks noGrp="1"/>
          </p:cNvGraphicFramePr>
          <p:nvPr/>
        </p:nvGraphicFramePr>
        <p:xfrm>
          <a:off x="386179" y="2110076"/>
          <a:ext cx="8316157" cy="3452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8618">
                  <a:extLst>
                    <a:ext uri="{9D8B030D-6E8A-4147-A177-3AD203B41FA5}">
                      <a16:colId xmlns:a16="http://schemas.microsoft.com/office/drawing/2014/main" val="3906957397"/>
                    </a:ext>
                  </a:extLst>
                </a:gridCol>
                <a:gridCol w="1343193">
                  <a:extLst>
                    <a:ext uri="{9D8B030D-6E8A-4147-A177-3AD203B41FA5}">
                      <a16:colId xmlns:a16="http://schemas.microsoft.com/office/drawing/2014/main" val="517683055"/>
                    </a:ext>
                  </a:extLst>
                </a:gridCol>
                <a:gridCol w="1218461">
                  <a:extLst>
                    <a:ext uri="{9D8B030D-6E8A-4147-A177-3AD203B41FA5}">
                      <a16:colId xmlns:a16="http://schemas.microsoft.com/office/drawing/2014/main" val="728487569"/>
                    </a:ext>
                  </a:extLst>
                </a:gridCol>
                <a:gridCol w="3255885">
                  <a:extLst>
                    <a:ext uri="{9D8B030D-6E8A-4147-A177-3AD203B41FA5}">
                      <a16:colId xmlns:a16="http://schemas.microsoft.com/office/drawing/2014/main" val="1216515480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l"/>
                      <a:endParaRPr lang="cs-CZ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1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Nemám konflikt </a:t>
                      </a:r>
                      <a:endParaRPr lang="cs-CZ" sz="11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cs-CZ" sz="1100" dirty="0">
                          <a:solidFill>
                            <a:schemeClr val="tx1"/>
                          </a:solidFill>
                        </a:rPr>
                        <a:t>zájmů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>
                          <a:solidFill>
                            <a:schemeClr val="tx1"/>
                          </a:solidFill>
                        </a:rPr>
                        <a:t>Mám konflikt zájmů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>
                          <a:solidFill>
                            <a:schemeClr val="tx1"/>
                          </a:solidFill>
                        </a:rPr>
                        <a:t>Specifikace konfliktu (vyjmenujte subjekty, firmy či instituce, se kterými Vaše spolupráce může vést ke konfliktu zájmů)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067838"/>
                  </a:ext>
                </a:extLst>
              </a:tr>
              <a:tr h="338237">
                <a:tc>
                  <a:txBody>
                    <a:bodyPr/>
                    <a:lstStyle/>
                    <a:p>
                      <a:pPr algn="l"/>
                      <a:r>
                        <a:rPr lang="cs-CZ" sz="1200" b="0" dirty="0"/>
                        <a:t>Zaměstnanecký poměr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100" dirty="0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484910"/>
                  </a:ext>
                </a:extLst>
              </a:tr>
              <a:tr h="418504">
                <a:tc>
                  <a:txBody>
                    <a:bodyPr/>
                    <a:lstStyle/>
                    <a:p>
                      <a:pPr algn="l"/>
                      <a:r>
                        <a:rPr lang="cs-CZ" sz="1200" dirty="0"/>
                        <a:t>Vlastník / akcionář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  <a:p>
                      <a:pPr algn="ctr"/>
                      <a:r>
                        <a:rPr lang="en-US" sz="1100" dirty="0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545113"/>
                  </a:ext>
                </a:extLst>
              </a:tr>
              <a:tr h="418504">
                <a:tc>
                  <a:txBody>
                    <a:bodyPr/>
                    <a:lstStyle/>
                    <a:p>
                      <a:pPr algn="l"/>
                      <a:r>
                        <a:rPr lang="cs-CZ" sz="1200" dirty="0"/>
                        <a:t>Konzultant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  <a:p>
                      <a:pPr algn="ctr"/>
                      <a:r>
                        <a:rPr lang="en-US" sz="1100" dirty="0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498532"/>
                  </a:ext>
                </a:extLst>
              </a:tr>
              <a:tr h="418504">
                <a:tc>
                  <a:txBody>
                    <a:bodyPr/>
                    <a:lstStyle/>
                    <a:p>
                      <a:pPr algn="l"/>
                      <a:r>
                        <a:rPr lang="cs-CZ" sz="1200" dirty="0"/>
                        <a:t>Přednášková činnost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319712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algn="l"/>
                      <a:r>
                        <a:rPr lang="cs-CZ" sz="1200" dirty="0"/>
                        <a:t>Člen poradních sborů (</a:t>
                      </a:r>
                      <a:r>
                        <a:rPr lang="cs-CZ" sz="1200" dirty="0" err="1"/>
                        <a:t>advisory</a:t>
                      </a:r>
                      <a:r>
                        <a:rPr lang="cs-CZ" sz="1200" dirty="0"/>
                        <a:t> </a:t>
                      </a:r>
                      <a:r>
                        <a:rPr lang="cs-CZ" sz="1200" dirty="0" err="1"/>
                        <a:t>boards</a:t>
                      </a:r>
                      <a:r>
                        <a:rPr lang="cs-CZ" sz="1200" dirty="0"/>
                        <a:t>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211609"/>
                  </a:ext>
                </a:extLst>
              </a:tr>
              <a:tr h="418504">
                <a:tc>
                  <a:txBody>
                    <a:bodyPr/>
                    <a:lstStyle/>
                    <a:p>
                      <a:pPr algn="l"/>
                      <a:r>
                        <a:rPr lang="cs-CZ" sz="1200" dirty="0"/>
                        <a:t>Podpora výzkumu / granty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1771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algn="l"/>
                      <a:r>
                        <a:rPr lang="cs-CZ" sz="1200" dirty="0"/>
                        <a:t>Jiné honoráře (např. za klinické studie či registry)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42458"/>
                  </a:ext>
                </a:extLst>
              </a:tr>
            </a:tbl>
          </a:graphicData>
        </a:graphic>
      </p:graphicFrame>
      <p:pic>
        <p:nvPicPr>
          <p:cNvPr id="3" name="Obrázek 2">
            <a:extLst>
              <a:ext uri="{FF2B5EF4-FFF2-40B4-BE49-F238E27FC236}">
                <a16:creationId xmlns:a16="http://schemas.microsoft.com/office/drawing/2014/main" id="{8F838168-C737-4553-910C-F47B148B7F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6699"/>
          <a:stretch/>
        </p:blipFill>
        <p:spPr>
          <a:xfrm>
            <a:off x="0" y="857250"/>
            <a:ext cx="9144000" cy="119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851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>
            <a:extLst>
              <a:ext uri="{FF2B5EF4-FFF2-40B4-BE49-F238E27FC236}">
                <a16:creationId xmlns:a16="http://schemas.microsoft.com/office/drawing/2014/main" id="{8F33CBF5-F9B7-4920-8894-3CD512527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/>
              <a:t>Jak rozlišit </a:t>
            </a:r>
            <a:r>
              <a:rPr lang="cs-CZ" altLang="cs-CZ" sz="4000" dirty="0" err="1"/>
              <a:t>preexcitaci</a:t>
            </a:r>
            <a:r>
              <a:rPr lang="cs-CZ" altLang="cs-CZ" sz="4000" dirty="0"/>
              <a:t> na EKG?</a:t>
            </a:r>
            <a:br>
              <a:rPr lang="cs-CZ" altLang="cs-CZ" sz="4000" dirty="0"/>
            </a:br>
            <a:r>
              <a:rPr lang="cs-CZ" altLang="cs-CZ" sz="2800" dirty="0" err="1">
                <a:solidFill>
                  <a:srgbClr val="C00000"/>
                </a:solidFill>
              </a:rPr>
              <a:t>Holterovská</a:t>
            </a:r>
            <a:r>
              <a:rPr lang="cs-CZ" altLang="cs-CZ" sz="2800" dirty="0">
                <a:solidFill>
                  <a:srgbClr val="C00000"/>
                </a:solidFill>
              </a:rPr>
              <a:t> monitorace</a:t>
            </a:r>
          </a:p>
        </p:txBody>
      </p:sp>
      <p:sp>
        <p:nvSpPr>
          <p:cNvPr id="27651" name="Zástupný symbol pro obsah 2">
            <a:extLst>
              <a:ext uri="{FF2B5EF4-FFF2-40B4-BE49-F238E27FC236}">
                <a16:creationId xmlns:a16="http://schemas.microsoft.com/office/drawing/2014/main" id="{EC358B2F-2D5E-4BDF-8261-68283319C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7652" name="Picture 2" descr="G:\Přednášky\EKG křivky Road show\edit\Delta po SVES.jpg">
            <a:extLst>
              <a:ext uri="{FF2B5EF4-FFF2-40B4-BE49-F238E27FC236}">
                <a16:creationId xmlns:a16="http://schemas.microsoft.com/office/drawing/2014/main" id="{E1982820-F67C-4250-A949-4A4B01EE0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1571625"/>
            <a:ext cx="7870825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86111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>
            <a:extLst>
              <a:ext uri="{FF2B5EF4-FFF2-40B4-BE49-F238E27FC236}">
                <a16:creationId xmlns:a16="http://schemas.microsoft.com/office/drawing/2014/main" id="{06E10C02-F930-4169-84E6-47A3F76C6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800"/>
          </a:xfrm>
        </p:spPr>
        <p:txBody>
          <a:bodyPr/>
          <a:lstStyle/>
          <a:p>
            <a:r>
              <a:rPr lang="cs-CZ" altLang="cs-CZ" sz="3200" dirty="0"/>
              <a:t>Záchyt SVES bez změny morf. QRS komplexu</a:t>
            </a:r>
          </a:p>
        </p:txBody>
      </p:sp>
      <p:sp>
        <p:nvSpPr>
          <p:cNvPr id="28675" name="Zástupný symbol pro obsah 2">
            <a:extLst>
              <a:ext uri="{FF2B5EF4-FFF2-40B4-BE49-F238E27FC236}">
                <a16:creationId xmlns:a16="http://schemas.microsoft.com/office/drawing/2014/main" id="{C0594CAC-74C0-41DB-921F-315C2B8F8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8676" name="Picture 3" descr="G:\To be distributed\ekg case\Somerova Pseudopreexcitace\Somerova SVES edit.tif">
            <a:extLst>
              <a:ext uri="{FF2B5EF4-FFF2-40B4-BE49-F238E27FC236}">
                <a16:creationId xmlns:a16="http://schemas.microsoft.com/office/drawing/2014/main" id="{93DD131C-5547-40D3-8F20-F11D7B48D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4" y="1268760"/>
            <a:ext cx="8850312" cy="545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08675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>
            <a:extLst>
              <a:ext uri="{FF2B5EF4-FFF2-40B4-BE49-F238E27FC236}">
                <a16:creationId xmlns:a16="http://schemas.microsoft.com/office/drawing/2014/main" id="{B72E85F2-1675-415F-BDEC-4B7255261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838200"/>
          </a:xfrm>
        </p:spPr>
        <p:txBody>
          <a:bodyPr/>
          <a:lstStyle/>
          <a:p>
            <a:r>
              <a:rPr lang="cs-CZ" altLang="cs-CZ" sz="4000"/>
              <a:t>Změna morfologie při ergometrii</a:t>
            </a:r>
          </a:p>
        </p:txBody>
      </p:sp>
      <p:sp>
        <p:nvSpPr>
          <p:cNvPr id="30723" name="Zástupný symbol pro obsah 2">
            <a:extLst>
              <a:ext uri="{FF2B5EF4-FFF2-40B4-BE49-F238E27FC236}">
                <a16:creationId xmlns:a16="http://schemas.microsoft.com/office/drawing/2014/main" id="{1B5581A9-B927-48A4-9857-C3A0AF9C7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0724" name="Picture 3">
            <a:extLst>
              <a:ext uri="{FF2B5EF4-FFF2-40B4-BE49-F238E27FC236}">
                <a16:creationId xmlns:a16="http://schemas.microsoft.com/office/drawing/2014/main" id="{45A51CD2-6F31-4E88-9ECA-06DBE6EA0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81075"/>
            <a:ext cx="8424862" cy="574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ál 1"/>
          <p:cNvSpPr/>
          <p:nvPr/>
        </p:nvSpPr>
        <p:spPr>
          <a:xfrm>
            <a:off x="3131840" y="5877272"/>
            <a:ext cx="432048" cy="64807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7524328" y="5907335"/>
            <a:ext cx="432048" cy="64807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84410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>
            <a:extLst>
              <a:ext uri="{FF2B5EF4-FFF2-40B4-BE49-F238E27FC236}">
                <a16:creationId xmlns:a16="http://schemas.microsoft.com/office/drawing/2014/main" id="{6E2BFDEE-EECF-4A02-A74E-AE8D63944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cs-CZ" altLang="cs-CZ" sz="3600" dirty="0"/>
              <a:t>Adenosin </a:t>
            </a:r>
            <a:r>
              <a:rPr lang="cs-CZ" altLang="cs-CZ" sz="3600" dirty="0" err="1"/>
              <a:t>i.v</a:t>
            </a:r>
            <a:r>
              <a:rPr lang="cs-CZ" altLang="cs-CZ" sz="3600" dirty="0"/>
              <a:t>. demaskuje </a:t>
            </a:r>
            <a:r>
              <a:rPr lang="cs-CZ" altLang="cs-CZ" sz="3600" dirty="0" err="1"/>
              <a:t>preexcitaci</a:t>
            </a:r>
            <a:endParaRPr lang="cs-CZ" altLang="cs-CZ" sz="3600" dirty="0"/>
          </a:p>
        </p:txBody>
      </p:sp>
      <p:sp>
        <p:nvSpPr>
          <p:cNvPr id="31747" name="Zástupný symbol pro obsah 2">
            <a:extLst>
              <a:ext uri="{FF2B5EF4-FFF2-40B4-BE49-F238E27FC236}">
                <a16:creationId xmlns:a16="http://schemas.microsoft.com/office/drawing/2014/main" id="{A67F8EF3-B432-4409-BC4F-A22EE9C6B8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1748" name="Picture 4" descr="C:\Users\Petr2\Desktop\to be distributed\ekg case\Somerova Pseudopreexcitace\siler manifestace delty po adenosinu.tif">
            <a:extLst>
              <a:ext uri="{FF2B5EF4-FFF2-40B4-BE49-F238E27FC236}">
                <a16:creationId xmlns:a16="http://schemas.microsoft.com/office/drawing/2014/main" id="{43845D06-4795-4F33-A1F5-C56845ADB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73943"/>
            <a:ext cx="7561263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79445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>
            <a:extLst>
              <a:ext uri="{FF2B5EF4-FFF2-40B4-BE49-F238E27FC236}">
                <a16:creationId xmlns:a16="http://schemas.microsoft.com/office/drawing/2014/main" id="{BFEF834D-A554-4DB8-AA8F-0C19B31A3F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6531" y="274588"/>
            <a:ext cx="8229823" cy="1143000"/>
          </a:xfrm>
        </p:spPr>
        <p:txBody>
          <a:bodyPr vert="horz" wrap="square" lIns="88900" tIns="50799" rIns="88900" bIns="50799" numCol="1" anchor="ctr" anchorCtr="0" compatLnSpc="1">
            <a:prstTxWarp prst="textNoShape">
              <a:avLst/>
            </a:prstTxWarp>
          </a:bodyPr>
          <a:lstStyle/>
          <a:p>
            <a:pPr eaLnBrk="1"/>
            <a:r>
              <a:rPr lang="cs-CZ" altLang="cs-CZ" dirty="0"/>
              <a:t>CAVE delta vlna není vždy pozitivní!</a:t>
            </a:r>
          </a:p>
        </p:txBody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DE126EC3-5C08-4D90-9539-C72C6E3D2A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6531" y="1690752"/>
            <a:ext cx="8229823" cy="4526235"/>
          </a:xfrm>
        </p:spPr>
        <p:txBody>
          <a:bodyPr vert="horz" wrap="square" lIns="88900" tIns="50799" rIns="88900" bIns="50799" numCol="1" anchor="t" anchorCtr="0" compatLnSpc="1">
            <a:prstTxWarp prst="textNoShape">
              <a:avLst/>
            </a:prstTxWarp>
          </a:bodyPr>
          <a:lstStyle/>
          <a:p>
            <a:pPr eaLnBrk="1"/>
            <a:endParaRPr lang="cs-CZ" altLang="cs-CZ"/>
          </a:p>
        </p:txBody>
      </p:sp>
      <p:pic>
        <p:nvPicPr>
          <p:cNvPr id="6" name="Picture 4" descr="1SR s preexcitaci.png">
            <a:extLst>
              <a:ext uri="{FF2B5EF4-FFF2-40B4-BE49-F238E27FC236}">
                <a16:creationId xmlns:a16="http://schemas.microsoft.com/office/drawing/2014/main" id="{91FDAC9D-CFBB-4E39-B5B6-5B00813170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790" b="24929"/>
          <a:stretch/>
        </p:blipFill>
        <p:spPr bwMode="auto">
          <a:xfrm>
            <a:off x="-48766" y="1508809"/>
            <a:ext cx="9229278" cy="430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9B917C6D-A80F-492F-890B-1F43C0B74F7C}"/>
              </a:ext>
            </a:extLst>
          </p:cNvPr>
          <p:cNvCxnSpPr/>
          <p:nvPr/>
        </p:nvCxnSpPr>
        <p:spPr>
          <a:xfrm>
            <a:off x="899592" y="4725144"/>
            <a:ext cx="0" cy="28803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53215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>
            <a:extLst>
              <a:ext uri="{FF2B5EF4-FFF2-40B4-BE49-F238E27FC236}">
                <a16:creationId xmlns:a16="http://schemas.microsoft.com/office/drawing/2014/main" id="{BFEF834D-A554-4DB8-AA8F-0C19B31A3F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6531" y="274588"/>
            <a:ext cx="8229823" cy="1143000"/>
          </a:xfrm>
        </p:spPr>
        <p:txBody>
          <a:bodyPr vert="horz" wrap="square" lIns="88900" tIns="50799" rIns="88900" bIns="50799" numCol="1" anchor="ctr" anchorCtr="0" compatLnSpc="1">
            <a:prstTxWarp prst="textNoShape">
              <a:avLst/>
            </a:prstTxWarp>
          </a:bodyPr>
          <a:lstStyle/>
          <a:p>
            <a:pPr eaLnBrk="1"/>
            <a:r>
              <a:rPr lang="cs-CZ" altLang="cs-CZ" dirty="0"/>
              <a:t>Ablace „vyléčí“ jizvu po spodním IM….</a:t>
            </a:r>
          </a:p>
        </p:txBody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DE126EC3-5C08-4D90-9539-C72C6E3D2A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6531" y="1690752"/>
            <a:ext cx="8229823" cy="4526235"/>
          </a:xfrm>
        </p:spPr>
        <p:txBody>
          <a:bodyPr vert="horz" wrap="square" lIns="88900" tIns="50799" rIns="88900" bIns="50799" numCol="1" anchor="t" anchorCtr="0" compatLnSpc="1">
            <a:prstTxWarp prst="textNoShape">
              <a:avLst/>
            </a:prstTxWarp>
          </a:bodyPr>
          <a:lstStyle/>
          <a:p>
            <a:pPr eaLnBrk="1"/>
            <a:endParaRPr lang="cs-CZ" altLang="cs-CZ"/>
          </a:p>
        </p:txBody>
      </p:sp>
      <p:pic>
        <p:nvPicPr>
          <p:cNvPr id="20485" name="Picture 4" descr="1SR bez preexcitace.png">
            <a:extLst>
              <a:ext uri="{FF2B5EF4-FFF2-40B4-BE49-F238E27FC236}">
                <a16:creationId xmlns:a16="http://schemas.microsoft.com/office/drawing/2014/main" id="{8DD3DD65-BABF-4BEF-8000-7BC8385719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3947"/>
          <a:stretch/>
        </p:blipFill>
        <p:spPr bwMode="auto">
          <a:xfrm>
            <a:off x="4620766" y="1544329"/>
            <a:ext cx="4572000" cy="430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4" descr="1SR s preexcitaci.png">
            <a:extLst>
              <a:ext uri="{FF2B5EF4-FFF2-40B4-BE49-F238E27FC236}">
                <a16:creationId xmlns:a16="http://schemas.microsoft.com/office/drawing/2014/main" id="{91FDAC9D-CFBB-4E39-B5B6-5B00813170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87" b="24929"/>
          <a:stretch/>
        </p:blipFill>
        <p:spPr bwMode="auto">
          <a:xfrm>
            <a:off x="-48766" y="1508809"/>
            <a:ext cx="4716016" cy="430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6758880-A8A8-4D3A-B562-FAA724DB06F3}"/>
              </a:ext>
            </a:extLst>
          </p:cNvPr>
          <p:cNvSpPr txBox="1"/>
          <p:nvPr/>
        </p:nvSpPr>
        <p:spPr>
          <a:xfrm>
            <a:off x="1633416" y="5805264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Před ablací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F326799-1477-4685-B906-3BE256A30FEE}"/>
              </a:ext>
            </a:extLst>
          </p:cNvPr>
          <p:cNvSpPr txBox="1"/>
          <p:nvPr/>
        </p:nvSpPr>
        <p:spPr>
          <a:xfrm>
            <a:off x="6158932" y="5805264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Po ablaci</a:t>
            </a: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9B917C6D-A80F-492F-890B-1F43C0B74F7C}"/>
              </a:ext>
            </a:extLst>
          </p:cNvPr>
          <p:cNvCxnSpPr/>
          <p:nvPr/>
        </p:nvCxnSpPr>
        <p:spPr>
          <a:xfrm>
            <a:off x="899592" y="4725144"/>
            <a:ext cx="0" cy="28803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DC6588A5-9025-46F6-BD46-AF5F1DFEFBDE}"/>
              </a:ext>
            </a:extLst>
          </p:cNvPr>
          <p:cNvCxnSpPr/>
          <p:nvPr/>
        </p:nvCxnSpPr>
        <p:spPr>
          <a:xfrm>
            <a:off x="5364088" y="4736554"/>
            <a:ext cx="0" cy="28803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652303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>
            <a:extLst>
              <a:ext uri="{FF2B5EF4-FFF2-40B4-BE49-F238E27FC236}">
                <a16:creationId xmlns:a16="http://schemas.microsoft.com/office/drawing/2014/main" id="{65DC7CA1-B666-4D2A-93ED-416A9D6FD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636838"/>
            <a:ext cx="8229600" cy="1143000"/>
          </a:xfrm>
        </p:spPr>
        <p:txBody>
          <a:bodyPr/>
          <a:lstStyle/>
          <a:p>
            <a:r>
              <a:rPr lang="cs-CZ" altLang="cs-CZ" dirty="0"/>
              <a:t>Případ č. 4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E03D3B-D3D1-4E25-B275-5D0D6F275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cs-CZ" sz="3200" dirty="0"/>
              <a:t>20-letý mladík bez </a:t>
            </a:r>
            <a:r>
              <a:rPr lang="cs-CZ" sz="3200" dirty="0" err="1"/>
              <a:t>org</a:t>
            </a:r>
            <a:r>
              <a:rPr lang="cs-CZ" sz="3200" dirty="0"/>
              <a:t>. nálezu na srdci</a:t>
            </a: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521525AD-D267-426B-B195-4CF7167CDE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4627530"/>
          </a:xfrm>
        </p:spPr>
      </p:pic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7D6B810A-603E-4D55-A965-5D121005747B}"/>
              </a:ext>
            </a:extLst>
          </p:cNvPr>
          <p:cNvSpPr txBox="1">
            <a:spLocks/>
          </p:cNvSpPr>
          <p:nvPr/>
        </p:nvSpPr>
        <p:spPr bwMode="auto">
          <a:xfrm>
            <a:off x="0" y="6080126"/>
            <a:ext cx="9144000" cy="77787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cs-CZ" sz="2000" kern="0" dirty="0">
                <a:solidFill>
                  <a:srgbClr val="1C1C1C"/>
                </a:solidFill>
                <a:latin typeface="+mn-lt"/>
              </a:rPr>
              <a:t>A. </a:t>
            </a:r>
            <a:r>
              <a:rPr lang="cs-CZ" sz="2000" kern="0" dirty="0" err="1">
                <a:solidFill>
                  <a:srgbClr val="1C1C1C"/>
                </a:solidFill>
                <a:latin typeface="+mn-lt"/>
              </a:rPr>
              <a:t>Flutter</a:t>
            </a:r>
            <a:r>
              <a:rPr lang="cs-CZ" sz="2000" kern="0" dirty="0">
                <a:solidFill>
                  <a:srgbClr val="1C1C1C"/>
                </a:solidFill>
                <a:latin typeface="+mn-lt"/>
              </a:rPr>
              <a:t> síní				C. SVT na podkladě přídatné dráhy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cs-CZ" sz="2000" kern="0" dirty="0">
                <a:solidFill>
                  <a:srgbClr val="1C1C1C"/>
                </a:solidFill>
                <a:latin typeface="+mn-lt"/>
              </a:rPr>
              <a:t>B. 	Atypická AVNRT			D. Fokální síňová tachykardie</a:t>
            </a:r>
          </a:p>
        </p:txBody>
      </p:sp>
    </p:spTree>
    <p:extLst>
      <p:ext uri="{BB962C8B-B14F-4D97-AF65-F5344CB8AC3E}">
        <p14:creationId xmlns:p14="http://schemas.microsoft.com/office/powerpoint/2010/main" val="3282038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E03D3B-D3D1-4E25-B275-5D0D6F275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/>
          <a:lstStyle/>
          <a:p>
            <a:r>
              <a:rPr lang="cs-CZ" sz="3200" dirty="0"/>
              <a:t>20-letý mladík bez </a:t>
            </a:r>
            <a:r>
              <a:rPr lang="cs-CZ" sz="3200" dirty="0" err="1"/>
              <a:t>org</a:t>
            </a:r>
            <a:r>
              <a:rPr lang="cs-CZ" sz="3200" dirty="0"/>
              <a:t>. nálezu na srdci</a:t>
            </a: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521525AD-D267-426B-B195-4CF7167CDE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4627530"/>
          </a:xfrm>
        </p:spPr>
      </p:pic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7D6B810A-603E-4D55-A965-5D121005747B}"/>
              </a:ext>
            </a:extLst>
          </p:cNvPr>
          <p:cNvSpPr txBox="1">
            <a:spLocks/>
          </p:cNvSpPr>
          <p:nvPr/>
        </p:nvSpPr>
        <p:spPr bwMode="auto">
          <a:xfrm>
            <a:off x="0" y="6080126"/>
            <a:ext cx="9144000" cy="77787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cs-CZ" sz="2000" kern="0" dirty="0">
                <a:solidFill>
                  <a:srgbClr val="1C1C1C"/>
                </a:solidFill>
                <a:latin typeface="+mn-lt"/>
              </a:rPr>
              <a:t>A. </a:t>
            </a:r>
            <a:r>
              <a:rPr lang="cs-CZ" sz="2000" kern="0" dirty="0" err="1">
                <a:solidFill>
                  <a:srgbClr val="1C1C1C"/>
                </a:solidFill>
                <a:latin typeface="+mn-lt"/>
              </a:rPr>
              <a:t>Flutter</a:t>
            </a:r>
            <a:r>
              <a:rPr lang="cs-CZ" sz="2000" kern="0" dirty="0">
                <a:solidFill>
                  <a:srgbClr val="1C1C1C"/>
                </a:solidFill>
                <a:latin typeface="+mn-lt"/>
              </a:rPr>
              <a:t> síní				C. SVT na podkladě přídatné dráhy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cs-CZ" sz="2000" kern="0" dirty="0">
                <a:solidFill>
                  <a:srgbClr val="1C1C1C"/>
                </a:solidFill>
                <a:latin typeface="+mn-lt"/>
              </a:rPr>
              <a:t>B. 	Atypická AVNRT			D. Fokální síňová tachykardie</a:t>
            </a: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BF5283B0-76DF-4C8F-B563-1A20FFAACFC6}"/>
              </a:ext>
            </a:extLst>
          </p:cNvPr>
          <p:cNvCxnSpPr>
            <a:cxnSpLocks/>
          </p:cNvCxnSpPr>
          <p:nvPr/>
        </p:nvCxnSpPr>
        <p:spPr>
          <a:xfrm flipH="1">
            <a:off x="1115616" y="2204864"/>
            <a:ext cx="216024" cy="21602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:\Users\Petr2\Documents\Publikace\Kniha Vojacek KT vs SVT\Final pictures\8 Dif dg SVT.jpg">
            <a:extLst>
              <a:ext uri="{FF2B5EF4-FFF2-40B4-BE49-F238E27FC236}">
                <a16:creationId xmlns:a16="http://schemas.microsoft.com/office/drawing/2014/main" id="{F2353D26-C20A-4B41-8C18-5AD4EC882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96752"/>
            <a:ext cx="4860032" cy="4884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55183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E03D3B-D3D1-4E25-B275-5D0D6F275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cs-CZ" sz="3600" dirty="0"/>
              <a:t>P vlna je </a:t>
            </a:r>
            <a:r>
              <a:rPr lang="cs-CZ" sz="3600" dirty="0" err="1"/>
              <a:t>bifasická</a:t>
            </a:r>
            <a:r>
              <a:rPr lang="cs-CZ" sz="3600" dirty="0"/>
              <a:t> a pozitivní ve spodních svodech</a:t>
            </a: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521525AD-D267-426B-B195-4CF7167CDE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81" b="51128"/>
          <a:stretch/>
        </p:blipFill>
        <p:spPr>
          <a:xfrm>
            <a:off x="0" y="1268760"/>
            <a:ext cx="9144000" cy="4680520"/>
          </a:xfrm>
        </p:spPr>
      </p:pic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BF5283B0-76DF-4C8F-B563-1A20FFAACFC6}"/>
              </a:ext>
            </a:extLst>
          </p:cNvPr>
          <p:cNvCxnSpPr>
            <a:cxnSpLocks/>
          </p:cNvCxnSpPr>
          <p:nvPr/>
        </p:nvCxnSpPr>
        <p:spPr>
          <a:xfrm flipH="1">
            <a:off x="3059832" y="3212976"/>
            <a:ext cx="216024" cy="21602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9641E19C-73CB-4BFA-9283-68649880DCEC}"/>
              </a:ext>
            </a:extLst>
          </p:cNvPr>
          <p:cNvCxnSpPr/>
          <p:nvPr/>
        </p:nvCxnSpPr>
        <p:spPr>
          <a:xfrm>
            <a:off x="2843808" y="1268760"/>
            <a:ext cx="144016" cy="4680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B1125DD4-6EFA-4452-9EF6-7879D55A64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24" t="752" r="27324" b="51153"/>
          <a:stretch/>
        </p:blipFill>
        <p:spPr bwMode="auto">
          <a:xfrm>
            <a:off x="4860032" y="1343199"/>
            <a:ext cx="4608513" cy="4606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Skupina 11">
            <a:extLst>
              <a:ext uri="{FF2B5EF4-FFF2-40B4-BE49-F238E27FC236}">
                <a16:creationId xmlns:a16="http://schemas.microsoft.com/office/drawing/2014/main" id="{5716837E-0FB5-45BE-8745-FEA5B9986140}"/>
              </a:ext>
            </a:extLst>
          </p:cNvPr>
          <p:cNvGrpSpPr/>
          <p:nvPr/>
        </p:nvGrpSpPr>
        <p:grpSpPr>
          <a:xfrm>
            <a:off x="2987824" y="1700808"/>
            <a:ext cx="288032" cy="3968824"/>
            <a:chOff x="2987824" y="1772816"/>
            <a:chExt cx="288032" cy="3968824"/>
          </a:xfrm>
        </p:grpSpPr>
        <p:cxnSp>
          <p:nvCxnSpPr>
            <p:cNvPr id="10" name="Přímá spojnice 9">
              <a:extLst>
                <a:ext uri="{FF2B5EF4-FFF2-40B4-BE49-F238E27FC236}">
                  <a16:creationId xmlns:a16="http://schemas.microsoft.com/office/drawing/2014/main" id="{F3945ADC-A1F2-4CC8-A9BB-B26D64C02BD0}"/>
                </a:ext>
              </a:extLst>
            </p:cNvPr>
            <p:cNvCxnSpPr/>
            <p:nvPr/>
          </p:nvCxnSpPr>
          <p:spPr>
            <a:xfrm>
              <a:off x="2987824" y="1772816"/>
              <a:ext cx="0" cy="396044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58898787-43DD-4987-B4C6-9F6414363729}"/>
                </a:ext>
              </a:extLst>
            </p:cNvPr>
            <p:cNvCxnSpPr/>
            <p:nvPr/>
          </p:nvCxnSpPr>
          <p:spPr>
            <a:xfrm>
              <a:off x="3275856" y="1781200"/>
              <a:ext cx="0" cy="396044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C0A1D743-498E-438E-9524-CA5D8511CD48}"/>
              </a:ext>
            </a:extLst>
          </p:cNvPr>
          <p:cNvCxnSpPr>
            <a:cxnSpLocks/>
          </p:cNvCxnSpPr>
          <p:nvPr/>
        </p:nvCxnSpPr>
        <p:spPr>
          <a:xfrm flipH="1">
            <a:off x="6156176" y="1484784"/>
            <a:ext cx="216024" cy="21602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ástupný symbol pro obsah 2">
            <a:extLst>
              <a:ext uri="{FF2B5EF4-FFF2-40B4-BE49-F238E27FC236}">
                <a16:creationId xmlns:a16="http://schemas.microsoft.com/office/drawing/2014/main" id="{A859557F-DC63-4C02-9B99-4E8D9CEA8103}"/>
              </a:ext>
            </a:extLst>
          </p:cNvPr>
          <p:cNvSpPr txBox="1">
            <a:spLocks/>
          </p:cNvSpPr>
          <p:nvPr/>
        </p:nvSpPr>
        <p:spPr bwMode="auto">
          <a:xfrm>
            <a:off x="0" y="6080126"/>
            <a:ext cx="9144000" cy="77787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cs-CZ" sz="2000" kern="0" dirty="0">
                <a:solidFill>
                  <a:srgbClr val="1C1C1C"/>
                </a:solidFill>
                <a:latin typeface="+mn-lt"/>
              </a:rPr>
              <a:t>A. Flutter síní				C. SVT na podkladě přídatné dráhy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cs-CZ" sz="2000" kern="0" dirty="0">
                <a:solidFill>
                  <a:srgbClr val="1C1C1C"/>
                </a:solidFill>
                <a:latin typeface="+mn-lt"/>
              </a:rPr>
              <a:t>B. 	Atypická AVNRT			D. </a:t>
            </a:r>
            <a:r>
              <a:rPr lang="cs-CZ" sz="2000" b="1" kern="0" dirty="0">
                <a:solidFill>
                  <a:srgbClr val="1C1C1C"/>
                </a:solidFill>
                <a:latin typeface="+mn-lt"/>
              </a:rPr>
              <a:t>Fokální síňová tachykardie</a:t>
            </a:r>
          </a:p>
        </p:txBody>
      </p:sp>
    </p:spTree>
    <p:extLst>
      <p:ext uri="{BB962C8B-B14F-4D97-AF65-F5344CB8AC3E}">
        <p14:creationId xmlns:p14="http://schemas.microsoft.com/office/powerpoint/2010/main" val="96477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>
            <a:extLst>
              <a:ext uri="{FF2B5EF4-FFF2-40B4-BE49-F238E27FC236}">
                <a16:creationId xmlns:a16="http://schemas.microsoft.com/office/drawing/2014/main" id="{222020D9-EEA2-4589-BA3D-118B3097FE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49155" name="Zástupný symbol pro obsah 2">
            <a:extLst>
              <a:ext uri="{FF2B5EF4-FFF2-40B4-BE49-F238E27FC236}">
                <a16:creationId xmlns:a16="http://schemas.microsoft.com/office/drawing/2014/main" id="{AEB527FA-7B15-45F9-927D-B16E4CCC513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581025"/>
            <a:ext cx="8229600" cy="4525963"/>
          </a:xfrm>
        </p:spPr>
        <p:txBody>
          <a:bodyPr/>
          <a:lstStyle/>
          <a:p>
            <a:endParaRPr lang="cs-CZ" altLang="cs-CZ"/>
          </a:p>
        </p:txBody>
      </p:sp>
      <p:pic>
        <p:nvPicPr>
          <p:cNvPr id="49156" name="Picture 2" descr="C:\Users\Petr2\Documents\Publikace\Kniha Vojacek KT vs SVT\Final pictures\7 schema diferenciální diagnostiky tachykardií.tif">
            <a:extLst>
              <a:ext uri="{FF2B5EF4-FFF2-40B4-BE49-F238E27FC236}">
                <a16:creationId xmlns:a16="http://schemas.microsoft.com/office/drawing/2014/main" id="{9F281E49-416F-48C1-B8EA-584837749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8820150" cy="538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a 4">
            <a:extLst>
              <a:ext uri="{FF2B5EF4-FFF2-40B4-BE49-F238E27FC236}">
                <a16:creationId xmlns:a16="http://schemas.microsoft.com/office/drawing/2014/main" id="{A44DD0C0-74A8-4FE0-A4AA-D93A48074F84}"/>
              </a:ext>
            </a:extLst>
          </p:cNvPr>
          <p:cNvSpPr/>
          <p:nvPr/>
        </p:nvSpPr>
        <p:spPr>
          <a:xfrm>
            <a:off x="323850" y="2697163"/>
            <a:ext cx="2232025" cy="223202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6" name="Elipsa 5">
            <a:extLst>
              <a:ext uri="{FF2B5EF4-FFF2-40B4-BE49-F238E27FC236}">
                <a16:creationId xmlns:a16="http://schemas.microsoft.com/office/drawing/2014/main" id="{9CA4BB69-7059-4F54-8AA1-BD240B7A7A91}"/>
              </a:ext>
            </a:extLst>
          </p:cNvPr>
          <p:cNvSpPr/>
          <p:nvPr/>
        </p:nvSpPr>
        <p:spPr>
          <a:xfrm>
            <a:off x="4787900" y="2697163"/>
            <a:ext cx="2232025" cy="223202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3C374A16-1D12-4512-8F20-9B50400EBD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81" b="51128"/>
          <a:stretch/>
        </p:blipFill>
        <p:spPr bwMode="auto">
          <a:xfrm>
            <a:off x="35496" y="2022191"/>
            <a:ext cx="9144000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Nadpis 1">
            <a:extLst>
              <a:ext uri="{FF2B5EF4-FFF2-40B4-BE49-F238E27FC236}">
                <a16:creationId xmlns:a16="http://schemas.microsoft.com/office/drawing/2014/main" id="{32247C10-0935-45C9-B63D-A0A9328DF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028" y="363396"/>
            <a:ext cx="5081067" cy="1143000"/>
          </a:xfrm>
        </p:spPr>
        <p:txBody>
          <a:bodyPr/>
          <a:lstStyle/>
          <a:p>
            <a:r>
              <a:rPr lang="cs-CZ" altLang="cs-CZ" dirty="0"/>
              <a:t>Morfologie P vlny</a:t>
            </a:r>
          </a:p>
        </p:txBody>
      </p:sp>
      <p:sp>
        <p:nvSpPr>
          <p:cNvPr id="20483" name="Zástupný symbol pro obsah 2">
            <a:extLst>
              <a:ext uri="{FF2B5EF4-FFF2-40B4-BE49-F238E27FC236}">
                <a16:creationId xmlns:a16="http://schemas.microsoft.com/office/drawing/2014/main" id="{65351DC6-A4A3-4C2E-9CE5-5CEDBE870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4732" y="1506396"/>
            <a:ext cx="6562725" cy="4525963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2000" dirty="0" err="1"/>
              <a:t>Kistler</a:t>
            </a:r>
            <a:r>
              <a:rPr lang="cs-CZ" altLang="cs-CZ" sz="2000" dirty="0"/>
              <a:t> JACC 2006;48:1010</a:t>
            </a:r>
          </a:p>
        </p:txBody>
      </p:sp>
      <p:pic>
        <p:nvPicPr>
          <p:cNvPr id="20485" name="Picture 2" descr="Image not available.">
            <a:extLst>
              <a:ext uri="{FF2B5EF4-FFF2-40B4-BE49-F238E27FC236}">
                <a16:creationId xmlns:a16="http://schemas.microsoft.com/office/drawing/2014/main" id="{72CBF126-396D-4DC9-9ABF-7F7D16A18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579" y="2565400"/>
            <a:ext cx="687387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4" descr="Image not available.">
            <a:extLst>
              <a:ext uri="{FF2B5EF4-FFF2-40B4-BE49-F238E27FC236}">
                <a16:creationId xmlns:a16="http://schemas.microsoft.com/office/drawing/2014/main" id="{03FB59D3-95BB-4018-A0BA-C45956C41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079" y="0"/>
            <a:ext cx="3400425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ipsa 6">
            <a:extLst>
              <a:ext uri="{FF2B5EF4-FFF2-40B4-BE49-F238E27FC236}">
                <a16:creationId xmlns:a16="http://schemas.microsoft.com/office/drawing/2014/main" id="{13918653-E0B6-49DE-AAEA-65E17D59A244}"/>
              </a:ext>
            </a:extLst>
          </p:cNvPr>
          <p:cNvSpPr/>
          <p:nvPr/>
        </p:nvSpPr>
        <p:spPr>
          <a:xfrm>
            <a:off x="6624811" y="5949950"/>
            <a:ext cx="1223962" cy="71913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A2FB29-9D25-4631-A2AF-C0974FE42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4000" dirty="0"/>
              <a:t>Síňová tachykardie z ouška LS</a:t>
            </a:r>
          </a:p>
        </p:txBody>
      </p:sp>
      <p:pic>
        <p:nvPicPr>
          <p:cNvPr id="8" name="Zástupný obsah 7" descr="Obsah obrázku kreslení&#10;&#10;Popis byl vytvořen automaticky">
            <a:extLst>
              <a:ext uri="{FF2B5EF4-FFF2-40B4-BE49-F238E27FC236}">
                <a16:creationId xmlns:a16="http://schemas.microsoft.com/office/drawing/2014/main" id="{C81B7976-F0D8-4B8F-B1B4-E12BFBF2A5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76772"/>
            <a:ext cx="4571338" cy="4104456"/>
          </a:xfrm>
        </p:spPr>
      </p:pic>
      <p:pic>
        <p:nvPicPr>
          <p:cNvPr id="3" name="+ICE - vztah k cevám">
            <a:hlinkClick r:id="" action="ppaction://media"/>
            <a:extLst>
              <a:ext uri="{FF2B5EF4-FFF2-40B4-BE49-F238E27FC236}">
                <a16:creationId xmlns:a16="http://schemas.microsoft.com/office/drawing/2014/main" id="{EE0EE8B8-8D6D-4058-83CD-AE1019B21C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60030" y="908720"/>
            <a:ext cx="3971309" cy="2664296"/>
          </a:xfrm>
          <a:prstGeom prst="rect">
            <a:avLst/>
          </a:prstGeom>
        </p:spPr>
      </p:pic>
      <p:pic>
        <p:nvPicPr>
          <p:cNvPr id="4" name="+misto ablace v oušku">
            <a:hlinkClick r:id="" action="ppaction://media"/>
            <a:extLst>
              <a:ext uri="{FF2B5EF4-FFF2-40B4-BE49-F238E27FC236}">
                <a16:creationId xmlns:a16="http://schemas.microsoft.com/office/drawing/2014/main" id="{7B4089C6-E20B-45DA-B9AF-D0A6AEE099D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60030" y="3573016"/>
            <a:ext cx="3971308" cy="321726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347D77D-FE1E-4F9E-87A1-258D0C878277}"/>
              </a:ext>
            </a:extLst>
          </p:cNvPr>
          <p:cNvSpPr txBox="1"/>
          <p:nvPr/>
        </p:nvSpPr>
        <p:spPr>
          <a:xfrm>
            <a:off x="7884368" y="5764614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Abl</a:t>
            </a:r>
            <a:endParaRPr lang="cs-CZ" dirty="0">
              <a:solidFill>
                <a:schemeClr val="bg1"/>
              </a:solidFill>
            </a:endParaRPr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A9D22F73-11FF-4A81-A98A-586C4B6F322D}"/>
              </a:ext>
            </a:extLst>
          </p:cNvPr>
          <p:cNvCxnSpPr/>
          <p:nvPr/>
        </p:nvCxnSpPr>
        <p:spPr>
          <a:xfrm flipH="1" flipV="1">
            <a:off x="7668344" y="5373216"/>
            <a:ext cx="216024" cy="360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837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4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>
            <a:extLst>
              <a:ext uri="{FF2B5EF4-FFF2-40B4-BE49-F238E27FC236}">
                <a16:creationId xmlns:a16="http://schemas.microsoft.com/office/drawing/2014/main" id="{CF202C6F-EE51-4D04-B910-4F2E7D69C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636838"/>
            <a:ext cx="8229600" cy="1143000"/>
          </a:xfrm>
        </p:spPr>
        <p:txBody>
          <a:bodyPr/>
          <a:lstStyle/>
          <a:p>
            <a:r>
              <a:rPr lang="cs-CZ" altLang="cs-CZ" dirty="0"/>
              <a:t>Případ č. 5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3D5742-60B5-4010-B790-F66238094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FE21EEDD-BC49-4347-8A47-F3125B899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88640"/>
            <a:ext cx="8784976" cy="5798085"/>
          </a:xfrm>
        </p:spPr>
      </p:pic>
      <p:sp>
        <p:nvSpPr>
          <p:cNvPr id="6" name="Nadpis 1"/>
          <p:cNvSpPr txBox="1">
            <a:spLocks/>
          </p:cNvSpPr>
          <p:nvPr/>
        </p:nvSpPr>
        <p:spPr bwMode="auto">
          <a:xfrm>
            <a:off x="0" y="-99392"/>
            <a:ext cx="9144000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</a:defRPr>
            </a:lvl9pPr>
          </a:lstStyle>
          <a:p>
            <a:r>
              <a:rPr lang="cs-CZ" kern="0" dirty="0"/>
              <a:t>60-letá pacientka s </a:t>
            </a:r>
            <a:r>
              <a:rPr lang="cs-CZ" kern="0" dirty="0" err="1"/>
              <a:t>vertigem</a:t>
            </a:r>
            <a:endParaRPr lang="cs-CZ" kern="0" dirty="0"/>
          </a:p>
        </p:txBody>
      </p:sp>
    </p:spTree>
    <p:extLst>
      <p:ext uri="{BB962C8B-B14F-4D97-AF65-F5344CB8AC3E}">
        <p14:creationId xmlns:p14="http://schemas.microsoft.com/office/powerpoint/2010/main" val="12647287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/>
          <p:cNvSpPr/>
          <p:nvPr/>
        </p:nvSpPr>
        <p:spPr>
          <a:xfrm>
            <a:off x="4644008" y="759555"/>
            <a:ext cx="4499992" cy="51560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0" y="764704"/>
            <a:ext cx="4499992" cy="51560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9A41E6D-C642-4A20-B0A2-0A8119A3B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66477"/>
            <a:ext cx="8229600" cy="829747"/>
          </a:xfrm>
        </p:spPr>
        <p:txBody>
          <a:bodyPr/>
          <a:lstStyle/>
          <a:p>
            <a:r>
              <a:rPr lang="cs-CZ" dirty="0"/>
              <a:t>60-letá pacientka s </a:t>
            </a:r>
            <a:r>
              <a:rPr lang="cs-CZ" dirty="0" err="1"/>
              <a:t>vertigem</a:t>
            </a:r>
            <a:endParaRPr lang="cs-CZ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E4CCC692-6B26-41C3-A973-EE6B4811CD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17" y="868298"/>
            <a:ext cx="4413973" cy="4588088"/>
          </a:xfrm>
        </p:spPr>
      </p:pic>
      <p:pic>
        <p:nvPicPr>
          <p:cNvPr id="9" name="Obrázek 8" descr="Obsah obrázku japonské posuvné dveře, text&#10;&#10;Popis byl vytvořen automaticky">
            <a:extLst>
              <a:ext uri="{FF2B5EF4-FFF2-40B4-BE49-F238E27FC236}">
                <a16:creationId xmlns:a16="http://schemas.microsoft.com/office/drawing/2014/main" id="{84FB041A-B560-4741-AF5F-AFC8744DCC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9528" y="896224"/>
            <a:ext cx="4272827" cy="4649230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F1C00F43-F30E-4F7D-9F9D-674A07D00048}"/>
              </a:ext>
            </a:extLst>
          </p:cNvPr>
          <p:cNvSpPr txBox="1">
            <a:spLocks/>
          </p:cNvSpPr>
          <p:nvPr/>
        </p:nvSpPr>
        <p:spPr bwMode="auto">
          <a:xfrm>
            <a:off x="0" y="5986725"/>
            <a:ext cx="9144000" cy="77219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cs-CZ" sz="2000" kern="0" dirty="0">
                <a:solidFill>
                  <a:srgbClr val="1C1C1C"/>
                </a:solidFill>
                <a:latin typeface="+mn-lt"/>
              </a:rPr>
              <a:t>1. Long QT syndrom typ 2			3. Sinusová bradykardie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cs-CZ" sz="2000" kern="0" dirty="0">
                <a:solidFill>
                  <a:srgbClr val="1C1C1C"/>
                </a:solidFill>
                <a:latin typeface="+mn-lt"/>
              </a:rPr>
              <a:t>2. </a:t>
            </a:r>
            <a:r>
              <a:rPr lang="cs-CZ" sz="2000" kern="0" dirty="0">
                <a:solidFill>
                  <a:srgbClr val="1C1C1C"/>
                </a:solidFill>
                <a:latin typeface="Arial" charset="0"/>
              </a:rPr>
              <a:t>Iontová dysbalance s </a:t>
            </a:r>
            <a:r>
              <a:rPr lang="cs-CZ" sz="2000" kern="0" dirty="0" err="1">
                <a:solidFill>
                  <a:srgbClr val="1C1C1C"/>
                </a:solidFill>
                <a:latin typeface="Arial" charset="0"/>
              </a:rPr>
              <a:t>prominující</a:t>
            </a:r>
            <a:r>
              <a:rPr lang="cs-CZ" sz="2000" kern="0" dirty="0">
                <a:solidFill>
                  <a:srgbClr val="1C1C1C"/>
                </a:solidFill>
                <a:latin typeface="Arial" charset="0"/>
              </a:rPr>
              <a:t> U vlnou	</a:t>
            </a:r>
            <a:r>
              <a:rPr lang="cs-CZ" sz="2000" kern="0" dirty="0">
                <a:solidFill>
                  <a:srgbClr val="1C1C1C"/>
                </a:solidFill>
                <a:latin typeface="+mn-lt"/>
              </a:rPr>
              <a:t>4. </a:t>
            </a:r>
            <a:r>
              <a:rPr lang="cs-CZ" sz="2000" kern="0" dirty="0" err="1">
                <a:solidFill>
                  <a:srgbClr val="1C1C1C"/>
                </a:solidFill>
                <a:latin typeface="+mn-lt"/>
              </a:rPr>
              <a:t>Bigeminické</a:t>
            </a:r>
            <a:r>
              <a:rPr lang="cs-CZ" sz="2000" kern="0" dirty="0">
                <a:solidFill>
                  <a:srgbClr val="1C1C1C"/>
                </a:solidFill>
                <a:latin typeface="+mn-lt"/>
              </a:rPr>
              <a:t> </a:t>
            </a:r>
            <a:r>
              <a:rPr lang="cs-CZ" sz="2000" kern="0" dirty="0">
                <a:solidFill>
                  <a:srgbClr val="1C1C1C"/>
                </a:solidFill>
                <a:latin typeface="Arial" charset="0"/>
              </a:rPr>
              <a:t>SVES</a:t>
            </a:r>
            <a:endParaRPr lang="cs-CZ" sz="2000" kern="0" dirty="0">
              <a:solidFill>
                <a:srgbClr val="1C1C1C"/>
              </a:solidFill>
              <a:latin typeface="+mn-lt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039372" y="5546261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EKG v době obtíží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047655" y="5514142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EKG v době bez obtíží</a:t>
            </a:r>
          </a:p>
        </p:txBody>
      </p:sp>
      <p:cxnSp>
        <p:nvCxnSpPr>
          <p:cNvPr id="13" name="Přímá spojnice 12"/>
          <p:cNvCxnSpPr/>
          <p:nvPr/>
        </p:nvCxnSpPr>
        <p:spPr>
          <a:xfrm>
            <a:off x="4572000" y="764704"/>
            <a:ext cx="0" cy="504056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37377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3D5742-60B5-4010-B790-F66238094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FE21EEDD-BC49-4347-8A47-F3125B899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88640"/>
            <a:ext cx="8784976" cy="5798085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60" b="17840"/>
          <a:stretch/>
        </p:blipFill>
        <p:spPr>
          <a:xfrm>
            <a:off x="971600" y="3789040"/>
            <a:ext cx="3600400" cy="1982001"/>
          </a:xfrm>
          <a:prstGeom prst="rect">
            <a:avLst/>
          </a:prstGeom>
        </p:spPr>
      </p:pic>
      <p:cxnSp>
        <p:nvCxnSpPr>
          <p:cNvPr id="7" name="Přímá spojnice se šipkou 6"/>
          <p:cNvCxnSpPr/>
          <p:nvPr/>
        </p:nvCxnSpPr>
        <p:spPr>
          <a:xfrm flipH="1">
            <a:off x="2915816" y="1417638"/>
            <a:ext cx="72008" cy="35517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H="1">
            <a:off x="2834429" y="4653136"/>
            <a:ext cx="72008" cy="35517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H="1">
            <a:off x="1763688" y="1417638"/>
            <a:ext cx="72008" cy="35517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H="1">
            <a:off x="4067944" y="1448557"/>
            <a:ext cx="72008" cy="35517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>
            <a:extLst>
              <a:ext uri="{FF2B5EF4-FFF2-40B4-BE49-F238E27FC236}">
                <a16:creationId xmlns:a16="http://schemas.microsoft.com/office/drawing/2014/main" id="{5419E629-FBA1-4478-92A3-5DED6D3AD3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2204864"/>
            <a:ext cx="3178696" cy="99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34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879B80-382B-4851-A732-419D525B6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12" y="-26431"/>
            <a:ext cx="8229600" cy="1143000"/>
          </a:xfrm>
        </p:spPr>
        <p:txBody>
          <a:bodyPr/>
          <a:lstStyle/>
          <a:p>
            <a:r>
              <a:rPr lang="cs-CZ" sz="3600" dirty="0" err="1"/>
              <a:t>Bigeminické</a:t>
            </a:r>
            <a:r>
              <a:rPr lang="cs-CZ" sz="3600" dirty="0"/>
              <a:t> SVES s komorovou odpovědí…</a:t>
            </a:r>
          </a:p>
        </p:txBody>
      </p:sp>
      <p:pic>
        <p:nvPicPr>
          <p:cNvPr id="5" name="Zástupný obsah 4" descr="Obsah obrázku text, mapa&#10;&#10;Popis byl vytvořen automaticky">
            <a:extLst>
              <a:ext uri="{FF2B5EF4-FFF2-40B4-BE49-F238E27FC236}">
                <a16:creationId xmlns:a16="http://schemas.microsoft.com/office/drawing/2014/main" id="{E4FF6852-1169-4202-B228-62313EE7DB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124744"/>
            <a:ext cx="8566468" cy="5616624"/>
          </a:xfrm>
        </p:spPr>
      </p:pic>
      <p:cxnSp>
        <p:nvCxnSpPr>
          <p:cNvPr id="6" name="Přímá spojnice se šipkou 5"/>
          <p:cNvCxnSpPr/>
          <p:nvPr/>
        </p:nvCxnSpPr>
        <p:spPr>
          <a:xfrm>
            <a:off x="2523877" y="1823558"/>
            <a:ext cx="72008" cy="14401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01098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snímek obrazovky&#10;&#10;Popis byl vytvořen automaticky">
            <a:extLst>
              <a:ext uri="{FF2B5EF4-FFF2-40B4-BE49-F238E27FC236}">
                <a16:creationId xmlns:a16="http://schemas.microsoft.com/office/drawing/2014/main" id="{3E967E59-FDCC-49AF-B929-B922C67DDE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95"/>
          <a:stretch/>
        </p:blipFill>
        <p:spPr>
          <a:xfrm>
            <a:off x="0" y="5576"/>
            <a:ext cx="9011244" cy="5799688"/>
          </a:xfrm>
        </p:spPr>
      </p:pic>
      <p:sp>
        <p:nvSpPr>
          <p:cNvPr id="4" name="Obdélník 3"/>
          <p:cNvSpPr/>
          <p:nvPr/>
        </p:nvSpPr>
        <p:spPr>
          <a:xfrm>
            <a:off x="0" y="3913439"/>
            <a:ext cx="9144000" cy="29445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EC2FC04-1397-42FB-AA97-56506652A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 descr="Obsah obrázku interiér, počítač, stůl, zeď&#10;&#10;Popis byl vytvořen automaticky">
            <a:extLst>
              <a:ext uri="{FF2B5EF4-FFF2-40B4-BE49-F238E27FC236}">
                <a16:creationId xmlns:a16="http://schemas.microsoft.com/office/drawing/2014/main" id="{BB1CA262-58EB-444D-8FEC-19857926AF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302" y="3968740"/>
            <a:ext cx="2713484" cy="2844636"/>
          </a:xfrm>
          <a:prstGeom prst="rect">
            <a:avLst/>
          </a:prstGeom>
        </p:spPr>
      </p:pic>
      <p:cxnSp>
        <p:nvCxnSpPr>
          <p:cNvPr id="6" name="Přímá spojnice se šipkou 5"/>
          <p:cNvCxnSpPr/>
          <p:nvPr/>
        </p:nvCxnSpPr>
        <p:spPr>
          <a:xfrm flipH="1">
            <a:off x="2267744" y="1124744"/>
            <a:ext cx="72008" cy="35517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SPlocation">
            <a:extLst>
              <a:ext uri="{FF2B5EF4-FFF2-40B4-BE49-F238E27FC236}">
                <a16:creationId xmlns:a16="http://schemas.microsoft.com/office/drawing/2014/main" id="{36134680-52A8-41F3-AF8F-86CDF8773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4052991"/>
            <a:ext cx="3058308" cy="2688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3347864" y="591632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CS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854173" y="429908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HDŽ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010174" y="6310181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DDŽ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0" y="5576"/>
            <a:ext cx="539552" cy="3963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-46978" y="495167"/>
            <a:ext cx="63350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I</a:t>
            </a:r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/>
              <a:t>II</a:t>
            </a:r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/>
              <a:t>III</a:t>
            </a:r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 err="1"/>
              <a:t>aVR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2893385" y="188640"/>
            <a:ext cx="74251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err="1"/>
              <a:t>Abl</a:t>
            </a:r>
            <a:r>
              <a:rPr lang="cs-CZ" sz="1400" dirty="0"/>
              <a:t>: on</a:t>
            </a:r>
          </a:p>
        </p:txBody>
      </p:sp>
      <p:sp>
        <p:nvSpPr>
          <p:cNvPr id="3" name="Ovál 2"/>
          <p:cNvSpPr/>
          <p:nvPr/>
        </p:nvSpPr>
        <p:spPr>
          <a:xfrm>
            <a:off x="2843808" y="116632"/>
            <a:ext cx="864096" cy="5040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70353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A41E6D-C642-4A20-B0A2-0A8119A3B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9747"/>
          </a:xfrm>
        </p:spPr>
        <p:txBody>
          <a:bodyPr/>
          <a:lstStyle/>
          <a:p>
            <a:r>
              <a:rPr lang="cs-CZ" dirty="0"/>
              <a:t>Efekt ablace….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E4CCC692-6B26-41C3-A973-EE6B4811CD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3878" y="1134956"/>
            <a:ext cx="4413973" cy="4588088"/>
          </a:xfrm>
        </p:spPr>
      </p:pic>
      <p:pic>
        <p:nvPicPr>
          <p:cNvPr id="9" name="Obrázek 8" descr="Obsah obrázku japonské posuvné dveře, text&#10;&#10;Popis byl vytvořen automaticky">
            <a:extLst>
              <a:ext uri="{FF2B5EF4-FFF2-40B4-BE49-F238E27FC236}">
                <a16:creationId xmlns:a16="http://schemas.microsoft.com/office/drawing/2014/main" id="{84FB041A-B560-4741-AF5F-AFC8744DCC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296" y="1104385"/>
            <a:ext cx="4272827" cy="4649230"/>
          </a:xfrm>
          <a:prstGeom prst="rect">
            <a:avLst/>
          </a:prstGeom>
        </p:spPr>
      </p:pic>
      <p:sp>
        <p:nvSpPr>
          <p:cNvPr id="3" name="Ovál 2"/>
          <p:cNvSpPr/>
          <p:nvPr/>
        </p:nvSpPr>
        <p:spPr>
          <a:xfrm>
            <a:off x="2267744" y="2780928"/>
            <a:ext cx="432048" cy="5040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6388345" y="2780928"/>
            <a:ext cx="432048" cy="5040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1636802" y="4592195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SR 41/min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388345" y="4592195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SR 61/min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-3121" y="6037888"/>
            <a:ext cx="5404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Follow</a:t>
            </a:r>
            <a:r>
              <a:rPr lang="cs-CZ" dirty="0"/>
              <a:t> up 3 měsíční – </a:t>
            </a:r>
            <a:r>
              <a:rPr lang="cs-CZ" dirty="0" err="1"/>
              <a:t>Holter</a:t>
            </a:r>
            <a:r>
              <a:rPr lang="cs-CZ" dirty="0"/>
              <a:t> bez SVES, </a:t>
            </a:r>
          </a:p>
          <a:p>
            <a:r>
              <a:rPr lang="cs-CZ" dirty="0"/>
              <a:t>cítí se dobře, bez nutnosti implantace PM, bez AA. </a:t>
            </a:r>
          </a:p>
        </p:txBody>
      </p:sp>
    </p:spTree>
    <p:extLst>
      <p:ext uri="{BB962C8B-B14F-4D97-AF65-F5344CB8AC3E}">
        <p14:creationId xmlns:p14="http://schemas.microsoft.com/office/powerpoint/2010/main" val="31462060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A225D8-1DF5-4EEE-BA1A-6C99B37CA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1DD7401-B371-42AA-9223-E518A0B46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633194D1-98F9-4DC7-80A3-DFBCC5C9EF0F}"/>
              </a:ext>
            </a:extLst>
          </p:cNvPr>
          <p:cNvSpPr txBox="1">
            <a:spLocks/>
          </p:cNvSpPr>
          <p:nvPr/>
        </p:nvSpPr>
        <p:spPr bwMode="auto">
          <a:xfrm>
            <a:off x="457200" y="271938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</a:defRPr>
            </a:lvl9pPr>
          </a:lstStyle>
          <a:p>
            <a:r>
              <a:rPr lang="cs-CZ" altLang="cs-CZ" kern="0" dirty="0"/>
              <a:t>Případ 6.</a:t>
            </a:r>
          </a:p>
        </p:txBody>
      </p:sp>
    </p:spTree>
    <p:extLst>
      <p:ext uri="{BB962C8B-B14F-4D97-AF65-F5344CB8AC3E}">
        <p14:creationId xmlns:p14="http://schemas.microsoft.com/office/powerpoint/2010/main" val="2902912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:a16="http://schemas.microsoft.com/office/drawing/2014/main" id="{CF431C90-3E3D-47D9-8209-019A85692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636838"/>
            <a:ext cx="8229600" cy="1143000"/>
          </a:xfrm>
        </p:spPr>
        <p:txBody>
          <a:bodyPr/>
          <a:lstStyle/>
          <a:p>
            <a:r>
              <a:rPr lang="cs-CZ" altLang="cs-CZ"/>
              <a:t>Případ č. 1</a:t>
            </a:r>
          </a:p>
        </p:txBody>
      </p:sp>
      <p:sp>
        <p:nvSpPr>
          <p:cNvPr id="7171" name="Zástupný symbol pro obsah 2">
            <a:extLst>
              <a:ext uri="{FF2B5EF4-FFF2-40B4-BE49-F238E27FC236}">
                <a16:creationId xmlns:a16="http://schemas.microsoft.com/office/drawing/2014/main" id="{D6D29C76-75E3-488F-9284-0337D0CE7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Nadpis 1">
            <a:extLst>
              <a:ext uri="{FF2B5EF4-FFF2-40B4-BE49-F238E27FC236}">
                <a16:creationId xmlns:a16="http://schemas.microsoft.com/office/drawing/2014/main" id="{EE477682-57A6-4C35-B205-6B173216A9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cs-CZ" altLang="cs-CZ" dirty="0" err="1"/>
              <a:t>Dif</a:t>
            </a:r>
            <a:r>
              <a:rPr lang="cs-CZ" altLang="cs-CZ" dirty="0"/>
              <a:t> dg dle EKG</a:t>
            </a:r>
          </a:p>
        </p:txBody>
      </p:sp>
      <p:sp>
        <p:nvSpPr>
          <p:cNvPr id="76803" name="Zástupný symbol pro obsah 2">
            <a:extLst>
              <a:ext uri="{FF2B5EF4-FFF2-40B4-BE49-F238E27FC236}">
                <a16:creationId xmlns:a16="http://schemas.microsoft.com/office/drawing/2014/main" id="{B4FD24CF-BE1D-4F94-A38E-01F668F0284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76804" name="Picture 4" descr="H:\To be distributed\Cases\2015\Bruzek KT vypada jak flutter.tif">
            <a:extLst>
              <a:ext uri="{FF2B5EF4-FFF2-40B4-BE49-F238E27FC236}">
                <a16:creationId xmlns:a16="http://schemas.microsoft.com/office/drawing/2014/main" id="{90B03DEA-2BC7-4293-B1A1-909C218D9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9144000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6A748830-BA71-439F-83C0-511133640475}"/>
              </a:ext>
            </a:extLst>
          </p:cNvPr>
          <p:cNvSpPr txBox="1">
            <a:spLocks/>
          </p:cNvSpPr>
          <p:nvPr/>
        </p:nvSpPr>
        <p:spPr bwMode="auto">
          <a:xfrm>
            <a:off x="611188" y="5805488"/>
            <a:ext cx="8229600" cy="10525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cs-CZ" sz="2400" kern="0" dirty="0">
                <a:solidFill>
                  <a:srgbClr val="1C1C1C"/>
                </a:solidFill>
                <a:latin typeface="+mn-lt"/>
              </a:rPr>
              <a:t>1. SVT s ablací vedení	3. Komorová tachykardie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cs-CZ" sz="2400" kern="0" dirty="0">
                <a:solidFill>
                  <a:srgbClr val="1C1C1C"/>
                </a:solidFill>
                <a:latin typeface="+mn-lt"/>
              </a:rPr>
              <a:t>2. Typický </a:t>
            </a:r>
            <a:r>
              <a:rPr lang="cs-CZ" sz="2400" kern="0" dirty="0" err="1">
                <a:solidFill>
                  <a:srgbClr val="1C1C1C"/>
                </a:solidFill>
                <a:latin typeface="+mn-lt"/>
              </a:rPr>
              <a:t>flutter</a:t>
            </a:r>
            <a:r>
              <a:rPr lang="cs-CZ" sz="2400" kern="0" dirty="0">
                <a:solidFill>
                  <a:srgbClr val="1C1C1C"/>
                </a:solidFill>
                <a:latin typeface="+mn-lt"/>
              </a:rPr>
              <a:t> síní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Nadpis 1">
            <a:extLst>
              <a:ext uri="{FF2B5EF4-FFF2-40B4-BE49-F238E27FC236}">
                <a16:creationId xmlns:a16="http://schemas.microsoft.com/office/drawing/2014/main" id="{A511FC85-F2C4-4C74-ACD1-B6100594FC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SR napoví…</a:t>
            </a:r>
          </a:p>
        </p:txBody>
      </p:sp>
      <p:sp>
        <p:nvSpPr>
          <p:cNvPr id="77827" name="Zástupný symbol pro obsah 2">
            <a:extLst>
              <a:ext uri="{FF2B5EF4-FFF2-40B4-BE49-F238E27FC236}">
                <a16:creationId xmlns:a16="http://schemas.microsoft.com/office/drawing/2014/main" id="{6107453B-38F9-48F6-877C-96D8B8DE3CB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77828" name="Picture 2">
            <a:extLst>
              <a:ext uri="{FF2B5EF4-FFF2-40B4-BE49-F238E27FC236}">
                <a16:creationId xmlns:a16="http://schemas.microsoft.com/office/drawing/2014/main" id="{B911D0B6-8773-4A0E-8203-9516C3FAB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9144000" cy="447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ulka 10">
            <a:extLst>
              <a:ext uri="{FF2B5EF4-FFF2-40B4-BE49-F238E27FC236}">
                <a16:creationId xmlns:a16="http://schemas.microsoft.com/office/drawing/2014/main" id="{091B3519-3B2A-40BE-92D6-9EB42B909A00}"/>
              </a:ext>
            </a:extLst>
          </p:cNvPr>
          <p:cNvGraphicFramePr>
            <a:graphicFrameLocks noGrp="1"/>
          </p:cNvGraphicFramePr>
          <p:nvPr/>
        </p:nvGraphicFramePr>
        <p:xfrm>
          <a:off x="3563938" y="908050"/>
          <a:ext cx="5400676" cy="498316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00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0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1430">
                <a:tc>
                  <a:txBody>
                    <a:bodyPr/>
                    <a:lstStyle/>
                    <a:p>
                      <a:r>
                        <a:rPr lang="cs-CZ" sz="2800" dirty="0"/>
                        <a:t>Kritérium</a:t>
                      </a:r>
                    </a:p>
                  </a:txBody>
                  <a:tcPr marL="91441" marR="91441" marT="45724" marB="45724" anchor="ctr"/>
                </a:tc>
                <a:tc>
                  <a:txBody>
                    <a:bodyPr/>
                    <a:lstStyle/>
                    <a:p>
                      <a:r>
                        <a:rPr lang="cs-CZ" sz="2800" dirty="0"/>
                        <a:t>SVT </a:t>
                      </a:r>
                      <a:r>
                        <a:rPr lang="cs-CZ" sz="2800" dirty="0" err="1"/>
                        <a:t>vs</a:t>
                      </a:r>
                      <a:r>
                        <a:rPr lang="cs-CZ" sz="2800" dirty="0"/>
                        <a:t> KT</a:t>
                      </a:r>
                    </a:p>
                  </a:txBody>
                  <a:tcPr marL="91441" marR="91441" marT="45724" marB="45724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14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/>
                        <a:t>Anamnéza IM </a:t>
                      </a:r>
                    </a:p>
                  </a:txBody>
                  <a:tcPr marL="91441" marR="91441" marT="45724" marB="4572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/>
                        <a:t>KT</a:t>
                      </a:r>
                    </a:p>
                  </a:txBody>
                  <a:tcPr marL="91441" marR="91441" marT="45724" marB="4572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14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/>
                        <a:t>Retrográdní P při tachykardii </a:t>
                      </a:r>
                    </a:p>
                  </a:txBody>
                  <a:tcPr marL="91441" marR="91441" marT="45724" marB="4572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 err="1"/>
                        <a:t>nediagnostické</a:t>
                      </a:r>
                      <a:endParaRPr lang="cs-CZ" sz="2000" dirty="0"/>
                    </a:p>
                  </a:txBody>
                  <a:tcPr marL="91441" marR="91441" marT="45724" marB="45724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1449">
                <a:tc>
                  <a:txBody>
                    <a:bodyPr/>
                    <a:lstStyle/>
                    <a:p>
                      <a:r>
                        <a:rPr lang="cs-CZ" sz="2000" dirty="0"/>
                        <a:t>Absence </a:t>
                      </a:r>
                      <a:r>
                        <a:rPr lang="cs-CZ" sz="2000" dirty="0" err="1"/>
                        <a:t>rS</a:t>
                      </a:r>
                      <a:r>
                        <a:rPr lang="cs-CZ" sz="2000" dirty="0"/>
                        <a:t> v </a:t>
                      </a:r>
                      <a:r>
                        <a:rPr lang="cs-CZ" sz="2000" dirty="0" err="1"/>
                        <a:t>prekordiu</a:t>
                      </a:r>
                      <a:r>
                        <a:rPr lang="cs-CZ" sz="2000" dirty="0"/>
                        <a:t> </a:t>
                      </a:r>
                    </a:p>
                  </a:txBody>
                  <a:tcPr marL="91441" marR="91441" marT="45724" marB="45724"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KT</a:t>
                      </a:r>
                    </a:p>
                  </a:txBody>
                  <a:tcPr marL="91441" marR="91441" marT="45724" marB="45724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1449">
                <a:tc>
                  <a:txBody>
                    <a:bodyPr/>
                    <a:lstStyle/>
                    <a:p>
                      <a:r>
                        <a:rPr lang="cs-CZ" sz="2000" dirty="0"/>
                        <a:t>Pozitivní </a:t>
                      </a:r>
                      <a:r>
                        <a:rPr lang="cs-CZ" sz="2000" dirty="0" err="1"/>
                        <a:t>aVR</a:t>
                      </a:r>
                      <a:r>
                        <a:rPr lang="cs-CZ" sz="2000" dirty="0"/>
                        <a:t> </a:t>
                      </a:r>
                    </a:p>
                  </a:txBody>
                  <a:tcPr marL="91441" marR="91441" marT="45724" marB="45724"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KT</a:t>
                      </a:r>
                    </a:p>
                  </a:txBody>
                  <a:tcPr marL="91441" marR="91441" marT="45724" marB="45724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5936">
                <a:tc>
                  <a:txBody>
                    <a:bodyPr/>
                    <a:lstStyle/>
                    <a:p>
                      <a:r>
                        <a:rPr lang="cs-CZ" sz="2000" dirty="0"/>
                        <a:t>Negativní konkordance v hrudních svodech </a:t>
                      </a:r>
                    </a:p>
                  </a:txBody>
                  <a:tcPr marL="91441" marR="91441" marT="45724" marB="45724"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KT</a:t>
                      </a:r>
                    </a:p>
                  </a:txBody>
                  <a:tcPr marL="91441" marR="91441" marT="45724" marB="45724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8873" name="Nadpis 1">
            <a:extLst>
              <a:ext uri="{FF2B5EF4-FFF2-40B4-BE49-F238E27FC236}">
                <a16:creationId xmlns:a16="http://schemas.microsoft.com/office/drawing/2014/main" id="{45E7E221-A60D-4BCD-8636-271ED93F3E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78874" name="Zástupný symbol pro obsah 2">
            <a:extLst>
              <a:ext uri="{FF2B5EF4-FFF2-40B4-BE49-F238E27FC236}">
                <a16:creationId xmlns:a16="http://schemas.microsoft.com/office/drawing/2014/main" id="{5236C726-B209-4B8C-90A6-40C53DC36A3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419475" y="1600200"/>
            <a:ext cx="5267325" cy="4525963"/>
          </a:xfrm>
        </p:spPr>
        <p:txBody>
          <a:bodyPr/>
          <a:lstStyle/>
          <a:p>
            <a:endParaRPr lang="cs-CZ" altLang="cs-CZ" sz="2400"/>
          </a:p>
        </p:txBody>
      </p:sp>
      <p:pic>
        <p:nvPicPr>
          <p:cNvPr id="78875" name="Picture 4" descr="H:\To be distributed\Cases\2015\Bruzek KT vypada jak flutter.tif">
            <a:extLst>
              <a:ext uri="{FF2B5EF4-FFF2-40B4-BE49-F238E27FC236}">
                <a16:creationId xmlns:a16="http://schemas.microsoft.com/office/drawing/2014/main" id="{023EE6F9-CE01-4938-AC66-791B0CCED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0" r="39763"/>
          <a:stretch>
            <a:fillRect/>
          </a:stretch>
        </p:blipFill>
        <p:spPr bwMode="auto">
          <a:xfrm>
            <a:off x="250825" y="-26988"/>
            <a:ext cx="2881313" cy="5702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67001104-A3AC-443F-851B-F9907C88BCC2}"/>
              </a:ext>
            </a:extLst>
          </p:cNvPr>
          <p:cNvSpPr/>
          <p:nvPr/>
        </p:nvSpPr>
        <p:spPr>
          <a:xfrm>
            <a:off x="6300788" y="1844675"/>
            <a:ext cx="2087562" cy="3887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graphicFrame>
        <p:nvGraphicFramePr>
          <p:cNvPr id="10" name="Tabulka 9">
            <a:extLst>
              <a:ext uri="{FF2B5EF4-FFF2-40B4-BE49-F238E27FC236}">
                <a16:creationId xmlns:a16="http://schemas.microsoft.com/office/drawing/2014/main" id="{D712E6AF-B64D-47FB-8487-E7F97E0ADB17}"/>
              </a:ext>
            </a:extLst>
          </p:cNvPr>
          <p:cNvGraphicFramePr>
            <a:graphicFrameLocks noGrp="1"/>
          </p:cNvGraphicFramePr>
          <p:nvPr/>
        </p:nvGraphicFramePr>
        <p:xfrm>
          <a:off x="3563938" y="908050"/>
          <a:ext cx="5400676" cy="498316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00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0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1430">
                <a:tc>
                  <a:txBody>
                    <a:bodyPr/>
                    <a:lstStyle/>
                    <a:p>
                      <a:r>
                        <a:rPr lang="cs-CZ" sz="2800" dirty="0"/>
                        <a:t>Kritérium</a:t>
                      </a:r>
                    </a:p>
                  </a:txBody>
                  <a:tcPr marL="91441" marR="91441" marT="45724" marB="45724" anchor="ctr"/>
                </a:tc>
                <a:tc>
                  <a:txBody>
                    <a:bodyPr/>
                    <a:lstStyle/>
                    <a:p>
                      <a:r>
                        <a:rPr lang="cs-CZ" sz="2800" dirty="0"/>
                        <a:t>SVT </a:t>
                      </a:r>
                      <a:r>
                        <a:rPr lang="cs-CZ" sz="2800" dirty="0" err="1"/>
                        <a:t>vs</a:t>
                      </a:r>
                      <a:r>
                        <a:rPr lang="cs-CZ" sz="2800" dirty="0"/>
                        <a:t> KT</a:t>
                      </a:r>
                    </a:p>
                  </a:txBody>
                  <a:tcPr marL="91441" marR="91441" marT="45724" marB="45724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14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/>
                        <a:t>Anamnéza IM </a:t>
                      </a:r>
                    </a:p>
                  </a:txBody>
                  <a:tcPr marL="91441" marR="91441" marT="45724" marB="4572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/>
                        <a:t>KT</a:t>
                      </a:r>
                    </a:p>
                  </a:txBody>
                  <a:tcPr marL="91441" marR="91441" marT="45724" marB="4572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14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/>
                        <a:t>Retrográdní P při tachykardii </a:t>
                      </a:r>
                    </a:p>
                  </a:txBody>
                  <a:tcPr marL="91441" marR="91441" marT="45724" marB="4572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 err="1"/>
                        <a:t>nediagnostické</a:t>
                      </a:r>
                      <a:endParaRPr lang="cs-CZ" sz="2000" dirty="0"/>
                    </a:p>
                  </a:txBody>
                  <a:tcPr marL="91441" marR="91441" marT="45724" marB="45724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1449">
                <a:tc>
                  <a:txBody>
                    <a:bodyPr/>
                    <a:lstStyle/>
                    <a:p>
                      <a:r>
                        <a:rPr lang="cs-CZ" sz="2000" dirty="0"/>
                        <a:t>Absence </a:t>
                      </a:r>
                      <a:r>
                        <a:rPr lang="cs-CZ" sz="2000" dirty="0" err="1"/>
                        <a:t>rS</a:t>
                      </a:r>
                      <a:r>
                        <a:rPr lang="cs-CZ" sz="2000" dirty="0"/>
                        <a:t> v </a:t>
                      </a:r>
                      <a:r>
                        <a:rPr lang="cs-CZ" sz="2000" dirty="0" err="1"/>
                        <a:t>prekordiu</a:t>
                      </a:r>
                      <a:r>
                        <a:rPr lang="cs-CZ" sz="2000" dirty="0"/>
                        <a:t> </a:t>
                      </a:r>
                    </a:p>
                  </a:txBody>
                  <a:tcPr marL="91441" marR="91441" marT="45724" marB="45724"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KT</a:t>
                      </a:r>
                    </a:p>
                  </a:txBody>
                  <a:tcPr marL="91441" marR="91441" marT="45724" marB="45724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1449">
                <a:tc>
                  <a:txBody>
                    <a:bodyPr/>
                    <a:lstStyle/>
                    <a:p>
                      <a:r>
                        <a:rPr lang="cs-CZ" sz="2000" dirty="0"/>
                        <a:t>Pozitivní </a:t>
                      </a:r>
                      <a:r>
                        <a:rPr lang="cs-CZ" sz="2000" dirty="0" err="1"/>
                        <a:t>aVR</a:t>
                      </a:r>
                      <a:r>
                        <a:rPr lang="cs-CZ" sz="2000" dirty="0"/>
                        <a:t> </a:t>
                      </a:r>
                    </a:p>
                  </a:txBody>
                  <a:tcPr marL="91441" marR="91441" marT="45724" marB="45724"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KT</a:t>
                      </a:r>
                    </a:p>
                  </a:txBody>
                  <a:tcPr marL="91441" marR="91441" marT="45724" marB="45724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5936">
                <a:tc>
                  <a:txBody>
                    <a:bodyPr/>
                    <a:lstStyle/>
                    <a:p>
                      <a:r>
                        <a:rPr lang="cs-CZ" sz="2000" dirty="0"/>
                        <a:t>Negativní konkordance v hrudních svodech </a:t>
                      </a:r>
                    </a:p>
                  </a:txBody>
                  <a:tcPr marL="91441" marR="91441" marT="45724" marB="45724"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KT</a:t>
                      </a:r>
                    </a:p>
                  </a:txBody>
                  <a:tcPr marL="91441" marR="91441" marT="45724" marB="45724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8900" name="Picture 4" descr="H:\To be distributed\Cases\2015\Bruzek KT vypada jak flutter.tif">
            <a:extLst>
              <a:ext uri="{FF2B5EF4-FFF2-40B4-BE49-F238E27FC236}">
                <a16:creationId xmlns:a16="http://schemas.microsoft.com/office/drawing/2014/main" id="{6F6C5940-431F-4994-9DD8-C663B193E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0" t="36015" r="51534" b="54776"/>
          <a:stretch>
            <a:fillRect/>
          </a:stretch>
        </p:blipFill>
        <p:spPr bwMode="auto">
          <a:xfrm>
            <a:off x="34925" y="5732463"/>
            <a:ext cx="3241675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901" name="TextovéPole 11">
            <a:extLst>
              <a:ext uri="{FF2B5EF4-FFF2-40B4-BE49-F238E27FC236}">
                <a16:creationId xmlns:a16="http://schemas.microsoft.com/office/drawing/2014/main" id="{6742C511-193D-441C-AC12-FC24C64E5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76925"/>
            <a:ext cx="376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1C1C1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III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FFBE84-3CFD-4089-AAC7-22744E3D5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49578"/>
            <a:ext cx="5688632" cy="1709936"/>
          </a:xfrm>
        </p:spPr>
        <p:txBody>
          <a:bodyPr/>
          <a:lstStyle/>
          <a:p>
            <a:r>
              <a:rPr lang="cs-CZ" dirty="0"/>
              <a:t>Pár rad…</a:t>
            </a:r>
            <a:br>
              <a:rPr lang="cs-CZ" dirty="0"/>
            </a:br>
            <a:r>
              <a:rPr lang="cs-CZ" sz="3200" dirty="0">
                <a:solidFill>
                  <a:srgbClr val="C00000"/>
                </a:solidFill>
              </a:rPr>
              <a:t>Na co pozor při EKG diagnostice SVT?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F9B6A2-3961-403E-BADF-9575FAF59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988840"/>
            <a:ext cx="8856984" cy="3986127"/>
          </a:xfrm>
        </p:spPr>
        <p:txBody>
          <a:bodyPr/>
          <a:lstStyle/>
          <a:p>
            <a:r>
              <a:rPr lang="cs-CZ" sz="2800" dirty="0"/>
              <a:t>Pozor na rozlišení SR a pravidelné ST u pacientů po katetrizačních ablacích, MAZE</a:t>
            </a:r>
          </a:p>
          <a:p>
            <a:r>
              <a:rPr lang="cs-CZ" sz="2800" dirty="0"/>
              <a:t>Nepřehlédněte delta vlnu</a:t>
            </a:r>
          </a:p>
          <a:p>
            <a:r>
              <a:rPr lang="cs-CZ" sz="2800" dirty="0"/>
              <a:t>Některé KT mají relativně úzký QRS komplex a lze je snadno za SVT zaměnit</a:t>
            </a:r>
          </a:p>
          <a:p>
            <a:r>
              <a:rPr lang="cs-CZ" sz="2800" dirty="0"/>
              <a:t>Zaznamenejte 12-svodové EKG (a pošlete ho)</a:t>
            </a:r>
          </a:p>
          <a:p>
            <a:r>
              <a:rPr lang="cs-CZ" sz="2800" dirty="0"/>
              <a:t>Každá pravidelné SVT je vhodná ke katetrizační ablaci</a:t>
            </a:r>
          </a:p>
          <a:p>
            <a:endParaRPr lang="cs-CZ" sz="2400" dirty="0"/>
          </a:p>
        </p:txBody>
      </p:sp>
      <p:pic>
        <p:nvPicPr>
          <p:cNvPr id="6" name="Obrázek 5" descr="Obsah obrázku budova, okno&#10;&#10;Popis byl vytvořen automaticky">
            <a:extLst>
              <a:ext uri="{FF2B5EF4-FFF2-40B4-BE49-F238E27FC236}">
                <a16:creationId xmlns:a16="http://schemas.microsoft.com/office/drawing/2014/main" id="{B0C288CC-0B7B-4C46-B3FD-2D0522291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28219"/>
            <a:ext cx="1864525" cy="175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7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2724" y="12998"/>
            <a:ext cx="8229600" cy="1143000"/>
          </a:xfrm>
        </p:spPr>
        <p:txBody>
          <a:bodyPr/>
          <a:lstStyle/>
          <a:p>
            <a:r>
              <a:rPr lang="cs-CZ" dirty="0"/>
              <a:t>Děkuji za pozornost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C:\Users\Petr Peichl\Desktop\obrázek.PNG">
            <a:extLst>
              <a:ext uri="{FF2B5EF4-FFF2-40B4-BE49-F238E27FC236}">
                <a16:creationId xmlns:a16="http://schemas.microsoft.com/office/drawing/2014/main" id="{CE0C6A62-179B-4A1A-9F9A-A3BE83F91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156" y="847176"/>
            <a:ext cx="6624736" cy="5251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2763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A6C46076-6CB2-4341-8218-D256B479D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8195" name="Zástupný symbol pro obsah 2">
            <a:extLst>
              <a:ext uri="{FF2B5EF4-FFF2-40B4-BE49-F238E27FC236}">
                <a16:creationId xmlns:a16="http://schemas.microsoft.com/office/drawing/2014/main" id="{38D014A7-6103-4CE9-993D-8A4319B4F9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188" y="5805488"/>
            <a:ext cx="8229600" cy="1052512"/>
          </a:xfrm>
          <a:solidFill>
            <a:schemeClr val="bg1"/>
          </a:solidFill>
        </p:spPr>
        <p:txBody>
          <a:bodyPr/>
          <a:lstStyle/>
          <a:p>
            <a:pPr>
              <a:buFontTx/>
              <a:buNone/>
            </a:pPr>
            <a:r>
              <a:rPr lang="cs-CZ" altLang="cs-CZ" sz="2800" dirty="0"/>
              <a:t>A. Fibrilace síní 			C. Atypický </a:t>
            </a:r>
            <a:r>
              <a:rPr lang="cs-CZ" altLang="cs-CZ" sz="2800" dirty="0" err="1"/>
              <a:t>flutter</a:t>
            </a:r>
            <a:r>
              <a:rPr lang="cs-CZ" altLang="cs-CZ" sz="2800" dirty="0"/>
              <a:t> síní</a:t>
            </a:r>
          </a:p>
          <a:p>
            <a:pPr>
              <a:buFontTx/>
              <a:buNone/>
            </a:pPr>
            <a:r>
              <a:rPr lang="cs-CZ" altLang="cs-CZ" sz="2800" dirty="0"/>
              <a:t>B. Typický </a:t>
            </a:r>
            <a:r>
              <a:rPr lang="cs-CZ" altLang="cs-CZ" sz="2800" dirty="0" err="1"/>
              <a:t>flutter</a:t>
            </a:r>
            <a:r>
              <a:rPr lang="cs-CZ" altLang="cs-CZ" sz="2800" dirty="0"/>
              <a:t> síní		D. Sinusový rytmus</a:t>
            </a:r>
          </a:p>
        </p:txBody>
      </p:sp>
      <p:pic>
        <p:nvPicPr>
          <p:cNvPr id="3" name="Obrázek 2" descr="Obsah obrázku text, mapa&#10;&#10;Popis byl vytvořen automaticky">
            <a:extLst>
              <a:ext uri="{FF2B5EF4-FFF2-40B4-BE49-F238E27FC236}">
                <a16:creationId xmlns:a16="http://schemas.microsoft.com/office/drawing/2014/main" id="{B0CE89E5-32C1-4B96-9B35-52809710A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9042"/>
            <a:ext cx="9144000" cy="508332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ázek 20" descr="Obsah obrázku text, mapa&#10;&#10;Popis byl vytvořen automaticky">
            <a:extLst>
              <a:ext uri="{FF2B5EF4-FFF2-40B4-BE49-F238E27FC236}">
                <a16:creationId xmlns:a16="http://schemas.microsoft.com/office/drawing/2014/main" id="{6F66408D-E0F5-4913-8A40-B0D2365AAC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864"/>
            <a:ext cx="9180513" cy="5103624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18DF009F-54CD-4627-891E-1E2D825020AD}"/>
              </a:ext>
            </a:extLst>
          </p:cNvPr>
          <p:cNvGrpSpPr/>
          <p:nvPr/>
        </p:nvGrpSpPr>
        <p:grpSpPr>
          <a:xfrm>
            <a:off x="-51720" y="-217426"/>
            <a:ext cx="9233819" cy="6022914"/>
            <a:chOff x="-51720" y="1243013"/>
            <a:chExt cx="9233819" cy="3068638"/>
          </a:xfrm>
        </p:grpSpPr>
        <p:grpSp>
          <p:nvGrpSpPr>
            <p:cNvPr id="2" name="Skupina 14">
              <a:extLst>
                <a:ext uri="{FF2B5EF4-FFF2-40B4-BE49-F238E27FC236}">
                  <a16:creationId xmlns:a16="http://schemas.microsoft.com/office/drawing/2014/main" id="{5EE948B3-E914-4346-9E82-38D0F6F171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51720" y="1243013"/>
              <a:ext cx="9233819" cy="3068638"/>
              <a:chOff x="-6351" y="0"/>
              <a:chExt cx="9233819" cy="3068960"/>
            </a:xfrm>
          </p:grpSpPr>
          <p:sp>
            <p:nvSpPr>
              <p:cNvPr id="7" name="Obdélník 6">
                <a:extLst>
                  <a:ext uri="{FF2B5EF4-FFF2-40B4-BE49-F238E27FC236}">
                    <a16:creationId xmlns:a16="http://schemas.microsoft.com/office/drawing/2014/main" id="{005E6D1F-8DEF-42E3-B23A-0A6223B38F42}"/>
                  </a:ext>
                </a:extLst>
              </p:cNvPr>
              <p:cNvSpPr/>
              <p:nvPr/>
            </p:nvSpPr>
            <p:spPr bwMode="auto">
              <a:xfrm>
                <a:off x="-6351" y="0"/>
                <a:ext cx="9233819" cy="133999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/>
              </a:p>
            </p:txBody>
          </p:sp>
          <p:sp>
            <p:nvSpPr>
              <p:cNvPr id="8" name="Obdélník 7">
                <a:extLst>
                  <a:ext uri="{FF2B5EF4-FFF2-40B4-BE49-F238E27FC236}">
                    <a16:creationId xmlns:a16="http://schemas.microsoft.com/office/drawing/2014/main" id="{F2E9FC9E-7E3F-4575-8B99-656BBC5A9231}"/>
                  </a:ext>
                </a:extLst>
              </p:cNvPr>
              <p:cNvSpPr/>
              <p:nvPr/>
            </p:nvSpPr>
            <p:spPr bwMode="auto">
              <a:xfrm>
                <a:off x="0" y="1773424"/>
                <a:ext cx="9180513" cy="129553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/>
              </a:p>
            </p:txBody>
          </p:sp>
        </p:grpSp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7BD3B530-2C98-4F71-A652-EFDDA68E024C}"/>
                </a:ext>
              </a:extLst>
            </p:cNvPr>
            <p:cNvSpPr/>
            <p:nvPr/>
          </p:nvSpPr>
          <p:spPr>
            <a:xfrm>
              <a:off x="4572000" y="2218532"/>
              <a:ext cx="4572000" cy="9944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AEE0F76E-29F4-4C4C-B7B9-ABD8A23B0937}"/>
              </a:ext>
            </a:extLst>
          </p:cNvPr>
          <p:cNvGrpSpPr/>
          <p:nvPr/>
        </p:nvGrpSpPr>
        <p:grpSpPr>
          <a:xfrm>
            <a:off x="0" y="-204790"/>
            <a:ext cx="10813659" cy="2348730"/>
            <a:chOff x="-60972" y="1701331"/>
            <a:chExt cx="10813659" cy="2348730"/>
          </a:xfrm>
        </p:grpSpPr>
        <p:pic>
          <p:nvPicPr>
            <p:cNvPr id="22" name="Obrázek 21" descr="Obsah obrázku text, mapa&#10;&#10;Popis byl vytvořen automaticky">
              <a:extLst>
                <a:ext uri="{FF2B5EF4-FFF2-40B4-BE49-F238E27FC236}">
                  <a16:creationId xmlns:a16="http://schemas.microsoft.com/office/drawing/2014/main" id="{21EB8AEA-182C-416F-8DAB-E5C5962BCA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5" t="33066" r="51073" b="48270"/>
            <a:stretch/>
          </p:blipFill>
          <p:spPr>
            <a:xfrm>
              <a:off x="-60972" y="1701331"/>
              <a:ext cx="10813659" cy="2348730"/>
            </a:xfrm>
            <a:prstGeom prst="rect">
              <a:avLst/>
            </a:prstGeom>
          </p:spPr>
        </p:pic>
        <p:cxnSp>
          <p:nvCxnSpPr>
            <p:cNvPr id="9" name="Přímá spojnice se šipkou 8">
              <a:extLst>
                <a:ext uri="{FF2B5EF4-FFF2-40B4-BE49-F238E27FC236}">
                  <a16:creationId xmlns:a16="http://schemas.microsoft.com/office/drawing/2014/main" id="{F3BC8926-29DC-40EB-B621-C05736E200B4}"/>
                </a:ext>
              </a:extLst>
            </p:cNvPr>
            <p:cNvCxnSpPr/>
            <p:nvPr/>
          </p:nvCxnSpPr>
          <p:spPr>
            <a:xfrm>
              <a:off x="899592" y="2152651"/>
              <a:ext cx="288032" cy="415516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římá spojnice se šipkou 23">
              <a:extLst>
                <a:ext uri="{FF2B5EF4-FFF2-40B4-BE49-F238E27FC236}">
                  <a16:creationId xmlns:a16="http://schemas.microsoft.com/office/drawing/2014/main" id="{01E2B1B2-F96F-48E8-8764-031A299C90D0}"/>
                </a:ext>
              </a:extLst>
            </p:cNvPr>
            <p:cNvCxnSpPr/>
            <p:nvPr/>
          </p:nvCxnSpPr>
          <p:spPr>
            <a:xfrm>
              <a:off x="2497536" y="2152651"/>
              <a:ext cx="288032" cy="415516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se šipkou 24">
              <a:extLst>
                <a:ext uri="{FF2B5EF4-FFF2-40B4-BE49-F238E27FC236}">
                  <a16:creationId xmlns:a16="http://schemas.microsoft.com/office/drawing/2014/main" id="{C5C0DB0C-7345-45FD-8E3B-F263215A550F}"/>
                </a:ext>
              </a:extLst>
            </p:cNvPr>
            <p:cNvCxnSpPr/>
            <p:nvPr/>
          </p:nvCxnSpPr>
          <p:spPr>
            <a:xfrm>
              <a:off x="5883500" y="2218532"/>
              <a:ext cx="288032" cy="415516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Přímá spojnice se šipkou 25">
              <a:extLst>
                <a:ext uri="{FF2B5EF4-FFF2-40B4-BE49-F238E27FC236}">
                  <a16:creationId xmlns:a16="http://schemas.microsoft.com/office/drawing/2014/main" id="{1731667C-B85A-4C5B-91B6-88BA293F3D90}"/>
                </a:ext>
              </a:extLst>
            </p:cNvPr>
            <p:cNvCxnSpPr/>
            <p:nvPr/>
          </p:nvCxnSpPr>
          <p:spPr>
            <a:xfrm>
              <a:off x="7514843" y="2204643"/>
              <a:ext cx="288032" cy="415516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3D89D0-BC01-4223-95E1-E4499766E7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Zástupný symbol pro obsah 2">
            <a:extLst>
              <a:ext uri="{FF2B5EF4-FFF2-40B4-BE49-F238E27FC236}">
                <a16:creationId xmlns:a16="http://schemas.microsoft.com/office/drawing/2014/main" id="{030612C5-6910-41DD-9763-1E960216767A}"/>
              </a:ext>
            </a:extLst>
          </p:cNvPr>
          <p:cNvSpPr txBox="1">
            <a:spLocks/>
          </p:cNvSpPr>
          <p:nvPr/>
        </p:nvSpPr>
        <p:spPr bwMode="auto">
          <a:xfrm>
            <a:off x="611188" y="5805488"/>
            <a:ext cx="8229600" cy="1052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1C1C1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r>
              <a:rPr lang="cs-CZ" altLang="cs-CZ" sz="2800" kern="0" dirty="0"/>
              <a:t>A. Fibrilace síní 			C. Atypický </a:t>
            </a:r>
            <a:r>
              <a:rPr lang="cs-CZ" altLang="cs-CZ" sz="2800" kern="0" dirty="0" err="1"/>
              <a:t>flutter</a:t>
            </a:r>
            <a:r>
              <a:rPr lang="cs-CZ" altLang="cs-CZ" sz="2800" kern="0" dirty="0"/>
              <a:t> síní</a:t>
            </a:r>
          </a:p>
          <a:p>
            <a:pPr>
              <a:buFontTx/>
              <a:buNone/>
            </a:pPr>
            <a:r>
              <a:rPr lang="cs-CZ" altLang="cs-CZ" sz="2800" kern="0" dirty="0"/>
              <a:t>B. Typický </a:t>
            </a:r>
            <a:r>
              <a:rPr lang="cs-CZ" altLang="cs-CZ" sz="2800" kern="0" dirty="0" err="1"/>
              <a:t>flutter</a:t>
            </a:r>
            <a:r>
              <a:rPr lang="cs-CZ" altLang="cs-CZ" sz="2800" kern="0" dirty="0"/>
              <a:t> síní		</a:t>
            </a:r>
            <a:r>
              <a:rPr lang="cs-CZ" altLang="cs-CZ" sz="2800" b="1" kern="0" dirty="0"/>
              <a:t>D. Sinusový rytmus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text, mapa&#10;&#10;Popis byl vytvořen automaticky">
            <a:extLst>
              <a:ext uri="{FF2B5EF4-FFF2-40B4-BE49-F238E27FC236}">
                <a16:creationId xmlns:a16="http://schemas.microsoft.com/office/drawing/2014/main" id="{B0CE89E5-32C1-4B96-9B35-52809710A8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9042"/>
            <a:ext cx="9144000" cy="508332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C8D23A9B-2296-4C6B-AA7C-52D7FEF7D51B}"/>
              </a:ext>
            </a:extLst>
          </p:cNvPr>
          <p:cNvGrpSpPr/>
          <p:nvPr/>
        </p:nvGrpSpPr>
        <p:grpSpPr>
          <a:xfrm>
            <a:off x="5580112" y="4077072"/>
            <a:ext cx="3276600" cy="2695575"/>
            <a:chOff x="250825" y="3973513"/>
            <a:chExt cx="3276600" cy="2695575"/>
          </a:xfrm>
        </p:grpSpPr>
        <p:pic>
          <p:nvPicPr>
            <p:cNvPr id="5" name="Picture 5" descr="triangle">
              <a:extLst>
                <a:ext uri="{FF2B5EF4-FFF2-40B4-BE49-F238E27FC236}">
                  <a16:creationId xmlns:a16="http://schemas.microsoft.com/office/drawing/2014/main" id="{563E00FC-1419-4655-BA3C-40F050F128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0" y="3973513"/>
              <a:ext cx="3203575" cy="269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Elipsa 13">
              <a:extLst>
                <a:ext uri="{FF2B5EF4-FFF2-40B4-BE49-F238E27FC236}">
                  <a16:creationId xmlns:a16="http://schemas.microsoft.com/office/drawing/2014/main" id="{71677C9E-121F-4075-A972-02C3B5862C7A}"/>
                </a:ext>
              </a:extLst>
            </p:cNvPr>
            <p:cNvSpPr/>
            <p:nvPr/>
          </p:nvSpPr>
          <p:spPr>
            <a:xfrm>
              <a:off x="250825" y="4221163"/>
              <a:ext cx="360363" cy="4318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7" name="Elipsa 9">
              <a:extLst>
                <a:ext uri="{FF2B5EF4-FFF2-40B4-BE49-F238E27FC236}">
                  <a16:creationId xmlns:a16="http://schemas.microsoft.com/office/drawing/2014/main" id="{2BBB90E6-2FA3-4640-AC1C-C2BC6480613E}"/>
                </a:ext>
              </a:extLst>
            </p:cNvPr>
            <p:cNvSpPr/>
            <p:nvPr/>
          </p:nvSpPr>
          <p:spPr>
            <a:xfrm>
              <a:off x="1258888" y="4221163"/>
              <a:ext cx="360362" cy="4318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8" name="Elipsa 10">
              <a:extLst>
                <a:ext uri="{FF2B5EF4-FFF2-40B4-BE49-F238E27FC236}">
                  <a16:creationId xmlns:a16="http://schemas.microsoft.com/office/drawing/2014/main" id="{16CA6F99-8581-415F-8F2B-5FA3FC478223}"/>
                </a:ext>
              </a:extLst>
            </p:cNvPr>
            <p:cNvSpPr/>
            <p:nvPr/>
          </p:nvSpPr>
          <p:spPr>
            <a:xfrm>
              <a:off x="250825" y="5589588"/>
              <a:ext cx="360363" cy="4318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9" name="Elipsa 11">
              <a:extLst>
                <a:ext uri="{FF2B5EF4-FFF2-40B4-BE49-F238E27FC236}">
                  <a16:creationId xmlns:a16="http://schemas.microsoft.com/office/drawing/2014/main" id="{0B244ECA-4F77-4F2C-B938-40027BC7F27A}"/>
                </a:ext>
              </a:extLst>
            </p:cNvPr>
            <p:cNvSpPr/>
            <p:nvPr/>
          </p:nvSpPr>
          <p:spPr>
            <a:xfrm>
              <a:off x="1331913" y="5589588"/>
              <a:ext cx="360362" cy="4318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0" name="Elipsa 12">
              <a:extLst>
                <a:ext uri="{FF2B5EF4-FFF2-40B4-BE49-F238E27FC236}">
                  <a16:creationId xmlns:a16="http://schemas.microsoft.com/office/drawing/2014/main" id="{E0482F83-F554-452B-8400-EF0E8512E79B}"/>
                </a:ext>
              </a:extLst>
            </p:cNvPr>
            <p:cNvSpPr/>
            <p:nvPr/>
          </p:nvSpPr>
          <p:spPr>
            <a:xfrm>
              <a:off x="2411413" y="5589588"/>
              <a:ext cx="360362" cy="4318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sp>
        <p:nvSpPr>
          <p:cNvPr id="12" name="Elipsa 10">
            <a:extLst>
              <a:ext uri="{FF2B5EF4-FFF2-40B4-BE49-F238E27FC236}">
                <a16:creationId xmlns:a16="http://schemas.microsoft.com/office/drawing/2014/main" id="{16CA6F99-8581-415F-8F2B-5FA3FC478223}"/>
              </a:ext>
            </a:extLst>
          </p:cNvPr>
          <p:cNvSpPr/>
          <p:nvPr/>
        </p:nvSpPr>
        <p:spPr>
          <a:xfrm>
            <a:off x="54546" y="1052984"/>
            <a:ext cx="360363" cy="431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Elipsa 10">
            <a:extLst>
              <a:ext uri="{FF2B5EF4-FFF2-40B4-BE49-F238E27FC236}">
                <a16:creationId xmlns:a16="http://schemas.microsoft.com/office/drawing/2014/main" id="{16CA6F99-8581-415F-8F2B-5FA3FC478223}"/>
              </a:ext>
            </a:extLst>
          </p:cNvPr>
          <p:cNvSpPr/>
          <p:nvPr/>
        </p:nvSpPr>
        <p:spPr>
          <a:xfrm>
            <a:off x="57944" y="1884352"/>
            <a:ext cx="360363" cy="431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4" name="Elipsa 10">
            <a:extLst>
              <a:ext uri="{FF2B5EF4-FFF2-40B4-BE49-F238E27FC236}">
                <a16:creationId xmlns:a16="http://schemas.microsoft.com/office/drawing/2014/main" id="{16CA6F99-8581-415F-8F2B-5FA3FC478223}"/>
              </a:ext>
            </a:extLst>
          </p:cNvPr>
          <p:cNvSpPr/>
          <p:nvPr/>
        </p:nvSpPr>
        <p:spPr>
          <a:xfrm>
            <a:off x="78929" y="3501008"/>
            <a:ext cx="360363" cy="431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5" name="Elipsa 10">
            <a:extLst>
              <a:ext uri="{FF2B5EF4-FFF2-40B4-BE49-F238E27FC236}">
                <a16:creationId xmlns:a16="http://schemas.microsoft.com/office/drawing/2014/main" id="{16CA6F99-8581-415F-8F2B-5FA3FC478223}"/>
              </a:ext>
            </a:extLst>
          </p:cNvPr>
          <p:cNvSpPr/>
          <p:nvPr/>
        </p:nvSpPr>
        <p:spPr>
          <a:xfrm>
            <a:off x="64071" y="4365352"/>
            <a:ext cx="360363" cy="431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6" name="Elipsa 10">
            <a:extLst>
              <a:ext uri="{FF2B5EF4-FFF2-40B4-BE49-F238E27FC236}">
                <a16:creationId xmlns:a16="http://schemas.microsoft.com/office/drawing/2014/main" id="{16CA6F99-8581-415F-8F2B-5FA3FC478223}"/>
              </a:ext>
            </a:extLst>
          </p:cNvPr>
          <p:cNvSpPr/>
          <p:nvPr/>
        </p:nvSpPr>
        <p:spPr>
          <a:xfrm>
            <a:off x="54546" y="5157440"/>
            <a:ext cx="360363" cy="431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4104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76873AFD-E7F8-4CA1-94FD-628A9E4E8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636838"/>
            <a:ext cx="8229600" cy="1143000"/>
          </a:xfrm>
        </p:spPr>
        <p:txBody>
          <a:bodyPr/>
          <a:lstStyle/>
          <a:p>
            <a:r>
              <a:rPr lang="cs-CZ" altLang="cs-CZ"/>
              <a:t>Případ č. 2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82B1E7EA-4461-4874-BD1C-E3D6BA1CD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1267" name="Zástupný symbol pro obsah 2">
            <a:extLst>
              <a:ext uri="{FF2B5EF4-FFF2-40B4-BE49-F238E27FC236}">
                <a16:creationId xmlns:a16="http://schemas.microsoft.com/office/drawing/2014/main" id="{C160516A-CDF8-412B-9457-3D05CAEEA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1268" name="Picture 2" descr="G:\To be distributed+\Brno 2014\SVT dif dg\VONKA ST 4.tif">
            <a:extLst>
              <a:ext uri="{FF2B5EF4-FFF2-40B4-BE49-F238E27FC236}">
                <a16:creationId xmlns:a16="http://schemas.microsoft.com/office/drawing/2014/main" id="{E80B75F8-48B6-475A-91D1-7DD8A3B6A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1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DF63D37C-9CE7-4938-B524-015A3CF3D68C}"/>
              </a:ext>
            </a:extLst>
          </p:cNvPr>
          <p:cNvSpPr txBox="1">
            <a:spLocks/>
          </p:cNvSpPr>
          <p:nvPr/>
        </p:nvSpPr>
        <p:spPr bwMode="auto">
          <a:xfrm>
            <a:off x="611188" y="5805488"/>
            <a:ext cx="8229600" cy="10525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cs-CZ" sz="2800" kern="0" dirty="0">
                <a:solidFill>
                  <a:srgbClr val="1C1C1C"/>
                </a:solidFill>
                <a:latin typeface="+mn-lt"/>
              </a:rPr>
              <a:t>A. Sinusový rytmus		C. Atypický </a:t>
            </a:r>
            <a:r>
              <a:rPr lang="cs-CZ" sz="2800" kern="0" dirty="0" err="1">
                <a:solidFill>
                  <a:srgbClr val="1C1C1C"/>
                </a:solidFill>
                <a:latin typeface="+mn-lt"/>
              </a:rPr>
              <a:t>flutter</a:t>
            </a:r>
            <a:r>
              <a:rPr lang="cs-CZ" sz="2800" kern="0" dirty="0">
                <a:solidFill>
                  <a:srgbClr val="1C1C1C"/>
                </a:solidFill>
                <a:latin typeface="+mn-lt"/>
              </a:rPr>
              <a:t> síní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cs-CZ" sz="2800" kern="0" dirty="0">
                <a:solidFill>
                  <a:srgbClr val="1C1C1C"/>
                </a:solidFill>
                <a:latin typeface="+mn-lt"/>
              </a:rPr>
              <a:t>B. Typický </a:t>
            </a:r>
            <a:r>
              <a:rPr lang="cs-CZ" sz="2800" kern="0" dirty="0" err="1">
                <a:solidFill>
                  <a:srgbClr val="1C1C1C"/>
                </a:solidFill>
                <a:latin typeface="+mn-lt"/>
              </a:rPr>
              <a:t>flutter</a:t>
            </a:r>
            <a:r>
              <a:rPr lang="cs-CZ" sz="2800" kern="0" dirty="0">
                <a:solidFill>
                  <a:srgbClr val="1C1C1C"/>
                </a:solidFill>
                <a:latin typeface="+mn-lt"/>
              </a:rPr>
              <a:t> síní		D. Fibrilace síní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</TotalTime>
  <Words>693</Words>
  <Application>Microsoft Office PowerPoint</Application>
  <PresentationFormat>On-screen Show (4:3)</PresentationFormat>
  <Paragraphs>148</Paragraphs>
  <Slides>44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Wingdings</vt:lpstr>
      <vt:lpstr>Výchozí návrh</vt:lpstr>
      <vt:lpstr>EKG kvíz</vt:lpstr>
      <vt:lpstr>PowerPoint Presentation</vt:lpstr>
      <vt:lpstr>PowerPoint Presentation</vt:lpstr>
      <vt:lpstr>Případ č. 1</vt:lpstr>
      <vt:lpstr>PowerPoint Presentation</vt:lpstr>
      <vt:lpstr>PowerPoint Presentation</vt:lpstr>
      <vt:lpstr>PowerPoint Presentation</vt:lpstr>
      <vt:lpstr>Případ č. 2</vt:lpstr>
      <vt:lpstr>PowerPoint Presentation</vt:lpstr>
      <vt:lpstr>Regularizace rytmu po MAZE ≠ SR</vt:lpstr>
      <vt:lpstr>Jiný příklad….</vt:lpstr>
      <vt:lpstr>Případ č. 3</vt:lpstr>
      <vt:lpstr>18-letá pacientka s palpitacemi</vt:lpstr>
      <vt:lpstr>18-letá pacientka s palpitacemi</vt:lpstr>
      <vt:lpstr>Orthodromní AVRT</vt:lpstr>
      <vt:lpstr>Antidromní AVRT</vt:lpstr>
      <vt:lpstr>FiS + přídatná dráha F.B.I. (fast, broad, irregular)</vt:lpstr>
      <vt:lpstr>Náhlá smrt u WPW</vt:lpstr>
      <vt:lpstr>Jak se přesvědčit, že se jedná na EKG skutečně o preexcitaci?</vt:lpstr>
      <vt:lpstr>Jak rozlišit preexcitaci na EKG? Holterovská monitorace</vt:lpstr>
      <vt:lpstr>Záchyt SVES bez změny morf. QRS komplexu</vt:lpstr>
      <vt:lpstr>Změna morfologie při ergometrii</vt:lpstr>
      <vt:lpstr>Adenosin i.v. demaskuje preexcitaci</vt:lpstr>
      <vt:lpstr>CAVE delta vlna není vždy pozitivní!</vt:lpstr>
      <vt:lpstr>Ablace „vyléčí“ jizvu po spodním IM….</vt:lpstr>
      <vt:lpstr>Případ č. 4</vt:lpstr>
      <vt:lpstr>20-letý mladík bez org. nálezu na srdci</vt:lpstr>
      <vt:lpstr>20-letý mladík bez org. nálezu na srdci</vt:lpstr>
      <vt:lpstr>P vlna je bifasická a pozitivní ve spodních svodech</vt:lpstr>
      <vt:lpstr>Morfologie P vlny</vt:lpstr>
      <vt:lpstr>Síňová tachykardie z ouška LS</vt:lpstr>
      <vt:lpstr>Případ č. 5</vt:lpstr>
      <vt:lpstr>PowerPoint Presentation</vt:lpstr>
      <vt:lpstr>60-letá pacientka s vertigem</vt:lpstr>
      <vt:lpstr>PowerPoint Presentation</vt:lpstr>
      <vt:lpstr>Bigeminické SVES s komorovou odpovědí…</vt:lpstr>
      <vt:lpstr>PowerPoint Presentation</vt:lpstr>
      <vt:lpstr>Efekt ablace….</vt:lpstr>
      <vt:lpstr>PowerPoint Presentation</vt:lpstr>
      <vt:lpstr>Dif dg dle EKG</vt:lpstr>
      <vt:lpstr>SR napoví…</vt:lpstr>
      <vt:lpstr>PowerPoint Presentation</vt:lpstr>
      <vt:lpstr>Pár rad… Na co pozor při EKG diagnostice SVT?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Josef Kautzner</dc:creator>
  <cp:lastModifiedBy>PMI</cp:lastModifiedBy>
  <cp:revision>106</cp:revision>
  <dcterms:created xsi:type="dcterms:W3CDTF">2009-04-28T09:15:43Z</dcterms:created>
  <dcterms:modified xsi:type="dcterms:W3CDTF">2020-01-17T13:09:51Z</dcterms:modified>
</cp:coreProperties>
</file>