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89" r:id="rId2"/>
    <p:sldMasterId id="2147483801" r:id="rId3"/>
    <p:sldMasterId id="2147483816" r:id="rId4"/>
  </p:sldMasterIdLst>
  <p:notesMasterIdLst>
    <p:notesMasterId r:id="rId50"/>
  </p:notesMasterIdLst>
  <p:sldIdLst>
    <p:sldId id="321" r:id="rId5"/>
    <p:sldId id="795" r:id="rId6"/>
    <p:sldId id="581" r:id="rId7"/>
    <p:sldId id="574" r:id="rId8"/>
    <p:sldId id="566" r:id="rId9"/>
    <p:sldId id="6380" r:id="rId10"/>
    <p:sldId id="6379" r:id="rId11"/>
    <p:sldId id="6381" r:id="rId12"/>
    <p:sldId id="281" r:id="rId13"/>
    <p:sldId id="6383" r:id="rId14"/>
    <p:sldId id="6382" r:id="rId15"/>
    <p:sldId id="341" r:id="rId16"/>
    <p:sldId id="568" r:id="rId17"/>
    <p:sldId id="576" r:id="rId18"/>
    <p:sldId id="571" r:id="rId19"/>
    <p:sldId id="802" r:id="rId20"/>
    <p:sldId id="750" r:id="rId21"/>
    <p:sldId id="803" r:id="rId22"/>
    <p:sldId id="6372" r:id="rId23"/>
    <p:sldId id="6376" r:id="rId24"/>
    <p:sldId id="456" r:id="rId25"/>
    <p:sldId id="6373" r:id="rId26"/>
    <p:sldId id="6377" r:id="rId27"/>
    <p:sldId id="529" r:id="rId28"/>
    <p:sldId id="6374" r:id="rId29"/>
    <p:sldId id="6375" r:id="rId30"/>
    <p:sldId id="6367" r:id="rId31"/>
    <p:sldId id="274" r:id="rId32"/>
    <p:sldId id="287" r:id="rId33"/>
    <p:sldId id="349" r:id="rId34"/>
    <p:sldId id="2076" r:id="rId35"/>
    <p:sldId id="804" r:id="rId36"/>
    <p:sldId id="2070" r:id="rId37"/>
    <p:sldId id="284" r:id="rId38"/>
    <p:sldId id="2075" r:id="rId39"/>
    <p:sldId id="2077" r:id="rId40"/>
    <p:sldId id="6365" r:id="rId41"/>
    <p:sldId id="6366" r:id="rId42"/>
    <p:sldId id="6364" r:id="rId43"/>
    <p:sldId id="6368" r:id="rId44"/>
    <p:sldId id="6369" r:id="rId45"/>
    <p:sldId id="6370" r:id="rId46"/>
    <p:sldId id="6384" r:id="rId47"/>
    <p:sldId id="6378" r:id="rId48"/>
    <p:sldId id="6385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7C80"/>
    <a:srgbClr val="66FF99"/>
    <a:srgbClr val="00FFFF"/>
    <a:srgbClr val="FFFFCC"/>
    <a:srgbClr val="993366"/>
    <a:srgbClr val="007A3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6" autoAdjust="0"/>
    <p:restoredTop sz="95037" autoAdjust="0"/>
  </p:normalViewPr>
  <p:slideViewPr>
    <p:cSldViewPr snapToGrid="0">
      <p:cViewPr varScale="1">
        <p:scale>
          <a:sx n="74" d="100"/>
          <a:sy n="74" d="100"/>
        </p:scale>
        <p:origin x="91" y="2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7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45E87-05BE-43A4-98DD-3E024C1E4792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A45D2-87A6-4897-B01D-9C113F00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33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Amgen Proprietary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418035-13B2-42E0-AABA-0EC5C7E63C6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46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D369C-7987-45CB-ADDB-40F58C1C646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0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D4010-6FBA-4F4C-B0C2-9373F189E22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8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3E035-818D-41A5-91A8-512C6549DE4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08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1760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508000" y="1752600"/>
            <a:ext cx="11074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0961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0769"/>
            <a:ext cx="11343051" cy="4176465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800"/>
            </a:lvl1pPr>
            <a:lvl2pPr>
              <a:defRPr sz="1600"/>
            </a:lvl2pPr>
            <a:lvl3pPr>
              <a:buClr>
                <a:schemeClr val="bg2"/>
              </a:buClr>
              <a:defRPr sz="1400"/>
            </a:lvl3pPr>
            <a:lvl4pPr>
              <a:defRPr sz="1200"/>
            </a:lvl4pPr>
            <a:lvl5pPr>
              <a:buClr>
                <a:schemeClr val="bg2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392" y="5589240"/>
            <a:ext cx="10972800" cy="36004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43934" y="6021389"/>
            <a:ext cx="11521017" cy="28733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757182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06B6-F97E-49B2-8DA0-DB3E161B246B}" type="datetimeFigureOut">
              <a:rPr lang="en-US" smtClean="0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1/17/2020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6D3D-87A9-42BD-879E-8AF8A47D891F}" type="slidenum">
              <a:rPr lang="en-US" smtClean="0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709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06B6-F97E-49B2-8DA0-DB3E161B246B}" type="datetimeFigureOut">
              <a:rPr lang="en-US" smtClean="0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1/17/2020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6D3D-87A9-42BD-879E-8AF8A47D891F}" type="slidenum">
              <a:rPr lang="en-US" smtClean="0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838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73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06B6-F97E-49B2-8DA0-DB3E161B246B}" type="datetimeFigureOut">
              <a:rPr lang="en-US" smtClean="0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1/17/2020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6D3D-87A9-42BD-879E-8AF8A47D891F}" type="slidenum">
              <a:rPr lang="en-US" smtClean="0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64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06B6-F97E-49B2-8DA0-DB3E161B246B}" type="datetimeFigureOut">
              <a:rPr lang="en-US" smtClean="0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1/17/2020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6D3D-87A9-42BD-879E-8AF8A47D891F}" type="slidenum">
              <a:rPr lang="en-US" smtClean="0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07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5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8069E-3D34-4AE7-B7AC-0CE0CFED513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79" y="6181027"/>
            <a:ext cx="1183415" cy="63904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6351" y="6215101"/>
            <a:ext cx="806628" cy="60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51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06B6-F97E-49B2-8DA0-DB3E161B246B}" type="datetimeFigureOut">
              <a:rPr lang="en-US" smtClean="0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1/17/2020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6D3D-87A9-42BD-879E-8AF8A47D891F}" type="slidenum">
              <a:rPr lang="en-US" smtClean="0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012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06B6-F97E-49B2-8DA0-DB3E161B246B}" type="datetimeFigureOut">
              <a:rPr lang="en-US" smtClean="0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1/17/2020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6D3D-87A9-42BD-879E-8AF8A47D891F}" type="slidenum">
              <a:rPr lang="en-US" smtClean="0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487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06B6-F97E-49B2-8DA0-DB3E161B246B}" type="datetimeFigureOut">
              <a:rPr lang="en-US" smtClean="0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1/17/2020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6D3D-87A9-42BD-879E-8AF8A47D891F}" type="slidenum">
              <a:rPr lang="en-US" smtClean="0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224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06B6-F97E-49B2-8DA0-DB3E161B246B}" type="datetimeFigureOut">
              <a:rPr lang="en-US" smtClean="0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1/17/2020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6D3D-87A9-42BD-879E-8AF8A47D891F}" type="slidenum">
              <a:rPr lang="en-US" smtClean="0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95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06B6-F97E-49B2-8DA0-DB3E161B246B}" type="datetimeFigureOut">
              <a:rPr lang="en-US" smtClean="0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1/17/2020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6D3D-87A9-42BD-879E-8AF8A47D891F}" type="slidenum">
              <a:rPr lang="en-US" smtClean="0">
                <a:solidFill>
                  <a:prstClr val="black"/>
                </a:solidFill>
                <a:cs typeface="Arial" charset="0"/>
                <a:sym typeface="Lucida Grande" charset="0"/>
              </a:rPr>
              <a:pPr/>
              <a:t>‹#›</a:t>
            </a:fld>
            <a:endParaRPr lang="en-US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85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EDFB1-6BA5-4144-B56E-39E20F486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F7A0F84-E6C5-401D-B6CA-05C2E2ADD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8EB243-BAD2-47D0-9DFD-F6FEC1EF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D9FF-E148-4821-A718-9660341CAC0B}" type="datetimeFigureOut">
              <a:rPr lang="cs-CZ" smtClean="0"/>
              <a:t>17.1.2020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896875-65A9-43AA-838A-9119F48CB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6E4DCA-2736-4B85-B9AC-BCBAB902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6FAF-B0C1-428E-94CA-043C35E5F1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089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6CD417-FF10-4EFA-994C-46E5238FF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740230-85CC-4335-A49D-29B4DDFD8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2EEA31-EF77-4505-8FB5-D094EB51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D9FF-E148-4821-A718-9660341CAC0B}" type="datetimeFigureOut">
              <a:rPr lang="cs-CZ" smtClean="0"/>
              <a:t>17.1.2020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B51666-23EC-481D-A011-63E473E46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0F4709-CF9C-481E-8814-BD08556C6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6FAF-B0C1-428E-94CA-043C35E5F1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65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79534C-CBFA-47F6-B422-4C5C12D10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6F4C341-0E66-4B97-88D0-579071A1A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F5D2BD-2ABF-4612-A902-9AEE5018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D9FF-E148-4821-A718-9660341CAC0B}" type="datetimeFigureOut">
              <a:rPr lang="cs-CZ" smtClean="0"/>
              <a:t>17.1.2020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C4A08A-3983-4B34-AC14-EC8EFC63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2EFD25-41D8-41D9-847D-316E125F7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6FAF-B0C1-428E-94CA-043C35E5F1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7538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781B8F-DA1A-49BE-B700-CFDC522EC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634C87-5CA8-4864-B73F-560D8D7EF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04D268C-C9D5-4CDB-BD35-98C822103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0D2C7D-437F-468F-9E8F-141CF150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D9FF-E148-4821-A718-9660341CAC0B}" type="datetimeFigureOut">
              <a:rPr lang="cs-CZ" smtClean="0"/>
              <a:t>17.1.2020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4F6DD0D-80A0-412A-BAD8-F58ECB88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C17116-1BF4-4FE3-8708-24AC8F6A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6FAF-B0C1-428E-94CA-043C35E5F1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599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0ACC04-C2BE-436C-9BB9-FE82EF78E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15ABF3E-FC45-40DB-BA15-B352E20B0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CA77597-65B3-4B67-A4C6-01F5382FF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0D0B90B-1B87-41C0-81B8-904A344234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3BEC1CA-72B9-4B0D-A70B-83805D6F4D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67E3A26-1B8E-43B1-BD75-35EB82A43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D9FF-E148-4821-A718-9660341CAC0B}" type="datetimeFigureOut">
              <a:rPr lang="cs-CZ" smtClean="0"/>
              <a:t>17.1.2020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A04ACD4-276F-4F3A-A166-E2BCDC948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85A6C58-F6F8-4B4D-90B2-07D4A584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6FAF-B0C1-428E-94CA-043C35E5F1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56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7F514-1345-455B-984F-3E0FFE39101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39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D31A08-A213-4248-BA16-E23055BC0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3CFA1BE-6004-4063-ADDB-FEAB5AEE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D9FF-E148-4821-A718-9660341CAC0B}" type="datetimeFigureOut">
              <a:rPr lang="cs-CZ" smtClean="0"/>
              <a:t>17.1.2020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8CCBFEB-CB27-4024-A95F-9B6495B92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07972F-60EB-4306-B472-F2724B6B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6FAF-B0C1-428E-94CA-043C35E5F1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326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331A872-159D-435F-8A19-04CA5E4C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D9FF-E148-4821-A718-9660341CAC0B}" type="datetimeFigureOut">
              <a:rPr lang="cs-CZ" smtClean="0"/>
              <a:t>17.1.2020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91E4D09-622D-4834-A710-AC4B44CB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4FB6BEC-E999-4C12-B52B-C7B1200E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6FAF-B0C1-428E-94CA-043C35E5F1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65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3824D-BF65-4A2A-BA39-8C7C3D26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1E7952-4E1C-4C9C-B8D5-73ECA534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AA49222-A980-4F80-8CEF-E19128C98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A071F2-0372-4348-9B68-62C77BE9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D9FF-E148-4821-A718-9660341CAC0B}" type="datetimeFigureOut">
              <a:rPr lang="cs-CZ" smtClean="0"/>
              <a:t>17.1.2020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CD05284-3CA3-4E2C-95B5-289CC8D40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701228D-D23D-46E7-92E0-F5036DE6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6FAF-B0C1-428E-94CA-043C35E5F1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543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E0AA6-80AA-4C0B-A2CE-CD728855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096EDCF-8D51-4685-82B2-A9B993450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915411D-AA7A-4014-B00D-A4C767E13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78CC56C-FCCF-4F74-AE9F-FBC99AF22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D9FF-E148-4821-A718-9660341CAC0B}" type="datetimeFigureOut">
              <a:rPr lang="cs-CZ" smtClean="0"/>
              <a:t>17.1.2020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7DE2F0-CD97-432C-A8FF-DEEF2A4CE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AE6208-C05F-4712-9E4D-4BB9F88D7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6FAF-B0C1-428E-94CA-043C35E5F1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4185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EBA13E-F422-4E9D-98E1-47B4345A7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CDB541A-47D5-4AD5-95B7-3E5B492CD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801B7D-2148-4DC7-AE0E-D3A39B22A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D9FF-E148-4821-A718-9660341CAC0B}" type="datetimeFigureOut">
              <a:rPr lang="cs-CZ" smtClean="0"/>
              <a:t>17.1.2020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4F801F-4CDD-497F-90DA-9CA5B76FB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253502-C4FB-4E47-AA6C-A9B90281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6FAF-B0C1-428E-94CA-043C35E5F1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9144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C51617E-BA2E-4819-94A5-C41DE85B00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726FAA-6B6C-4B32-A13A-BE3F1DAA6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E2E267-5C79-4DF4-AE1A-50E8F099B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D9FF-E148-4821-A718-9660341CAC0B}" type="datetimeFigureOut">
              <a:rPr lang="cs-CZ" smtClean="0"/>
              <a:t>17.1.2020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9FB9EB-22CF-4B72-B5DF-22C2980DE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F1198A-5E7B-4BAA-9C90-5EF4196C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6FAF-B0C1-428E-94CA-043C35E5F1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171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369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10363200" cy="4495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09692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486" y="1600203"/>
            <a:ext cx="5513916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520267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2066355A-084C-D24E-9AD2-7E4FC41EA62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4365" y="6462945"/>
            <a:ext cx="11120405" cy="258532"/>
          </a:xfrm>
        </p:spPr>
        <p:txBody>
          <a:bodyPr wrap="square" anchor="b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230188" indent="0">
              <a:buNone/>
              <a:defRPr/>
            </a:lvl2pPr>
            <a:lvl3pPr marL="514350" indent="0">
              <a:buNone/>
              <a:defRPr/>
            </a:lvl3pPr>
            <a:lvl4pPr marL="690563" indent="0">
              <a:buNone/>
              <a:defRPr/>
            </a:lvl4pPr>
            <a:lvl5pPr marL="912812" indent="0">
              <a:buNone/>
              <a:defRPr/>
            </a:lvl5pPr>
          </a:lstStyle>
          <a:p>
            <a:pPr lvl="0"/>
            <a:r>
              <a:rPr lang="en-GB" noProof="0" dirty="0"/>
              <a:t>Click to edit reference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368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432">
          <p15:clr>
            <a:srgbClr val="FBAE40"/>
          </p15:clr>
        </p15:guide>
        <p15:guide id="4" orient="horz" pos="1224">
          <p15:clr>
            <a:srgbClr val="FBAE40"/>
          </p15:clr>
        </p15:guide>
        <p15:guide id="5" orient="horz" pos="4176">
          <p15:clr>
            <a:srgbClr val="FBAE40"/>
          </p15:clr>
        </p15:guide>
        <p15:guide id="6" pos="28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DA3412-A713-4E05-A796-D229D5C49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BC8972-EBAC-4DB2-9836-5E8119DD1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0FBB3A-271B-49EC-83B3-E56E8D08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A435-317D-4F69-BF6F-E9BBADF22A64}" type="datetimeFigureOut">
              <a:rPr lang="cs-CZ" smtClean="0"/>
              <a:t>17.1.2020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FAE41A-3915-403A-88B3-208A9AF8C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940929-70EC-4114-93B2-DBF1DA09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D63-D519-455E-9565-B21A66028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2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5340C-7394-4100-8201-B4E414C3AED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34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D90F3-1FE2-44B9-B82D-8D4A2853E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0CB294-83D4-4DF4-B41F-4B3CE58D6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9CF969-8D48-4053-932F-45C84843F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A435-317D-4F69-BF6F-E9BBADF22A64}" type="datetimeFigureOut">
              <a:rPr lang="cs-CZ" smtClean="0"/>
              <a:t>17.1.2020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1FCC33-FDDE-40C5-8E32-A908C4303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28F6E6-545D-44B0-BE23-63A22EEF3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D63-D519-455E-9565-B21A66028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5778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B3E563-0A21-48FB-AB89-7C001DFF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302114-3209-4F41-82CC-1C67F192D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E81760-E5F6-4FC2-AEA6-DC3F6FBF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A435-317D-4F69-BF6F-E9BBADF22A64}" type="datetimeFigureOut">
              <a:rPr lang="cs-CZ" smtClean="0"/>
              <a:t>17.1.2020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1238EB-7B65-4270-B6FC-AD71E533A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798700-E1DB-4412-BF7A-CF5E043C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D63-D519-455E-9565-B21A66028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008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89DFB8-7F95-4D5B-AF12-D2C0B1751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811F56-E453-43A8-91C7-FF03043E5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D2ACFD6-D999-45EC-B0F6-4BC1538A7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B44B65-88EF-4A94-A71F-C81FD7B33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A435-317D-4F69-BF6F-E9BBADF22A64}" type="datetimeFigureOut">
              <a:rPr lang="cs-CZ" smtClean="0"/>
              <a:t>17.1.2020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DB4BF0-BD97-4C47-9A8E-679C720E0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0F4503-8653-4678-9C92-EFDA5CC9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D63-D519-455E-9565-B21A66028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33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AF0C6B-E22D-45EF-A181-BA3C9F86F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5E6DBC-EACE-43FF-9581-A507584CD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46C7839-5083-459F-8F32-B85B7E06F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C08E3C5-82ED-450E-B286-EA2E5BF37B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E511EE9-0AE8-4928-8DBF-5C028FCC8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6DE1F93-FB14-448E-AE30-F517C204C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A435-317D-4F69-BF6F-E9BBADF22A64}" type="datetimeFigureOut">
              <a:rPr lang="cs-CZ" smtClean="0"/>
              <a:t>17.1.2020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FF5F4B7-4D78-4C08-9A83-EF04DC279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4C09956-BE1E-4943-965D-569C7EF4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D63-D519-455E-9565-B21A66028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7327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91045-A4C4-42FB-A2BD-7D5431149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4497450-F939-4DA1-856B-381C3299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A435-317D-4F69-BF6F-E9BBADF22A64}" type="datetimeFigureOut">
              <a:rPr lang="cs-CZ" smtClean="0"/>
              <a:t>17.1.2020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A09189C-5499-43A8-8CB3-A70C29A49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2360644-1A74-4562-AFB7-0FBF8FA5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D63-D519-455E-9565-B21A66028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9489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2F51167-5FE4-4262-B296-0B3688B9B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A435-317D-4F69-BF6F-E9BBADF22A64}" type="datetimeFigureOut">
              <a:rPr lang="cs-CZ" smtClean="0"/>
              <a:t>17.1.2020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1C8CC63-697D-495F-A3E8-821F6778A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5507C5-C158-4770-BCC6-B20BC3AD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D63-D519-455E-9565-B21A66028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1531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6153E2-9922-4A3B-904E-E53D842D3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B908F1-6E4F-4221-98CC-5251AD290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93A5FE-03B6-49E2-8E85-895D779CA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91E4FFD-0143-42B5-8136-159412EFF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A435-317D-4F69-BF6F-E9BBADF22A64}" type="datetimeFigureOut">
              <a:rPr lang="cs-CZ" smtClean="0"/>
              <a:t>17.1.2020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182DF94-BAC9-45D5-91A6-DC36DD328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E0B89F-F5B5-4A4B-9B84-CDCBE505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D63-D519-455E-9565-B21A66028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275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F1018-1802-43A0-98D5-E83565D7E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0979160-F30C-4BFF-B8B8-1E981DE33B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66DD065-C6FE-4814-9C95-227A64437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9C8768-ECF4-4EAC-B270-FB82E5539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A435-317D-4F69-BF6F-E9BBADF22A64}" type="datetimeFigureOut">
              <a:rPr lang="cs-CZ" smtClean="0"/>
              <a:t>17.1.2020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1ED5EA-EA07-4B6F-A3E6-8893F4E94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92C0BD-023F-489F-95A2-23E754611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D63-D519-455E-9565-B21A66028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8362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2C2745-D8FB-49C1-905D-A061F018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4AA9454-B009-400B-B045-D000DD2E2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C90D85-0717-4655-B529-5FC6D4EB0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A435-317D-4F69-BF6F-E9BBADF22A64}" type="datetimeFigureOut">
              <a:rPr lang="cs-CZ" smtClean="0"/>
              <a:t>17.1.2020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8EDA03-9C2E-471E-BB8C-7A5C2BAE9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A631A4-9C91-4D39-AF3F-D448769C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D63-D519-455E-9565-B21A66028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12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6FF191B-4983-42DA-ABD9-C059A0BCC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C8D4A65-5628-4473-8771-17CEC8E05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3F58E8-4A50-4579-A45F-74FA04A8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A435-317D-4F69-BF6F-E9BBADF22A64}" type="datetimeFigureOut">
              <a:rPr lang="cs-CZ" smtClean="0"/>
              <a:t>17.1.2020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1D3D82-8A31-4A07-9F08-FF61FD275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F96C7B-3D3C-4DE8-AE1F-AAB0F738A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D63-D519-455E-9565-B21A66028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99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56710-C193-4705-BD7E-F8ADFC1D206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0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7" y="617711"/>
            <a:ext cx="11222376" cy="625877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211F1-D73B-4FC0-B3F5-105D2D28AF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6469657"/>
            <a:ext cx="6096000" cy="371475"/>
          </a:xfrm>
        </p:spPr>
        <p:txBody>
          <a:bodyPr anchor="b"/>
          <a:lstStyle>
            <a:lvl1pPr marL="0" indent="0">
              <a:buNone/>
              <a:defRPr sz="800" b="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5374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F43D5-9094-4DC7-A906-C8741AF5C01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5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F4110-DFCD-4653-956B-671EEF468E1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3A9CA-D5AB-42E1-AF3F-EEEE84A304D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9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8BF32-3F67-4ED3-BB95-106CDF04F1C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3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8BC929-BEB9-46DA-8EC0-3AAFEDDEB1BB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5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8BC929-BEB9-46DA-8EC0-3AAFEDDEB1BB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7" name="Picture 2" descr="wordsablona_top">
            <a:extLst>
              <a:ext uri="{FF2B5EF4-FFF2-40B4-BE49-F238E27FC236}">
                <a16:creationId xmlns:a16="http://schemas.microsoft.com/office/drawing/2014/main" id="{D2835BA7-4122-4C5C-9687-2D9711804C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" y="6350"/>
            <a:ext cx="12185649" cy="102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BE8BB8C-B342-4B25-851B-C0710A4B650B}"/>
              </a:ext>
            </a:extLst>
          </p:cNvPr>
          <p:cNvSpPr txBox="1"/>
          <p:nvPr userDrawn="1"/>
        </p:nvSpPr>
        <p:spPr>
          <a:xfrm>
            <a:off x="3405276" y="1190038"/>
            <a:ext cx="4040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prstClr val="black"/>
                </a:solidFill>
                <a:cs typeface="Arial" charset="0"/>
                <a:sym typeface="Lucida Grande" charset="0"/>
              </a:rPr>
              <a:t>Deklarace konfliktu zájmů</a:t>
            </a:r>
            <a:endParaRPr lang="en-US" sz="2800" b="1" dirty="0">
              <a:solidFill>
                <a:prstClr val="black"/>
              </a:solidFill>
              <a:cs typeface="Arial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2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1892F59-0BD8-4EB8-B9D7-2B906A9C6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B636871-6279-4115-958E-66DE6E4CF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CE54F6-1342-4129-89B7-C0B8DFA7E5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DD9FF-E148-4821-A718-9660341CAC0B}" type="datetimeFigureOut">
              <a:rPr lang="cs-CZ" smtClean="0"/>
              <a:t>17.1.2020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EC09F0-06E2-4974-9340-02A3A25AE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8B60CB-1A0B-4371-B5B7-1BD1BACB6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E6FAF-B0C1-428E-94CA-043C35E5F1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92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5B6EF0E-DD7F-4122-9DC2-4B37402E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D38214-B6A6-4FD4-8E6A-E3D54983B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3236E6-64E9-4281-9B5D-A9CD901D9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7A435-317D-4F69-BF6F-E9BBADF22A64}" type="datetimeFigureOut">
              <a:rPr lang="cs-CZ" smtClean="0"/>
              <a:t>17.1.2020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046BEC-2981-4006-A0FF-04A26BCF53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168BF1-F484-4C55-BDF2-CE76EAEEE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83D63-D519-455E-9565-B21A66028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59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3792539" y="3553168"/>
            <a:ext cx="47212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</a:rPr>
              <a:t>Aleš Linhart</a:t>
            </a:r>
          </a:p>
          <a:p>
            <a:pPr algn="ctr" fontAlgn="base">
              <a:lnSpc>
                <a:spcPct val="90000"/>
              </a:lnSpc>
              <a:spcAft>
                <a:spcPct val="0"/>
              </a:spcAft>
            </a:pPr>
            <a:endParaRPr lang="cs-CZ" sz="2800" b="1" dirty="0">
              <a:solidFill>
                <a:srgbClr val="000000"/>
              </a:solidFill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cs-CZ" sz="2400" b="1" dirty="0">
                <a:solidFill>
                  <a:srgbClr val="CC0000"/>
                </a:solidFill>
              </a:rPr>
              <a:t>II. interní klinika 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cs-CZ" sz="2400" b="1" dirty="0">
                <a:solidFill>
                  <a:srgbClr val="CC0000"/>
                </a:solidFill>
              </a:rPr>
              <a:t>kardiologie a angiologie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cs-CZ" sz="2400" b="1" dirty="0">
                <a:solidFill>
                  <a:srgbClr val="002060"/>
                </a:solidFill>
              </a:rPr>
              <a:t>Komplexní kardiovaskulární centrum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cs-CZ" sz="2400" b="1" dirty="0">
                <a:solidFill>
                  <a:srgbClr val="CC0000"/>
                </a:solidFill>
              </a:rPr>
              <a:t>VFN a 1. LF UK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cs-CZ" sz="2400" b="1" dirty="0">
                <a:solidFill>
                  <a:srgbClr val="CC0000"/>
                </a:solidFill>
              </a:rPr>
              <a:t>Praha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cs-CZ" sz="2400" dirty="0">
              <a:solidFill>
                <a:srgbClr val="CC0000"/>
              </a:solidFill>
            </a:endParaRPr>
          </a:p>
        </p:txBody>
      </p:sp>
      <p:pic>
        <p:nvPicPr>
          <p:cNvPr id="7" name="Picture 4" descr="logo"/>
          <p:cNvPicPr>
            <a:picLocks noChangeAspect="1" noChangeArrowheads="1"/>
          </p:cNvPicPr>
          <p:nvPr/>
        </p:nvPicPr>
        <p:blipFill>
          <a:blip r:embed="rId2">
            <a:lum bright="-6000" contrast="1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724402"/>
            <a:ext cx="1873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576" y="4617589"/>
            <a:ext cx="1907038" cy="19070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86" y="54666"/>
            <a:ext cx="2054268" cy="1479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56360" y="1826935"/>
            <a:ext cx="10993582" cy="1470025"/>
          </a:xfrm>
        </p:spPr>
        <p:txBody>
          <a:bodyPr>
            <a:noAutofit/>
          </a:bodyPr>
          <a:lstStyle/>
          <a:p>
            <a:r>
              <a:rPr lang="cs-CZ" b="1" dirty="0"/>
              <a:t>Nová doporučení ESC v léčbě ICHS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90694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13C1949-6262-4DE6-9ED8-F85CD62C7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17" y="997527"/>
            <a:ext cx="9636729" cy="518836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9466239D-D487-4626-AA4C-E85457CF4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21395"/>
            <a:ext cx="10972800" cy="876132"/>
          </a:xfrm>
        </p:spPr>
        <p:txBody>
          <a:bodyPr/>
          <a:lstStyle/>
          <a:p>
            <a:r>
              <a:rPr lang="cs-CZ" dirty="0"/>
              <a:t>Posouzení rizikovosti nemocných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7FA1EFC-C5EE-4D05-8B35-8CA0587AF04F}"/>
              </a:ext>
            </a:extLst>
          </p:cNvPr>
          <p:cNvSpPr/>
          <p:nvPr/>
        </p:nvSpPr>
        <p:spPr>
          <a:xfrm>
            <a:off x="6468768" y="6465394"/>
            <a:ext cx="5240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Knuuti</a:t>
            </a:r>
            <a:r>
              <a:rPr lang="cs-CZ" dirty="0">
                <a:solidFill>
                  <a:srgbClr val="0070C0"/>
                </a:solidFill>
              </a:rPr>
              <a:t> J et al. </a:t>
            </a:r>
            <a:r>
              <a:rPr lang="en-US" dirty="0">
                <a:solidFill>
                  <a:srgbClr val="0070C0"/>
                </a:solidFill>
              </a:rPr>
              <a:t>European Heart Journal (2019) 00, 1</a:t>
            </a:r>
            <a:r>
              <a:rPr lang="cs-CZ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rgbClr val="0070C0"/>
                </a:solidFill>
              </a:rPr>
              <a:t>71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22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2C28EA-5E92-41C7-8536-F0964F46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predikující vysoké riziko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3A635D-7A98-45EF-8A21-206F35607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371118" cy="452596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cs-CZ" dirty="0"/>
              <a:t>EKG : </a:t>
            </a:r>
            <a:r>
              <a:rPr lang="cs-CZ" dirty="0" err="1"/>
              <a:t>Duke</a:t>
            </a:r>
            <a:r>
              <a:rPr lang="cs-CZ" dirty="0"/>
              <a:t> kritéria s mortalitou  &gt; 3%</a:t>
            </a:r>
          </a:p>
          <a:p>
            <a:pPr>
              <a:spcAft>
                <a:spcPts val="1800"/>
              </a:spcAft>
            </a:pPr>
            <a:r>
              <a:rPr lang="cs-CZ" dirty="0"/>
              <a:t>SPECT: &gt; 10% myokardu LK ischémie</a:t>
            </a:r>
          </a:p>
          <a:p>
            <a:pPr>
              <a:spcAft>
                <a:spcPts val="1800"/>
              </a:spcAft>
            </a:pPr>
            <a:r>
              <a:rPr lang="cs-CZ" dirty="0"/>
              <a:t>Zátěžová echokardiografie: &gt; 3 segmenty</a:t>
            </a:r>
          </a:p>
          <a:p>
            <a:pPr>
              <a:spcAft>
                <a:spcPts val="1800"/>
              </a:spcAft>
            </a:pPr>
            <a:r>
              <a:rPr lang="cs-CZ" dirty="0"/>
              <a:t>Zátěžová CMRI: &gt; 2 segmenty</a:t>
            </a:r>
          </a:p>
          <a:p>
            <a:pPr>
              <a:spcAft>
                <a:spcPts val="1800"/>
              </a:spcAft>
            </a:pPr>
            <a:r>
              <a:rPr lang="cs-CZ" dirty="0"/>
              <a:t>CTA nebo ICA: 3VD / kmen / RIA s proximálním postižením</a:t>
            </a:r>
          </a:p>
          <a:p>
            <a:pPr>
              <a:spcAft>
                <a:spcPts val="1800"/>
              </a:spcAft>
            </a:pPr>
            <a:r>
              <a:rPr lang="cs-CZ" dirty="0"/>
              <a:t>Invazivní funkční testy: FFR≤0,8 nebo </a:t>
            </a:r>
            <a:r>
              <a:rPr lang="cs-CZ" dirty="0" err="1"/>
              <a:t>iwFR</a:t>
            </a:r>
            <a:r>
              <a:rPr lang="cs-CZ" dirty="0"/>
              <a:t> ≤0,89 </a:t>
            </a:r>
          </a:p>
          <a:p>
            <a:pPr>
              <a:spcAft>
                <a:spcPts val="1800"/>
              </a:spcAft>
            </a:pPr>
            <a:endParaRPr lang="cs-CZ" dirty="0"/>
          </a:p>
          <a:p>
            <a:pPr>
              <a:spcAft>
                <a:spcPts val="1800"/>
              </a:spcAft>
            </a:pPr>
            <a:endParaRPr lang="cs-CZ" dirty="0"/>
          </a:p>
          <a:p>
            <a:pPr>
              <a:spcAft>
                <a:spcPts val="1800"/>
              </a:spcAft>
            </a:pPr>
            <a:endParaRPr lang="cs-CZ" dirty="0"/>
          </a:p>
          <a:p>
            <a:pPr>
              <a:spcAft>
                <a:spcPts val="1800"/>
              </a:spcAft>
            </a:pP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B33F16C-6322-4719-9A9F-E82835A34823}"/>
              </a:ext>
            </a:extLst>
          </p:cNvPr>
          <p:cNvSpPr/>
          <p:nvPr/>
        </p:nvSpPr>
        <p:spPr>
          <a:xfrm>
            <a:off x="6468768" y="6465394"/>
            <a:ext cx="5240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Knuuti</a:t>
            </a:r>
            <a:r>
              <a:rPr lang="cs-CZ" dirty="0">
                <a:solidFill>
                  <a:srgbClr val="0070C0"/>
                </a:solidFill>
              </a:rPr>
              <a:t> J et al. </a:t>
            </a:r>
            <a:r>
              <a:rPr lang="en-US" dirty="0">
                <a:solidFill>
                  <a:srgbClr val="0070C0"/>
                </a:solidFill>
              </a:rPr>
              <a:t>European Heart Journal (2019) 00, 1</a:t>
            </a:r>
            <a:r>
              <a:rPr lang="cs-CZ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rgbClr val="0070C0"/>
                </a:solidFill>
              </a:rPr>
              <a:t>71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4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OMT vs. PCI a prognóza pacientů u rozdílného rozsahu ischemického myokardu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051B27E-0FDC-4477-BC7F-9428FF8E0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500" r="9000"/>
          <a:stretch/>
        </p:blipFill>
        <p:spPr>
          <a:xfrm>
            <a:off x="2285562" y="1711241"/>
            <a:ext cx="7543800" cy="4456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07075" y="6308727"/>
            <a:ext cx="5048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solidFill>
                  <a:srgbClr val="0070C0"/>
                </a:solidFill>
              </a:rPr>
              <a:t>Hachamovitch</a:t>
            </a:r>
            <a:r>
              <a:rPr lang="en-US" sz="1600" dirty="0">
                <a:solidFill>
                  <a:srgbClr val="0070C0"/>
                </a:solidFill>
              </a:rPr>
              <a:t> R. EHJ 2011;32:1012-1024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628181" y="2461747"/>
            <a:ext cx="0" cy="315166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690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>
            <a:extLst>
              <a:ext uri="{FF2B5EF4-FFF2-40B4-BE49-F238E27FC236}">
                <a16:creationId xmlns:a16="http://schemas.microsoft.com/office/drawing/2014/main" id="{0D609914-6657-A441-AF9E-5EBB7EA87D2A}"/>
              </a:ext>
            </a:extLst>
          </p:cNvPr>
          <p:cNvGrpSpPr/>
          <p:nvPr/>
        </p:nvGrpSpPr>
        <p:grpSpPr>
          <a:xfrm>
            <a:off x="1010114" y="106280"/>
            <a:ext cx="10171771" cy="6412638"/>
            <a:chOff x="869795" y="94757"/>
            <a:chExt cx="10171771" cy="6412638"/>
          </a:xfrm>
        </p:grpSpPr>
        <p:pic>
          <p:nvPicPr>
            <p:cNvPr id="2" name="Obrázek 1">
              <a:extLst>
                <a:ext uri="{FF2B5EF4-FFF2-40B4-BE49-F238E27FC236}">
                  <a16:creationId xmlns:a16="http://schemas.microsoft.com/office/drawing/2014/main" id="{56178755-0EDD-A846-A7A8-443B0C871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9795" y="94757"/>
              <a:ext cx="10171771" cy="6412638"/>
            </a:xfrm>
            <a:prstGeom prst="rect">
              <a:avLst/>
            </a:prstGeom>
          </p:spPr>
        </p:pic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78F92281-5465-1843-AF64-16B349D14CAA}"/>
                </a:ext>
              </a:extLst>
            </p:cNvPr>
            <p:cNvSpPr txBox="1"/>
            <p:nvPr/>
          </p:nvSpPr>
          <p:spPr>
            <a:xfrm>
              <a:off x="6735336" y="1538868"/>
              <a:ext cx="646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???</a:t>
              </a:r>
            </a:p>
          </p:txBody>
        </p:sp>
      </p:grpSp>
      <p:sp>
        <p:nvSpPr>
          <p:cNvPr id="7" name="TextovéPole 6">
            <a:extLst>
              <a:ext uri="{FF2B5EF4-FFF2-40B4-BE49-F238E27FC236}">
                <a16:creationId xmlns:a16="http://schemas.microsoft.com/office/drawing/2014/main" id="{98F26214-2A0A-1049-AE93-136FB768205F}"/>
              </a:ext>
            </a:extLst>
          </p:cNvPr>
          <p:cNvSpPr txBox="1"/>
          <p:nvPr/>
        </p:nvSpPr>
        <p:spPr>
          <a:xfrm>
            <a:off x="5333070" y="2405317"/>
            <a:ext cx="64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???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4CC3B66A-C57D-7F42-A9C5-C856B89BAFF2}"/>
              </a:ext>
            </a:extLst>
          </p:cNvPr>
          <p:cNvSpPr/>
          <p:nvPr/>
        </p:nvSpPr>
        <p:spPr>
          <a:xfrm>
            <a:off x="7304977" y="4226683"/>
            <a:ext cx="646770" cy="301083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1A4AA07-A715-3641-BB12-EB88F0771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411" y="4377224"/>
            <a:ext cx="2692521" cy="202673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2FC438A-A474-274E-A05D-4F1361932F9E}"/>
              </a:ext>
            </a:extLst>
          </p:cNvPr>
          <p:cNvSpPr txBox="1"/>
          <p:nvPr/>
        </p:nvSpPr>
        <p:spPr>
          <a:xfrm>
            <a:off x="4038491" y="5390591"/>
            <a:ext cx="64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???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9E98769-35BA-469F-A557-7DE451E1F900}"/>
              </a:ext>
            </a:extLst>
          </p:cNvPr>
          <p:cNvSpPr/>
          <p:nvPr/>
        </p:nvSpPr>
        <p:spPr>
          <a:xfrm>
            <a:off x="6468768" y="6465394"/>
            <a:ext cx="5240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Knuuti</a:t>
            </a:r>
            <a:r>
              <a:rPr lang="cs-CZ" dirty="0">
                <a:solidFill>
                  <a:srgbClr val="0070C0"/>
                </a:solidFill>
              </a:rPr>
              <a:t> J et al. </a:t>
            </a:r>
            <a:r>
              <a:rPr lang="en-US" dirty="0">
                <a:solidFill>
                  <a:srgbClr val="0070C0"/>
                </a:solidFill>
              </a:rPr>
              <a:t>European Heart Journal (2019) 00, 1</a:t>
            </a:r>
            <a:r>
              <a:rPr lang="cs-CZ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rgbClr val="0070C0"/>
                </a:solidFill>
              </a:rPr>
              <a:t>71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19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077B2DC-CA29-5C4F-9805-D08117F09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" y="1416050"/>
            <a:ext cx="11417300" cy="402590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66F55B9D-99C6-C64A-A9A0-C95E16ED5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/>
              <a:t>Guidelines</a:t>
            </a:r>
            <a:r>
              <a:rPr lang="cs-CZ" sz="4000" dirty="0"/>
              <a:t> pro </a:t>
            </a:r>
            <a:r>
              <a:rPr lang="cs-CZ" sz="4000" dirty="0" err="1"/>
              <a:t>revaskularizaci</a:t>
            </a:r>
            <a:r>
              <a:rPr lang="cs-CZ" sz="4000" dirty="0"/>
              <a:t> 2018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2E5620A-2265-462D-B0FA-7965383ABF95}"/>
              </a:ext>
            </a:extLst>
          </p:cNvPr>
          <p:cNvSpPr/>
          <p:nvPr/>
        </p:nvSpPr>
        <p:spPr>
          <a:xfrm>
            <a:off x="6458377" y="6382388"/>
            <a:ext cx="5240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Knuuti</a:t>
            </a:r>
            <a:r>
              <a:rPr lang="cs-CZ" dirty="0">
                <a:solidFill>
                  <a:srgbClr val="0070C0"/>
                </a:solidFill>
              </a:rPr>
              <a:t> J et al. </a:t>
            </a:r>
            <a:r>
              <a:rPr lang="en-US" dirty="0">
                <a:solidFill>
                  <a:srgbClr val="0070C0"/>
                </a:solidFill>
              </a:rPr>
              <a:t>European Heart Journal (2019) 00, 1</a:t>
            </a:r>
            <a:r>
              <a:rPr lang="cs-CZ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rgbClr val="0070C0"/>
                </a:solidFill>
              </a:rPr>
              <a:t>71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52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213697-F547-8041-B4B3-962B7556D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720" y="127928"/>
            <a:ext cx="9404723" cy="796219"/>
          </a:xfrm>
        </p:spPr>
        <p:txBody>
          <a:bodyPr/>
          <a:lstStyle/>
          <a:p>
            <a:r>
              <a:rPr lang="cs-CZ" sz="3600" dirty="0"/>
              <a:t>Indikace k </a:t>
            </a:r>
            <a:r>
              <a:rPr lang="cs-CZ" sz="3600" dirty="0" err="1"/>
              <a:t>revaskularizaci</a:t>
            </a:r>
            <a:r>
              <a:rPr lang="cs-CZ" sz="3600" dirty="0"/>
              <a:t> 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7C9296E-CC13-314A-9C2D-0C765F881A6E}"/>
              </a:ext>
            </a:extLst>
          </p:cNvPr>
          <p:cNvGrpSpPr/>
          <p:nvPr/>
        </p:nvGrpSpPr>
        <p:grpSpPr>
          <a:xfrm>
            <a:off x="2692496" y="924147"/>
            <a:ext cx="6234462" cy="5805923"/>
            <a:chOff x="2887236" y="924148"/>
            <a:chExt cx="5257800" cy="53086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D09277A-7600-9742-8CDB-00D598F17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7236" y="924148"/>
              <a:ext cx="5257800" cy="5308600"/>
            </a:xfrm>
            <a:prstGeom prst="rect">
              <a:avLst/>
            </a:prstGeom>
          </p:spPr>
        </p:pic>
        <p:sp>
          <p:nvSpPr>
            <p:cNvPr id="4" name="Ovál 3">
              <a:extLst>
                <a:ext uri="{FF2B5EF4-FFF2-40B4-BE49-F238E27FC236}">
                  <a16:creationId xmlns:a16="http://schemas.microsoft.com/office/drawing/2014/main" id="{08D15B50-AEA8-2E41-A6E8-23A5DF30B7E7}"/>
                </a:ext>
              </a:extLst>
            </p:cNvPr>
            <p:cNvSpPr/>
            <p:nvPr/>
          </p:nvSpPr>
          <p:spPr>
            <a:xfrm>
              <a:off x="4194477" y="5843239"/>
              <a:ext cx="634002" cy="25337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" name="Obdélník 5">
            <a:extLst>
              <a:ext uri="{FF2B5EF4-FFF2-40B4-BE49-F238E27FC236}">
                <a16:creationId xmlns:a16="http://schemas.microsoft.com/office/drawing/2014/main" id="{A61D6D12-E0CB-4ABD-9DA9-98A1D0C5093B}"/>
              </a:ext>
            </a:extLst>
          </p:cNvPr>
          <p:cNvSpPr/>
          <p:nvPr/>
        </p:nvSpPr>
        <p:spPr>
          <a:xfrm>
            <a:off x="9223737" y="5602691"/>
            <a:ext cx="25767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Knuuti</a:t>
            </a:r>
            <a:r>
              <a:rPr lang="cs-CZ" dirty="0">
                <a:solidFill>
                  <a:srgbClr val="0070C0"/>
                </a:solidFill>
              </a:rPr>
              <a:t> J et al. </a:t>
            </a:r>
            <a:r>
              <a:rPr lang="en-US" dirty="0">
                <a:solidFill>
                  <a:srgbClr val="0070C0"/>
                </a:solidFill>
              </a:rPr>
              <a:t>European Heart Journal (2019) 00, 1</a:t>
            </a:r>
            <a:r>
              <a:rPr lang="cs-CZ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rgbClr val="0070C0"/>
                </a:solidFill>
              </a:rPr>
              <a:t>71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57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F77948C-986F-4A7C-8E54-54393D55A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nemocných s CCS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1367AB7-23D5-4CC6-8446-2B2975422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Anti-ischemická léčba</a:t>
            </a:r>
          </a:p>
          <a:p>
            <a:r>
              <a:rPr lang="cs-CZ" dirty="0"/>
              <a:t>Léčba zaměřená na prevenci příhod</a:t>
            </a:r>
          </a:p>
          <a:p>
            <a:pPr lvl="1"/>
            <a:r>
              <a:rPr lang="cs-CZ" dirty="0" err="1"/>
              <a:t>Protidestičková</a:t>
            </a:r>
            <a:r>
              <a:rPr lang="cs-CZ" dirty="0"/>
              <a:t> terapie</a:t>
            </a:r>
          </a:p>
          <a:p>
            <a:pPr lvl="1"/>
            <a:r>
              <a:rPr lang="cs-CZ" dirty="0"/>
              <a:t>Antikoagulační  léčba v kombinaci s ASA</a:t>
            </a:r>
          </a:p>
          <a:p>
            <a:pPr lvl="1"/>
            <a:r>
              <a:rPr lang="cs-CZ" dirty="0"/>
              <a:t>Antikoagulační léčba u nemocných s FS</a:t>
            </a:r>
          </a:p>
          <a:p>
            <a:r>
              <a:rPr lang="cs-CZ" dirty="0" err="1"/>
              <a:t>Hypolipidemická</a:t>
            </a:r>
            <a:r>
              <a:rPr lang="cs-CZ" dirty="0"/>
              <a:t> terapie</a:t>
            </a:r>
          </a:p>
          <a:p>
            <a:r>
              <a:rPr lang="cs-CZ" dirty="0"/>
              <a:t>Blokáda systému renin-</a:t>
            </a:r>
            <a:r>
              <a:rPr lang="cs-CZ" dirty="0" err="1"/>
              <a:t>angiotenzin</a:t>
            </a:r>
            <a:endParaRPr lang="cs-CZ" dirty="0"/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F418AA0-D416-4A52-9586-B8457911A7A6}"/>
              </a:ext>
            </a:extLst>
          </p:cNvPr>
          <p:cNvSpPr/>
          <p:nvPr/>
        </p:nvSpPr>
        <p:spPr>
          <a:xfrm>
            <a:off x="6458377" y="6382388"/>
            <a:ext cx="5240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Knuuti</a:t>
            </a:r>
            <a:r>
              <a:rPr lang="cs-CZ" dirty="0">
                <a:solidFill>
                  <a:srgbClr val="0070C0"/>
                </a:solidFill>
              </a:rPr>
              <a:t> J et al. </a:t>
            </a:r>
            <a:r>
              <a:rPr lang="en-US" dirty="0">
                <a:solidFill>
                  <a:srgbClr val="0070C0"/>
                </a:solidFill>
              </a:rPr>
              <a:t>European Heart Journal (2019) 00, 1</a:t>
            </a:r>
            <a:r>
              <a:rPr lang="cs-CZ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rgbClr val="0070C0"/>
                </a:solidFill>
              </a:rPr>
              <a:t>71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90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C9727-1658-42E2-AD53-714F0198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Antiischemická</a:t>
            </a:r>
            <a:r>
              <a:rPr lang="cs-CZ" dirty="0"/>
              <a:t> léčba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2D0B488-0F28-4464-8916-7DA264B63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410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CF8B9C7-445D-4D8E-ACAB-EEAC26D84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</a:t>
            </a:r>
            <a:r>
              <a:rPr lang="cs-CZ" dirty="0" err="1"/>
              <a:t>antiischemické</a:t>
            </a:r>
            <a:r>
              <a:rPr lang="cs-CZ" dirty="0"/>
              <a:t> léčby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13F2ACA-D6EF-4574-B1DD-F67C739F5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06683"/>
            <a:ext cx="10972800" cy="4525963"/>
          </a:xfrm>
        </p:spPr>
        <p:txBody>
          <a:bodyPr/>
          <a:lstStyle/>
          <a:p>
            <a:r>
              <a:rPr lang="cs-CZ" dirty="0" err="1"/>
              <a:t>Hemodynamický</a:t>
            </a:r>
            <a:r>
              <a:rPr lang="cs-CZ" dirty="0"/>
              <a:t> profil nemocného </a:t>
            </a:r>
          </a:p>
          <a:p>
            <a:pPr lvl="1"/>
            <a:r>
              <a:rPr lang="cs-CZ" dirty="0"/>
              <a:t>tepová frekvence</a:t>
            </a:r>
          </a:p>
          <a:p>
            <a:pPr lvl="1"/>
            <a:r>
              <a:rPr lang="cs-CZ" dirty="0"/>
              <a:t>krevní tlak</a:t>
            </a:r>
          </a:p>
          <a:p>
            <a:pPr lvl="1"/>
            <a:r>
              <a:rPr lang="cs-CZ" dirty="0"/>
              <a:t>převodní poruchy</a:t>
            </a:r>
          </a:p>
          <a:p>
            <a:r>
              <a:rPr lang="cs-CZ" dirty="0"/>
              <a:t>Potenciální lékové interakce</a:t>
            </a:r>
          </a:p>
          <a:p>
            <a:r>
              <a:rPr lang="cs-CZ" dirty="0"/>
              <a:t>Nežádoucí účinky</a:t>
            </a:r>
          </a:p>
          <a:p>
            <a:r>
              <a:rPr lang="cs-CZ" dirty="0"/>
              <a:t>Dostupnost léčby </a:t>
            </a:r>
          </a:p>
          <a:p>
            <a:pPr lvl="1"/>
            <a:r>
              <a:rPr lang="cs-CZ" dirty="0"/>
              <a:t>na našem trhu např.  </a:t>
            </a:r>
            <a:r>
              <a:rPr lang="cs-CZ" dirty="0" err="1"/>
              <a:t>Ranolazin</a:t>
            </a:r>
            <a:r>
              <a:rPr lang="cs-CZ" dirty="0"/>
              <a:t>, </a:t>
            </a:r>
            <a:r>
              <a:rPr lang="cs-CZ" dirty="0" err="1"/>
              <a:t>Nicorandil</a:t>
            </a:r>
            <a:endParaRPr lang="cs-CZ" dirty="0"/>
          </a:p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1C852DD-BB5A-4FCD-AFA3-9E2ECABDC8D8}"/>
              </a:ext>
            </a:extLst>
          </p:cNvPr>
          <p:cNvSpPr/>
          <p:nvPr/>
        </p:nvSpPr>
        <p:spPr>
          <a:xfrm>
            <a:off x="6458377" y="6382388"/>
            <a:ext cx="5240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Knuuti</a:t>
            </a:r>
            <a:r>
              <a:rPr lang="cs-CZ" dirty="0">
                <a:solidFill>
                  <a:srgbClr val="0070C0"/>
                </a:solidFill>
              </a:rPr>
              <a:t> J et al. </a:t>
            </a:r>
            <a:r>
              <a:rPr lang="en-US" dirty="0">
                <a:solidFill>
                  <a:srgbClr val="0070C0"/>
                </a:solidFill>
              </a:rPr>
              <a:t>European Heart Journal (2019) 00, 1</a:t>
            </a:r>
            <a:r>
              <a:rPr lang="cs-CZ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rgbClr val="0070C0"/>
                </a:solidFill>
              </a:rPr>
              <a:t>71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69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50489C-9831-4A49-B8B0-59CCD2F5D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 dle </a:t>
            </a:r>
            <a:r>
              <a:rPr lang="cs-CZ" dirty="0" err="1"/>
              <a:t>hemodynamického</a:t>
            </a:r>
            <a:r>
              <a:rPr lang="cs-CZ" dirty="0"/>
              <a:t> profilu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B32A46-DEB7-4566-988F-3B6366622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2AFD2AC-5AE4-4208-8F89-9EB74A89C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006"/>
            <a:ext cx="12192000" cy="499456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938456BC-69CF-46AA-9C71-C07D918101FF}"/>
              </a:ext>
            </a:extLst>
          </p:cNvPr>
          <p:cNvSpPr/>
          <p:nvPr/>
        </p:nvSpPr>
        <p:spPr>
          <a:xfrm>
            <a:off x="6458377" y="6382388"/>
            <a:ext cx="5240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Knuuti</a:t>
            </a:r>
            <a:r>
              <a:rPr lang="cs-CZ" dirty="0">
                <a:solidFill>
                  <a:srgbClr val="0070C0"/>
                </a:solidFill>
              </a:rPr>
              <a:t> J et al. </a:t>
            </a:r>
            <a:r>
              <a:rPr lang="en-US" dirty="0">
                <a:solidFill>
                  <a:srgbClr val="0070C0"/>
                </a:solidFill>
              </a:rPr>
              <a:t>European Heart Journal (2019) 00, 1</a:t>
            </a:r>
            <a:r>
              <a:rPr lang="cs-CZ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rgbClr val="0070C0"/>
                </a:solidFill>
              </a:rPr>
              <a:t>71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64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116648"/>
              </p:ext>
            </p:extLst>
          </p:nvPr>
        </p:nvGraphicFramePr>
        <p:xfrm>
          <a:off x="107093" y="1690688"/>
          <a:ext cx="11401166" cy="516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Worksheet" r:id="rId3" imgW="8237057" imgH="4579725" progId="Excel.Sheet.12">
                  <p:embed/>
                </p:oleObj>
              </mc:Choice>
              <mc:Fallback>
                <p:oleObj name="Worksheet" r:id="rId3" imgW="8237057" imgH="4579725" progId="Excel.Sheet.12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093" y="1690688"/>
                        <a:ext cx="11401166" cy="5167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124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C24E00-783A-4AF7-BDC9-67D9C6977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Blokátory Ca kanálů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717D3B-C5C4-4DB8-93FB-B18AFBADB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Dihydropyridiny</a:t>
            </a:r>
            <a:r>
              <a:rPr lang="cs-CZ" dirty="0"/>
              <a:t> – </a:t>
            </a:r>
            <a:r>
              <a:rPr lang="cs-CZ" dirty="0" err="1"/>
              <a:t>nifedipin</a:t>
            </a:r>
            <a:r>
              <a:rPr lang="cs-CZ" dirty="0"/>
              <a:t> GITS, </a:t>
            </a:r>
            <a:r>
              <a:rPr lang="cs-CZ" dirty="0" err="1"/>
              <a:t>amlodipin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Diltiazem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Verapamil</a:t>
            </a:r>
            <a:endParaRPr lang="cs-CZ" dirty="0"/>
          </a:p>
        </p:txBody>
      </p:sp>
      <p:sp>
        <p:nvSpPr>
          <p:cNvPr id="4" name="Pravá složená závorka 3">
            <a:extLst>
              <a:ext uri="{FF2B5EF4-FFF2-40B4-BE49-F238E27FC236}">
                <a16:creationId xmlns:a16="http://schemas.microsoft.com/office/drawing/2014/main" id="{9A372EE7-7704-4D28-B28F-4A2257E98472}"/>
              </a:ext>
            </a:extLst>
          </p:cNvPr>
          <p:cNvSpPr/>
          <p:nvPr/>
        </p:nvSpPr>
        <p:spPr>
          <a:xfrm>
            <a:off x="3304309" y="2836717"/>
            <a:ext cx="259773" cy="179762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207A14B-49F4-41CC-92FC-F33F24F78F03}"/>
              </a:ext>
            </a:extLst>
          </p:cNvPr>
          <p:cNvSpPr txBox="1"/>
          <p:nvPr/>
        </p:nvSpPr>
        <p:spPr>
          <a:xfrm>
            <a:off x="3802218" y="2878280"/>
            <a:ext cx="78961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Neužívat u nemocných s dysfunkcí LK a/nebo projevy SS</a:t>
            </a:r>
          </a:p>
          <a:p>
            <a:r>
              <a:rPr lang="cs-CZ" sz="2800" dirty="0"/>
              <a:t>CAVE poruchy AV převodu</a:t>
            </a:r>
          </a:p>
          <a:p>
            <a:endParaRPr lang="cs-CZ" sz="2800" dirty="0"/>
          </a:p>
          <a:p>
            <a:r>
              <a:rPr lang="cs-CZ" sz="2800" dirty="0"/>
              <a:t>Kombinace s BB s jen výjimečně s opatrností</a:t>
            </a:r>
          </a:p>
          <a:p>
            <a:endParaRPr lang="cs-CZ" sz="28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4F097FC-C1E4-460B-8428-8B1EF3AEF69F}"/>
              </a:ext>
            </a:extLst>
          </p:cNvPr>
          <p:cNvSpPr/>
          <p:nvPr/>
        </p:nvSpPr>
        <p:spPr>
          <a:xfrm>
            <a:off x="6458377" y="6382388"/>
            <a:ext cx="5240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Knuuti</a:t>
            </a:r>
            <a:r>
              <a:rPr lang="cs-CZ" dirty="0">
                <a:solidFill>
                  <a:srgbClr val="0070C0"/>
                </a:solidFill>
              </a:rPr>
              <a:t> J et al. </a:t>
            </a:r>
            <a:r>
              <a:rPr lang="en-US" dirty="0">
                <a:solidFill>
                  <a:srgbClr val="0070C0"/>
                </a:solidFill>
              </a:rPr>
              <a:t>European Heart Journal (2019) 00, 1</a:t>
            </a:r>
            <a:r>
              <a:rPr lang="cs-CZ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rgbClr val="0070C0"/>
                </a:solidFill>
              </a:rPr>
              <a:t>71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07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524000" y="175206"/>
            <a:ext cx="8822028" cy="720026"/>
          </a:xfrm>
        </p:spPr>
        <p:txBody>
          <a:bodyPr/>
          <a:lstStyle/>
          <a:p>
            <a:r>
              <a:rPr lang="cs-CZ" sz="3200" b="1" dirty="0"/>
              <a:t>Blokáda pozdního Na kanálu - </a:t>
            </a:r>
            <a:r>
              <a:rPr lang="cs-CZ" sz="3200" b="1" dirty="0" err="1"/>
              <a:t>Ranolazine</a:t>
            </a:r>
            <a:endParaRPr lang="en-US" sz="3200" b="1" dirty="0"/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6771741" y="6439331"/>
            <a:ext cx="51657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0070C0"/>
                </a:solidFill>
                <a:cs typeface="Arial" pitchFamily="34" charset="0"/>
              </a:rPr>
              <a:t>Hasenfuss G, Maier LS. Clin Res Cardiol 2008;97:222-26.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0070C0"/>
                </a:solidFill>
                <a:cs typeface="Arial" pitchFamily="34" charset="0"/>
              </a:rPr>
              <a:t>Maier LS. Cardiol Clin 2008;26:603-14. </a:t>
            </a:r>
            <a:endParaRPr lang="en-US" sz="1200" dirty="0">
              <a:solidFill>
                <a:srgbClr val="0070C0"/>
              </a:solidFill>
              <a:cs typeface="Arial" pitchFamily="34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3AC0E1C5-C2D5-4E14-9CB1-A041B3C19F8B}"/>
              </a:ext>
            </a:extLst>
          </p:cNvPr>
          <p:cNvGrpSpPr/>
          <p:nvPr/>
        </p:nvGrpSpPr>
        <p:grpSpPr>
          <a:xfrm>
            <a:off x="1040591" y="895232"/>
            <a:ext cx="10098463" cy="5100323"/>
            <a:chOff x="1851083" y="734492"/>
            <a:chExt cx="8696116" cy="4260037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3208894" y="2999854"/>
              <a:ext cx="219526" cy="647700"/>
            </a:xfrm>
            <a:prstGeom prst="downArrow">
              <a:avLst>
                <a:gd name="adj1" fmla="val 50000"/>
                <a:gd name="adj2" fmla="val 708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265809" y="2995092"/>
              <a:ext cx="1756211" cy="14446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5868958" y="1591742"/>
              <a:ext cx="219526" cy="304800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5910967" y="3285604"/>
              <a:ext cx="219526" cy="304800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5910967" y="2445817"/>
              <a:ext cx="219526" cy="304800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252388" y="1001192"/>
              <a:ext cx="1536685" cy="519112"/>
            </a:xfrm>
            <a:prstGeom prst="rect">
              <a:avLst/>
            </a:prstGeom>
            <a:solidFill>
              <a:srgbClr val="64002C"/>
            </a:solidFill>
            <a:ln w="25400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3F4CF"/>
                  </a:solidFill>
                  <a:cs typeface="Arial" pitchFamily="34" charset="0"/>
                </a:rPr>
                <a:t>↑ Late I</a:t>
              </a:r>
              <a:r>
                <a:rPr lang="en-US" sz="2000" b="1" baseline="-25000">
                  <a:solidFill>
                    <a:srgbClr val="F3F4CF"/>
                  </a:solidFill>
                  <a:cs typeface="Arial" pitchFamily="34" charset="0"/>
                </a:rPr>
                <a:t>Na</a:t>
              </a: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5032861" y="1993379"/>
              <a:ext cx="1975738" cy="381000"/>
            </a:xfrm>
            <a:prstGeom prst="rect">
              <a:avLst/>
            </a:prstGeom>
            <a:solidFill>
              <a:srgbClr val="66FF33">
                <a:alpha val="59999"/>
              </a:srgbClr>
            </a:solidFill>
            <a:ln w="25400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cs typeface="Arial" pitchFamily="34" charset="0"/>
                </a:rPr>
                <a:t>Na</a:t>
              </a:r>
              <a:r>
                <a:rPr lang="en-US" sz="2000" b="1" baseline="30000">
                  <a:cs typeface="Arial" pitchFamily="34" charset="0"/>
                </a:rPr>
                <a:t>+</a:t>
              </a:r>
              <a:r>
                <a:rPr lang="en-US" sz="2000" b="1">
                  <a:cs typeface="Arial" pitchFamily="34" charset="0"/>
                </a:rPr>
                <a:t> overload</a:t>
              </a: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5032861" y="2855392"/>
              <a:ext cx="1975738" cy="381000"/>
            </a:xfrm>
            <a:prstGeom prst="rect">
              <a:avLst/>
            </a:prstGeom>
            <a:solidFill>
              <a:srgbClr val="66FF33">
                <a:alpha val="59999"/>
              </a:srgbClr>
            </a:solidFill>
            <a:ln w="25400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cs typeface="Arial" pitchFamily="34" charset="0"/>
                </a:rPr>
                <a:t>Ca</a:t>
              </a:r>
              <a:r>
                <a:rPr lang="en-US" sz="2000" b="1" baseline="30000">
                  <a:cs typeface="Arial" pitchFamily="34" charset="0"/>
                </a:rPr>
                <a:t>++</a:t>
              </a:r>
              <a:r>
                <a:rPr lang="en-US" sz="2000" b="1">
                  <a:cs typeface="Arial" pitchFamily="34" charset="0"/>
                </a:rPr>
                <a:t> overload</a:t>
              </a:r>
            </a:p>
          </p:txBody>
        </p:sp>
        <p:cxnSp>
          <p:nvCxnSpPr>
            <p:cNvPr id="17" name="AutoShape 13"/>
            <p:cNvCxnSpPr>
              <a:cxnSpLocks noChangeShapeType="1"/>
            </p:cNvCxnSpPr>
            <p:nvPr/>
          </p:nvCxnSpPr>
          <p:spPr bwMode="auto">
            <a:xfrm>
              <a:off x="4462363" y="4068242"/>
              <a:ext cx="173453" cy="0"/>
            </a:xfrm>
            <a:prstGeom prst="straightConnector1">
              <a:avLst/>
            </a:prstGeom>
            <a:noFill/>
            <a:ln w="25400" cap="rnd">
              <a:solidFill>
                <a:srgbClr val="00005C"/>
              </a:solidFill>
              <a:prstDash val="sysDot"/>
              <a:round/>
              <a:headEnd/>
              <a:tailEnd/>
            </a:ln>
          </p:spPr>
        </p:cxnSp>
        <p:sp>
          <p:nvSpPr>
            <p:cNvPr id="18" name="AutoShape 14"/>
            <p:cNvSpPr>
              <a:spLocks noChangeArrowheads="1"/>
            </p:cNvSpPr>
            <p:nvPr/>
          </p:nvSpPr>
          <p:spPr bwMode="auto">
            <a:xfrm>
              <a:off x="8607619" y="2999854"/>
              <a:ext cx="219526" cy="647700"/>
            </a:xfrm>
            <a:prstGeom prst="downArrow">
              <a:avLst>
                <a:gd name="adj1" fmla="val 50000"/>
                <a:gd name="adj2" fmla="val 708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7009954" y="2995092"/>
              <a:ext cx="1756211" cy="14446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3269874" y="3006206"/>
              <a:ext cx="100278" cy="23336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8667242" y="3001442"/>
              <a:ext cx="102988" cy="22066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7897546" y="989469"/>
              <a:ext cx="1550235" cy="466725"/>
            </a:xfrm>
            <a:prstGeom prst="rect">
              <a:avLst/>
            </a:prstGeom>
            <a:solidFill>
              <a:srgbClr val="FF8000"/>
            </a:solidFill>
            <a:ln w="2857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39126F"/>
                  </a:solidFill>
                  <a:cs typeface="Arial" pitchFamily="34" charset="0"/>
                </a:rPr>
                <a:t>Ranolazine</a:t>
              </a: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H="1">
              <a:off x="6786363" y="1228204"/>
              <a:ext cx="1134219" cy="0"/>
            </a:xfrm>
            <a:prstGeom prst="line">
              <a:avLst/>
            </a:prstGeom>
            <a:noFill/>
            <a:ln w="57150">
              <a:solidFill>
                <a:srgbClr val="FF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600">
                <a:solidFill>
                  <a:srgbClr val="FFFFFF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4814689" y="2448992"/>
              <a:ext cx="916049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00" b="1">
                  <a:solidFill>
                    <a:srgbClr val="FF0000"/>
                  </a:solidFill>
                  <a:cs typeface="Arial" pitchFamily="34" charset="0"/>
                </a:rPr>
                <a:t>NCX</a:t>
              </a:r>
            </a:p>
          </p:txBody>
        </p:sp>
        <p:grpSp>
          <p:nvGrpSpPr>
            <p:cNvPr id="25" name="Group 21"/>
            <p:cNvGrpSpPr>
              <a:grpSpLocks/>
            </p:cNvGrpSpPr>
            <p:nvPr/>
          </p:nvGrpSpPr>
          <p:grpSpPr bwMode="auto">
            <a:xfrm>
              <a:off x="5681954" y="923406"/>
              <a:ext cx="594890" cy="568325"/>
              <a:chOff x="2747" y="1745"/>
              <a:chExt cx="198" cy="181"/>
            </a:xfrm>
          </p:grpSpPr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>
                <a:off x="2747" y="1750"/>
                <a:ext cx="198" cy="166"/>
              </a:xfrm>
              <a:prstGeom prst="line">
                <a:avLst/>
              </a:prstGeom>
              <a:noFill/>
              <a:ln w="38100">
                <a:solidFill>
                  <a:srgbClr val="FF881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1600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 flipH="1">
                <a:off x="2754" y="1745"/>
                <a:ext cx="171" cy="181"/>
              </a:xfrm>
              <a:prstGeom prst="line">
                <a:avLst/>
              </a:prstGeom>
              <a:noFill/>
              <a:ln w="38100">
                <a:solidFill>
                  <a:srgbClr val="FF881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1600">
                  <a:solidFill>
                    <a:srgbClr val="FFFFFF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H="1">
              <a:off x="1935100" y="734492"/>
              <a:ext cx="3328129" cy="0"/>
            </a:xfrm>
            <a:prstGeom prst="line">
              <a:avLst/>
            </a:prstGeom>
            <a:noFill/>
            <a:ln w="25400" cap="rnd">
              <a:solidFill>
                <a:schemeClr val="bg1"/>
              </a:solidFill>
              <a:prstDash val="sysDot"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600">
                <a:solidFill>
                  <a:srgbClr val="FFFFFF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cxnSp>
          <p:nvCxnSpPr>
            <p:cNvPr id="29" name="AutoShape 26"/>
            <p:cNvCxnSpPr>
              <a:cxnSpLocks noChangeShapeType="1"/>
            </p:cNvCxnSpPr>
            <p:nvPr/>
          </p:nvCxnSpPr>
          <p:spPr bwMode="auto">
            <a:xfrm rot="5400000">
              <a:off x="44271" y="2638023"/>
              <a:ext cx="3783013" cy="1355"/>
            </a:xfrm>
            <a:prstGeom prst="bentConnector3">
              <a:avLst>
                <a:gd name="adj1" fmla="val 49977"/>
              </a:avLst>
            </a:prstGeom>
            <a:noFill/>
            <a:ln w="25400" cap="rnd">
              <a:solidFill>
                <a:schemeClr val="bg1"/>
              </a:solidFill>
              <a:prstDash val="sysDot"/>
              <a:miter lim="800000"/>
              <a:headEnd/>
              <a:tailEnd/>
            </a:ln>
          </p:spPr>
        </p:cxnSp>
        <p:cxnSp>
          <p:nvCxnSpPr>
            <p:cNvPr id="30" name="AutoShape 27"/>
            <p:cNvCxnSpPr>
              <a:cxnSpLocks noChangeShapeType="1"/>
            </p:cNvCxnSpPr>
            <p:nvPr/>
          </p:nvCxnSpPr>
          <p:spPr bwMode="auto">
            <a:xfrm>
              <a:off x="1851083" y="4068242"/>
              <a:ext cx="172097" cy="0"/>
            </a:xfrm>
            <a:prstGeom prst="straightConnector1">
              <a:avLst/>
            </a:prstGeom>
            <a:noFill/>
            <a:ln w="254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</p:cxn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 flipH="1">
              <a:off x="6935424" y="734492"/>
              <a:ext cx="3328129" cy="0"/>
            </a:xfrm>
            <a:prstGeom prst="line">
              <a:avLst/>
            </a:prstGeom>
            <a:noFill/>
            <a:ln w="25400" cap="rnd">
              <a:solidFill>
                <a:schemeClr val="bg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600">
                <a:solidFill>
                  <a:srgbClr val="FFFFFF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cxnSp>
          <p:nvCxnSpPr>
            <p:cNvPr id="32" name="AutoShape 29"/>
            <p:cNvCxnSpPr>
              <a:cxnSpLocks noChangeShapeType="1"/>
            </p:cNvCxnSpPr>
            <p:nvPr/>
          </p:nvCxnSpPr>
          <p:spPr bwMode="auto">
            <a:xfrm rot="5400000">
              <a:off x="8372724" y="2687235"/>
              <a:ext cx="3783012" cy="1355"/>
            </a:xfrm>
            <a:prstGeom prst="bentConnector3">
              <a:avLst>
                <a:gd name="adj1" fmla="val 57278"/>
              </a:avLst>
            </a:prstGeom>
            <a:noFill/>
            <a:ln w="25400" cap="rnd">
              <a:solidFill>
                <a:schemeClr val="bg1"/>
              </a:solidFill>
              <a:prstDash val="sysDot"/>
              <a:miter lim="800000"/>
              <a:headEnd/>
              <a:tailEnd/>
            </a:ln>
          </p:spPr>
        </p:cxn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2051638" y="3679306"/>
              <a:ext cx="7917857" cy="900113"/>
              <a:chOff x="269" y="3055"/>
              <a:chExt cx="5194" cy="567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34" name="Rectangle 31"/>
              <p:cNvSpPr>
                <a:spLocks noChangeArrowheads="1"/>
              </p:cNvSpPr>
              <p:nvPr/>
            </p:nvSpPr>
            <p:spPr bwMode="auto">
              <a:xfrm>
                <a:off x="1950" y="3055"/>
                <a:ext cx="1814" cy="567"/>
              </a:xfrm>
              <a:prstGeom prst="rect">
                <a:avLst/>
              </a:prstGeom>
              <a:solidFill>
                <a:srgbClr val="7A003D">
                  <a:alpha val="59999"/>
                </a:srgbClr>
              </a:solidFill>
              <a:ln w="25400" algn="ctr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1600" b="1" dirty="0">
                    <a:solidFill>
                      <a:srgbClr val="FFFFCC"/>
                    </a:solidFill>
                    <a:cs typeface="Arial" pitchFamily="34" charset="0"/>
                  </a:rPr>
                  <a:t>Mechanická dysfunkce</a:t>
                </a:r>
                <a:endParaRPr lang="en-US" sz="1600" b="1" dirty="0">
                  <a:solidFill>
                    <a:srgbClr val="FFFFCC"/>
                  </a:solidFill>
                  <a:cs typeface="Arial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solidFill>
                      <a:srgbClr val="FFFFCC"/>
                    </a:solidFill>
                    <a:latin typeface="Arial Black" pitchFamily="34" charset="0"/>
                    <a:cs typeface="Arial" pitchFamily="34" charset="0"/>
                  </a:rPr>
                  <a:t>↑</a:t>
                </a:r>
                <a:r>
                  <a:rPr lang="en-US" sz="1400" b="1" dirty="0">
                    <a:solidFill>
                      <a:srgbClr val="FFFFCC"/>
                    </a:solidFill>
                    <a:cs typeface="Arial" pitchFamily="34" charset="0"/>
                  </a:rPr>
                  <a:t>Diastolic</a:t>
                </a:r>
                <a:r>
                  <a:rPr lang="cs-CZ" sz="1400" b="1" dirty="0" err="1">
                    <a:solidFill>
                      <a:srgbClr val="FFFFCC"/>
                    </a:solidFill>
                    <a:cs typeface="Arial" pitchFamily="34" charset="0"/>
                  </a:rPr>
                  <a:t>ká</a:t>
                </a:r>
                <a:r>
                  <a:rPr lang="en-US" sz="1400" b="1" dirty="0">
                    <a:solidFill>
                      <a:srgbClr val="FFFFCC"/>
                    </a:solidFill>
                    <a:cs typeface="Arial" pitchFamily="34" charset="0"/>
                  </a:rPr>
                  <a:t> </a:t>
                </a:r>
                <a:r>
                  <a:rPr lang="cs-CZ" sz="1400" b="1" dirty="0">
                    <a:solidFill>
                      <a:srgbClr val="FFFFCC"/>
                    </a:solidFill>
                    <a:cs typeface="Arial" pitchFamily="34" charset="0"/>
                  </a:rPr>
                  <a:t>tenze</a:t>
                </a:r>
                <a:endParaRPr lang="en-US" sz="1400" b="1" dirty="0">
                  <a:solidFill>
                    <a:srgbClr val="FFFFCC"/>
                  </a:solidFill>
                  <a:cs typeface="Arial" pitchFamily="34" charset="0"/>
                </a:endParaRPr>
              </a:p>
            </p:txBody>
          </p:sp>
          <p:sp>
            <p:nvSpPr>
              <p:cNvPr id="35" name="Rectangle 32"/>
              <p:cNvSpPr>
                <a:spLocks noChangeArrowheads="1"/>
              </p:cNvSpPr>
              <p:nvPr/>
            </p:nvSpPr>
            <p:spPr bwMode="auto">
              <a:xfrm>
                <a:off x="269" y="3055"/>
                <a:ext cx="1587" cy="567"/>
              </a:xfrm>
              <a:prstGeom prst="rect">
                <a:avLst/>
              </a:prstGeom>
              <a:solidFill>
                <a:srgbClr val="7A003D">
                  <a:alpha val="59999"/>
                </a:srgbClr>
              </a:solidFill>
              <a:ln w="25400" algn="ctr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1600" b="1" dirty="0">
                    <a:solidFill>
                      <a:srgbClr val="FFFFCC"/>
                    </a:solidFill>
                    <a:cs typeface="Arial" pitchFamily="34" charset="0"/>
                  </a:rPr>
                  <a:t>Elektrická dysfunkce</a:t>
                </a:r>
                <a:endParaRPr lang="en-US" sz="1600" b="1" dirty="0">
                  <a:solidFill>
                    <a:srgbClr val="FFFFCC"/>
                  </a:solidFill>
                  <a:cs typeface="Arial" pitchFamily="34" charset="0"/>
                </a:endParaRPr>
              </a:p>
              <a:p>
                <a:pPr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1200" b="1" dirty="0">
                    <a:solidFill>
                      <a:srgbClr val="FFFFCC"/>
                    </a:solidFill>
                    <a:cs typeface="Arial" pitchFamily="34" charset="0"/>
                  </a:rPr>
                  <a:t>Arytmie</a:t>
                </a:r>
                <a:endParaRPr lang="en-US" sz="1200" b="1" dirty="0">
                  <a:solidFill>
                    <a:srgbClr val="FFFFCC"/>
                  </a:solidFill>
                  <a:cs typeface="Arial" pitchFamily="34" charset="0"/>
                </a:endParaRPr>
              </a:p>
            </p:txBody>
          </p:sp>
          <p:sp>
            <p:nvSpPr>
              <p:cNvPr id="36" name="Rectangle 33"/>
              <p:cNvSpPr>
                <a:spLocks noChangeArrowheads="1"/>
              </p:cNvSpPr>
              <p:nvPr/>
            </p:nvSpPr>
            <p:spPr bwMode="auto">
              <a:xfrm>
                <a:off x="3876" y="3055"/>
                <a:ext cx="1587" cy="567"/>
              </a:xfrm>
              <a:prstGeom prst="rect">
                <a:avLst/>
              </a:prstGeom>
              <a:solidFill>
                <a:srgbClr val="7A003D">
                  <a:alpha val="59999"/>
                </a:srgbClr>
              </a:solidFill>
              <a:ln w="25400" algn="ctr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solidFill>
                      <a:srgbClr val="FFFFCC"/>
                    </a:solidFill>
                    <a:cs typeface="Arial" pitchFamily="34" charset="0"/>
                  </a:rPr>
                  <a:t>O</a:t>
                </a:r>
                <a:r>
                  <a:rPr lang="en-US" sz="1200" b="1" dirty="0">
                    <a:solidFill>
                      <a:srgbClr val="FFFFCC"/>
                    </a:solidFill>
                    <a:cs typeface="Arial" pitchFamily="34" charset="0"/>
                  </a:rPr>
                  <a:t>2</a:t>
                </a:r>
                <a:r>
                  <a:rPr lang="en-US" sz="1600" b="1" dirty="0">
                    <a:solidFill>
                      <a:srgbClr val="FFFFCC"/>
                    </a:solidFill>
                    <a:cs typeface="Arial" pitchFamily="34" charset="0"/>
                  </a:rPr>
                  <a:t> </a:t>
                </a:r>
                <a:r>
                  <a:rPr lang="cs-CZ" sz="1600" b="1" dirty="0">
                    <a:solidFill>
                      <a:srgbClr val="FFFFCC"/>
                    </a:solidFill>
                    <a:cs typeface="Arial" pitchFamily="34" charset="0"/>
                  </a:rPr>
                  <a:t>dodávka </a:t>
                </a:r>
                <a:r>
                  <a:rPr lang="it-IT" sz="1600" b="1" dirty="0">
                    <a:solidFill>
                      <a:srgbClr val="FFFFCC"/>
                    </a:solidFill>
                    <a:cs typeface="Arial" pitchFamily="34" charset="0"/>
                  </a:rPr>
                  <a:t>&amp; </a:t>
                </a:r>
                <a:r>
                  <a:rPr lang="cs-CZ" sz="1600" b="1" dirty="0">
                    <a:solidFill>
                      <a:srgbClr val="FFFFCC"/>
                    </a:solidFill>
                    <a:cs typeface="Arial" pitchFamily="34" charset="0"/>
                  </a:rPr>
                  <a:t>potřeba</a:t>
                </a:r>
                <a:endParaRPr lang="it-IT" sz="1600" b="1" dirty="0">
                  <a:solidFill>
                    <a:srgbClr val="FFFFCC"/>
                  </a:solidFill>
                  <a:cs typeface="Arial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solidFill>
                      <a:srgbClr val="FFFFCC"/>
                    </a:solidFill>
                    <a:latin typeface="Arial Black" pitchFamily="34" charset="0"/>
                    <a:cs typeface="Arial" pitchFamily="34" charset="0"/>
                  </a:rPr>
                  <a:t>↑</a:t>
                </a:r>
                <a:r>
                  <a:rPr lang="en-US" sz="1200" b="1" dirty="0">
                    <a:solidFill>
                      <a:srgbClr val="FFFFCC"/>
                    </a:solidFill>
                    <a:cs typeface="Arial" pitchFamily="34" charset="0"/>
                  </a:rPr>
                  <a:t> </a:t>
                </a:r>
                <a:r>
                  <a:rPr lang="it-IT" sz="1400" b="1" dirty="0">
                    <a:solidFill>
                      <a:srgbClr val="FFFFCC"/>
                    </a:solidFill>
                    <a:cs typeface="Arial" pitchFamily="34" charset="0"/>
                  </a:rPr>
                  <a:t>ATP </a:t>
                </a:r>
                <a:r>
                  <a:rPr lang="cs-CZ" sz="1400" b="1" dirty="0">
                    <a:solidFill>
                      <a:srgbClr val="FFFFCC"/>
                    </a:solidFill>
                    <a:cs typeface="Arial" pitchFamily="34" charset="0"/>
                  </a:rPr>
                  <a:t>spotřeba</a:t>
                </a:r>
                <a:endParaRPr lang="it-IT" sz="1400" b="1" dirty="0">
                  <a:solidFill>
                    <a:srgbClr val="FFFFCC"/>
                  </a:solidFill>
                  <a:cs typeface="Arial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solidFill>
                      <a:srgbClr val="F3F4CF"/>
                    </a:solidFill>
                    <a:latin typeface="Arial Black" pitchFamily="34" charset="0"/>
                    <a:cs typeface="Arial" pitchFamily="34" charset="0"/>
                  </a:rPr>
                  <a:t>↓</a:t>
                </a:r>
                <a:r>
                  <a:rPr lang="en-US" sz="1200" b="1" dirty="0">
                    <a:solidFill>
                      <a:srgbClr val="FFFFFF"/>
                    </a:solidFill>
                    <a:cs typeface="Arial" pitchFamily="34" charset="0"/>
                  </a:rPr>
                  <a:t> </a:t>
                </a:r>
                <a:r>
                  <a:rPr lang="it-IT" sz="1400" b="1" dirty="0">
                    <a:solidFill>
                      <a:srgbClr val="FFFFCC"/>
                    </a:solidFill>
                    <a:cs typeface="Arial" pitchFamily="34" charset="0"/>
                  </a:rPr>
                  <a:t>ATP </a:t>
                </a:r>
                <a:r>
                  <a:rPr lang="cs-CZ" sz="1400" b="1" dirty="0">
                    <a:solidFill>
                      <a:srgbClr val="FFFFCC"/>
                    </a:solidFill>
                    <a:cs typeface="Arial" pitchFamily="34" charset="0"/>
                  </a:rPr>
                  <a:t>produkce</a:t>
                </a:r>
                <a:endParaRPr lang="en-US" sz="1400" b="1" dirty="0">
                  <a:solidFill>
                    <a:srgbClr val="FFFFCC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7961235" y="4717530"/>
              <a:ext cx="258596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cs typeface="Arial" pitchFamily="34" charset="0"/>
                </a:rPr>
                <a:t>NCX: sodium-calcium exchanger</a:t>
              </a:r>
            </a:p>
          </p:txBody>
        </p:sp>
        <p:cxnSp>
          <p:nvCxnSpPr>
            <p:cNvPr id="38" name="AutoShape 35"/>
            <p:cNvCxnSpPr>
              <a:cxnSpLocks noChangeShapeType="1"/>
            </p:cNvCxnSpPr>
            <p:nvPr/>
          </p:nvCxnSpPr>
          <p:spPr bwMode="auto">
            <a:xfrm>
              <a:off x="7383962" y="4068242"/>
              <a:ext cx="172098" cy="0"/>
            </a:xfrm>
            <a:prstGeom prst="straightConnector1">
              <a:avLst/>
            </a:prstGeom>
            <a:noFill/>
            <a:ln w="25400" cap="rnd">
              <a:solidFill>
                <a:srgbClr val="00005C"/>
              </a:solidFill>
              <a:prstDash val="sysDot"/>
              <a:round/>
              <a:headEnd/>
              <a:tailEnd/>
            </a:ln>
          </p:spPr>
        </p:cxnSp>
        <p:cxnSp>
          <p:nvCxnSpPr>
            <p:cNvPr id="39" name="AutoShape 36"/>
            <p:cNvCxnSpPr>
              <a:cxnSpLocks noChangeShapeType="1"/>
            </p:cNvCxnSpPr>
            <p:nvPr/>
          </p:nvCxnSpPr>
          <p:spPr bwMode="auto">
            <a:xfrm>
              <a:off x="9992532" y="4061892"/>
              <a:ext cx="172097" cy="0"/>
            </a:xfrm>
            <a:prstGeom prst="straightConnector1">
              <a:avLst/>
            </a:prstGeom>
            <a:noFill/>
            <a:ln w="254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</p:cxnSp>
      </p:grpSp>
      <p:sp>
        <p:nvSpPr>
          <p:cNvPr id="5" name="TextovéPole 4">
            <a:extLst>
              <a:ext uri="{FF2B5EF4-FFF2-40B4-BE49-F238E27FC236}">
                <a16:creationId xmlns:a16="http://schemas.microsoft.com/office/drawing/2014/main" id="{DB66592C-D9DB-4C2A-B01D-9C393A612597}"/>
              </a:ext>
            </a:extLst>
          </p:cNvPr>
          <p:cNvSpPr txBox="1"/>
          <p:nvPr/>
        </p:nvSpPr>
        <p:spPr>
          <a:xfrm>
            <a:off x="872836" y="6078682"/>
            <a:ext cx="2873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/>
              <a:t>Cave</a:t>
            </a:r>
            <a:r>
              <a:rPr lang="cs-CZ" sz="2000" b="1" dirty="0"/>
              <a:t> prodloužení </a:t>
            </a:r>
            <a:r>
              <a:rPr lang="cs-CZ" sz="2000" b="1" dirty="0" err="1"/>
              <a:t>QTc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85612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76768-950D-4CD0-AF99-9DA7A9AD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4" y="-87602"/>
            <a:ext cx="10972800" cy="1143000"/>
          </a:xfrm>
        </p:spPr>
        <p:txBody>
          <a:bodyPr/>
          <a:lstStyle/>
          <a:p>
            <a:r>
              <a:rPr lang="cs-CZ" dirty="0" err="1"/>
              <a:t>Nicorandil</a:t>
            </a:r>
            <a:r>
              <a:rPr lang="cs-CZ" dirty="0"/>
              <a:t> – duální mechanismus účinku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0824E17-3028-4704-91D5-72A242F62178}"/>
              </a:ext>
            </a:extLst>
          </p:cNvPr>
          <p:cNvSpPr txBox="1"/>
          <p:nvPr/>
        </p:nvSpPr>
        <p:spPr>
          <a:xfrm>
            <a:off x="1609394" y="1188022"/>
            <a:ext cx="4187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err="1"/>
              <a:t>Nitrate-like</a:t>
            </a:r>
            <a:r>
              <a:rPr lang="cs-CZ" sz="2400" b="1" dirty="0"/>
              <a:t> účinky</a:t>
            </a:r>
          </a:p>
          <a:p>
            <a:pPr algn="ctr"/>
            <a:r>
              <a:rPr lang="cs-CZ" sz="2400" b="1" dirty="0"/>
              <a:t>Stimulace </a:t>
            </a:r>
            <a:r>
              <a:rPr lang="cs-CZ" sz="2400" b="1" dirty="0" err="1"/>
              <a:t>guanylát-cyklázy</a:t>
            </a:r>
            <a:endParaRPr lang="cs-CZ" sz="24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44F066B-9AA5-4687-8A0D-A4CC139CB0D2}"/>
              </a:ext>
            </a:extLst>
          </p:cNvPr>
          <p:cNvSpPr txBox="1"/>
          <p:nvPr/>
        </p:nvSpPr>
        <p:spPr>
          <a:xfrm>
            <a:off x="7070399" y="1188023"/>
            <a:ext cx="3477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Otevírá ATP senzitivní </a:t>
            </a:r>
          </a:p>
          <a:p>
            <a:pPr algn="ctr"/>
            <a:r>
              <a:rPr lang="cs-CZ" sz="2400" b="1" dirty="0"/>
              <a:t>K+ kanály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43B5B42-7083-48E2-9322-0FF90E06DF2C}"/>
              </a:ext>
            </a:extLst>
          </p:cNvPr>
          <p:cNvSpPr txBox="1"/>
          <p:nvPr/>
        </p:nvSpPr>
        <p:spPr>
          <a:xfrm>
            <a:off x="841660" y="2624500"/>
            <a:ext cx="241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/>
              <a:t>Epikardiální</a:t>
            </a:r>
            <a:r>
              <a:rPr lang="cs-CZ" sz="2000" b="1" dirty="0"/>
              <a:t> vazodilatace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F99B7FC-88FF-4CD4-83E7-36FE3B4D74BA}"/>
              </a:ext>
            </a:extLst>
          </p:cNvPr>
          <p:cNvSpPr txBox="1"/>
          <p:nvPr/>
        </p:nvSpPr>
        <p:spPr>
          <a:xfrm>
            <a:off x="3601498" y="2578333"/>
            <a:ext cx="2410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/>
              <a:t>Venodilatace</a:t>
            </a:r>
            <a:endParaRPr lang="cs-CZ" sz="2000" b="1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F66B4D8-694B-4936-9F11-A38228718501}"/>
              </a:ext>
            </a:extLst>
          </p:cNvPr>
          <p:cNvSpPr txBox="1"/>
          <p:nvPr/>
        </p:nvSpPr>
        <p:spPr>
          <a:xfrm>
            <a:off x="6317671" y="2585148"/>
            <a:ext cx="2410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/>
              <a:t>Areteriolární</a:t>
            </a:r>
            <a:endParaRPr lang="cs-CZ" sz="2000" b="1" dirty="0"/>
          </a:p>
          <a:p>
            <a:pPr algn="ctr"/>
            <a:r>
              <a:rPr lang="cs-CZ" sz="2000" b="1" dirty="0"/>
              <a:t>periferní</a:t>
            </a:r>
          </a:p>
          <a:p>
            <a:pPr algn="ctr"/>
            <a:r>
              <a:rPr lang="cs-CZ" sz="2000" b="1" dirty="0"/>
              <a:t>vazodilatace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99FC605-A3B0-4697-811D-AD5EA42BF674}"/>
              </a:ext>
            </a:extLst>
          </p:cNvPr>
          <p:cNvSpPr txBox="1"/>
          <p:nvPr/>
        </p:nvSpPr>
        <p:spPr>
          <a:xfrm>
            <a:off x="9033844" y="2578393"/>
            <a:ext cx="241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/>
              <a:t>Mikrovaskulární</a:t>
            </a:r>
            <a:endParaRPr lang="cs-CZ" sz="2000" b="1" dirty="0"/>
          </a:p>
          <a:p>
            <a:pPr algn="ctr"/>
            <a:r>
              <a:rPr lang="cs-CZ" sz="2000" b="1" dirty="0"/>
              <a:t>vazodilatace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E5477F5-BB54-4220-B5B2-5F7D677C9906}"/>
              </a:ext>
            </a:extLst>
          </p:cNvPr>
          <p:cNvSpPr txBox="1"/>
          <p:nvPr/>
        </p:nvSpPr>
        <p:spPr>
          <a:xfrm>
            <a:off x="9249274" y="5213525"/>
            <a:ext cx="2410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Zvýšení koronárního průtoku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C3188D3-B4DD-4432-8951-6AC0E566B481}"/>
              </a:ext>
            </a:extLst>
          </p:cNvPr>
          <p:cNvSpPr txBox="1"/>
          <p:nvPr/>
        </p:nvSpPr>
        <p:spPr>
          <a:xfrm>
            <a:off x="6533101" y="3785787"/>
            <a:ext cx="1979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Snížení </a:t>
            </a:r>
            <a:r>
              <a:rPr lang="cs-CZ" sz="2000" b="1" dirty="0" err="1"/>
              <a:t>afterloadu</a:t>
            </a:r>
            <a:endParaRPr lang="cs-CZ" sz="2000" b="1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864276D-C0D1-4461-AFCA-3AD769542984}"/>
              </a:ext>
            </a:extLst>
          </p:cNvPr>
          <p:cNvSpPr txBox="1"/>
          <p:nvPr/>
        </p:nvSpPr>
        <p:spPr>
          <a:xfrm>
            <a:off x="6533101" y="5205813"/>
            <a:ext cx="197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Snížení spotřeby O2 myokardem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41743B8-DC03-45B7-932E-FB9869E0AAA9}"/>
              </a:ext>
            </a:extLst>
          </p:cNvPr>
          <p:cNvSpPr txBox="1"/>
          <p:nvPr/>
        </p:nvSpPr>
        <p:spPr>
          <a:xfrm>
            <a:off x="3816928" y="5154749"/>
            <a:ext cx="197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Snížení spotřeby O2 myokardem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5822547-3433-4E6B-98AC-BF9E5A0134D5}"/>
              </a:ext>
            </a:extLst>
          </p:cNvPr>
          <p:cNvSpPr txBox="1"/>
          <p:nvPr/>
        </p:nvSpPr>
        <p:spPr>
          <a:xfrm>
            <a:off x="3816928" y="3785787"/>
            <a:ext cx="1979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Snížení </a:t>
            </a:r>
            <a:r>
              <a:rPr lang="cs-CZ" sz="2000" b="1" dirty="0" err="1"/>
              <a:t>prerloadu</a:t>
            </a:r>
            <a:endParaRPr lang="cs-CZ" sz="2000" b="1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07E8BF0-CF5D-441A-9190-4206F6B277F9}"/>
              </a:ext>
            </a:extLst>
          </p:cNvPr>
          <p:cNvSpPr txBox="1"/>
          <p:nvPr/>
        </p:nvSpPr>
        <p:spPr>
          <a:xfrm>
            <a:off x="909063" y="5173743"/>
            <a:ext cx="2410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Zvýšení koronárního průtoku</a:t>
            </a: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2370A7B3-4105-4558-8D06-5E9815C85002}"/>
              </a:ext>
            </a:extLst>
          </p:cNvPr>
          <p:cNvCxnSpPr/>
          <p:nvPr/>
        </p:nvCxnSpPr>
        <p:spPr>
          <a:xfrm flipV="1">
            <a:off x="2202873" y="2037571"/>
            <a:ext cx="1236518" cy="540762"/>
          </a:xfrm>
          <a:prstGeom prst="straightConnector1">
            <a:avLst/>
          </a:prstGeom>
          <a:ln w="5715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1BA488F5-E773-4272-B603-5235BAE965F8}"/>
              </a:ext>
            </a:extLst>
          </p:cNvPr>
          <p:cNvCxnSpPr/>
          <p:nvPr/>
        </p:nvCxnSpPr>
        <p:spPr>
          <a:xfrm flipV="1">
            <a:off x="7518191" y="2000625"/>
            <a:ext cx="1236518" cy="540762"/>
          </a:xfrm>
          <a:prstGeom prst="straightConnector1">
            <a:avLst/>
          </a:prstGeom>
          <a:ln w="5715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4D06DA8E-86BC-43DA-9DB3-FA7C4C30CD50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3919019" y="2037571"/>
            <a:ext cx="887825" cy="540762"/>
          </a:xfrm>
          <a:prstGeom prst="straightConnector1">
            <a:avLst/>
          </a:prstGeom>
          <a:ln w="5715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5CBCCE82-AF46-427E-B211-A8D8EAB02142}"/>
              </a:ext>
            </a:extLst>
          </p:cNvPr>
          <p:cNvCxnSpPr>
            <a:cxnSpLocks/>
          </p:cNvCxnSpPr>
          <p:nvPr/>
        </p:nvCxnSpPr>
        <p:spPr>
          <a:xfrm flipH="1" flipV="1">
            <a:off x="9033844" y="1999783"/>
            <a:ext cx="887825" cy="540762"/>
          </a:xfrm>
          <a:prstGeom prst="straightConnector1">
            <a:avLst/>
          </a:prstGeom>
          <a:ln w="5715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C20D11F5-90E8-406F-9B5B-D730814A7172}"/>
              </a:ext>
            </a:extLst>
          </p:cNvPr>
          <p:cNvCxnSpPr>
            <a:cxnSpLocks/>
          </p:cNvCxnSpPr>
          <p:nvPr/>
        </p:nvCxnSpPr>
        <p:spPr>
          <a:xfrm flipV="1">
            <a:off x="2081300" y="3366341"/>
            <a:ext cx="0" cy="1694032"/>
          </a:xfrm>
          <a:prstGeom prst="straightConnector1">
            <a:avLst/>
          </a:prstGeom>
          <a:ln w="5715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215863A2-97B3-4CA9-839D-F540B7EBD5C4}"/>
              </a:ext>
            </a:extLst>
          </p:cNvPr>
          <p:cNvCxnSpPr>
            <a:cxnSpLocks/>
          </p:cNvCxnSpPr>
          <p:nvPr/>
        </p:nvCxnSpPr>
        <p:spPr>
          <a:xfrm flipV="1">
            <a:off x="10282855" y="3335169"/>
            <a:ext cx="0" cy="1725204"/>
          </a:xfrm>
          <a:prstGeom prst="straightConnector1">
            <a:avLst/>
          </a:prstGeom>
          <a:ln w="5715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C78915B5-00BA-42D0-A1C7-3FC6328EFE68}"/>
              </a:ext>
            </a:extLst>
          </p:cNvPr>
          <p:cNvCxnSpPr>
            <a:cxnSpLocks/>
          </p:cNvCxnSpPr>
          <p:nvPr/>
        </p:nvCxnSpPr>
        <p:spPr>
          <a:xfrm flipV="1">
            <a:off x="7518191" y="4548506"/>
            <a:ext cx="0" cy="665019"/>
          </a:xfrm>
          <a:prstGeom prst="straightConnector1">
            <a:avLst/>
          </a:prstGeom>
          <a:ln w="5715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67D745C6-B142-42CA-AAB8-A29247A43E32}"/>
              </a:ext>
            </a:extLst>
          </p:cNvPr>
          <p:cNvCxnSpPr>
            <a:cxnSpLocks/>
          </p:cNvCxnSpPr>
          <p:nvPr/>
        </p:nvCxnSpPr>
        <p:spPr>
          <a:xfrm flipV="1">
            <a:off x="4863679" y="4548506"/>
            <a:ext cx="0" cy="610822"/>
          </a:xfrm>
          <a:prstGeom prst="straightConnector1">
            <a:avLst/>
          </a:prstGeom>
          <a:ln w="5715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F09092CC-6691-4B48-AC98-6A676A1DCF4E}"/>
              </a:ext>
            </a:extLst>
          </p:cNvPr>
          <p:cNvCxnSpPr>
            <a:cxnSpLocks/>
          </p:cNvCxnSpPr>
          <p:nvPr/>
        </p:nvCxnSpPr>
        <p:spPr>
          <a:xfrm flipV="1">
            <a:off x="4863679" y="3123589"/>
            <a:ext cx="0" cy="610822"/>
          </a:xfrm>
          <a:prstGeom prst="straightConnector1">
            <a:avLst/>
          </a:prstGeom>
          <a:ln w="5715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019BC6D4-3FC2-4C47-87B6-6009E971D591}"/>
              </a:ext>
            </a:extLst>
          </p:cNvPr>
          <p:cNvCxnSpPr>
            <a:cxnSpLocks/>
          </p:cNvCxnSpPr>
          <p:nvPr/>
        </p:nvCxnSpPr>
        <p:spPr>
          <a:xfrm flipV="1">
            <a:off x="7518191" y="3572885"/>
            <a:ext cx="0" cy="309711"/>
          </a:xfrm>
          <a:prstGeom prst="straightConnector1">
            <a:avLst/>
          </a:prstGeom>
          <a:ln w="5715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634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E86077-0760-4309-AA7B-A7605D0BF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5977"/>
            <a:ext cx="10972800" cy="1143000"/>
          </a:xfrm>
        </p:spPr>
        <p:txBody>
          <a:bodyPr/>
          <a:lstStyle/>
          <a:p>
            <a:r>
              <a:rPr lang="cs-CZ" dirty="0" err="1"/>
              <a:t>Trimetazidine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701AA1-30FF-4AB2-8086-CEB0231DF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2CA4391-F3E1-4C2A-81F3-121E7356C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581" y="1263360"/>
            <a:ext cx="8814354" cy="460750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AB7FAD7-EE18-4827-9DFE-0A1E6F1D77D4}"/>
              </a:ext>
            </a:extLst>
          </p:cNvPr>
          <p:cNvSpPr txBox="1"/>
          <p:nvPr/>
        </p:nvSpPr>
        <p:spPr>
          <a:xfrm>
            <a:off x="516835" y="6302087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Kontraindikace u M. Parkinson a tremoru</a:t>
            </a:r>
          </a:p>
        </p:txBody>
      </p:sp>
    </p:spTree>
    <p:extLst>
      <p:ext uri="{BB962C8B-B14F-4D97-AF65-F5344CB8AC3E}">
        <p14:creationId xmlns:p14="http://schemas.microsoft.com/office/powerpoint/2010/main" val="1070779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9012"/>
            <a:ext cx="10396330" cy="1016000"/>
          </a:xfrm>
          <a:ln/>
        </p:spPr>
        <p:txBody>
          <a:bodyPr/>
          <a:lstStyle/>
          <a:p>
            <a:r>
              <a:rPr lang="cs-CZ" altLang="cs-CZ" sz="2844" b="1" dirty="0" err="1">
                <a:solidFill>
                  <a:srgbClr val="800000"/>
                </a:solidFill>
              </a:rPr>
              <a:t>Ivabradin</a:t>
            </a:r>
            <a:r>
              <a:rPr lang="cs-CZ" altLang="cs-CZ" sz="2844" b="1" dirty="0">
                <a:solidFill>
                  <a:srgbClr val="800000"/>
                </a:solidFill>
              </a:rPr>
              <a:t> – ovlivnění spontánní depolarizace buněk sinusového uzlu  </a:t>
            </a:r>
            <a:r>
              <a:rPr lang="cs-CZ" altLang="cs-CZ" sz="2844" dirty="0"/>
              <a:t>- </a:t>
            </a:r>
            <a:r>
              <a:rPr lang="cs-CZ" altLang="cs-CZ" sz="2133" b="1" dirty="0" err="1">
                <a:solidFill>
                  <a:schemeClr val="tx1"/>
                </a:solidFill>
              </a:rPr>
              <a:t>I</a:t>
            </a:r>
            <a:r>
              <a:rPr lang="cs-CZ" altLang="cs-CZ" sz="2133" b="1" baseline="-25000" dirty="0" err="1">
                <a:solidFill>
                  <a:schemeClr val="tx1"/>
                </a:solidFill>
              </a:rPr>
              <a:t>f</a:t>
            </a:r>
            <a:r>
              <a:rPr lang="cs-CZ" altLang="cs-CZ" sz="2133" b="1" baseline="-25000" dirty="0">
                <a:solidFill>
                  <a:schemeClr val="tx1"/>
                </a:solidFill>
              </a:rPr>
              <a:t> </a:t>
            </a:r>
            <a:r>
              <a:rPr lang="cs-CZ" altLang="cs-CZ" sz="2133" b="1" dirty="0">
                <a:solidFill>
                  <a:schemeClr val="tx1"/>
                </a:solidFill>
              </a:rPr>
              <a:t>kanály - </a:t>
            </a:r>
            <a:r>
              <a:rPr lang="en-US" altLang="cs-CZ" sz="2133" b="1" dirty="0">
                <a:solidFill>
                  <a:schemeClr val="tx1"/>
                </a:solidFill>
              </a:rPr>
              <a:t>Hyperpolarization-activated cyclic nucleotide-gated (HCN) channels</a:t>
            </a:r>
            <a:r>
              <a:rPr lang="cs-CZ" altLang="cs-CZ" sz="2133" b="1" dirty="0">
                <a:solidFill>
                  <a:schemeClr val="tx1"/>
                </a:solidFill>
              </a:rPr>
              <a:t> / </a:t>
            </a:r>
            <a:r>
              <a:rPr lang="cs-CZ" altLang="cs-CZ" sz="2133" b="1" dirty="0" err="1">
                <a:solidFill>
                  <a:schemeClr val="tx1"/>
                </a:solidFill>
              </a:rPr>
              <a:t>Funny</a:t>
            </a:r>
            <a:r>
              <a:rPr lang="cs-CZ" altLang="cs-CZ" sz="2133" b="1" dirty="0">
                <a:solidFill>
                  <a:schemeClr val="tx1"/>
                </a:solidFill>
              </a:rPr>
              <a:t> </a:t>
            </a:r>
            <a:r>
              <a:rPr lang="cs-CZ" altLang="cs-CZ" sz="2133" b="1" dirty="0" err="1">
                <a:solidFill>
                  <a:schemeClr val="tx1"/>
                </a:solidFill>
              </a:rPr>
              <a:t>channels</a:t>
            </a:r>
            <a:endParaRPr lang="en-US" altLang="cs-CZ" sz="2489" b="1" dirty="0">
              <a:solidFill>
                <a:schemeClr val="tx1"/>
              </a:solidFill>
            </a:endParaRP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8"/>
          <a:stretch>
            <a:fillRect/>
          </a:stretch>
        </p:blipFill>
        <p:spPr bwMode="auto">
          <a:xfrm>
            <a:off x="1242391" y="1713690"/>
            <a:ext cx="5111183" cy="4790695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b="3648"/>
          <a:stretch/>
        </p:blipFill>
        <p:spPr>
          <a:xfrm>
            <a:off x="6531707" y="1713691"/>
            <a:ext cx="4136293" cy="497604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704228" y="6474509"/>
            <a:ext cx="4963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j-lt"/>
              </a:rPr>
              <a:t>Nature Reviews Drug Discovery </a:t>
            </a:r>
            <a:r>
              <a:rPr lang="cs-CZ" sz="1600" dirty="0">
                <a:solidFill>
                  <a:srgbClr val="0070C0"/>
                </a:solidFill>
                <a:latin typeface="+mj-lt"/>
              </a:rPr>
              <a:t>2011;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10, 903-914 </a:t>
            </a:r>
            <a:endParaRPr lang="cs-CZ" sz="16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5580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0773B-4FDC-4B9E-8E80-DFCE871D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cs-CZ" dirty="0"/>
              <a:t>Doporučení medikamentosní léčby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CF386A4D-D825-4E84-9BF9-DC570C5E7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958694"/>
              </p:ext>
            </p:extLst>
          </p:nvPr>
        </p:nvGraphicFramePr>
        <p:xfrm>
          <a:off x="682336" y="935182"/>
          <a:ext cx="10571018" cy="5810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2786">
                  <a:extLst>
                    <a:ext uri="{9D8B030D-6E8A-4147-A177-3AD203B41FA5}">
                      <a16:colId xmlns:a16="http://schemas.microsoft.com/office/drawing/2014/main" val="3015615810"/>
                    </a:ext>
                  </a:extLst>
                </a:gridCol>
                <a:gridCol w="1638232">
                  <a:extLst>
                    <a:ext uri="{9D8B030D-6E8A-4147-A177-3AD203B41FA5}">
                      <a16:colId xmlns:a16="http://schemas.microsoft.com/office/drawing/2014/main" val="3416238533"/>
                    </a:ext>
                  </a:extLst>
                </a:gridCol>
              </a:tblGrid>
              <a:tr h="781858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rgbClr val="C00000"/>
                          </a:solidFill>
                        </a:rPr>
                        <a:t>Léčba k úlevě symptomů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78518"/>
                  </a:ext>
                </a:extLst>
              </a:tr>
              <a:tr h="547820">
                <a:tc>
                  <a:txBody>
                    <a:bodyPr/>
                    <a:lstStyle/>
                    <a:p>
                      <a:r>
                        <a:rPr lang="cs-CZ" sz="2400" b="1" dirty="0"/>
                        <a:t>Krátkodobé nitráty k úlevě symptomů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IA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919773"/>
                  </a:ext>
                </a:extLst>
              </a:tr>
              <a:tr h="778748">
                <a:tc>
                  <a:txBody>
                    <a:bodyPr/>
                    <a:lstStyle/>
                    <a:p>
                      <a:r>
                        <a:rPr lang="cs-CZ" sz="2400" b="1" dirty="0"/>
                        <a:t>1. linie BB / CCB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IA</a:t>
                      </a:r>
                    </a:p>
                    <a:p>
                      <a:endParaRPr lang="cs-CZ" sz="2400" dirty="0"/>
                    </a:p>
                  </a:txBody>
                  <a:tcP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793560"/>
                  </a:ext>
                </a:extLst>
              </a:tr>
              <a:tr h="778748">
                <a:tc>
                  <a:txBody>
                    <a:bodyPr/>
                    <a:lstStyle/>
                    <a:p>
                      <a:r>
                        <a:rPr lang="cs-CZ" sz="2400" b="1" dirty="0"/>
                        <a:t>Při trvání potíží kombinace BB a CCB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/>
                        <a:t>IIaC</a:t>
                      </a:r>
                      <a:endParaRPr lang="cs-CZ" sz="2400" dirty="0"/>
                    </a:p>
                    <a:p>
                      <a:endParaRPr lang="cs-CZ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176762"/>
                  </a:ext>
                </a:extLst>
              </a:tr>
              <a:tr h="778748">
                <a:tc>
                  <a:txBody>
                    <a:bodyPr/>
                    <a:lstStyle/>
                    <a:p>
                      <a:r>
                        <a:rPr lang="cs-CZ" sz="2400" b="1" dirty="0"/>
                        <a:t>Je možné zvážit kombinační léčbu i v 1. linii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/>
                        <a:t>IIaB</a:t>
                      </a:r>
                      <a:endParaRPr lang="cs-CZ" sz="2400" dirty="0"/>
                    </a:p>
                    <a:p>
                      <a:endParaRPr lang="cs-CZ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094948"/>
                  </a:ext>
                </a:extLst>
              </a:tr>
              <a:tr h="11248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/>
                        <a:t>Dlouhodobé nitráty pokud je léčba BB/CCB netolerována nebo neúčinná jako léčba 2. linie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IIaB</a:t>
                      </a:r>
                      <a:endParaRPr lang="cs-CZ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461335"/>
                  </a:ext>
                </a:extLst>
              </a:tr>
              <a:tr h="778748">
                <a:tc>
                  <a:txBody>
                    <a:bodyPr/>
                    <a:lstStyle/>
                    <a:p>
                      <a:r>
                        <a:rPr lang="cs-CZ" sz="2400" b="1" dirty="0"/>
                        <a:t>U dlouhodobých nitrátů – zařadit intervaly bez expozice ke snížení tolerance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/>
                        <a:t>IIaB</a:t>
                      </a:r>
                      <a:endParaRPr lang="cs-CZ" sz="2400" dirty="0"/>
                    </a:p>
                    <a:p>
                      <a:endParaRPr lang="cs-CZ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289213"/>
                  </a:ext>
                </a:extLst>
              </a:tr>
            </a:tbl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9CB0F447-ED6D-4491-BA57-08885ED493F3}"/>
              </a:ext>
            </a:extLst>
          </p:cNvPr>
          <p:cNvSpPr/>
          <p:nvPr/>
        </p:nvSpPr>
        <p:spPr>
          <a:xfrm>
            <a:off x="6458377" y="6382388"/>
            <a:ext cx="5240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Knuuti</a:t>
            </a:r>
            <a:r>
              <a:rPr lang="cs-CZ" dirty="0">
                <a:solidFill>
                  <a:srgbClr val="0070C0"/>
                </a:solidFill>
              </a:rPr>
              <a:t> J et al. </a:t>
            </a:r>
            <a:r>
              <a:rPr lang="en-US" dirty="0">
                <a:solidFill>
                  <a:srgbClr val="0070C0"/>
                </a:solidFill>
              </a:rPr>
              <a:t>European Heart Journal (2019) 00, 1</a:t>
            </a:r>
            <a:r>
              <a:rPr lang="cs-CZ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rgbClr val="0070C0"/>
                </a:solidFill>
              </a:rPr>
              <a:t>71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90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0773B-4FDC-4B9E-8E80-DFCE871D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cs-CZ" dirty="0"/>
              <a:t>Doporučení medikamentosní léčby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CF386A4D-D825-4E84-9BF9-DC570C5E7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790190"/>
              </p:ext>
            </p:extLst>
          </p:nvPr>
        </p:nvGraphicFramePr>
        <p:xfrm>
          <a:off x="609600" y="1269055"/>
          <a:ext cx="10571018" cy="504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2786">
                  <a:extLst>
                    <a:ext uri="{9D8B030D-6E8A-4147-A177-3AD203B41FA5}">
                      <a16:colId xmlns:a16="http://schemas.microsoft.com/office/drawing/2014/main" val="3015615810"/>
                    </a:ext>
                  </a:extLst>
                </a:gridCol>
                <a:gridCol w="1638232">
                  <a:extLst>
                    <a:ext uri="{9D8B030D-6E8A-4147-A177-3AD203B41FA5}">
                      <a16:colId xmlns:a16="http://schemas.microsoft.com/office/drawing/2014/main" val="3416238533"/>
                    </a:ext>
                  </a:extLst>
                </a:gridCol>
              </a:tblGrid>
              <a:tr h="778285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rgbClr val="C00000"/>
                          </a:solidFill>
                        </a:rPr>
                        <a:t>Léčba k úlevě symptomů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78518"/>
                  </a:ext>
                </a:extLst>
              </a:tr>
              <a:tr h="821499">
                <a:tc>
                  <a:txBody>
                    <a:bodyPr/>
                    <a:lstStyle/>
                    <a:p>
                      <a:r>
                        <a:rPr lang="cs-CZ" sz="2400" b="1" dirty="0" err="1"/>
                        <a:t>Nicorandil</a:t>
                      </a:r>
                      <a:r>
                        <a:rPr lang="cs-CZ" sz="2400" b="1" dirty="0"/>
                        <a:t>, </a:t>
                      </a:r>
                      <a:r>
                        <a:rPr lang="cs-CZ" sz="2400" b="1" dirty="0" err="1"/>
                        <a:t>ranolazin</a:t>
                      </a:r>
                      <a:r>
                        <a:rPr lang="cs-CZ" sz="2400" b="1" dirty="0"/>
                        <a:t>, </a:t>
                      </a:r>
                      <a:r>
                        <a:rPr lang="cs-CZ" sz="2400" b="1" dirty="0" err="1"/>
                        <a:t>ivabradin</a:t>
                      </a:r>
                      <a:r>
                        <a:rPr lang="cs-CZ" sz="2400" b="1" dirty="0"/>
                        <a:t>, </a:t>
                      </a:r>
                      <a:r>
                        <a:rPr lang="cs-CZ" sz="2400" b="1" dirty="0" err="1"/>
                        <a:t>trimetazidin</a:t>
                      </a:r>
                      <a:r>
                        <a:rPr lang="cs-CZ" sz="2400" b="1" dirty="0"/>
                        <a:t> jako léčba 2. linie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IIaB</a:t>
                      </a:r>
                      <a:endParaRPr lang="cs-CZ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919773"/>
                  </a:ext>
                </a:extLst>
              </a:tr>
              <a:tr h="821499">
                <a:tc>
                  <a:txBody>
                    <a:bodyPr/>
                    <a:lstStyle/>
                    <a:p>
                      <a:r>
                        <a:rPr lang="cs-CZ" sz="2400" b="1" dirty="0"/>
                        <a:t>U nemocných s nízkou TF je upřednostňován </a:t>
                      </a:r>
                      <a:r>
                        <a:rPr lang="cs-CZ" sz="2400" b="1" dirty="0" err="1"/>
                        <a:t>ranolazin</a:t>
                      </a:r>
                      <a:r>
                        <a:rPr lang="cs-CZ" sz="2400" b="1" dirty="0"/>
                        <a:t> nebo </a:t>
                      </a:r>
                      <a:r>
                        <a:rPr lang="cs-CZ" sz="2400" b="1" dirty="0" err="1"/>
                        <a:t>trimetazidin</a:t>
                      </a:r>
                      <a:endParaRPr lang="cs-CZ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/>
                        <a:t>IIbC</a:t>
                      </a:r>
                      <a:endParaRPr lang="cs-CZ" sz="2400" dirty="0"/>
                    </a:p>
                    <a:p>
                      <a:endParaRPr lang="cs-CZ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793560"/>
                  </a:ext>
                </a:extLst>
              </a:tr>
              <a:tr h="821499">
                <a:tc>
                  <a:txBody>
                    <a:bodyPr/>
                    <a:lstStyle/>
                    <a:p>
                      <a:r>
                        <a:rPr lang="cs-CZ" sz="2400" b="1" dirty="0"/>
                        <a:t>U vybraných nemocných může být již od počátku zvolena léčba BB + </a:t>
                      </a:r>
                      <a:r>
                        <a:rPr lang="cs-CZ" sz="2400" b="1" dirty="0" err="1"/>
                        <a:t>nicorandil</a:t>
                      </a:r>
                      <a:r>
                        <a:rPr lang="cs-CZ" sz="2400" b="1" dirty="0"/>
                        <a:t>, </a:t>
                      </a:r>
                      <a:r>
                        <a:rPr lang="cs-CZ" sz="2400" b="1" dirty="0" err="1"/>
                        <a:t>ranolazin</a:t>
                      </a:r>
                      <a:r>
                        <a:rPr lang="cs-CZ" sz="2400" b="1" dirty="0"/>
                        <a:t>, </a:t>
                      </a:r>
                      <a:r>
                        <a:rPr lang="cs-CZ" sz="2400" b="1" dirty="0" err="1"/>
                        <a:t>ivabradin</a:t>
                      </a:r>
                      <a:r>
                        <a:rPr lang="cs-CZ" sz="2400" b="1" dirty="0"/>
                        <a:t>, </a:t>
                      </a:r>
                      <a:r>
                        <a:rPr lang="cs-CZ" sz="2400" b="1" dirty="0" err="1"/>
                        <a:t>trimetazidin</a:t>
                      </a:r>
                      <a:r>
                        <a:rPr lang="cs-CZ" sz="2400" b="1" dirty="0"/>
                        <a:t>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/>
                        <a:t>IIbB</a:t>
                      </a:r>
                      <a:endParaRPr lang="cs-CZ" sz="2400" dirty="0"/>
                    </a:p>
                    <a:p>
                      <a:endParaRPr lang="cs-CZ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176762"/>
                  </a:ext>
                </a:extLst>
              </a:tr>
              <a:tr h="821499">
                <a:tc>
                  <a:txBody>
                    <a:bodyPr/>
                    <a:lstStyle/>
                    <a:p>
                      <a:r>
                        <a:rPr lang="cs-CZ" sz="2400" b="1" dirty="0"/>
                        <a:t>Nitráty nejsou doporučeny u nemocných s obstruktivní HKMP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IIIB</a:t>
                      </a:r>
                    </a:p>
                    <a:p>
                      <a:endParaRPr lang="cs-CZ" sz="240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094948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/>
                        <a:t>Není doporučena </a:t>
                      </a:r>
                      <a:r>
                        <a:rPr lang="cs-CZ" sz="2400" b="1" dirty="0" err="1"/>
                        <a:t>koadministrace</a:t>
                      </a:r>
                      <a:r>
                        <a:rPr lang="cs-CZ" sz="2400" b="1" dirty="0"/>
                        <a:t> nitrátů s inhibitory 5PDE (</a:t>
                      </a:r>
                      <a:r>
                        <a:rPr lang="cs-CZ" sz="2400" b="1" dirty="0" err="1"/>
                        <a:t>silednafil</a:t>
                      </a:r>
                      <a:r>
                        <a:rPr lang="cs-CZ" sz="2400" b="1" dirty="0"/>
                        <a:t> apod.)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IIIB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461335"/>
                  </a:ext>
                </a:extLst>
              </a:tr>
            </a:tbl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9CB0F447-ED6D-4491-BA57-08885ED493F3}"/>
              </a:ext>
            </a:extLst>
          </p:cNvPr>
          <p:cNvSpPr/>
          <p:nvPr/>
        </p:nvSpPr>
        <p:spPr>
          <a:xfrm>
            <a:off x="6458377" y="6382388"/>
            <a:ext cx="5240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Knuuti</a:t>
            </a:r>
            <a:r>
              <a:rPr lang="cs-CZ" dirty="0">
                <a:solidFill>
                  <a:srgbClr val="0070C0"/>
                </a:solidFill>
              </a:rPr>
              <a:t> J et al. </a:t>
            </a:r>
            <a:r>
              <a:rPr lang="en-US" dirty="0">
                <a:solidFill>
                  <a:srgbClr val="0070C0"/>
                </a:solidFill>
              </a:rPr>
              <a:t>European Heart Journal (2019) 00, 1</a:t>
            </a:r>
            <a:r>
              <a:rPr lang="cs-CZ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rgbClr val="0070C0"/>
                </a:solidFill>
              </a:rPr>
              <a:t>71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08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C9727-1658-42E2-AD53-714F0198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Protidestičková</a:t>
            </a:r>
            <a:r>
              <a:rPr lang="cs-CZ" dirty="0"/>
              <a:t> a antikoagulační léčba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2D0B488-0F28-4464-8916-7DA264B63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460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45B8495-65C4-4D02-8B09-23A8E455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28011"/>
            <a:ext cx="10515600" cy="893069"/>
          </a:xfrm>
        </p:spPr>
        <p:txBody>
          <a:bodyPr>
            <a:normAutofit/>
          </a:bodyPr>
          <a:lstStyle/>
          <a:p>
            <a:r>
              <a:rPr lang="cs-CZ" sz="4000" b="1" dirty="0" err="1">
                <a:solidFill>
                  <a:srgbClr val="800000"/>
                </a:solidFill>
              </a:rPr>
              <a:t>Protidestičkové</a:t>
            </a:r>
            <a:r>
              <a:rPr lang="cs-CZ" sz="4000" b="1" dirty="0">
                <a:solidFill>
                  <a:srgbClr val="800000"/>
                </a:solidFill>
              </a:rPr>
              <a:t> léky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5931AAE-86B4-48C2-BB3C-BFEB1914DBB6}"/>
              </a:ext>
            </a:extLst>
          </p:cNvPr>
          <p:cNvSpPr txBox="1"/>
          <p:nvPr/>
        </p:nvSpPr>
        <p:spPr>
          <a:xfrm>
            <a:off x="495300" y="5344140"/>
            <a:ext cx="8191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Aspirin –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i.v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Kardégic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500 mg,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p.o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Anopyrin,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Carsaxa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Godasal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Vasopirin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Clopidogrel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Trombex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Duplavin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Clopidogrel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Mylan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Zyllt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Platel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Prasugrel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Effient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(10 mg, 5 mg)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Ticagrelor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Brilique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90 mg (60 mg)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86F58F5-054B-472E-89EA-62E84630C61A}"/>
              </a:ext>
            </a:extLst>
          </p:cNvPr>
          <p:cNvSpPr/>
          <p:nvPr/>
        </p:nvSpPr>
        <p:spPr>
          <a:xfrm>
            <a:off x="9550166" y="6359803"/>
            <a:ext cx="1974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http://www.sukl.cz</a:t>
            </a:r>
          </a:p>
        </p:txBody>
      </p:sp>
      <p:sp>
        <p:nvSpPr>
          <p:cNvPr id="2" name="Šipka doprava 1"/>
          <p:cNvSpPr/>
          <p:nvPr/>
        </p:nvSpPr>
        <p:spPr>
          <a:xfrm>
            <a:off x="398228" y="982413"/>
            <a:ext cx="4195970" cy="954157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2138" y="1274826"/>
            <a:ext cx="3935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Aspirin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(kyselina acetylsalicylová) 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197074" y="519262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Loading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7305593" y="919372"/>
            <a:ext cx="1440512" cy="954157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9356932" y="519262"/>
            <a:ext cx="2612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Udržovací dávka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858091" y="1093680"/>
            <a:ext cx="2066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150 – 300 mg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p.o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 – 150  mg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i.v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9525568" y="1186038"/>
            <a:ext cx="19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 – 100 mg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p.o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398228" y="2062655"/>
            <a:ext cx="4195970" cy="954157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Šipka doprava 16"/>
          <p:cNvSpPr/>
          <p:nvPr/>
        </p:nvSpPr>
        <p:spPr>
          <a:xfrm>
            <a:off x="7305593" y="1999614"/>
            <a:ext cx="1440512" cy="954157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43702" y="2334329"/>
            <a:ext cx="1641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Clopidogrel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660152" y="2273900"/>
            <a:ext cx="2579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600 mg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p.o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(300 mg u trombolýzy)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9489955" y="2219161"/>
            <a:ext cx="1303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 mg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p.o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1" name="Šipka doprava 20"/>
          <p:cNvSpPr/>
          <p:nvPr/>
        </p:nvSpPr>
        <p:spPr>
          <a:xfrm>
            <a:off x="428354" y="3062451"/>
            <a:ext cx="4195970" cy="954157"/>
          </a:xfrm>
          <a:prstGeom prst="right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lumMod val="66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543702" y="3354863"/>
            <a:ext cx="1442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Prasugrel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5197074" y="3315997"/>
            <a:ext cx="1431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 mg p.o.*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9525568" y="3170197"/>
            <a:ext cx="25265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mg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p.o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 60 kg – 5 mg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p.o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&gt;75 let - nedoporučen</a:t>
            </a:r>
          </a:p>
        </p:txBody>
      </p:sp>
      <p:sp>
        <p:nvSpPr>
          <p:cNvPr id="26" name="Šipka doprava 25"/>
          <p:cNvSpPr/>
          <p:nvPr/>
        </p:nvSpPr>
        <p:spPr>
          <a:xfrm>
            <a:off x="469893" y="4104026"/>
            <a:ext cx="4195970" cy="954157"/>
          </a:xfrm>
          <a:prstGeom prst="rightArrow">
            <a:avLst/>
          </a:prstGeom>
          <a:gradFill flip="none" rotWithShape="1">
            <a:gsLst>
              <a:gs pos="0">
                <a:srgbClr val="00B050"/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543702" y="4396438"/>
            <a:ext cx="1447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Ticagrelor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Šipka doprava 27"/>
          <p:cNvSpPr/>
          <p:nvPr/>
        </p:nvSpPr>
        <p:spPr>
          <a:xfrm>
            <a:off x="7305593" y="3023584"/>
            <a:ext cx="1440512" cy="954157"/>
          </a:xfrm>
          <a:prstGeom prst="right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lumMod val="66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Šipka doprava 28"/>
          <p:cNvSpPr/>
          <p:nvPr/>
        </p:nvSpPr>
        <p:spPr>
          <a:xfrm>
            <a:off x="7305593" y="4047554"/>
            <a:ext cx="1440512" cy="954157"/>
          </a:xfrm>
          <a:prstGeom prst="rightArrow">
            <a:avLst/>
          </a:prstGeom>
          <a:gradFill flip="none" rotWithShape="1">
            <a:gsLst>
              <a:gs pos="0">
                <a:srgbClr val="00B050"/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612582" y="4302043"/>
            <a:ext cx="2405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180 mg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p.o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Orodispersní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forma)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9550166" y="4394299"/>
            <a:ext cx="2398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 mg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p.o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 x denně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355F1F6-FD9B-4E62-9241-E2FD139835B1}"/>
              </a:ext>
            </a:extLst>
          </p:cNvPr>
          <p:cNvSpPr txBox="1"/>
          <p:nvPr/>
        </p:nvSpPr>
        <p:spPr>
          <a:xfrm>
            <a:off x="9005677" y="5415408"/>
            <a:ext cx="3314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Předléčení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prasugrelem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před PCI jen při známé koronární anatomii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810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9710" y="-203219"/>
            <a:ext cx="10794558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C00000"/>
                </a:solidFill>
              </a:rPr>
              <a:t>Skórovací systémy pro posouzení rizika krvácení a ischémie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23" y="821402"/>
            <a:ext cx="11479035" cy="557703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63824" y="6364269"/>
            <a:ext cx="10596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FrutigerCondense"/>
              </a:rPr>
              <a:t>Z. </a:t>
            </a:r>
            <a:r>
              <a:rPr lang="en-US" sz="1400" dirty="0" err="1">
                <a:latin typeface="FrutigerCondense"/>
              </a:rPr>
              <a:t>Moťovská</a:t>
            </a:r>
            <a:r>
              <a:rPr lang="en-US" sz="1400" dirty="0">
                <a:latin typeface="FrutigerCondense"/>
              </a:rPr>
              <a:t>, et al., 2017 ESC focused update on dual antiplatelet therapy in coronary artery disease developed in collaboration with EACTS</a:t>
            </a:r>
            <a:r>
              <a:rPr lang="cs-CZ" sz="1400" dirty="0">
                <a:latin typeface="FrutigerCondense"/>
              </a:rPr>
              <a:t>. </a:t>
            </a:r>
            <a:r>
              <a:rPr lang="en-US" sz="1400" dirty="0">
                <a:latin typeface="FrutigerCondense"/>
              </a:rPr>
              <a:t>Summary of the document prepared by the Czech Society of Cardiology, </a:t>
            </a:r>
            <a:r>
              <a:rPr lang="en-US" sz="1400" dirty="0" err="1">
                <a:latin typeface="FrutigerCondense"/>
              </a:rPr>
              <a:t>Cor</a:t>
            </a:r>
            <a:r>
              <a:rPr lang="en-US" sz="1400" dirty="0">
                <a:latin typeface="FrutigerCondense"/>
              </a:rPr>
              <a:t> et Vasa 59 (2017) e592–e612</a:t>
            </a:r>
            <a:endParaRPr lang="cs-CZ" sz="1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086989" y="426027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645795" y="4349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5FFE0A37-A104-4EAE-8AE4-E4384A945D31}"/>
              </a:ext>
            </a:extLst>
          </p:cNvPr>
          <p:cNvCxnSpPr/>
          <p:nvPr/>
        </p:nvCxnSpPr>
        <p:spPr>
          <a:xfrm flipV="1">
            <a:off x="6096000" y="4260273"/>
            <a:ext cx="0" cy="7793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794B2B15-0AD8-4A3C-913F-32E5E4386C61}"/>
              </a:ext>
            </a:extLst>
          </p:cNvPr>
          <p:cNvCxnSpPr/>
          <p:nvPr/>
        </p:nvCxnSpPr>
        <p:spPr>
          <a:xfrm flipV="1">
            <a:off x="3671946" y="4239671"/>
            <a:ext cx="0" cy="7793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094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AE5F53C-A44B-3649-9454-BC3257541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76" y="1505414"/>
            <a:ext cx="10404072" cy="3536795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1D44EC1B-CE53-49DE-B57D-E06DE0FE7679}"/>
              </a:ext>
            </a:extLst>
          </p:cNvPr>
          <p:cNvSpPr/>
          <p:nvPr/>
        </p:nvSpPr>
        <p:spPr>
          <a:xfrm>
            <a:off x="6458377" y="6382388"/>
            <a:ext cx="5240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Knuuti</a:t>
            </a:r>
            <a:r>
              <a:rPr lang="cs-CZ" dirty="0">
                <a:solidFill>
                  <a:srgbClr val="0070C0"/>
                </a:solidFill>
              </a:rPr>
              <a:t> J et al. </a:t>
            </a:r>
            <a:r>
              <a:rPr lang="en-US" dirty="0">
                <a:solidFill>
                  <a:srgbClr val="0070C0"/>
                </a:solidFill>
              </a:rPr>
              <a:t>European Heart Journal (2019) 00, 1</a:t>
            </a:r>
            <a:r>
              <a:rPr lang="cs-CZ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rgbClr val="0070C0"/>
                </a:solidFill>
              </a:rPr>
              <a:t>71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86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F4F94F66-C50E-4A70-843F-D05276FFC8EB}"/>
              </a:ext>
            </a:extLst>
          </p:cNvPr>
          <p:cNvCxnSpPr/>
          <p:nvPr/>
        </p:nvCxnSpPr>
        <p:spPr>
          <a:xfrm>
            <a:off x="1901536" y="1511749"/>
            <a:ext cx="0" cy="4286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Skupina 71">
            <a:extLst>
              <a:ext uri="{FF2B5EF4-FFF2-40B4-BE49-F238E27FC236}">
                <a16:creationId xmlns:a16="http://schemas.microsoft.com/office/drawing/2014/main" id="{C1778B99-230B-4DDB-A4FA-65DA44CF5639}"/>
              </a:ext>
            </a:extLst>
          </p:cNvPr>
          <p:cNvGrpSpPr/>
          <p:nvPr/>
        </p:nvGrpSpPr>
        <p:grpSpPr>
          <a:xfrm>
            <a:off x="4637669" y="2254216"/>
            <a:ext cx="2256502" cy="1775423"/>
            <a:chOff x="2233400" y="2246192"/>
            <a:chExt cx="1990062" cy="1775423"/>
          </a:xfrm>
        </p:grpSpPr>
        <p:sp>
          <p:nvSpPr>
            <p:cNvPr id="73" name="Šipka: doprava 72">
              <a:extLst>
                <a:ext uri="{FF2B5EF4-FFF2-40B4-BE49-F238E27FC236}">
                  <a16:creationId xmlns:a16="http://schemas.microsoft.com/office/drawing/2014/main" id="{8584F9E2-2DCB-479A-A426-EDAC2DCCA307}"/>
                </a:ext>
              </a:extLst>
            </p:cNvPr>
            <p:cNvSpPr/>
            <p:nvPr/>
          </p:nvSpPr>
          <p:spPr>
            <a:xfrm>
              <a:off x="2263522" y="2472709"/>
              <a:ext cx="1950026" cy="461665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Šipka: doprava 73">
              <a:extLst>
                <a:ext uri="{FF2B5EF4-FFF2-40B4-BE49-F238E27FC236}">
                  <a16:creationId xmlns:a16="http://schemas.microsoft.com/office/drawing/2014/main" id="{5D1DB48A-3D46-485E-AA8C-AAC80101B424}"/>
                </a:ext>
              </a:extLst>
            </p:cNvPr>
            <p:cNvSpPr/>
            <p:nvPr/>
          </p:nvSpPr>
          <p:spPr>
            <a:xfrm>
              <a:off x="2273436" y="2998846"/>
              <a:ext cx="1950026" cy="461665"/>
            </a:xfrm>
            <a:prstGeom prst="rightArrow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Šipka: doprava 74">
              <a:extLst>
                <a:ext uri="{FF2B5EF4-FFF2-40B4-BE49-F238E27FC236}">
                  <a16:creationId xmlns:a16="http://schemas.microsoft.com/office/drawing/2014/main" id="{A3EA7BF4-68FE-4EE7-ACE0-E7F4BC3490A3}"/>
                </a:ext>
              </a:extLst>
            </p:cNvPr>
            <p:cNvSpPr/>
            <p:nvPr/>
          </p:nvSpPr>
          <p:spPr>
            <a:xfrm>
              <a:off x="2263072" y="3559950"/>
              <a:ext cx="1950026" cy="46166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TextovéPole 75">
              <a:extLst>
                <a:ext uri="{FF2B5EF4-FFF2-40B4-BE49-F238E27FC236}">
                  <a16:creationId xmlns:a16="http://schemas.microsoft.com/office/drawing/2014/main" id="{3A910F1F-B495-4B75-9177-A532FCED2BCD}"/>
                </a:ext>
              </a:extLst>
            </p:cNvPr>
            <p:cNvSpPr txBox="1"/>
            <p:nvPr/>
          </p:nvSpPr>
          <p:spPr>
            <a:xfrm>
              <a:off x="2233400" y="2246192"/>
              <a:ext cx="1987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Ticagrelor</a:t>
              </a: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2x90 mg</a:t>
              </a:r>
            </a:p>
          </p:txBody>
        </p:sp>
        <p:sp>
          <p:nvSpPr>
            <p:cNvPr id="77" name="TextovéPole 76">
              <a:extLst>
                <a:ext uri="{FF2B5EF4-FFF2-40B4-BE49-F238E27FC236}">
                  <a16:creationId xmlns:a16="http://schemas.microsoft.com/office/drawing/2014/main" id="{7AF17413-CC11-4DE7-85AF-640A7B33C8BF}"/>
                </a:ext>
              </a:extLst>
            </p:cNvPr>
            <p:cNvSpPr txBox="1"/>
            <p:nvPr/>
          </p:nvSpPr>
          <p:spPr>
            <a:xfrm>
              <a:off x="2233400" y="2763288"/>
              <a:ext cx="1709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Prasugrel</a:t>
              </a: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10 mg</a:t>
              </a:r>
            </a:p>
          </p:txBody>
        </p:sp>
        <p:sp>
          <p:nvSpPr>
            <p:cNvPr id="78" name="TextovéPole 77">
              <a:extLst>
                <a:ext uri="{FF2B5EF4-FFF2-40B4-BE49-F238E27FC236}">
                  <a16:creationId xmlns:a16="http://schemas.microsoft.com/office/drawing/2014/main" id="{20C09FD0-2BF0-4D47-B1C8-1C1A95B00BEB}"/>
                </a:ext>
              </a:extLst>
            </p:cNvPr>
            <p:cNvSpPr txBox="1"/>
            <p:nvPr/>
          </p:nvSpPr>
          <p:spPr>
            <a:xfrm>
              <a:off x="2233400" y="3332339"/>
              <a:ext cx="1908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Clopidogrel</a:t>
              </a: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75 mg</a:t>
              </a:r>
            </a:p>
          </p:txBody>
        </p:sp>
      </p:grpSp>
      <p:sp>
        <p:nvSpPr>
          <p:cNvPr id="61" name="Obdélník: se zakulacenými rohy 60">
            <a:extLst>
              <a:ext uri="{FF2B5EF4-FFF2-40B4-BE49-F238E27FC236}">
                <a16:creationId xmlns:a16="http://schemas.microsoft.com/office/drawing/2014/main" id="{659497D1-A2C7-4707-BC74-69360C7CC338}"/>
              </a:ext>
            </a:extLst>
          </p:cNvPr>
          <p:cNvSpPr/>
          <p:nvPr/>
        </p:nvSpPr>
        <p:spPr>
          <a:xfrm>
            <a:off x="8510155" y="4326269"/>
            <a:ext cx="3190009" cy="588470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857C34-BA14-4FC8-91AB-34CF29B2F47F}"/>
              </a:ext>
            </a:extLst>
          </p:cNvPr>
          <p:cNvSpPr/>
          <p:nvPr/>
        </p:nvSpPr>
        <p:spPr>
          <a:xfrm>
            <a:off x="1063427" y="6426047"/>
            <a:ext cx="105190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Condense"/>
                <a:ea typeface="+mn-ea"/>
                <a:cs typeface="+mn-cs"/>
              </a:rPr>
              <a:t>Adaptováno dle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Condense"/>
                <a:ea typeface="+mn-ea"/>
                <a:cs typeface="+mn-cs"/>
              </a:rPr>
              <a:t>Z.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Condense"/>
                <a:ea typeface="+mn-ea"/>
                <a:cs typeface="+mn-cs"/>
              </a:rPr>
              <a:t>Moťovská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Condense"/>
                <a:ea typeface="+mn-ea"/>
                <a:cs typeface="+mn-cs"/>
              </a:rPr>
              <a:t>, et al., 2017 ESC focused update on dual antiplatelet therapy in coronary artery disease developed in collaboration with EACTS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Condense"/>
                <a:ea typeface="+mn-ea"/>
                <a:cs typeface="+mn-cs"/>
              </a:rPr>
              <a:t>.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Condense"/>
                <a:ea typeface="+mn-ea"/>
                <a:cs typeface="+mn-cs"/>
              </a:rPr>
              <a:t>Summary of the document prepared by the Czech Society of Cardiology, Cor et Vasa 59 (2017) e592–e612,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Condense"/>
                <a:ea typeface="+mn-ea"/>
                <a:cs typeface="+mn-cs"/>
              </a:rPr>
              <a:t>jak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Condense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Condense"/>
                <a:ea typeface="+mn-ea"/>
                <a:cs typeface="+mn-cs"/>
              </a:rPr>
              <a:t>vyšel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Condense"/>
                <a:ea typeface="+mn-ea"/>
                <a:cs typeface="+mn-cs"/>
              </a:rPr>
              <a:t> v online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Condense"/>
                <a:ea typeface="+mn-ea"/>
                <a:cs typeface="+mn-cs"/>
              </a:rPr>
              <a:t>verzi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Condense"/>
                <a:ea typeface="+mn-ea"/>
                <a:cs typeface="+mn-cs"/>
              </a:rPr>
              <a:t>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Linotype-Italic"/>
                <a:ea typeface="+mn-ea"/>
                <a:cs typeface="+mn-cs"/>
              </a:rPr>
              <a:t>Cor et Vasa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Condense"/>
                <a:ea typeface="+mn-ea"/>
                <a:cs typeface="+mn-cs"/>
              </a:rPr>
              <a:t>na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Condense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Condense"/>
                <a:ea typeface="+mn-ea"/>
                <a:cs typeface="+mn-cs"/>
              </a:rPr>
              <a:t>https://www.sciencedirect.com/science/article/pii/S0010865017301728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2219B8-1592-47E9-B3EB-E93768E742AB}"/>
              </a:ext>
            </a:extLst>
          </p:cNvPr>
          <p:cNvSpPr/>
          <p:nvPr/>
        </p:nvSpPr>
        <p:spPr>
          <a:xfrm>
            <a:off x="508831" y="145347"/>
            <a:ext cx="102457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Duální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protidestičková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léčba</a:t>
            </a: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PCI pro AKS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6D3131DE-E803-45AE-AE6F-D124925C6963}"/>
              </a:ext>
            </a:extLst>
          </p:cNvPr>
          <p:cNvSpPr/>
          <p:nvPr/>
        </p:nvSpPr>
        <p:spPr>
          <a:xfrm>
            <a:off x="394855" y="2473036"/>
            <a:ext cx="758519" cy="332509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Riziko krvácení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599E80B3-49B3-4B2B-B01E-6CD8C7FEEEB6}"/>
              </a:ext>
            </a:extLst>
          </p:cNvPr>
          <p:cNvSpPr/>
          <p:nvPr/>
        </p:nvSpPr>
        <p:spPr>
          <a:xfrm>
            <a:off x="1185134" y="2813117"/>
            <a:ext cx="1013401" cy="62114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566F1FFD-A699-40C6-BE8F-DA287C5FEF38}"/>
              </a:ext>
            </a:extLst>
          </p:cNvPr>
          <p:cNvSpPr/>
          <p:nvPr/>
        </p:nvSpPr>
        <p:spPr>
          <a:xfrm>
            <a:off x="1185125" y="4431656"/>
            <a:ext cx="1013420" cy="621143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ANO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EFA0B660-AAD0-40A5-8E45-103A48FA05C2}"/>
              </a:ext>
            </a:extLst>
          </p:cNvPr>
          <p:cNvCxnSpPr/>
          <p:nvPr/>
        </p:nvCxnSpPr>
        <p:spPr>
          <a:xfrm>
            <a:off x="4485531" y="1511749"/>
            <a:ext cx="0" cy="4286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4B34A987-5B3D-4C6A-AAA3-AA51237D1AC6}"/>
              </a:ext>
            </a:extLst>
          </p:cNvPr>
          <p:cNvCxnSpPr/>
          <p:nvPr/>
        </p:nvCxnSpPr>
        <p:spPr>
          <a:xfrm>
            <a:off x="6880618" y="1511749"/>
            <a:ext cx="0" cy="4286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465BF6D-050A-4B71-999E-AB9B797FBB12}"/>
              </a:ext>
            </a:extLst>
          </p:cNvPr>
          <p:cNvSpPr txBox="1"/>
          <p:nvPr/>
        </p:nvSpPr>
        <p:spPr>
          <a:xfrm>
            <a:off x="1581113" y="1029582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PCI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9618D98-C4B4-4489-AF87-4DC307305870}"/>
              </a:ext>
            </a:extLst>
          </p:cNvPr>
          <p:cNvSpPr txBox="1"/>
          <p:nvPr/>
        </p:nvSpPr>
        <p:spPr>
          <a:xfrm>
            <a:off x="3516432" y="1022436"/>
            <a:ext cx="1495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měsíců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CFB47BF-8104-4A16-99ED-F92188C1671C}"/>
              </a:ext>
            </a:extLst>
          </p:cNvPr>
          <p:cNvSpPr txBox="1"/>
          <p:nvPr/>
        </p:nvSpPr>
        <p:spPr>
          <a:xfrm>
            <a:off x="6041286" y="1029582"/>
            <a:ext cx="1678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měsíců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592E85D-7E9C-4FD0-BA10-C1A599218E28}"/>
              </a:ext>
            </a:extLst>
          </p:cNvPr>
          <p:cNvSpPr txBox="1"/>
          <p:nvPr/>
        </p:nvSpPr>
        <p:spPr>
          <a:xfrm>
            <a:off x="5986987" y="5922741"/>
            <a:ext cx="162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DAPT skóre</a:t>
            </a:r>
          </a:p>
        </p:txBody>
      </p:sp>
      <p:sp>
        <p:nvSpPr>
          <p:cNvPr id="20" name="Šipka: doprava 19">
            <a:extLst>
              <a:ext uri="{FF2B5EF4-FFF2-40B4-BE49-F238E27FC236}">
                <a16:creationId xmlns:a16="http://schemas.microsoft.com/office/drawing/2014/main" id="{62655B55-F1BA-47CC-B018-E451290CD475}"/>
              </a:ext>
            </a:extLst>
          </p:cNvPr>
          <p:cNvSpPr/>
          <p:nvPr/>
        </p:nvSpPr>
        <p:spPr>
          <a:xfrm>
            <a:off x="1229183" y="1629316"/>
            <a:ext cx="8049893" cy="793023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ASPIRIN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D01B4224-D8D0-412B-9197-367F251C4B9A}"/>
              </a:ext>
            </a:extLst>
          </p:cNvPr>
          <p:cNvSpPr txBox="1"/>
          <p:nvPr/>
        </p:nvSpPr>
        <p:spPr>
          <a:xfrm>
            <a:off x="1169922" y="5657257"/>
            <a:ext cx="16294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PRECISE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DAPT skóre</a:t>
            </a:r>
          </a:p>
        </p:txBody>
      </p: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9ABCCDEB-BF30-4AAA-871B-33CD17F72642}"/>
              </a:ext>
            </a:extLst>
          </p:cNvPr>
          <p:cNvGrpSpPr/>
          <p:nvPr/>
        </p:nvGrpSpPr>
        <p:grpSpPr>
          <a:xfrm>
            <a:off x="2233399" y="2246192"/>
            <a:ext cx="2256502" cy="1775423"/>
            <a:chOff x="2233400" y="2246192"/>
            <a:chExt cx="1990062" cy="1775423"/>
          </a:xfrm>
        </p:grpSpPr>
        <p:sp>
          <p:nvSpPr>
            <p:cNvPr id="22" name="Šipka: doprava 21">
              <a:extLst>
                <a:ext uri="{FF2B5EF4-FFF2-40B4-BE49-F238E27FC236}">
                  <a16:creationId xmlns:a16="http://schemas.microsoft.com/office/drawing/2014/main" id="{CEED7A0D-DF84-41A7-8B26-4DA799F16A52}"/>
                </a:ext>
              </a:extLst>
            </p:cNvPr>
            <p:cNvSpPr/>
            <p:nvPr/>
          </p:nvSpPr>
          <p:spPr>
            <a:xfrm>
              <a:off x="2263522" y="2472709"/>
              <a:ext cx="1950026" cy="461665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Šipka: doprava 22">
              <a:extLst>
                <a:ext uri="{FF2B5EF4-FFF2-40B4-BE49-F238E27FC236}">
                  <a16:creationId xmlns:a16="http://schemas.microsoft.com/office/drawing/2014/main" id="{F6732960-B70E-4C02-A14A-0AFFFB9EFB0A}"/>
                </a:ext>
              </a:extLst>
            </p:cNvPr>
            <p:cNvSpPr/>
            <p:nvPr/>
          </p:nvSpPr>
          <p:spPr>
            <a:xfrm>
              <a:off x="2273436" y="2998846"/>
              <a:ext cx="1950026" cy="461665"/>
            </a:xfrm>
            <a:prstGeom prst="rightArrow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Šipka: doprava 25">
              <a:extLst>
                <a:ext uri="{FF2B5EF4-FFF2-40B4-BE49-F238E27FC236}">
                  <a16:creationId xmlns:a16="http://schemas.microsoft.com/office/drawing/2014/main" id="{9AE5FAA4-0094-4B72-8E4C-5202CBD62FBA}"/>
                </a:ext>
              </a:extLst>
            </p:cNvPr>
            <p:cNvSpPr/>
            <p:nvPr/>
          </p:nvSpPr>
          <p:spPr>
            <a:xfrm>
              <a:off x="2263072" y="3559950"/>
              <a:ext cx="1950026" cy="46166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ovéPole 32">
              <a:extLst>
                <a:ext uri="{FF2B5EF4-FFF2-40B4-BE49-F238E27FC236}">
                  <a16:creationId xmlns:a16="http://schemas.microsoft.com/office/drawing/2014/main" id="{7865AC20-897A-45D5-874D-30C2F52B8056}"/>
                </a:ext>
              </a:extLst>
            </p:cNvPr>
            <p:cNvSpPr txBox="1"/>
            <p:nvPr/>
          </p:nvSpPr>
          <p:spPr>
            <a:xfrm>
              <a:off x="2233400" y="2246192"/>
              <a:ext cx="1987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Ticagrelor</a:t>
              </a: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2x90 mg</a:t>
              </a:r>
            </a:p>
          </p:txBody>
        </p:sp>
        <p:sp>
          <p:nvSpPr>
            <p:cNvPr id="34" name="TextovéPole 33">
              <a:extLst>
                <a:ext uri="{FF2B5EF4-FFF2-40B4-BE49-F238E27FC236}">
                  <a16:creationId xmlns:a16="http://schemas.microsoft.com/office/drawing/2014/main" id="{D3DB9C88-673A-4FA9-B9AC-B9B2C6A6182E}"/>
                </a:ext>
              </a:extLst>
            </p:cNvPr>
            <p:cNvSpPr txBox="1"/>
            <p:nvPr/>
          </p:nvSpPr>
          <p:spPr>
            <a:xfrm>
              <a:off x="2233400" y="2763288"/>
              <a:ext cx="1709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Prasugrel</a:t>
              </a: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10 mg</a:t>
              </a:r>
            </a:p>
          </p:txBody>
        </p:sp>
        <p:sp>
          <p:nvSpPr>
            <p:cNvPr id="35" name="TextovéPole 34">
              <a:extLst>
                <a:ext uri="{FF2B5EF4-FFF2-40B4-BE49-F238E27FC236}">
                  <a16:creationId xmlns:a16="http://schemas.microsoft.com/office/drawing/2014/main" id="{D428CEF2-4C8A-4707-B750-A87E0B1CBA18}"/>
                </a:ext>
              </a:extLst>
            </p:cNvPr>
            <p:cNvSpPr txBox="1"/>
            <p:nvPr/>
          </p:nvSpPr>
          <p:spPr>
            <a:xfrm>
              <a:off x="2233400" y="3332339"/>
              <a:ext cx="1908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Clopidogrel</a:t>
              </a: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75 mg</a:t>
              </a:r>
            </a:p>
          </p:txBody>
        </p:sp>
      </p:grpSp>
      <p:cxnSp>
        <p:nvCxnSpPr>
          <p:cNvPr id="45" name="Přímá spojnice se šipkou 44">
            <a:extLst>
              <a:ext uri="{FF2B5EF4-FFF2-40B4-BE49-F238E27FC236}">
                <a16:creationId xmlns:a16="http://schemas.microsoft.com/office/drawing/2014/main" id="{32079C7F-4436-4F62-BA01-FBCAD74572E8}"/>
              </a:ext>
            </a:extLst>
          </p:cNvPr>
          <p:cNvCxnSpPr>
            <a:cxnSpLocks/>
          </p:cNvCxnSpPr>
          <p:nvPr/>
        </p:nvCxnSpPr>
        <p:spPr>
          <a:xfrm>
            <a:off x="4539005" y="2958379"/>
            <a:ext cx="3971150" cy="1740787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291650AC-DDF8-43F6-8FB1-1091BDBE37E8}"/>
              </a:ext>
            </a:extLst>
          </p:cNvPr>
          <p:cNvCxnSpPr>
            <a:cxnSpLocks/>
          </p:cNvCxnSpPr>
          <p:nvPr/>
        </p:nvCxnSpPr>
        <p:spPr>
          <a:xfrm>
            <a:off x="6989625" y="2958379"/>
            <a:ext cx="1520530" cy="1676315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745C2B10-0338-4A1D-A23F-F53736ABC1EB}"/>
              </a:ext>
            </a:extLst>
          </p:cNvPr>
          <p:cNvSpPr txBox="1"/>
          <p:nvPr/>
        </p:nvSpPr>
        <p:spPr>
          <a:xfrm>
            <a:off x="8610643" y="4356004"/>
            <a:ext cx="3124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Pokud krvácí - STOP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D42567C-6814-4DFD-A8BD-CFA2DC445BAF}"/>
              </a:ext>
            </a:extLst>
          </p:cNvPr>
          <p:cNvGrpSpPr/>
          <p:nvPr/>
        </p:nvGrpSpPr>
        <p:grpSpPr>
          <a:xfrm>
            <a:off x="4478660" y="2703542"/>
            <a:ext cx="7042780" cy="3689982"/>
            <a:chOff x="4478660" y="2703542"/>
            <a:chExt cx="7042780" cy="3689982"/>
          </a:xfrm>
        </p:grpSpPr>
        <p:cxnSp>
          <p:nvCxnSpPr>
            <p:cNvPr id="54" name="Přímá spojnice se šipkou 53">
              <a:extLst>
                <a:ext uri="{FF2B5EF4-FFF2-40B4-BE49-F238E27FC236}">
                  <a16:creationId xmlns:a16="http://schemas.microsoft.com/office/drawing/2014/main" id="{E696AD79-6220-4E44-AADE-4F9FA3453DBD}"/>
                </a:ext>
              </a:extLst>
            </p:cNvPr>
            <p:cNvCxnSpPr>
              <a:cxnSpLocks/>
              <a:stCxn id="22" idx="3"/>
            </p:cNvCxnSpPr>
            <p:nvPr/>
          </p:nvCxnSpPr>
          <p:spPr>
            <a:xfrm>
              <a:off x="4478660" y="2703542"/>
              <a:ext cx="3688595" cy="2928647"/>
            </a:xfrm>
            <a:prstGeom prst="straightConnector1">
              <a:avLst/>
            </a:prstGeom>
            <a:ln w="19050"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se šipkou 56">
              <a:extLst>
                <a:ext uri="{FF2B5EF4-FFF2-40B4-BE49-F238E27FC236}">
                  <a16:creationId xmlns:a16="http://schemas.microsoft.com/office/drawing/2014/main" id="{2ADBF335-8BC6-438A-A31F-750F1C20800E}"/>
                </a:ext>
              </a:extLst>
            </p:cNvPr>
            <p:cNvCxnSpPr>
              <a:cxnSpLocks/>
              <a:stCxn id="23" idx="3"/>
            </p:cNvCxnSpPr>
            <p:nvPr/>
          </p:nvCxnSpPr>
          <p:spPr>
            <a:xfrm>
              <a:off x="4489901" y="3229679"/>
              <a:ext cx="3677354" cy="2402510"/>
            </a:xfrm>
            <a:prstGeom prst="straightConnector1">
              <a:avLst/>
            </a:prstGeom>
            <a:ln w="19050"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ovéPole 59">
              <a:extLst>
                <a:ext uri="{FF2B5EF4-FFF2-40B4-BE49-F238E27FC236}">
                  <a16:creationId xmlns:a16="http://schemas.microsoft.com/office/drawing/2014/main" id="{2C868AC4-00D2-4A95-ACEF-76E64BF10FA7}"/>
                </a:ext>
              </a:extLst>
            </p:cNvPr>
            <p:cNvSpPr txBox="1"/>
            <p:nvPr/>
          </p:nvSpPr>
          <p:spPr>
            <a:xfrm>
              <a:off x="8167256" y="5193195"/>
              <a:ext cx="3354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Možnost de-</a:t>
              </a:r>
              <a:r>
                <a:rPr kumimoji="0" lang="cs-CZ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esakalace</a:t>
              </a:r>
              <a:r>
                <a:rPr kumimoji="0" 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(na </a:t>
              </a:r>
              <a:r>
                <a:rPr kumimoji="0" lang="cs-CZ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clopidogrel</a:t>
              </a:r>
              <a:r>
                <a:rPr kumimoji="0" 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 za kontroly funkce destiček</a:t>
              </a:r>
            </a:p>
          </p:txBody>
        </p:sp>
      </p:grpSp>
      <p:grpSp>
        <p:nvGrpSpPr>
          <p:cNvPr id="65" name="Skupina 64">
            <a:extLst>
              <a:ext uri="{FF2B5EF4-FFF2-40B4-BE49-F238E27FC236}">
                <a16:creationId xmlns:a16="http://schemas.microsoft.com/office/drawing/2014/main" id="{1DC884D6-F6D7-4A79-AAEA-34FAD4A03A78}"/>
              </a:ext>
            </a:extLst>
          </p:cNvPr>
          <p:cNvGrpSpPr/>
          <p:nvPr/>
        </p:nvGrpSpPr>
        <p:grpSpPr>
          <a:xfrm>
            <a:off x="2209029" y="4105677"/>
            <a:ext cx="2256502" cy="1775423"/>
            <a:chOff x="2233400" y="2246192"/>
            <a:chExt cx="1990062" cy="1775423"/>
          </a:xfrm>
        </p:grpSpPr>
        <p:sp>
          <p:nvSpPr>
            <p:cNvPr id="66" name="Šipka: doprava 65">
              <a:extLst>
                <a:ext uri="{FF2B5EF4-FFF2-40B4-BE49-F238E27FC236}">
                  <a16:creationId xmlns:a16="http://schemas.microsoft.com/office/drawing/2014/main" id="{08E1D64B-1006-4077-A797-5650D499DAFF}"/>
                </a:ext>
              </a:extLst>
            </p:cNvPr>
            <p:cNvSpPr/>
            <p:nvPr/>
          </p:nvSpPr>
          <p:spPr>
            <a:xfrm>
              <a:off x="2263522" y="2472709"/>
              <a:ext cx="1950026" cy="461665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Šipka: doprava 66">
              <a:extLst>
                <a:ext uri="{FF2B5EF4-FFF2-40B4-BE49-F238E27FC236}">
                  <a16:creationId xmlns:a16="http://schemas.microsoft.com/office/drawing/2014/main" id="{3D383A75-251E-4CEE-9CE3-277E83201C5F}"/>
                </a:ext>
              </a:extLst>
            </p:cNvPr>
            <p:cNvSpPr/>
            <p:nvPr/>
          </p:nvSpPr>
          <p:spPr>
            <a:xfrm>
              <a:off x="2273436" y="2998846"/>
              <a:ext cx="1950026" cy="461665"/>
            </a:xfrm>
            <a:prstGeom prst="rightArrow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Šipka: doprava 67">
              <a:extLst>
                <a:ext uri="{FF2B5EF4-FFF2-40B4-BE49-F238E27FC236}">
                  <a16:creationId xmlns:a16="http://schemas.microsoft.com/office/drawing/2014/main" id="{E5A1063E-84D0-42C6-9E7A-02644D03B663}"/>
                </a:ext>
              </a:extLst>
            </p:cNvPr>
            <p:cNvSpPr/>
            <p:nvPr/>
          </p:nvSpPr>
          <p:spPr>
            <a:xfrm>
              <a:off x="2263072" y="3559950"/>
              <a:ext cx="1950026" cy="46166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TextovéPole 68">
              <a:extLst>
                <a:ext uri="{FF2B5EF4-FFF2-40B4-BE49-F238E27FC236}">
                  <a16:creationId xmlns:a16="http://schemas.microsoft.com/office/drawing/2014/main" id="{6482665D-2E1B-401F-9042-D6502EE69038}"/>
                </a:ext>
              </a:extLst>
            </p:cNvPr>
            <p:cNvSpPr txBox="1"/>
            <p:nvPr/>
          </p:nvSpPr>
          <p:spPr>
            <a:xfrm>
              <a:off x="2233400" y="2246192"/>
              <a:ext cx="1987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Ticagrelor</a:t>
              </a: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2x90 mg</a:t>
              </a:r>
            </a:p>
          </p:txBody>
        </p:sp>
        <p:sp>
          <p:nvSpPr>
            <p:cNvPr id="70" name="TextovéPole 69">
              <a:extLst>
                <a:ext uri="{FF2B5EF4-FFF2-40B4-BE49-F238E27FC236}">
                  <a16:creationId xmlns:a16="http://schemas.microsoft.com/office/drawing/2014/main" id="{6E3B17F3-8948-44C3-82F5-D7DA40FFB177}"/>
                </a:ext>
              </a:extLst>
            </p:cNvPr>
            <p:cNvSpPr txBox="1"/>
            <p:nvPr/>
          </p:nvSpPr>
          <p:spPr>
            <a:xfrm>
              <a:off x="2233400" y="2763288"/>
              <a:ext cx="1709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Prasugrel</a:t>
              </a: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10 mg</a:t>
              </a:r>
            </a:p>
          </p:txBody>
        </p:sp>
        <p:sp>
          <p:nvSpPr>
            <p:cNvPr id="71" name="TextovéPole 70">
              <a:extLst>
                <a:ext uri="{FF2B5EF4-FFF2-40B4-BE49-F238E27FC236}">
                  <a16:creationId xmlns:a16="http://schemas.microsoft.com/office/drawing/2014/main" id="{574A225E-9D52-4458-ABB8-ACE4B30FEDD6}"/>
                </a:ext>
              </a:extLst>
            </p:cNvPr>
            <p:cNvSpPr txBox="1"/>
            <p:nvPr/>
          </p:nvSpPr>
          <p:spPr>
            <a:xfrm>
              <a:off x="2233400" y="3332339"/>
              <a:ext cx="1908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Clopidogrel</a:t>
              </a: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75 mg</a:t>
              </a:r>
            </a:p>
          </p:txBody>
        </p:sp>
      </p:grpSp>
      <p:grpSp>
        <p:nvGrpSpPr>
          <p:cNvPr id="6" name="Skupina 5">
            <a:extLst>
              <a:ext uri="{FF2B5EF4-FFF2-40B4-BE49-F238E27FC236}">
                <a16:creationId xmlns:a16="http://schemas.microsoft.com/office/drawing/2014/main" id="{E0C24304-6966-48B2-A648-2FCEA11F3799}"/>
              </a:ext>
            </a:extLst>
          </p:cNvPr>
          <p:cNvGrpSpPr/>
          <p:nvPr/>
        </p:nvGrpSpPr>
        <p:grpSpPr>
          <a:xfrm>
            <a:off x="6873746" y="2154902"/>
            <a:ext cx="5282635" cy="1803946"/>
            <a:chOff x="6873746" y="2154902"/>
            <a:chExt cx="5282635" cy="1803946"/>
          </a:xfrm>
        </p:grpSpPr>
        <p:sp>
          <p:nvSpPr>
            <p:cNvPr id="31" name="Šipka: doprava 30">
              <a:extLst>
                <a:ext uri="{FF2B5EF4-FFF2-40B4-BE49-F238E27FC236}">
                  <a16:creationId xmlns:a16="http://schemas.microsoft.com/office/drawing/2014/main" id="{CD579BD4-5C2E-4740-B0F9-16B5B04137B0}"/>
                </a:ext>
              </a:extLst>
            </p:cNvPr>
            <p:cNvSpPr/>
            <p:nvPr/>
          </p:nvSpPr>
          <p:spPr>
            <a:xfrm>
              <a:off x="6956272" y="2443391"/>
              <a:ext cx="1950026" cy="461665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TextovéPole 52">
              <a:extLst>
                <a:ext uri="{FF2B5EF4-FFF2-40B4-BE49-F238E27FC236}">
                  <a16:creationId xmlns:a16="http://schemas.microsoft.com/office/drawing/2014/main" id="{EF6E486B-16F6-4EFB-B1F9-84C89E0CF50C}"/>
                </a:ext>
              </a:extLst>
            </p:cNvPr>
            <p:cNvSpPr txBox="1"/>
            <p:nvPr/>
          </p:nvSpPr>
          <p:spPr>
            <a:xfrm>
              <a:off x="9179618" y="2154902"/>
              <a:ext cx="29767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 delší DAPT preferován </a:t>
              </a:r>
              <a:r>
                <a:rPr kumimoji="0" lang="cs-CZ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Ticagrelor</a:t>
              </a: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 mg 2x denně</a:t>
              </a:r>
            </a:p>
          </p:txBody>
        </p:sp>
        <p:cxnSp>
          <p:nvCxnSpPr>
            <p:cNvPr id="62" name="Přímá spojnice se šipkou 61">
              <a:extLst>
                <a:ext uri="{FF2B5EF4-FFF2-40B4-BE49-F238E27FC236}">
                  <a16:creationId xmlns:a16="http://schemas.microsoft.com/office/drawing/2014/main" id="{383D8E84-FB41-42BB-AE20-8CCA4F5E2F10}"/>
                </a:ext>
              </a:extLst>
            </p:cNvPr>
            <p:cNvCxnSpPr>
              <a:cxnSpLocks/>
            </p:cNvCxnSpPr>
            <p:nvPr/>
          </p:nvCxnSpPr>
          <p:spPr>
            <a:xfrm>
              <a:off x="7604500" y="2706243"/>
              <a:ext cx="1617732" cy="996324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ovéPole 63">
              <a:extLst>
                <a:ext uri="{FF2B5EF4-FFF2-40B4-BE49-F238E27FC236}">
                  <a16:creationId xmlns:a16="http://schemas.microsoft.com/office/drawing/2014/main" id="{88D29C08-4787-4EE5-8E97-FFC80A587922}"/>
                </a:ext>
              </a:extLst>
            </p:cNvPr>
            <p:cNvSpPr txBox="1"/>
            <p:nvPr/>
          </p:nvSpPr>
          <p:spPr>
            <a:xfrm>
              <a:off x="9462441" y="3497183"/>
              <a:ext cx="14418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Lze zvážit </a:t>
              </a:r>
            </a:p>
          </p:txBody>
        </p:sp>
        <p:sp>
          <p:nvSpPr>
            <p:cNvPr id="79" name="TextovéPole 78">
              <a:extLst>
                <a:ext uri="{FF2B5EF4-FFF2-40B4-BE49-F238E27FC236}">
                  <a16:creationId xmlns:a16="http://schemas.microsoft.com/office/drawing/2014/main" id="{48F69E68-211E-49D1-B083-2994D46FDF1B}"/>
                </a:ext>
              </a:extLst>
            </p:cNvPr>
            <p:cNvSpPr txBox="1"/>
            <p:nvPr/>
          </p:nvSpPr>
          <p:spPr>
            <a:xfrm>
              <a:off x="6873746" y="2209993"/>
              <a:ext cx="1987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Ticagrelor</a:t>
              </a: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2x60 mg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295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9" grpId="0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E667A525-BFB4-424A-A8F0-41F2FB0BFC53}"/>
              </a:ext>
            </a:extLst>
          </p:cNvPr>
          <p:cNvSpPr/>
          <p:nvPr/>
        </p:nvSpPr>
        <p:spPr>
          <a:xfrm>
            <a:off x="685798" y="3468461"/>
            <a:ext cx="11149447" cy="142395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5CEE90DC-EBDA-4CC3-96A3-1C1359E92185}"/>
              </a:ext>
            </a:extLst>
          </p:cNvPr>
          <p:cNvSpPr/>
          <p:nvPr/>
        </p:nvSpPr>
        <p:spPr>
          <a:xfrm>
            <a:off x="685797" y="5534411"/>
            <a:ext cx="11149448" cy="947809"/>
          </a:xfrm>
          <a:prstGeom prst="roundRect">
            <a:avLst/>
          </a:prstGeom>
          <a:gradFill>
            <a:gsLst>
              <a:gs pos="0">
                <a:srgbClr val="FFC000"/>
              </a:gs>
              <a:gs pos="74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441723EA-802D-45E5-870C-BE87D6A32717}"/>
              </a:ext>
            </a:extLst>
          </p:cNvPr>
          <p:cNvSpPr/>
          <p:nvPr/>
        </p:nvSpPr>
        <p:spPr>
          <a:xfrm>
            <a:off x="685799" y="1858266"/>
            <a:ext cx="11055928" cy="10195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C69B7BA1-ABE1-475C-B9AE-B9929CFE34B1}"/>
              </a:ext>
            </a:extLst>
          </p:cNvPr>
          <p:cNvSpPr/>
          <p:nvPr/>
        </p:nvSpPr>
        <p:spPr>
          <a:xfrm>
            <a:off x="685800" y="1245202"/>
            <a:ext cx="11055928" cy="581891"/>
          </a:xfrm>
          <a:prstGeom prst="round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DF839F2-BBB7-4F92-9872-4E292F89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0224"/>
            <a:ext cx="10972800" cy="608589"/>
          </a:xfrm>
        </p:spPr>
        <p:txBody>
          <a:bodyPr/>
          <a:lstStyle/>
          <a:p>
            <a:r>
              <a:rPr lang="cs-CZ" dirty="0"/>
              <a:t>Doporučení pro nemocné s CCS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753580-4219-409E-BC68-1445874F4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717502"/>
            <a:ext cx="11734801" cy="4525963"/>
          </a:xfrm>
        </p:spPr>
        <p:txBody>
          <a:bodyPr/>
          <a:lstStyle/>
          <a:p>
            <a:r>
              <a:rPr lang="cs-CZ" b="1" dirty="0"/>
              <a:t>ASA 75-100 mg</a:t>
            </a:r>
          </a:p>
          <a:p>
            <a:pPr lvl="1"/>
            <a:r>
              <a:rPr lang="cs-CZ" dirty="0"/>
              <a:t>U nemocných po IM a revaskularizace IA</a:t>
            </a:r>
          </a:p>
          <a:p>
            <a:pPr lvl="1"/>
            <a:r>
              <a:rPr lang="cs-CZ" dirty="0"/>
              <a:t>U nemocných bez anamnézy IM a/nebo revaskularizace ale s jasnou evidencí ICHS  </a:t>
            </a:r>
            <a:r>
              <a:rPr lang="cs-CZ" dirty="0" err="1"/>
              <a:t>IIbC</a:t>
            </a:r>
            <a:endParaRPr lang="cs-CZ" dirty="0"/>
          </a:p>
          <a:p>
            <a:pPr>
              <a:spcBef>
                <a:spcPts val="1800"/>
              </a:spcBef>
            </a:pPr>
            <a:r>
              <a:rPr lang="cs-CZ" b="1" dirty="0" err="1"/>
              <a:t>Clopidogrel</a:t>
            </a:r>
            <a:r>
              <a:rPr lang="cs-CZ" b="1" dirty="0"/>
              <a:t> 75 mg</a:t>
            </a:r>
          </a:p>
          <a:p>
            <a:pPr lvl="1"/>
            <a:r>
              <a:rPr lang="cs-CZ" dirty="0"/>
              <a:t>Jako alternativa ASA u intolerantních </a:t>
            </a:r>
            <a:r>
              <a:rPr lang="cs-CZ" dirty="0" err="1"/>
              <a:t>IIbB</a:t>
            </a:r>
            <a:endParaRPr lang="cs-CZ" dirty="0"/>
          </a:p>
          <a:p>
            <a:pPr lvl="1"/>
            <a:r>
              <a:rPr lang="cs-CZ" dirty="0"/>
              <a:t>Jako alternativa ASA u nemocných s ICHDK a/nebo po CMP/TIA </a:t>
            </a:r>
            <a:r>
              <a:rPr lang="cs-CZ" dirty="0" err="1"/>
              <a:t>IIbC</a:t>
            </a:r>
            <a:endParaRPr lang="cs-CZ" dirty="0"/>
          </a:p>
          <a:p>
            <a:pPr>
              <a:spcBef>
                <a:spcPts val="1800"/>
              </a:spcBef>
            </a:pPr>
            <a:r>
              <a:rPr lang="cs-CZ" b="1" dirty="0"/>
              <a:t>DAPT</a:t>
            </a:r>
            <a:r>
              <a:rPr lang="cs-CZ" dirty="0"/>
              <a:t> </a:t>
            </a:r>
          </a:p>
          <a:p>
            <a:pPr lvl="1">
              <a:spcBef>
                <a:spcPts val="0"/>
              </a:spcBef>
            </a:pPr>
            <a:r>
              <a:rPr lang="cs-CZ" dirty="0"/>
              <a:t>jako dlouhodobá prevence u nemocných s vysokým/středním rizikem ischémie a nízkým rizikem krvácení </a:t>
            </a:r>
            <a:r>
              <a:rPr lang="cs-CZ" dirty="0" err="1"/>
              <a:t>IIa</a:t>
            </a:r>
            <a:r>
              <a:rPr lang="cs-CZ" dirty="0"/>
              <a:t>/</a:t>
            </a:r>
            <a:r>
              <a:rPr lang="cs-CZ" dirty="0" err="1"/>
              <a:t>IIb</a:t>
            </a:r>
            <a:r>
              <a:rPr lang="cs-CZ" dirty="0"/>
              <a:t> A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CB75439-8BBD-4865-A3C4-7A86B7A336A4}"/>
              </a:ext>
            </a:extLst>
          </p:cNvPr>
          <p:cNvSpPr/>
          <p:nvPr/>
        </p:nvSpPr>
        <p:spPr>
          <a:xfrm>
            <a:off x="6529412" y="6515501"/>
            <a:ext cx="5240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Knuuti</a:t>
            </a:r>
            <a:r>
              <a:rPr lang="cs-CZ" dirty="0">
                <a:solidFill>
                  <a:srgbClr val="0070C0"/>
                </a:solidFill>
              </a:rPr>
              <a:t> J et al. </a:t>
            </a:r>
            <a:r>
              <a:rPr lang="en-US" dirty="0">
                <a:solidFill>
                  <a:srgbClr val="0070C0"/>
                </a:solidFill>
              </a:rPr>
              <a:t>European Heart Journal (2019) 00, 1</a:t>
            </a:r>
            <a:r>
              <a:rPr lang="cs-CZ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rgbClr val="0070C0"/>
                </a:solidFill>
              </a:rPr>
              <a:t>71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91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33B4467-DC02-4023-B5FE-42C3B1EE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82456"/>
            <a:ext cx="10972800" cy="1143000"/>
          </a:xfrm>
        </p:spPr>
        <p:txBody>
          <a:bodyPr/>
          <a:lstStyle/>
          <a:p>
            <a:r>
              <a:rPr lang="cs-CZ" sz="3600" b="1" dirty="0"/>
              <a:t>Dlouhodobá léčba DAPT u nemocných s CCS se středním a vysokým trombotickým rizikem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2390376-F58E-486C-892B-458D68D13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36" y="2543866"/>
            <a:ext cx="11503727" cy="224825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53783A08-ACBB-433E-A66E-4B141B6F33C4}"/>
              </a:ext>
            </a:extLst>
          </p:cNvPr>
          <p:cNvSpPr/>
          <p:nvPr/>
        </p:nvSpPr>
        <p:spPr>
          <a:xfrm>
            <a:off x="6458377" y="6382388"/>
            <a:ext cx="5240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Knuuti</a:t>
            </a:r>
            <a:r>
              <a:rPr lang="cs-CZ" dirty="0">
                <a:solidFill>
                  <a:srgbClr val="0070C0"/>
                </a:solidFill>
              </a:rPr>
              <a:t> J et al. </a:t>
            </a:r>
            <a:r>
              <a:rPr lang="en-US" dirty="0">
                <a:solidFill>
                  <a:srgbClr val="0070C0"/>
                </a:solidFill>
              </a:rPr>
              <a:t>European Heart Journal (2019) 00, 1</a:t>
            </a:r>
            <a:r>
              <a:rPr lang="cs-CZ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rgbClr val="0070C0"/>
                </a:solidFill>
              </a:rPr>
              <a:t>71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17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F411F-0745-4F47-87BF-9970EE98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3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PEGASUS – </a:t>
            </a:r>
            <a:r>
              <a:rPr lang="cs-CZ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ticagrelor</a:t>
            </a:r>
            <a:r>
              <a:rPr lang="cs-CZ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nemocných 1-3 roky po prodělaném IM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882F3D-A49F-4FDE-8356-27F950241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84" b="12842"/>
          <a:stretch/>
        </p:blipFill>
        <p:spPr>
          <a:xfrm>
            <a:off x="163830" y="1944435"/>
            <a:ext cx="6652606" cy="484622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5F1D760C-4A10-48A8-88C2-647113CEB0C6}"/>
              </a:ext>
            </a:extLst>
          </p:cNvPr>
          <p:cNvSpPr/>
          <p:nvPr/>
        </p:nvSpPr>
        <p:spPr>
          <a:xfrm>
            <a:off x="3228708" y="1130520"/>
            <a:ext cx="6129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/>
              <a:t>N = 21,162, medián sledování 33 měsíců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653ADCF-6757-444D-918E-15FE84D6B366}"/>
              </a:ext>
            </a:extLst>
          </p:cNvPr>
          <p:cNvSpPr/>
          <p:nvPr/>
        </p:nvSpPr>
        <p:spPr>
          <a:xfrm>
            <a:off x="6977811" y="6450277"/>
            <a:ext cx="4597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Bonaca</a:t>
            </a:r>
            <a:r>
              <a:rPr lang="cs-CZ" dirty="0">
                <a:solidFill>
                  <a:srgbClr val="0070C0"/>
                </a:solidFill>
              </a:rPr>
              <a:t> et al. N </a:t>
            </a:r>
            <a:r>
              <a:rPr lang="cs-CZ" dirty="0" err="1">
                <a:solidFill>
                  <a:srgbClr val="0070C0"/>
                </a:solidFill>
              </a:rPr>
              <a:t>Engl</a:t>
            </a:r>
            <a:r>
              <a:rPr lang="cs-CZ" dirty="0">
                <a:solidFill>
                  <a:srgbClr val="0070C0"/>
                </a:solidFill>
              </a:rPr>
              <a:t> J Med 2015;372:1791-800.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55C668F-83D8-4B6F-8129-8C1EA0BBC90D}"/>
              </a:ext>
            </a:extLst>
          </p:cNvPr>
          <p:cNvSpPr/>
          <p:nvPr/>
        </p:nvSpPr>
        <p:spPr>
          <a:xfrm>
            <a:off x="7640917" y="2623079"/>
            <a:ext cx="40280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Velká krvácení </a:t>
            </a:r>
            <a:r>
              <a:rPr lang="en-US" sz="2800" dirty="0"/>
              <a:t>P&lt;0.001 </a:t>
            </a:r>
            <a:endParaRPr lang="cs-CZ" sz="2800" dirty="0"/>
          </a:p>
          <a:p>
            <a:r>
              <a:rPr lang="cs-CZ" sz="2800" dirty="0"/>
              <a:t>	</a:t>
            </a:r>
            <a:r>
              <a:rPr lang="en-US" sz="2800" dirty="0"/>
              <a:t>2.60% </a:t>
            </a:r>
            <a:r>
              <a:rPr lang="cs-CZ" sz="2800" dirty="0"/>
              <a:t>s </a:t>
            </a:r>
            <a:r>
              <a:rPr lang="en-US" sz="2800" dirty="0"/>
              <a:t>90 mg </a:t>
            </a:r>
            <a:endParaRPr lang="cs-CZ" sz="2800" dirty="0"/>
          </a:p>
          <a:p>
            <a:r>
              <a:rPr lang="cs-CZ" sz="2800" dirty="0"/>
              <a:t>	</a:t>
            </a:r>
            <a:r>
              <a:rPr lang="en-US" sz="2800" dirty="0"/>
              <a:t>2.30% </a:t>
            </a:r>
            <a:r>
              <a:rPr lang="cs-CZ" sz="2800" dirty="0"/>
              <a:t>se</a:t>
            </a:r>
            <a:r>
              <a:rPr lang="en-US" sz="2800" dirty="0"/>
              <a:t> 60 mg</a:t>
            </a:r>
            <a:endParaRPr lang="cs-CZ" sz="2800" dirty="0"/>
          </a:p>
          <a:p>
            <a:r>
              <a:rPr lang="cs-CZ" sz="2800" dirty="0"/>
              <a:t>	</a:t>
            </a:r>
            <a:r>
              <a:rPr lang="en-US" sz="2800" dirty="0"/>
              <a:t>1.06%</a:t>
            </a:r>
            <a:r>
              <a:rPr lang="cs-CZ" sz="2800" dirty="0"/>
              <a:t> s placebem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A10BE7B-D6B0-4267-8A28-E343D6135D95}"/>
              </a:ext>
            </a:extLst>
          </p:cNvPr>
          <p:cNvSpPr txBox="1"/>
          <p:nvPr/>
        </p:nvSpPr>
        <p:spPr>
          <a:xfrm>
            <a:off x="1845509" y="1534609"/>
            <a:ext cx="513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Kombinovaný </a:t>
            </a:r>
            <a:r>
              <a:rPr lang="cs-CZ" dirty="0" err="1"/>
              <a:t>endpoint</a:t>
            </a:r>
            <a:r>
              <a:rPr lang="cs-CZ" dirty="0"/>
              <a:t> KV úmrtí, nefatální IM a CMP</a:t>
            </a:r>
          </a:p>
        </p:txBody>
      </p:sp>
    </p:spTree>
    <p:extLst>
      <p:ext uri="{BB962C8B-B14F-4D97-AF65-F5344CB8AC3E}">
        <p14:creationId xmlns:p14="http://schemas.microsoft.com/office/powerpoint/2010/main" val="3891926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1C07B-4613-49A1-9CAE-1A1AA08AA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" y="144462"/>
            <a:ext cx="10515600" cy="1325563"/>
          </a:xfrm>
        </p:spPr>
        <p:txBody>
          <a:bodyPr>
            <a:normAutofit/>
          </a:bodyPr>
          <a:lstStyle/>
          <a:p>
            <a:pPr fontAlgn="base"/>
            <a:r>
              <a:rPr lang="cs-CZ" b="1" dirty="0">
                <a:solidFill>
                  <a:srgbClr val="C00000"/>
                </a:solidFill>
              </a:rPr>
              <a:t>COMPASS trial: </a:t>
            </a:r>
            <a:r>
              <a:rPr lang="en-US" b="1" dirty="0">
                <a:solidFill>
                  <a:srgbClr val="C00000"/>
                </a:solidFill>
              </a:rPr>
              <a:t>Rivaroxaban with or without Aspirin in Stable Cardiovascular Disease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3105B73-3799-4BD6-82DF-E8EADAC4B571}"/>
              </a:ext>
            </a:extLst>
          </p:cNvPr>
          <p:cNvSpPr/>
          <p:nvPr/>
        </p:nvSpPr>
        <p:spPr>
          <a:xfrm>
            <a:off x="6469380" y="6438900"/>
            <a:ext cx="5608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Eikelboom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JW et al. N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 Med 2017; 377:1319-1330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E3F557D-537C-4849-A250-BDEAFCF9D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6" y="1390304"/>
            <a:ext cx="7074683" cy="497586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932D6D8-851A-43CF-AE0E-036D67677C6B}"/>
              </a:ext>
            </a:extLst>
          </p:cNvPr>
          <p:cNvSpPr txBox="1"/>
          <p:nvPr/>
        </p:nvSpPr>
        <p:spPr>
          <a:xfrm>
            <a:off x="7180729" y="2948598"/>
            <a:ext cx="49633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Rivaroxaban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 dávce 2,5 mg 2x denně + ASA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Schválen pro léčbu „stabilních“ nemocných s ICHS</a:t>
            </a:r>
          </a:p>
        </p:txBody>
      </p:sp>
    </p:spTree>
    <p:extLst>
      <p:ext uri="{BB962C8B-B14F-4D97-AF65-F5344CB8AC3E}">
        <p14:creationId xmlns:p14="http://schemas.microsoft.com/office/powerpoint/2010/main" val="2326282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FDBBD2-BD7B-4E06-AFEC-7AA0D4AB9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58" y="-51425"/>
            <a:ext cx="11340617" cy="1325563"/>
          </a:xfrm>
        </p:spPr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Antikoagulace</a:t>
            </a:r>
            <a:r>
              <a:rPr lang="cs-CZ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antiagregace</a:t>
            </a:r>
            <a:r>
              <a:rPr lang="cs-CZ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cs-CZ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cs-CZ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 FS léčených  PCI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8478A40C-7CD7-4F4D-BFFB-8AE160AFF390}"/>
              </a:ext>
            </a:extLst>
          </p:cNvPr>
          <p:cNvSpPr/>
          <p:nvPr/>
        </p:nvSpPr>
        <p:spPr>
          <a:xfrm>
            <a:off x="329273" y="2531968"/>
            <a:ext cx="955734" cy="203021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Riziko krvácení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E8F5C82-79BF-40F8-94A3-87AF37E9760F}"/>
              </a:ext>
            </a:extLst>
          </p:cNvPr>
          <p:cNvSpPr txBox="1"/>
          <p:nvPr/>
        </p:nvSpPr>
        <p:spPr>
          <a:xfrm>
            <a:off x="1217129" y="1029582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PCI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969F197-7390-4DFB-BE7A-2D7F185439DD}"/>
              </a:ext>
            </a:extLst>
          </p:cNvPr>
          <p:cNvSpPr txBox="1"/>
          <p:nvPr/>
        </p:nvSpPr>
        <p:spPr>
          <a:xfrm>
            <a:off x="3894149" y="1004358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měsíce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A64D4E2-E6A9-444C-A6CD-A140D7887727}"/>
              </a:ext>
            </a:extLst>
          </p:cNvPr>
          <p:cNvSpPr txBox="1"/>
          <p:nvPr/>
        </p:nvSpPr>
        <p:spPr>
          <a:xfrm>
            <a:off x="7233056" y="1003476"/>
            <a:ext cx="1678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měsíců</a:t>
            </a:r>
          </a:p>
        </p:txBody>
      </p:sp>
      <p:sp>
        <p:nvSpPr>
          <p:cNvPr id="25" name="Šipka: doprava 24">
            <a:extLst>
              <a:ext uri="{FF2B5EF4-FFF2-40B4-BE49-F238E27FC236}">
                <a16:creationId xmlns:a16="http://schemas.microsoft.com/office/drawing/2014/main" id="{ADEA36FD-573E-496C-B312-DC3149632BAF}"/>
              </a:ext>
            </a:extLst>
          </p:cNvPr>
          <p:cNvSpPr/>
          <p:nvPr/>
        </p:nvSpPr>
        <p:spPr>
          <a:xfrm>
            <a:off x="15416137" y="3248129"/>
            <a:ext cx="1950026" cy="46166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BDE67388-B214-4DBA-BECC-5EEB158B480A}"/>
              </a:ext>
            </a:extLst>
          </p:cNvPr>
          <p:cNvSpPr txBox="1"/>
          <p:nvPr/>
        </p:nvSpPr>
        <p:spPr>
          <a:xfrm>
            <a:off x="15333611" y="3014731"/>
            <a:ext cx="1987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Ticagrelor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2x60 mg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1FFCBB10-6734-4C2A-9283-042FBCDF6879}"/>
              </a:ext>
            </a:extLst>
          </p:cNvPr>
          <p:cNvSpPr txBox="1"/>
          <p:nvPr/>
        </p:nvSpPr>
        <p:spPr>
          <a:xfrm>
            <a:off x="2307005" y="1007477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měsíc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C07D8691-2958-4C18-85DD-4837E0EEC65C}"/>
              </a:ext>
            </a:extLst>
          </p:cNvPr>
          <p:cNvGrpSpPr/>
          <p:nvPr/>
        </p:nvGrpSpPr>
        <p:grpSpPr>
          <a:xfrm>
            <a:off x="1630409" y="1471471"/>
            <a:ext cx="7053211" cy="4918856"/>
            <a:chOff x="1901536" y="1429989"/>
            <a:chExt cx="6641627" cy="4298405"/>
          </a:xfrm>
        </p:grpSpPr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DBBB8C62-33F5-414A-B962-9E9101F0612A}"/>
                </a:ext>
              </a:extLst>
            </p:cNvPr>
            <p:cNvCxnSpPr>
              <a:cxnSpLocks/>
            </p:cNvCxnSpPr>
            <p:nvPr/>
          </p:nvCxnSpPr>
          <p:spPr>
            <a:xfrm>
              <a:off x="1901536" y="1429989"/>
              <a:ext cx="0" cy="428637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38E8A33A-E179-4184-9BC1-CE7A3DBE16C1}"/>
                </a:ext>
              </a:extLst>
            </p:cNvPr>
            <p:cNvCxnSpPr/>
            <p:nvPr/>
          </p:nvCxnSpPr>
          <p:spPr>
            <a:xfrm>
              <a:off x="6512776" y="1442016"/>
              <a:ext cx="0" cy="428637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3BFC2740-30CB-4B49-B535-D14BD10481D8}"/>
                </a:ext>
              </a:extLst>
            </p:cNvPr>
            <p:cNvCxnSpPr/>
            <p:nvPr/>
          </p:nvCxnSpPr>
          <p:spPr>
            <a:xfrm>
              <a:off x="8543163" y="1429989"/>
              <a:ext cx="0" cy="428637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768B7196-0B19-47E7-B801-E01219106C93}"/>
                </a:ext>
              </a:extLst>
            </p:cNvPr>
            <p:cNvCxnSpPr/>
            <p:nvPr/>
          </p:nvCxnSpPr>
          <p:spPr>
            <a:xfrm>
              <a:off x="3142657" y="1429989"/>
              <a:ext cx="0" cy="428637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:a16="http://schemas.microsoft.com/office/drawing/2014/main" id="{A44A794D-31BC-4CEE-823D-4A20AEA95475}"/>
                </a:ext>
              </a:extLst>
            </p:cNvPr>
            <p:cNvCxnSpPr/>
            <p:nvPr/>
          </p:nvCxnSpPr>
          <p:spPr>
            <a:xfrm>
              <a:off x="4877940" y="1438894"/>
              <a:ext cx="0" cy="428637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3125D300-5D01-490A-B43F-EE29EA0C0F87}"/>
              </a:ext>
            </a:extLst>
          </p:cNvPr>
          <p:cNvSpPr txBox="1"/>
          <p:nvPr/>
        </p:nvSpPr>
        <p:spPr>
          <a:xfrm>
            <a:off x="5545499" y="1003696"/>
            <a:ext cx="1495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měsíců</a:t>
            </a:r>
          </a:p>
        </p:txBody>
      </p:sp>
      <p:sp>
        <p:nvSpPr>
          <p:cNvPr id="52" name="Obdélník: se zakulacenými rohy 51">
            <a:extLst>
              <a:ext uri="{FF2B5EF4-FFF2-40B4-BE49-F238E27FC236}">
                <a16:creationId xmlns:a16="http://schemas.microsoft.com/office/drawing/2014/main" id="{F8293927-ECC0-40EF-9F1F-462D86B1C216}"/>
              </a:ext>
            </a:extLst>
          </p:cNvPr>
          <p:cNvSpPr/>
          <p:nvPr/>
        </p:nvSpPr>
        <p:spPr>
          <a:xfrm>
            <a:off x="311298" y="4604931"/>
            <a:ext cx="955734" cy="203021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Riziko trombózy</a:t>
            </a:r>
          </a:p>
        </p:txBody>
      </p:sp>
      <p:sp>
        <p:nvSpPr>
          <p:cNvPr id="22" name="Šipka: doprava 21">
            <a:extLst>
              <a:ext uri="{FF2B5EF4-FFF2-40B4-BE49-F238E27FC236}">
                <a16:creationId xmlns:a16="http://schemas.microsoft.com/office/drawing/2014/main" id="{8FC87405-FA23-40B5-BA8C-4EA7FECBABCE}"/>
              </a:ext>
            </a:extLst>
          </p:cNvPr>
          <p:cNvSpPr/>
          <p:nvPr/>
        </p:nvSpPr>
        <p:spPr>
          <a:xfrm>
            <a:off x="1630409" y="3919910"/>
            <a:ext cx="1269999" cy="10146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ASA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Šipka: doprava 35">
            <a:extLst>
              <a:ext uri="{FF2B5EF4-FFF2-40B4-BE49-F238E27FC236}">
                <a16:creationId xmlns:a16="http://schemas.microsoft.com/office/drawing/2014/main" id="{E6C4C3F9-7F1D-49E6-8E2F-271417AB8047}"/>
              </a:ext>
            </a:extLst>
          </p:cNvPr>
          <p:cNvSpPr/>
          <p:nvPr/>
        </p:nvSpPr>
        <p:spPr>
          <a:xfrm>
            <a:off x="1640601" y="2855758"/>
            <a:ext cx="7043019" cy="1026541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Pouze DAT u nemocných s vysokým rizikem krvácení*</a:t>
            </a:r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3F1441C8-D25B-431E-9628-E34C3CE4F0E6}"/>
              </a:ext>
            </a:extLst>
          </p:cNvPr>
          <p:cNvGrpSpPr/>
          <p:nvPr/>
        </p:nvGrpSpPr>
        <p:grpSpPr>
          <a:xfrm>
            <a:off x="1593982" y="5197101"/>
            <a:ext cx="6989891" cy="1003012"/>
            <a:chOff x="1957966" y="5197101"/>
            <a:chExt cx="6989891" cy="1003012"/>
          </a:xfrm>
        </p:grpSpPr>
        <p:sp>
          <p:nvSpPr>
            <p:cNvPr id="33" name="Šipka: doprava 32">
              <a:extLst>
                <a:ext uri="{FF2B5EF4-FFF2-40B4-BE49-F238E27FC236}">
                  <a16:creationId xmlns:a16="http://schemas.microsoft.com/office/drawing/2014/main" id="{6E9844CF-39B6-45B8-8DA8-6D881FF66A91}"/>
                </a:ext>
              </a:extLst>
            </p:cNvPr>
            <p:cNvSpPr/>
            <p:nvPr/>
          </p:nvSpPr>
          <p:spPr>
            <a:xfrm>
              <a:off x="1957966" y="5197101"/>
              <a:ext cx="4828320" cy="983877"/>
            </a:xfrm>
            <a:prstGeom prst="rightArrow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5050"/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ASA</a:t>
              </a: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Šipka: doprava 36">
              <a:extLst>
                <a:ext uri="{FF2B5EF4-FFF2-40B4-BE49-F238E27FC236}">
                  <a16:creationId xmlns:a16="http://schemas.microsoft.com/office/drawing/2014/main" id="{62302770-C92B-47AC-BA44-EA19D7BC7CDA}"/>
                </a:ext>
              </a:extLst>
            </p:cNvPr>
            <p:cNvSpPr/>
            <p:nvPr/>
          </p:nvSpPr>
          <p:spPr>
            <a:xfrm>
              <a:off x="6822713" y="5216236"/>
              <a:ext cx="2125144" cy="983877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Pouze DAT</a:t>
              </a:r>
            </a:p>
          </p:txBody>
        </p:sp>
      </p:grpSp>
      <p:sp>
        <p:nvSpPr>
          <p:cNvPr id="38" name="Šipka: doprava 37">
            <a:extLst>
              <a:ext uri="{FF2B5EF4-FFF2-40B4-BE49-F238E27FC236}">
                <a16:creationId xmlns:a16="http://schemas.microsoft.com/office/drawing/2014/main" id="{0182B503-8032-4539-A9EA-F5940CB6E0C8}"/>
              </a:ext>
            </a:extLst>
          </p:cNvPr>
          <p:cNvSpPr/>
          <p:nvPr/>
        </p:nvSpPr>
        <p:spPr>
          <a:xfrm>
            <a:off x="2973751" y="3919910"/>
            <a:ext cx="5723067" cy="1014620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Pouze DAT</a:t>
            </a:r>
          </a:p>
        </p:txBody>
      </p: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5FA9930D-2144-4510-926F-BBF0C9EB64B4}"/>
              </a:ext>
            </a:extLst>
          </p:cNvPr>
          <p:cNvGrpSpPr/>
          <p:nvPr/>
        </p:nvGrpSpPr>
        <p:grpSpPr>
          <a:xfrm>
            <a:off x="929324" y="1237964"/>
            <a:ext cx="10147078" cy="1648775"/>
            <a:chOff x="1293308" y="1237964"/>
            <a:chExt cx="10147078" cy="1648775"/>
          </a:xfrm>
        </p:grpSpPr>
        <p:sp>
          <p:nvSpPr>
            <p:cNvPr id="54" name="Šipka: doprava 53">
              <a:extLst>
                <a:ext uri="{FF2B5EF4-FFF2-40B4-BE49-F238E27FC236}">
                  <a16:creationId xmlns:a16="http://schemas.microsoft.com/office/drawing/2014/main" id="{0FDEC866-E3FB-48B8-8B43-1189D101822F}"/>
                </a:ext>
              </a:extLst>
            </p:cNvPr>
            <p:cNvSpPr/>
            <p:nvPr/>
          </p:nvSpPr>
          <p:spPr>
            <a:xfrm>
              <a:off x="1977624" y="1966598"/>
              <a:ext cx="6996638" cy="920141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Clopidogrel</a:t>
              </a:r>
              <a:r>
                <a:rPr kumimoji="0" 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[</a:t>
              </a:r>
              <a:r>
                <a:rPr kumimoji="0" lang="cs-CZ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Ticagrelor</a:t>
              </a:r>
              <a:r>
                <a:rPr kumimoji="0" 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lze s </a:t>
              </a:r>
              <a:r>
                <a:rPr kumimoji="0" lang="cs-CZ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Dabigatranem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]</a:t>
              </a:r>
              <a:endPara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" name="Skupina 27">
              <a:extLst>
                <a:ext uri="{FF2B5EF4-FFF2-40B4-BE49-F238E27FC236}">
                  <a16:creationId xmlns:a16="http://schemas.microsoft.com/office/drawing/2014/main" id="{C11340D8-767F-477F-9624-179D79747C34}"/>
                </a:ext>
              </a:extLst>
            </p:cNvPr>
            <p:cNvGrpSpPr/>
            <p:nvPr/>
          </p:nvGrpSpPr>
          <p:grpSpPr>
            <a:xfrm>
              <a:off x="1293308" y="1237964"/>
              <a:ext cx="10147078" cy="997076"/>
              <a:chOff x="1293308" y="1237964"/>
              <a:chExt cx="10147078" cy="997076"/>
            </a:xfrm>
          </p:grpSpPr>
          <p:sp>
            <p:nvSpPr>
              <p:cNvPr id="23" name="Šipka: doprava 22">
                <a:extLst>
                  <a:ext uri="{FF2B5EF4-FFF2-40B4-BE49-F238E27FC236}">
                    <a16:creationId xmlns:a16="http://schemas.microsoft.com/office/drawing/2014/main" id="{C0C6B223-0714-403D-8F70-6F2CE41BDAA0}"/>
                  </a:ext>
                </a:extLst>
              </p:cNvPr>
              <p:cNvSpPr/>
              <p:nvPr/>
            </p:nvSpPr>
            <p:spPr>
              <a:xfrm>
                <a:off x="1293308" y="1237964"/>
                <a:ext cx="10147078" cy="997076"/>
              </a:xfrm>
              <a:prstGeom prst="rightArrow">
                <a:avLst/>
              </a:prstGeom>
              <a:solidFill>
                <a:srgbClr val="0E961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OAC</a:t>
                </a:r>
              </a:p>
            </p:txBody>
          </p:sp>
          <p:sp>
            <p:nvSpPr>
              <p:cNvPr id="26" name="Obdélník 25">
                <a:extLst>
                  <a:ext uri="{FF2B5EF4-FFF2-40B4-BE49-F238E27FC236}">
                    <a16:creationId xmlns:a16="http://schemas.microsoft.com/office/drawing/2014/main" id="{2F967544-C1C5-459E-AF32-0E2E74C75597}"/>
                  </a:ext>
                </a:extLst>
              </p:cNvPr>
              <p:cNvSpPr/>
              <p:nvPr/>
            </p:nvSpPr>
            <p:spPr>
              <a:xfrm>
                <a:off x="1818409" y="1481661"/>
                <a:ext cx="165789" cy="48480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Obdélník 39">
                <a:extLst>
                  <a:ext uri="{FF2B5EF4-FFF2-40B4-BE49-F238E27FC236}">
                    <a16:creationId xmlns:a16="http://schemas.microsoft.com/office/drawing/2014/main" id="{A21F802D-F339-40CD-9862-7FF8D7AA9D56}"/>
                  </a:ext>
                </a:extLst>
              </p:cNvPr>
              <p:cNvSpPr/>
              <p:nvPr/>
            </p:nvSpPr>
            <p:spPr>
              <a:xfrm>
                <a:off x="1460985" y="1486218"/>
                <a:ext cx="165789" cy="48480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73360018-7A99-4807-B485-EA0A5BF7012E}"/>
              </a:ext>
            </a:extLst>
          </p:cNvPr>
          <p:cNvGrpSpPr/>
          <p:nvPr/>
        </p:nvGrpSpPr>
        <p:grpSpPr>
          <a:xfrm>
            <a:off x="8646705" y="2356727"/>
            <a:ext cx="3410542" cy="2853028"/>
            <a:chOff x="8646705" y="2356727"/>
            <a:chExt cx="3410542" cy="2139404"/>
          </a:xfrm>
        </p:grpSpPr>
        <p:sp>
          <p:nvSpPr>
            <p:cNvPr id="31" name="Obdélník: se zakulacenými rohy 30">
              <a:extLst>
                <a:ext uri="{FF2B5EF4-FFF2-40B4-BE49-F238E27FC236}">
                  <a16:creationId xmlns:a16="http://schemas.microsoft.com/office/drawing/2014/main" id="{8B5BD460-6F3B-4CAF-A53E-9F7CB250ABF9}"/>
                </a:ext>
              </a:extLst>
            </p:cNvPr>
            <p:cNvSpPr/>
            <p:nvPr/>
          </p:nvSpPr>
          <p:spPr>
            <a:xfrm>
              <a:off x="8646705" y="2356727"/>
              <a:ext cx="3410542" cy="2139404"/>
            </a:xfrm>
            <a:prstGeom prst="roundRect">
              <a:avLst/>
            </a:prstGeom>
            <a:solidFill>
              <a:schemeClr val="bg2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ovéPole 29">
              <a:extLst>
                <a:ext uri="{FF2B5EF4-FFF2-40B4-BE49-F238E27FC236}">
                  <a16:creationId xmlns:a16="http://schemas.microsoft.com/office/drawing/2014/main" id="{FBB21A15-AA0F-4AC0-9031-640D6DD0F8FA}"/>
                </a:ext>
              </a:extLst>
            </p:cNvPr>
            <p:cNvSpPr txBox="1"/>
            <p:nvPr/>
          </p:nvSpPr>
          <p:spPr>
            <a:xfrm>
              <a:off x="8715385" y="2508766"/>
              <a:ext cx="3316884" cy="193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 Data pro SAMOTNOU DAT s :</a:t>
              </a:r>
            </a:p>
            <a:p>
              <a:pPr marL="17780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Warfarinem (WOEST)</a:t>
              </a:r>
            </a:p>
            <a:p>
              <a:pPr marL="17780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Dabigatranem</a:t>
              </a: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110/150 mg 2xd (RE-DUAL PCI)</a:t>
              </a:r>
            </a:p>
            <a:p>
              <a:pPr marL="17780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Rivaroxabanem</a:t>
              </a: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15 (10) mg (PIONEER AF PCI)</a:t>
              </a:r>
            </a:p>
            <a:p>
              <a:pPr marL="17780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Apixabanem</a:t>
              </a: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2x5 mg (AUGUSTUS)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Obdélník 34">
            <a:extLst>
              <a:ext uri="{FF2B5EF4-FFF2-40B4-BE49-F238E27FC236}">
                <a16:creationId xmlns:a16="http://schemas.microsoft.com/office/drawing/2014/main" id="{0B451742-F51A-4842-8218-725DEEA140CF}"/>
              </a:ext>
            </a:extLst>
          </p:cNvPr>
          <p:cNvSpPr/>
          <p:nvPr/>
        </p:nvSpPr>
        <p:spPr>
          <a:xfrm>
            <a:off x="4585214" y="6492773"/>
            <a:ext cx="74720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Lip GYH et al.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Europace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2018 Jul 21.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10.1093/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europace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/euy174. [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Epub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ahead of print]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Šipka: doprava 33">
            <a:extLst>
              <a:ext uri="{FF2B5EF4-FFF2-40B4-BE49-F238E27FC236}">
                <a16:creationId xmlns:a16="http://schemas.microsoft.com/office/drawing/2014/main" id="{375F400A-4BC8-4D82-9A25-CD8BCF04C746}"/>
              </a:ext>
            </a:extLst>
          </p:cNvPr>
          <p:cNvSpPr/>
          <p:nvPr/>
        </p:nvSpPr>
        <p:spPr>
          <a:xfrm rot="16200000">
            <a:off x="992796" y="5692802"/>
            <a:ext cx="1269999" cy="10146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ASA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93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6" grpId="0" animBg="1"/>
      <p:bldP spid="38" grpId="0" animBg="1"/>
      <p:bldP spid="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74C844E0-EB2B-478F-B4BA-8D7A73E7A0B9}"/>
              </a:ext>
            </a:extLst>
          </p:cNvPr>
          <p:cNvSpPr/>
          <p:nvPr/>
        </p:nvSpPr>
        <p:spPr>
          <a:xfrm>
            <a:off x="426027" y="3623576"/>
            <a:ext cx="11513128" cy="5818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BDB1F16F-DA91-4FFB-8A95-0B398D0247C9}"/>
              </a:ext>
            </a:extLst>
          </p:cNvPr>
          <p:cNvSpPr/>
          <p:nvPr/>
        </p:nvSpPr>
        <p:spPr>
          <a:xfrm>
            <a:off x="426027" y="2966713"/>
            <a:ext cx="11513126" cy="581891"/>
          </a:xfrm>
          <a:prstGeom prst="round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C2AC6220-1752-4C87-85C1-368BD75A6262}"/>
              </a:ext>
            </a:extLst>
          </p:cNvPr>
          <p:cNvSpPr/>
          <p:nvPr/>
        </p:nvSpPr>
        <p:spPr>
          <a:xfrm>
            <a:off x="426027" y="1252518"/>
            <a:ext cx="11513126" cy="581891"/>
          </a:xfrm>
          <a:prstGeom prst="round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DB9AD5C8-2D79-4DD3-8B86-286FA9EB40F2}"/>
              </a:ext>
            </a:extLst>
          </p:cNvPr>
          <p:cNvSpPr/>
          <p:nvPr/>
        </p:nvSpPr>
        <p:spPr>
          <a:xfrm>
            <a:off x="426026" y="5226841"/>
            <a:ext cx="11513127" cy="10195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4808787-7C68-492D-A73D-79D48D9DE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93727"/>
          </a:xfrm>
        </p:spPr>
        <p:txBody>
          <a:bodyPr/>
          <a:lstStyle/>
          <a:p>
            <a:r>
              <a:rPr lang="cs-CZ" dirty="0" err="1"/>
              <a:t>Antikoagulace</a:t>
            </a:r>
            <a:r>
              <a:rPr lang="cs-CZ" dirty="0"/>
              <a:t> u nemocných s CCS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836AD64-AC97-4BC4-B150-1B4B6CD32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26" y="1294390"/>
            <a:ext cx="11672455" cy="4525963"/>
          </a:xfrm>
        </p:spPr>
        <p:txBody>
          <a:bodyPr/>
          <a:lstStyle/>
          <a:p>
            <a:r>
              <a:rPr lang="cs-CZ" dirty="0"/>
              <a:t>NOAC je preferován před VKA IA</a:t>
            </a:r>
          </a:p>
          <a:p>
            <a:endParaRPr lang="cs-CZ" b="1" dirty="0"/>
          </a:p>
          <a:p>
            <a:r>
              <a:rPr lang="cs-CZ" b="1" dirty="0" err="1"/>
              <a:t>Antikoagulace</a:t>
            </a:r>
            <a:r>
              <a:rPr lang="cs-CZ" b="1" dirty="0"/>
              <a:t> </a:t>
            </a:r>
          </a:p>
          <a:p>
            <a:pPr lvl="1"/>
            <a:r>
              <a:rPr lang="cs-CZ" dirty="0"/>
              <a:t>Doporučena u </a:t>
            </a:r>
            <a:r>
              <a:rPr lang="en-US" dirty="0"/>
              <a:t>CHA</a:t>
            </a:r>
            <a:r>
              <a:rPr lang="en-US" baseline="-25000" dirty="0"/>
              <a:t>2</a:t>
            </a:r>
            <a:r>
              <a:rPr lang="en-US" dirty="0"/>
              <a:t>DS</a:t>
            </a:r>
            <a:r>
              <a:rPr lang="en-US" baseline="-25000" dirty="0"/>
              <a:t>2</a:t>
            </a:r>
            <a:r>
              <a:rPr lang="en-US" dirty="0"/>
              <a:t>-VASc score</a:t>
            </a:r>
            <a:r>
              <a:rPr lang="cs-CZ" dirty="0"/>
              <a:t> </a:t>
            </a:r>
            <a:r>
              <a:rPr lang="en-US" dirty="0"/>
              <a:t>≥2 </a:t>
            </a:r>
            <a:r>
              <a:rPr lang="cs-CZ" dirty="0"/>
              <a:t>u</a:t>
            </a:r>
            <a:r>
              <a:rPr lang="en-US" dirty="0"/>
              <a:t> </a:t>
            </a:r>
            <a:r>
              <a:rPr lang="cs-CZ" dirty="0"/>
              <a:t>mužů a </a:t>
            </a:r>
            <a:r>
              <a:rPr lang="en-US" dirty="0"/>
              <a:t>≥3 </a:t>
            </a:r>
            <a:r>
              <a:rPr lang="cs-CZ" dirty="0"/>
              <a:t>u žen  IA</a:t>
            </a:r>
          </a:p>
          <a:p>
            <a:pPr lvl="1"/>
            <a:r>
              <a:rPr lang="cs-CZ" dirty="0"/>
              <a:t>Má být zvážena u </a:t>
            </a:r>
            <a:r>
              <a:rPr lang="en-US" dirty="0"/>
              <a:t>CHA</a:t>
            </a:r>
            <a:r>
              <a:rPr lang="en-US" baseline="-25000" dirty="0"/>
              <a:t>2</a:t>
            </a:r>
            <a:r>
              <a:rPr lang="en-US" dirty="0"/>
              <a:t>DS</a:t>
            </a:r>
            <a:r>
              <a:rPr lang="en-US" baseline="-25000" dirty="0"/>
              <a:t>2</a:t>
            </a:r>
            <a:r>
              <a:rPr lang="en-US" dirty="0"/>
              <a:t>-VASc score</a:t>
            </a:r>
            <a:r>
              <a:rPr lang="cs-CZ" dirty="0"/>
              <a:t> </a:t>
            </a:r>
            <a:r>
              <a:rPr lang="en-US" dirty="0"/>
              <a:t>≥</a:t>
            </a:r>
            <a:r>
              <a:rPr lang="cs-CZ" dirty="0"/>
              <a:t>1</a:t>
            </a:r>
            <a:r>
              <a:rPr lang="en-US" dirty="0"/>
              <a:t> </a:t>
            </a:r>
            <a:r>
              <a:rPr lang="cs-CZ" dirty="0"/>
              <a:t>u</a:t>
            </a:r>
            <a:r>
              <a:rPr lang="en-US" dirty="0"/>
              <a:t> </a:t>
            </a:r>
            <a:r>
              <a:rPr lang="cs-CZ" dirty="0"/>
              <a:t>mužů a </a:t>
            </a:r>
            <a:r>
              <a:rPr lang="en-US" dirty="0"/>
              <a:t>≥</a:t>
            </a:r>
            <a:r>
              <a:rPr lang="cs-CZ" dirty="0"/>
              <a:t>2</a:t>
            </a:r>
            <a:r>
              <a:rPr lang="en-US" dirty="0"/>
              <a:t> </a:t>
            </a:r>
            <a:r>
              <a:rPr lang="cs-CZ" dirty="0"/>
              <a:t>u žen  </a:t>
            </a:r>
            <a:r>
              <a:rPr lang="cs-CZ" dirty="0" err="1"/>
              <a:t>IIaB</a:t>
            </a:r>
            <a:endParaRPr lang="cs-CZ" dirty="0"/>
          </a:p>
          <a:p>
            <a:pPr lvl="1"/>
            <a:endParaRPr lang="cs-CZ" dirty="0"/>
          </a:p>
          <a:p>
            <a:r>
              <a:rPr lang="cs-CZ" b="1" dirty="0"/>
              <a:t>DAT s ASA / </a:t>
            </a:r>
            <a:r>
              <a:rPr lang="cs-CZ" b="1" dirty="0" err="1"/>
              <a:t>Clopidogrelem</a:t>
            </a:r>
            <a:r>
              <a:rPr lang="cs-CZ" b="1" dirty="0"/>
              <a:t> </a:t>
            </a:r>
          </a:p>
          <a:p>
            <a:pPr lvl="1"/>
            <a:r>
              <a:rPr lang="cs-CZ" dirty="0"/>
              <a:t>má být zvážena u nemocných s anamnézou IM, opakovaných ischemických příhod, pokud nemají vysoké riziko krvácení </a:t>
            </a:r>
            <a:r>
              <a:rPr lang="cs-CZ" dirty="0" err="1"/>
              <a:t>IIbB</a:t>
            </a:r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804034E-6111-4121-A69D-5D04D7A98D10}"/>
              </a:ext>
            </a:extLst>
          </p:cNvPr>
          <p:cNvSpPr/>
          <p:nvPr/>
        </p:nvSpPr>
        <p:spPr>
          <a:xfrm>
            <a:off x="6458377" y="6382388"/>
            <a:ext cx="5240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Knuuti</a:t>
            </a:r>
            <a:r>
              <a:rPr lang="cs-CZ" dirty="0">
                <a:solidFill>
                  <a:srgbClr val="0070C0"/>
                </a:solidFill>
              </a:rPr>
              <a:t> J et al. </a:t>
            </a:r>
            <a:r>
              <a:rPr lang="en-US" dirty="0">
                <a:solidFill>
                  <a:srgbClr val="0070C0"/>
                </a:solidFill>
              </a:rPr>
              <a:t>European Heart Journal (2019) 00, 1</a:t>
            </a:r>
            <a:r>
              <a:rPr lang="cs-CZ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rgbClr val="0070C0"/>
                </a:solidFill>
              </a:rPr>
              <a:t>71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105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C9727-1658-42E2-AD53-714F0198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HYPOLIPIDEMICKá</a:t>
            </a:r>
            <a:r>
              <a:rPr lang="cs-CZ" dirty="0"/>
              <a:t> léčba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2D0B488-0F28-4464-8916-7DA264B63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010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9B81FEC-FAA4-4C02-B064-C23DA32D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41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Algoritmus </a:t>
            </a:r>
            <a:r>
              <a:rPr lang="cs-CZ" b="1" dirty="0" err="1">
                <a:solidFill>
                  <a:srgbClr val="C00000"/>
                </a:solidFill>
              </a:rPr>
              <a:t>hypolipidemické</a:t>
            </a:r>
            <a:r>
              <a:rPr lang="cs-CZ" b="1" dirty="0">
                <a:solidFill>
                  <a:srgbClr val="C00000"/>
                </a:solidFill>
              </a:rPr>
              <a:t> léčby</a:t>
            </a:r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2DA5BA26-5B09-497E-A24C-95185248E731}"/>
              </a:ext>
            </a:extLst>
          </p:cNvPr>
          <p:cNvGrpSpPr/>
          <p:nvPr/>
        </p:nvGrpSpPr>
        <p:grpSpPr>
          <a:xfrm>
            <a:off x="353181" y="1330037"/>
            <a:ext cx="11419719" cy="4912170"/>
            <a:chOff x="186927" y="2068997"/>
            <a:chExt cx="8836394" cy="3579958"/>
          </a:xfrm>
        </p:grpSpPr>
        <p:sp>
          <p:nvSpPr>
            <p:cNvPr id="6" name="TextBox 50">
              <a:extLst>
                <a:ext uri="{FF2B5EF4-FFF2-40B4-BE49-F238E27FC236}">
                  <a16:creationId xmlns:a16="http://schemas.microsoft.com/office/drawing/2014/main" id="{58AE00E1-5F4B-45F6-9AC3-762C26175853}"/>
                </a:ext>
              </a:extLst>
            </p:cNvPr>
            <p:cNvSpPr txBox="1"/>
            <p:nvPr/>
          </p:nvSpPr>
          <p:spPr>
            <a:xfrm>
              <a:off x="4758619" y="2653925"/>
              <a:ext cx="4264702" cy="62806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Vysoce účinný statin v maximální/maximálně tolerované dávce</a:t>
              </a:r>
              <a:endParaRPr lang="en-GB" sz="2000" b="1" dirty="0"/>
            </a:p>
          </p:txBody>
        </p:sp>
        <p:sp>
          <p:nvSpPr>
            <p:cNvPr id="7" name="TextBox 51">
              <a:extLst>
                <a:ext uri="{FF2B5EF4-FFF2-40B4-BE49-F238E27FC236}">
                  <a16:creationId xmlns:a16="http://schemas.microsoft.com/office/drawing/2014/main" id="{0825122A-1F19-44FC-A5EE-E03FE1D72935}"/>
                </a:ext>
              </a:extLst>
            </p:cNvPr>
            <p:cNvSpPr txBox="1"/>
            <p:nvPr/>
          </p:nvSpPr>
          <p:spPr>
            <a:xfrm>
              <a:off x="5504778" y="2068997"/>
              <a:ext cx="2772384" cy="354995"/>
            </a:xfrm>
            <a:prstGeom prst="round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bg1"/>
                  </a:solidFill>
                </a:rPr>
                <a:t>Defin</a:t>
              </a:r>
              <a:r>
                <a:rPr lang="cs-CZ" sz="2000" b="1" dirty="0">
                  <a:solidFill>
                    <a:schemeClr val="bg1"/>
                  </a:solidFill>
                </a:rPr>
                <a:t>ovat cílovou hodnotu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52">
              <a:extLst>
                <a:ext uri="{FF2B5EF4-FFF2-40B4-BE49-F238E27FC236}">
                  <a16:creationId xmlns:a16="http://schemas.microsoft.com/office/drawing/2014/main" id="{F2D68DD5-68FC-4609-8906-4FDF4626F217}"/>
                </a:ext>
              </a:extLst>
            </p:cNvPr>
            <p:cNvSpPr txBox="1"/>
            <p:nvPr/>
          </p:nvSpPr>
          <p:spPr>
            <a:xfrm>
              <a:off x="5261183" y="3477216"/>
              <a:ext cx="3299142" cy="354995"/>
            </a:xfrm>
            <a:prstGeom prst="round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Cílová hladina </a:t>
              </a:r>
              <a:r>
                <a:rPr lang="en-GB" sz="2000" b="1" dirty="0">
                  <a:solidFill>
                    <a:schemeClr val="bg1"/>
                  </a:solidFill>
                </a:rPr>
                <a:t>LDL-C </a:t>
              </a:r>
              <a:r>
                <a:rPr lang="cs-CZ" sz="2000" b="1" dirty="0">
                  <a:solidFill>
                    <a:schemeClr val="bg1"/>
                  </a:solidFill>
                </a:rPr>
                <a:t>dosažena</a:t>
              </a:r>
              <a:r>
                <a:rPr lang="en-GB" sz="2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9" name="TextBox 53">
              <a:extLst>
                <a:ext uri="{FF2B5EF4-FFF2-40B4-BE49-F238E27FC236}">
                  <a16:creationId xmlns:a16="http://schemas.microsoft.com/office/drawing/2014/main" id="{A2816FD6-952B-40D2-B2C4-EB462FCEBDD9}"/>
                </a:ext>
              </a:extLst>
            </p:cNvPr>
            <p:cNvSpPr txBox="1"/>
            <p:nvPr/>
          </p:nvSpPr>
          <p:spPr>
            <a:xfrm>
              <a:off x="186927" y="3358034"/>
              <a:ext cx="4483640" cy="628069"/>
            </a:xfrm>
            <a:prstGeom prst="round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cs-CZ" sz="2000" dirty="0"/>
                <a:t>Kontrola </a:t>
              </a:r>
              <a:r>
                <a:rPr lang="cs-CZ" sz="2000" dirty="0" err="1"/>
                <a:t>lipidogramu</a:t>
              </a:r>
              <a:r>
                <a:rPr lang="cs-CZ" sz="2000" dirty="0"/>
                <a:t> 1x ročně,</a:t>
              </a:r>
            </a:p>
            <a:p>
              <a:r>
                <a:rPr lang="cs-CZ" sz="2000" dirty="0"/>
                <a:t>v případě nutnosti častěji</a:t>
              </a:r>
              <a:endParaRPr lang="en-GB" sz="2000" dirty="0"/>
            </a:p>
          </p:txBody>
        </p:sp>
        <p:sp>
          <p:nvSpPr>
            <p:cNvPr id="10" name="TextBox 54">
              <a:extLst>
                <a:ext uri="{FF2B5EF4-FFF2-40B4-BE49-F238E27FC236}">
                  <a16:creationId xmlns:a16="http://schemas.microsoft.com/office/drawing/2014/main" id="{6CCC690F-5A47-4557-B414-68CAA6952F85}"/>
                </a:ext>
              </a:extLst>
            </p:cNvPr>
            <p:cNvSpPr txBox="1"/>
            <p:nvPr/>
          </p:nvSpPr>
          <p:spPr>
            <a:xfrm>
              <a:off x="5382980" y="4062144"/>
              <a:ext cx="3015980" cy="35499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Přidat e</a:t>
              </a:r>
              <a:r>
                <a:rPr lang="en-GB" sz="2000" b="1" dirty="0" err="1"/>
                <a:t>zetimib</a:t>
              </a:r>
              <a:endParaRPr lang="en-GB" sz="2000" b="1" dirty="0"/>
            </a:p>
          </p:txBody>
        </p:sp>
        <p:sp>
          <p:nvSpPr>
            <p:cNvPr id="11" name="TextBox 55">
              <a:extLst>
                <a:ext uri="{FF2B5EF4-FFF2-40B4-BE49-F238E27FC236}">
                  <a16:creationId xmlns:a16="http://schemas.microsoft.com/office/drawing/2014/main" id="{24CFCD21-5732-4B34-A774-94B3EA2377B0}"/>
                </a:ext>
              </a:extLst>
            </p:cNvPr>
            <p:cNvSpPr txBox="1"/>
            <p:nvPr/>
          </p:nvSpPr>
          <p:spPr>
            <a:xfrm>
              <a:off x="5198353" y="4647072"/>
              <a:ext cx="3200604" cy="354995"/>
            </a:xfrm>
            <a:prstGeom prst="round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Cílová hladina </a:t>
              </a:r>
              <a:r>
                <a:rPr lang="en-GB" sz="2000" b="1" dirty="0">
                  <a:solidFill>
                    <a:schemeClr val="bg1"/>
                  </a:solidFill>
                </a:rPr>
                <a:t>LDL-C </a:t>
              </a:r>
              <a:r>
                <a:rPr lang="cs-CZ" sz="2000" b="1" dirty="0">
                  <a:solidFill>
                    <a:schemeClr val="bg1"/>
                  </a:solidFill>
                </a:rPr>
                <a:t>dosažena</a:t>
              </a:r>
              <a:r>
                <a:rPr lang="en-GB" sz="2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2" name="TextBox 56">
              <a:extLst>
                <a:ext uri="{FF2B5EF4-FFF2-40B4-BE49-F238E27FC236}">
                  <a16:creationId xmlns:a16="http://schemas.microsoft.com/office/drawing/2014/main" id="{38D73AD7-4897-404D-9A4E-9D0190F7C7B9}"/>
                </a:ext>
              </a:extLst>
            </p:cNvPr>
            <p:cNvSpPr txBox="1"/>
            <p:nvPr/>
          </p:nvSpPr>
          <p:spPr>
            <a:xfrm>
              <a:off x="5261182" y="5293960"/>
              <a:ext cx="3015980" cy="35499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Přidat P</a:t>
              </a:r>
              <a:r>
                <a:rPr lang="en-GB" sz="2000" b="1" dirty="0"/>
                <a:t>CSK9 inhibitor:</a:t>
              </a:r>
            </a:p>
          </p:txBody>
        </p:sp>
        <p:sp>
          <p:nvSpPr>
            <p:cNvPr id="13" name="TextBox 60">
              <a:extLst>
                <a:ext uri="{FF2B5EF4-FFF2-40B4-BE49-F238E27FC236}">
                  <a16:creationId xmlns:a16="http://schemas.microsoft.com/office/drawing/2014/main" id="{DF5828F4-EAAA-4E94-993B-73C2D4DEED30}"/>
                </a:ext>
              </a:extLst>
            </p:cNvPr>
            <p:cNvSpPr txBox="1"/>
            <p:nvPr/>
          </p:nvSpPr>
          <p:spPr>
            <a:xfrm>
              <a:off x="186927" y="4511977"/>
              <a:ext cx="4483640" cy="628069"/>
            </a:xfrm>
            <a:prstGeom prst="round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cs-CZ" sz="2000" dirty="0"/>
                <a:t>Kontrola </a:t>
              </a:r>
              <a:r>
                <a:rPr lang="cs-CZ" sz="2000" dirty="0" err="1"/>
                <a:t>lipidogramu</a:t>
              </a:r>
              <a:r>
                <a:rPr lang="cs-CZ" sz="2000" dirty="0"/>
                <a:t> 1x ročně,</a:t>
              </a:r>
            </a:p>
            <a:p>
              <a:r>
                <a:rPr lang="cs-CZ" sz="2000" dirty="0"/>
                <a:t>v případě nutnosti častěji</a:t>
              </a:r>
              <a:endParaRPr lang="en-GB" sz="2000" dirty="0"/>
            </a:p>
          </p:txBody>
        </p:sp>
        <p:cxnSp>
          <p:nvCxnSpPr>
            <p:cNvPr id="14" name="Straight Connector 63">
              <a:extLst>
                <a:ext uri="{FF2B5EF4-FFF2-40B4-BE49-F238E27FC236}">
                  <a16:creationId xmlns:a16="http://schemas.microsoft.com/office/drawing/2014/main" id="{16EAFB39-995F-4E87-A3AC-27EE8C0F2CCC}"/>
                </a:ext>
              </a:extLst>
            </p:cNvPr>
            <p:cNvCxnSpPr/>
            <p:nvPr/>
          </p:nvCxnSpPr>
          <p:spPr>
            <a:xfrm>
              <a:off x="6890970" y="5002355"/>
              <a:ext cx="0" cy="244409"/>
            </a:xfrm>
            <a:prstGeom prst="line">
              <a:avLst/>
            </a:prstGeom>
            <a:ln w="28575" cap="rnd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4">
              <a:extLst>
                <a:ext uri="{FF2B5EF4-FFF2-40B4-BE49-F238E27FC236}">
                  <a16:creationId xmlns:a16="http://schemas.microsoft.com/office/drawing/2014/main" id="{60DA2B0C-A205-4145-A429-E3E5750272A0}"/>
                </a:ext>
              </a:extLst>
            </p:cNvPr>
            <p:cNvCxnSpPr/>
            <p:nvPr/>
          </p:nvCxnSpPr>
          <p:spPr>
            <a:xfrm>
              <a:off x="6890970" y="3257562"/>
              <a:ext cx="0" cy="244409"/>
            </a:xfrm>
            <a:prstGeom prst="line">
              <a:avLst/>
            </a:prstGeom>
            <a:ln w="28575" cap="rnd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5">
              <a:extLst>
                <a:ext uri="{FF2B5EF4-FFF2-40B4-BE49-F238E27FC236}">
                  <a16:creationId xmlns:a16="http://schemas.microsoft.com/office/drawing/2014/main" id="{FC06DF41-2B61-457A-BA30-F4A54DDBBA2D}"/>
                </a:ext>
              </a:extLst>
            </p:cNvPr>
            <p:cNvCxnSpPr/>
            <p:nvPr/>
          </p:nvCxnSpPr>
          <p:spPr>
            <a:xfrm>
              <a:off x="6890970" y="2409516"/>
              <a:ext cx="0" cy="244409"/>
            </a:xfrm>
            <a:prstGeom prst="line">
              <a:avLst/>
            </a:prstGeom>
            <a:ln w="28575" cap="rnd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67">
              <a:extLst>
                <a:ext uri="{FF2B5EF4-FFF2-40B4-BE49-F238E27FC236}">
                  <a16:creationId xmlns:a16="http://schemas.microsoft.com/office/drawing/2014/main" id="{028F0B12-C473-45B3-AFDB-181182F90D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24640" y="3653571"/>
              <a:ext cx="636542" cy="0"/>
            </a:xfrm>
            <a:prstGeom prst="line">
              <a:avLst/>
            </a:prstGeom>
            <a:ln w="28575" cap="rnd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82">
              <a:extLst>
                <a:ext uri="{FF2B5EF4-FFF2-40B4-BE49-F238E27FC236}">
                  <a16:creationId xmlns:a16="http://schemas.microsoft.com/office/drawing/2014/main" id="{FFA87969-E46F-4E0C-B556-24EB788AE308}"/>
                </a:ext>
              </a:extLst>
            </p:cNvPr>
            <p:cNvSpPr txBox="1"/>
            <p:nvPr/>
          </p:nvSpPr>
          <p:spPr>
            <a:xfrm>
              <a:off x="4630216" y="4790634"/>
              <a:ext cx="670815" cy="29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ANO</a:t>
              </a:r>
              <a:endParaRPr lang="en-GB" b="1" dirty="0"/>
            </a:p>
          </p:txBody>
        </p:sp>
        <p:sp>
          <p:nvSpPr>
            <p:cNvPr id="19" name="TextBox 87">
              <a:extLst>
                <a:ext uri="{FF2B5EF4-FFF2-40B4-BE49-F238E27FC236}">
                  <a16:creationId xmlns:a16="http://schemas.microsoft.com/office/drawing/2014/main" id="{9028EC51-5CEB-4886-B7C4-533E1DE7AA17}"/>
                </a:ext>
              </a:extLst>
            </p:cNvPr>
            <p:cNvSpPr txBox="1"/>
            <p:nvPr/>
          </p:nvSpPr>
          <p:spPr>
            <a:xfrm>
              <a:off x="6900601" y="3802048"/>
              <a:ext cx="532637" cy="29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N</a:t>
              </a:r>
              <a:r>
                <a:rPr lang="cs-CZ" b="1" dirty="0"/>
                <a:t>E</a:t>
              </a:r>
              <a:endParaRPr lang="en-GB" sz="2800" b="1" dirty="0"/>
            </a:p>
          </p:txBody>
        </p:sp>
        <p:cxnSp>
          <p:nvCxnSpPr>
            <p:cNvPr id="21" name="Straight Connector 63">
              <a:extLst>
                <a:ext uri="{FF2B5EF4-FFF2-40B4-BE49-F238E27FC236}">
                  <a16:creationId xmlns:a16="http://schemas.microsoft.com/office/drawing/2014/main" id="{D5C54D90-F299-46E8-A08D-D5399D4F4351}"/>
                </a:ext>
              </a:extLst>
            </p:cNvPr>
            <p:cNvCxnSpPr/>
            <p:nvPr/>
          </p:nvCxnSpPr>
          <p:spPr>
            <a:xfrm>
              <a:off x="6867762" y="4402663"/>
              <a:ext cx="0" cy="244409"/>
            </a:xfrm>
            <a:prstGeom prst="line">
              <a:avLst/>
            </a:prstGeom>
            <a:ln w="28575" cap="rnd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63">
              <a:extLst>
                <a:ext uri="{FF2B5EF4-FFF2-40B4-BE49-F238E27FC236}">
                  <a16:creationId xmlns:a16="http://schemas.microsoft.com/office/drawing/2014/main" id="{7A494231-700B-4196-B182-C48CE45995B2}"/>
                </a:ext>
              </a:extLst>
            </p:cNvPr>
            <p:cNvCxnSpPr/>
            <p:nvPr/>
          </p:nvCxnSpPr>
          <p:spPr>
            <a:xfrm>
              <a:off x="6844554" y="3802971"/>
              <a:ext cx="0" cy="244409"/>
            </a:xfrm>
            <a:prstGeom prst="line">
              <a:avLst/>
            </a:prstGeom>
            <a:ln w="28575" cap="rnd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87">
              <a:extLst>
                <a:ext uri="{FF2B5EF4-FFF2-40B4-BE49-F238E27FC236}">
                  <a16:creationId xmlns:a16="http://schemas.microsoft.com/office/drawing/2014/main" id="{0AD8D70E-EE26-4369-82B6-CD8AB4BEC0D3}"/>
                </a:ext>
              </a:extLst>
            </p:cNvPr>
            <p:cNvSpPr txBox="1"/>
            <p:nvPr/>
          </p:nvSpPr>
          <p:spPr>
            <a:xfrm>
              <a:off x="6900601" y="4384837"/>
              <a:ext cx="532637" cy="29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N</a:t>
              </a:r>
              <a:r>
                <a:rPr lang="cs-CZ" b="1" dirty="0"/>
                <a:t>E</a:t>
              </a:r>
              <a:endParaRPr lang="en-GB" sz="2800" b="1" dirty="0"/>
            </a:p>
          </p:txBody>
        </p:sp>
        <p:cxnSp>
          <p:nvCxnSpPr>
            <p:cNvPr id="24" name="Straight Connector 67">
              <a:extLst>
                <a:ext uri="{FF2B5EF4-FFF2-40B4-BE49-F238E27FC236}">
                  <a16:creationId xmlns:a16="http://schemas.microsoft.com/office/drawing/2014/main" id="{675EC2F8-DA77-49C7-930D-8C2B933A43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42522" y="4805142"/>
              <a:ext cx="572742" cy="12189"/>
            </a:xfrm>
            <a:prstGeom prst="line">
              <a:avLst/>
            </a:prstGeom>
            <a:ln w="28575" cap="rnd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82">
              <a:extLst>
                <a:ext uri="{FF2B5EF4-FFF2-40B4-BE49-F238E27FC236}">
                  <a16:creationId xmlns:a16="http://schemas.microsoft.com/office/drawing/2014/main" id="{8DD27B6A-87C8-4EEC-A504-13C1A5217C1B}"/>
                </a:ext>
              </a:extLst>
            </p:cNvPr>
            <p:cNvSpPr txBox="1"/>
            <p:nvPr/>
          </p:nvSpPr>
          <p:spPr>
            <a:xfrm>
              <a:off x="4519255" y="3653958"/>
              <a:ext cx="670815" cy="29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ANO</a:t>
              </a:r>
              <a:endParaRPr lang="en-GB" b="1" dirty="0"/>
            </a:p>
          </p:txBody>
        </p:sp>
        <p:sp>
          <p:nvSpPr>
            <p:cNvPr id="28" name="TextBox 87">
              <a:extLst>
                <a:ext uri="{FF2B5EF4-FFF2-40B4-BE49-F238E27FC236}">
                  <a16:creationId xmlns:a16="http://schemas.microsoft.com/office/drawing/2014/main" id="{837ED485-716D-4164-A7D2-2DF632FC62BE}"/>
                </a:ext>
              </a:extLst>
            </p:cNvPr>
            <p:cNvSpPr txBox="1"/>
            <p:nvPr/>
          </p:nvSpPr>
          <p:spPr>
            <a:xfrm>
              <a:off x="6900601" y="4974182"/>
              <a:ext cx="532637" cy="29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N</a:t>
              </a:r>
              <a:r>
                <a:rPr lang="cs-CZ" b="1" dirty="0"/>
                <a:t>E</a:t>
              </a:r>
              <a:endParaRPr lang="en-GB" sz="2800" b="1" dirty="0"/>
            </a:p>
          </p:txBody>
        </p:sp>
      </p:grp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4F0553E6-B91C-428D-A478-CC32F2268698}"/>
              </a:ext>
            </a:extLst>
          </p:cNvPr>
          <p:cNvSpPr txBox="1"/>
          <p:nvPr/>
        </p:nvSpPr>
        <p:spPr>
          <a:xfrm>
            <a:off x="1172097" y="6519446"/>
            <a:ext cx="10869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Adapted from: </a:t>
            </a:r>
            <a:r>
              <a:rPr lang="en-GB" sz="1600" dirty="0" err="1">
                <a:solidFill>
                  <a:srgbClr val="0070C0"/>
                </a:solidFill>
              </a:rPr>
              <a:t>Catapano</a:t>
            </a:r>
            <a:r>
              <a:rPr lang="en-GB" sz="1600" dirty="0">
                <a:solidFill>
                  <a:srgbClr val="0070C0"/>
                </a:solidFill>
              </a:rPr>
              <a:t> AL, et al. Eur Heart J 2016;37:2999-3058. Mach F, et al. Eur Heart J 2019. doi:10.1093/</a:t>
            </a:r>
            <a:r>
              <a:rPr lang="en-GB" sz="1600" dirty="0" err="1">
                <a:solidFill>
                  <a:srgbClr val="0070C0"/>
                </a:solidFill>
              </a:rPr>
              <a:t>eurheartj</a:t>
            </a:r>
            <a:r>
              <a:rPr lang="en-GB" sz="1600" dirty="0">
                <a:solidFill>
                  <a:srgbClr val="0070C0"/>
                </a:solidFill>
              </a:rPr>
              <a:t>/ehz455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4884607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3EFBDE3-7069-4E4E-B3A3-41D2FDDD9D66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680185879"/>
              </p:ext>
            </p:extLst>
          </p:nvPr>
        </p:nvGraphicFramePr>
        <p:xfrm>
          <a:off x="484716" y="1366075"/>
          <a:ext cx="11222376" cy="3818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928">
                  <a:extLst>
                    <a:ext uri="{9D8B030D-6E8A-4147-A177-3AD203B41FA5}">
                      <a16:colId xmlns:a16="http://schemas.microsoft.com/office/drawing/2014/main" val="3701178949"/>
                    </a:ext>
                  </a:extLst>
                </a:gridCol>
                <a:gridCol w="4673224">
                  <a:extLst>
                    <a:ext uri="{9D8B030D-6E8A-4147-A177-3AD203B41FA5}">
                      <a16:colId xmlns:a16="http://schemas.microsoft.com/office/drawing/2014/main" val="2998569457"/>
                    </a:ext>
                  </a:extLst>
                </a:gridCol>
                <a:gridCol w="4673224">
                  <a:extLst>
                    <a:ext uri="{9D8B030D-6E8A-4147-A177-3AD203B41FA5}">
                      <a16:colId xmlns:a16="http://schemas.microsoft.com/office/drawing/2014/main" val="2740385041"/>
                    </a:ext>
                  </a:extLst>
                </a:gridCol>
              </a:tblGrid>
              <a:tr h="435532"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baseline="0" dirty="0"/>
                        <a:t>K</a:t>
                      </a:r>
                      <a:r>
                        <a:rPr lang="en-GB" sz="2000" baseline="0" dirty="0" err="1"/>
                        <a:t>ategor</a:t>
                      </a:r>
                      <a:r>
                        <a:rPr lang="cs-CZ" sz="2000" baseline="0" dirty="0" err="1"/>
                        <a:t>ie</a:t>
                      </a:r>
                      <a:r>
                        <a:rPr lang="cs-CZ" sz="2000" baseline="0" dirty="0"/>
                        <a:t> rizika</a:t>
                      </a:r>
                      <a:endParaRPr lang="en-GB" sz="2000" baseline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Cílová hodnota </a:t>
                      </a:r>
                      <a:r>
                        <a:rPr lang="en-GB" sz="2000" b="1" dirty="0"/>
                        <a:t>LDL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238188"/>
                  </a:ext>
                </a:extLst>
              </a:tr>
              <a:tr h="402772">
                <a:tc vMerge="1">
                  <a:txBody>
                    <a:bodyPr/>
                    <a:lstStyle/>
                    <a:p>
                      <a:endParaRPr lang="en-GB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/>
                        <a:t>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110163"/>
                  </a:ext>
                </a:extLst>
              </a:tr>
              <a:tr h="628987">
                <a:tc>
                  <a:txBody>
                    <a:bodyPr/>
                    <a:lstStyle/>
                    <a:p>
                      <a:r>
                        <a:rPr lang="en-GB" sz="2400" b="1" baseline="0" dirty="0" err="1">
                          <a:solidFill>
                            <a:schemeClr val="bg1"/>
                          </a:solidFill>
                        </a:rPr>
                        <a:t>Ve</a:t>
                      </a:r>
                      <a:r>
                        <a:rPr lang="cs-CZ" sz="2400" b="1" baseline="0" dirty="0" err="1">
                          <a:solidFill>
                            <a:schemeClr val="bg1"/>
                          </a:solidFill>
                        </a:rPr>
                        <a:t>lmi</a:t>
                      </a:r>
                      <a:r>
                        <a:rPr lang="cs-CZ" sz="2400" b="1" baseline="0" dirty="0">
                          <a:solidFill>
                            <a:schemeClr val="bg1"/>
                          </a:solidFill>
                        </a:rPr>
                        <a:t> vysoké riziko</a:t>
                      </a:r>
                      <a:endParaRPr lang="en-GB" sz="24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&lt;1</a:t>
                      </a:r>
                      <a:r>
                        <a:rPr lang="cs-CZ" sz="2400" dirty="0"/>
                        <a:t>,</a:t>
                      </a:r>
                      <a:r>
                        <a:rPr lang="en-GB" sz="2400" dirty="0"/>
                        <a:t>8 mmol/</a:t>
                      </a:r>
                      <a:r>
                        <a:rPr lang="cs-CZ" sz="2400" dirty="0"/>
                        <a:t>l nebo</a:t>
                      </a:r>
                      <a:r>
                        <a:rPr lang="en-GB" sz="2400" dirty="0"/>
                        <a:t> &gt;50</a:t>
                      </a:r>
                      <a:r>
                        <a:rPr lang="cs-CZ" sz="2400" dirty="0"/>
                        <a:t> </a:t>
                      </a:r>
                      <a:r>
                        <a:rPr lang="en-GB" sz="2400" dirty="0"/>
                        <a:t>% ↓ </a:t>
                      </a:r>
                      <a:r>
                        <a:rPr lang="cs-CZ" sz="2400" dirty="0"/>
                        <a:t>když je</a:t>
                      </a:r>
                      <a:r>
                        <a:rPr lang="en-GB" sz="2400" dirty="0"/>
                        <a:t> LDL-C</a:t>
                      </a:r>
                      <a:r>
                        <a:rPr lang="cs-CZ" sz="2400" dirty="0"/>
                        <a:t>  </a:t>
                      </a:r>
                      <a:r>
                        <a:rPr lang="en-GB" sz="2400" dirty="0"/>
                        <a:t>1</a:t>
                      </a:r>
                      <a:r>
                        <a:rPr lang="cs-CZ" sz="2400" dirty="0"/>
                        <a:t>,</a:t>
                      </a:r>
                      <a:r>
                        <a:rPr lang="en-GB" sz="2400" dirty="0"/>
                        <a:t>8–3</a:t>
                      </a:r>
                      <a:r>
                        <a:rPr lang="cs-CZ" sz="2400" dirty="0"/>
                        <a:t>,</a:t>
                      </a:r>
                      <a:r>
                        <a:rPr lang="en-GB" sz="2400" dirty="0"/>
                        <a:t>5 mmol/</a:t>
                      </a:r>
                      <a:r>
                        <a:rPr lang="cs-CZ" sz="2400" dirty="0"/>
                        <a:t>l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1" dirty="0"/>
                        <a:t>&lt;1</a:t>
                      </a:r>
                      <a:r>
                        <a:rPr lang="cs-CZ" sz="3200" b="1" dirty="0"/>
                        <a:t>,</a:t>
                      </a:r>
                      <a:r>
                        <a:rPr lang="en-GB" sz="3200" b="1" dirty="0"/>
                        <a:t>4 mmol/</a:t>
                      </a:r>
                      <a:r>
                        <a:rPr lang="cs-CZ" sz="3200" b="1" dirty="0"/>
                        <a:t>l </a:t>
                      </a:r>
                      <a:r>
                        <a:rPr lang="en-GB" sz="3200" b="1" dirty="0"/>
                        <a:t>a &gt;50% 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869455"/>
                  </a:ext>
                </a:extLst>
              </a:tr>
              <a:tr h="628987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bg1"/>
                          </a:solidFill>
                        </a:rPr>
                        <a:t>Vysoké riziko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&lt;2</a:t>
                      </a:r>
                      <a:r>
                        <a:rPr lang="cs-CZ" sz="2400" dirty="0"/>
                        <a:t>,</a:t>
                      </a:r>
                      <a:r>
                        <a:rPr lang="en-GB" sz="2400" dirty="0"/>
                        <a:t>6 mmol/</a:t>
                      </a:r>
                      <a:r>
                        <a:rPr lang="cs-CZ" sz="2400" dirty="0"/>
                        <a:t>l</a:t>
                      </a:r>
                      <a:r>
                        <a:rPr lang="en-GB" sz="2400" dirty="0"/>
                        <a:t> </a:t>
                      </a:r>
                      <a:r>
                        <a:rPr lang="cs-CZ" sz="2400" dirty="0"/>
                        <a:t>nebo</a:t>
                      </a:r>
                      <a:r>
                        <a:rPr lang="en-GB" sz="2400" dirty="0"/>
                        <a:t> &gt;50</a:t>
                      </a:r>
                      <a:r>
                        <a:rPr lang="cs-CZ" sz="2400" dirty="0"/>
                        <a:t> </a:t>
                      </a:r>
                      <a:r>
                        <a:rPr lang="en-GB" sz="2400" dirty="0"/>
                        <a:t>% ↓ </a:t>
                      </a:r>
                      <a:r>
                        <a:rPr lang="cs-CZ" sz="2400" dirty="0"/>
                        <a:t>když je </a:t>
                      </a:r>
                      <a:r>
                        <a:rPr lang="en-GB" sz="2400" dirty="0"/>
                        <a:t>LDL-C 2</a:t>
                      </a:r>
                      <a:r>
                        <a:rPr lang="cs-CZ" sz="2400" dirty="0"/>
                        <a:t>,</a:t>
                      </a:r>
                      <a:r>
                        <a:rPr lang="en-GB" sz="2400" dirty="0"/>
                        <a:t>6–5</a:t>
                      </a:r>
                      <a:r>
                        <a:rPr lang="cs-CZ" sz="2400" dirty="0"/>
                        <a:t>,</a:t>
                      </a:r>
                      <a:r>
                        <a:rPr lang="en-GB" sz="2400" dirty="0"/>
                        <a:t>2 mmol/</a:t>
                      </a:r>
                      <a:r>
                        <a:rPr lang="cs-CZ" sz="2400" dirty="0"/>
                        <a:t>l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1" dirty="0"/>
                        <a:t>&lt;1</a:t>
                      </a:r>
                      <a:r>
                        <a:rPr lang="cs-CZ" sz="3200" b="1" dirty="0"/>
                        <a:t>,</a:t>
                      </a:r>
                      <a:r>
                        <a:rPr lang="en-GB" sz="3200" b="1" dirty="0"/>
                        <a:t>8 mmol/</a:t>
                      </a:r>
                      <a:r>
                        <a:rPr lang="cs-CZ" sz="3200" b="1" dirty="0"/>
                        <a:t>l </a:t>
                      </a:r>
                      <a:r>
                        <a:rPr lang="en-GB" sz="3200" b="1" dirty="0"/>
                        <a:t> a &gt;50%↓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739946"/>
                  </a:ext>
                </a:extLst>
              </a:tr>
              <a:tr h="402772">
                <a:tc>
                  <a:txBody>
                    <a:bodyPr/>
                    <a:lstStyle/>
                    <a:p>
                      <a:r>
                        <a:rPr lang="cs-CZ" sz="2400" b="1" dirty="0"/>
                        <a:t>Střední riziko</a:t>
                      </a:r>
                      <a:endParaRPr lang="en-GB" sz="2400" b="1" dirty="0"/>
                    </a:p>
                  </a:txBody>
                  <a:tcPr anchor="ctr">
                    <a:solidFill>
                      <a:srgbClr val="EDA82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&lt;3</a:t>
                      </a:r>
                      <a:r>
                        <a:rPr lang="cs-CZ" sz="2400" dirty="0"/>
                        <a:t>,</a:t>
                      </a:r>
                      <a:r>
                        <a:rPr lang="en-GB" sz="2400" dirty="0"/>
                        <a:t>0 mmol/</a:t>
                      </a:r>
                      <a:r>
                        <a:rPr lang="cs-CZ" sz="2400" dirty="0"/>
                        <a:t>l</a:t>
                      </a:r>
                      <a:r>
                        <a:rPr lang="en-GB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1" dirty="0"/>
                        <a:t>&lt;2</a:t>
                      </a:r>
                      <a:r>
                        <a:rPr lang="cs-CZ" sz="3200" b="1" dirty="0"/>
                        <a:t>,</a:t>
                      </a:r>
                      <a:r>
                        <a:rPr lang="en-GB" sz="3200" b="1" dirty="0"/>
                        <a:t>6 mmol/</a:t>
                      </a:r>
                      <a:r>
                        <a:rPr lang="cs-CZ" sz="3200" b="1" dirty="0"/>
                        <a:t>l</a:t>
                      </a:r>
                      <a:endParaRPr lang="en-GB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333075"/>
                  </a:ext>
                </a:extLst>
              </a:tr>
              <a:tr h="402772">
                <a:tc>
                  <a:txBody>
                    <a:bodyPr/>
                    <a:lstStyle/>
                    <a:p>
                      <a:r>
                        <a:rPr lang="cs-CZ" sz="2400" b="1" dirty="0"/>
                        <a:t>Nízké riziko</a:t>
                      </a:r>
                      <a:endParaRPr lang="en-GB" sz="2400" b="1" dirty="0"/>
                    </a:p>
                  </a:txBody>
                  <a:tcPr anchor="ctr">
                    <a:solidFill>
                      <a:srgbClr val="FBEE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&lt;3</a:t>
                      </a:r>
                      <a:r>
                        <a:rPr lang="cs-CZ" sz="2400" dirty="0"/>
                        <a:t>,</a:t>
                      </a:r>
                      <a:r>
                        <a:rPr lang="en-GB" sz="2400" dirty="0"/>
                        <a:t>0 mmol/</a:t>
                      </a:r>
                      <a:r>
                        <a:rPr lang="cs-CZ" sz="2400" dirty="0"/>
                        <a:t>l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1" dirty="0"/>
                        <a:t>&lt;3</a:t>
                      </a:r>
                      <a:r>
                        <a:rPr lang="cs-CZ" sz="3200" b="1" dirty="0"/>
                        <a:t>,</a:t>
                      </a:r>
                      <a:r>
                        <a:rPr lang="en-GB" sz="3200" b="1" dirty="0"/>
                        <a:t>0 mmol/</a:t>
                      </a:r>
                      <a:r>
                        <a:rPr lang="cs-CZ" sz="3200" b="1" dirty="0"/>
                        <a:t>l</a:t>
                      </a:r>
                      <a:endParaRPr lang="en-GB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61563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D9BB6AD-1B1E-48CB-B97D-AC9466921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6" y="212939"/>
            <a:ext cx="11222376" cy="1089529"/>
          </a:xfrm>
        </p:spPr>
        <p:txBody>
          <a:bodyPr/>
          <a:lstStyle/>
          <a:p>
            <a:r>
              <a:rPr lang="cs-CZ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Srovnání cílových hodnot ESC/EAS doporučení </a:t>
            </a:r>
            <a:br>
              <a:rPr lang="cs-CZ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verze 2016 a 2019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A73F5A-90CD-409C-98C5-BC8DBAAF00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6682" y="4592782"/>
            <a:ext cx="10200411" cy="2265218"/>
          </a:xfrm>
        </p:spPr>
        <p:txBody>
          <a:bodyPr>
            <a:normAutofit/>
          </a:bodyPr>
          <a:lstStyle/>
          <a:p>
            <a:r>
              <a:rPr lang="en-GB" sz="1000" dirty="0">
                <a:solidFill>
                  <a:srgbClr val="0070C0"/>
                </a:solidFill>
              </a:rPr>
              <a:t>.</a:t>
            </a:r>
            <a:br>
              <a:rPr lang="en-GB" sz="1000" dirty="0">
                <a:solidFill>
                  <a:srgbClr val="0070C0"/>
                </a:solidFill>
              </a:rPr>
            </a:br>
            <a:r>
              <a:rPr lang="en-GB" sz="10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81D08-0F12-48D8-8408-B32FF2B83B3F}"/>
              </a:ext>
            </a:extLst>
          </p:cNvPr>
          <p:cNvSpPr txBox="1"/>
          <p:nvPr/>
        </p:nvSpPr>
        <p:spPr>
          <a:xfrm>
            <a:off x="235432" y="5434021"/>
            <a:ext cx="11720945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cienty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 ASKVO  a s druhou příhodou v průběhu dvou let při současném užívání max. tolerované dávky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statinu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ezetimib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doporučená cílová hladina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LDL-C &lt;1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mmol/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6E704CE-C96E-4322-A36C-D4BA31811978}"/>
              </a:ext>
            </a:extLst>
          </p:cNvPr>
          <p:cNvSpPr txBox="1"/>
          <p:nvPr/>
        </p:nvSpPr>
        <p:spPr>
          <a:xfrm>
            <a:off x="1172097" y="6519446"/>
            <a:ext cx="10869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Adapted from: </a:t>
            </a:r>
            <a:r>
              <a:rPr lang="en-GB" sz="1600" dirty="0" err="1">
                <a:solidFill>
                  <a:srgbClr val="0070C0"/>
                </a:solidFill>
              </a:rPr>
              <a:t>Catapano</a:t>
            </a:r>
            <a:r>
              <a:rPr lang="en-GB" sz="1600" dirty="0">
                <a:solidFill>
                  <a:srgbClr val="0070C0"/>
                </a:solidFill>
              </a:rPr>
              <a:t> AL, et al. Eur Heart J 2016;37:2999-3058. Mach F, et al. Eur Heart J 2019. doi:10.1093/</a:t>
            </a:r>
            <a:r>
              <a:rPr lang="en-GB" sz="1600" dirty="0" err="1">
                <a:solidFill>
                  <a:srgbClr val="0070C0"/>
                </a:solidFill>
              </a:rPr>
              <a:t>eurheartj</a:t>
            </a:r>
            <a:r>
              <a:rPr lang="en-GB" sz="1600" dirty="0">
                <a:solidFill>
                  <a:srgbClr val="0070C0"/>
                </a:solidFill>
              </a:rPr>
              <a:t>/ehz455</a:t>
            </a:r>
            <a:endParaRPr lang="cs-CZ" sz="1600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58B95745-5797-4970-8110-DFFDA364E6C9}"/>
              </a:ext>
            </a:extLst>
          </p:cNvPr>
          <p:cNvSpPr/>
          <p:nvPr/>
        </p:nvSpPr>
        <p:spPr>
          <a:xfrm>
            <a:off x="7034644" y="2265217"/>
            <a:ext cx="4073237" cy="9663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20613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62F5984-BAB0-504D-BC21-7E41C6719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CCS – </a:t>
            </a:r>
            <a:r>
              <a:rPr lang="cs-CZ" sz="3600" dirty="0" err="1"/>
              <a:t>Chronic</a:t>
            </a:r>
            <a:r>
              <a:rPr lang="cs-CZ" sz="3600" dirty="0"/>
              <a:t> </a:t>
            </a:r>
            <a:r>
              <a:rPr lang="cs-CZ" sz="3600" dirty="0" err="1"/>
              <a:t>Coronary</a:t>
            </a:r>
            <a:r>
              <a:rPr lang="cs-CZ" sz="3600" dirty="0"/>
              <a:t> </a:t>
            </a:r>
            <a:r>
              <a:rPr lang="cs-CZ" sz="3600" dirty="0" err="1"/>
              <a:t>Syndromes</a:t>
            </a:r>
            <a:r>
              <a:rPr lang="cs-CZ" sz="3600" dirty="0"/>
              <a:t>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9E41729-6925-E842-852B-4BED53F4D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Stabilní nebo suspektní CCS (angina)</a:t>
            </a:r>
          </a:p>
          <a:p>
            <a:r>
              <a:rPr lang="cs-CZ" dirty="0"/>
              <a:t>CCS se srdečním selháním</a:t>
            </a:r>
          </a:p>
          <a:p>
            <a:r>
              <a:rPr lang="cs-CZ" dirty="0"/>
              <a:t>CCS méně než rok po ACS či </a:t>
            </a:r>
            <a:r>
              <a:rPr lang="cs-CZ" dirty="0" err="1"/>
              <a:t>revaskularizaci</a:t>
            </a:r>
            <a:endParaRPr lang="cs-CZ" dirty="0"/>
          </a:p>
          <a:p>
            <a:r>
              <a:rPr lang="cs-CZ" dirty="0"/>
              <a:t>CCS více než rok po ACS či </a:t>
            </a:r>
            <a:r>
              <a:rPr lang="cs-CZ" dirty="0" err="1"/>
              <a:t>revaskularizaci</a:t>
            </a:r>
            <a:r>
              <a:rPr lang="cs-CZ" dirty="0"/>
              <a:t> </a:t>
            </a:r>
          </a:p>
          <a:p>
            <a:r>
              <a:rPr lang="cs-CZ" dirty="0"/>
              <a:t>CCS s </a:t>
            </a:r>
            <a:r>
              <a:rPr lang="cs-CZ" dirty="0" err="1"/>
              <a:t>vasospasmy</a:t>
            </a:r>
            <a:r>
              <a:rPr lang="cs-CZ" dirty="0"/>
              <a:t> či </a:t>
            </a:r>
            <a:r>
              <a:rPr lang="cs-CZ" dirty="0" err="1"/>
              <a:t>mikrovaskulárním</a:t>
            </a:r>
            <a:r>
              <a:rPr lang="cs-CZ" dirty="0"/>
              <a:t> postižením </a:t>
            </a:r>
          </a:p>
          <a:p>
            <a:r>
              <a:rPr lang="cs-CZ" dirty="0"/>
              <a:t>Asymptomatičtí pacienti s CCS diagnostikovaným v rámci </a:t>
            </a:r>
            <a:r>
              <a:rPr lang="cs-CZ" dirty="0" err="1"/>
              <a:t>screeningu</a:t>
            </a:r>
            <a:r>
              <a:rPr lang="cs-CZ" dirty="0"/>
              <a:t>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EE8E716-409A-4137-9D1E-7932B6C0B5B3}"/>
              </a:ext>
            </a:extLst>
          </p:cNvPr>
          <p:cNvSpPr/>
          <p:nvPr/>
        </p:nvSpPr>
        <p:spPr>
          <a:xfrm>
            <a:off x="6458377" y="6382388"/>
            <a:ext cx="5240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Knuuti</a:t>
            </a:r>
            <a:r>
              <a:rPr lang="cs-CZ" dirty="0">
                <a:solidFill>
                  <a:srgbClr val="0070C0"/>
                </a:solidFill>
              </a:rPr>
              <a:t> J et al. </a:t>
            </a:r>
            <a:r>
              <a:rPr lang="en-US" dirty="0">
                <a:solidFill>
                  <a:srgbClr val="0070C0"/>
                </a:solidFill>
              </a:rPr>
              <a:t>European Heart Journal (2019) 00, 1</a:t>
            </a:r>
            <a:r>
              <a:rPr lang="cs-CZ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rgbClr val="0070C0"/>
                </a:solidFill>
              </a:rPr>
              <a:t>71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044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C9727-1658-42E2-AD53-714F0198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doporučená léčba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2D0B488-0F28-4464-8916-7DA264B63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5639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22158204-87F4-4A89-8FB8-062C7C7083F1}"/>
              </a:ext>
            </a:extLst>
          </p:cNvPr>
          <p:cNvSpPr/>
          <p:nvPr/>
        </p:nvSpPr>
        <p:spPr>
          <a:xfrm>
            <a:off x="426029" y="3138054"/>
            <a:ext cx="11513128" cy="13624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F93D639D-E993-4E48-8005-E3B1707B5638}"/>
              </a:ext>
            </a:extLst>
          </p:cNvPr>
          <p:cNvSpPr/>
          <p:nvPr/>
        </p:nvSpPr>
        <p:spPr>
          <a:xfrm>
            <a:off x="426029" y="1411933"/>
            <a:ext cx="11513126" cy="1362440"/>
          </a:xfrm>
          <a:prstGeom prst="round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953FD0D9-7933-47C8-B1F9-8C88D279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ACE inhibitory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AFBDE93-47AC-434D-9BEA-AFA0081E6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ACEi</a:t>
            </a:r>
            <a:r>
              <a:rPr lang="cs-CZ" dirty="0"/>
              <a:t> nebo </a:t>
            </a:r>
            <a:r>
              <a:rPr lang="cs-CZ" dirty="0" err="1"/>
              <a:t>ARBs</a:t>
            </a:r>
            <a:r>
              <a:rPr lang="cs-CZ" dirty="0"/>
              <a:t> jsou doporučeny u nemocných s jinými onemocněními (srdeční selhání, hypertenze, diabetes) IA</a:t>
            </a:r>
          </a:p>
          <a:p>
            <a:endParaRPr lang="cs-CZ" dirty="0"/>
          </a:p>
          <a:p>
            <a:r>
              <a:rPr lang="cs-CZ" dirty="0" err="1"/>
              <a:t>ACEi</a:t>
            </a:r>
            <a:r>
              <a:rPr lang="cs-CZ" dirty="0"/>
              <a:t> mají být zváženy u nemocných s CCS v velmi vysokým rizikem KV příhod </a:t>
            </a:r>
            <a:r>
              <a:rPr lang="cs-CZ" dirty="0" err="1"/>
              <a:t>IIaA</a:t>
            </a:r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D9703EB0-8E6A-426D-8A5C-CBB77268F328}"/>
              </a:ext>
            </a:extLst>
          </p:cNvPr>
          <p:cNvSpPr/>
          <p:nvPr/>
        </p:nvSpPr>
        <p:spPr>
          <a:xfrm>
            <a:off x="6458377" y="6382388"/>
            <a:ext cx="5240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Knuuti</a:t>
            </a:r>
            <a:r>
              <a:rPr lang="cs-CZ" dirty="0">
                <a:solidFill>
                  <a:srgbClr val="0070C0"/>
                </a:solidFill>
              </a:rPr>
              <a:t> J et al. </a:t>
            </a:r>
            <a:r>
              <a:rPr lang="en-US" dirty="0">
                <a:solidFill>
                  <a:srgbClr val="0070C0"/>
                </a:solidFill>
              </a:rPr>
              <a:t>European Heart Journal (2019) 00, 1</a:t>
            </a:r>
            <a:r>
              <a:rPr lang="cs-CZ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rgbClr val="0070C0"/>
                </a:solidFill>
              </a:rPr>
              <a:t>71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710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299C3144-563D-400C-A122-6BFB4A0228DB}"/>
              </a:ext>
            </a:extLst>
          </p:cNvPr>
          <p:cNvSpPr/>
          <p:nvPr/>
        </p:nvSpPr>
        <p:spPr>
          <a:xfrm>
            <a:off x="381002" y="3366655"/>
            <a:ext cx="11513128" cy="13624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036025A7-2F54-4B1E-B6B2-D8B9BDAF8E17}"/>
              </a:ext>
            </a:extLst>
          </p:cNvPr>
          <p:cNvSpPr/>
          <p:nvPr/>
        </p:nvSpPr>
        <p:spPr>
          <a:xfrm>
            <a:off x="426029" y="1411933"/>
            <a:ext cx="11513126" cy="1362440"/>
          </a:xfrm>
          <a:prstGeom prst="round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1AF1B9-4F76-4156-9CB3-F7A1E27F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Betablokátory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8932E0-3F39-48C8-BD37-1C6E23F34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Jsou doporučeny u nemocných s dysfunkcí LK nebo s HF-</a:t>
            </a:r>
            <a:r>
              <a:rPr lang="cs-CZ" sz="3600" dirty="0" err="1"/>
              <a:t>rEF</a:t>
            </a:r>
            <a:r>
              <a:rPr lang="cs-CZ" sz="3600" dirty="0"/>
              <a:t>  IA</a:t>
            </a:r>
          </a:p>
          <a:p>
            <a:endParaRPr lang="cs-CZ" sz="3600" dirty="0"/>
          </a:p>
          <a:p>
            <a:r>
              <a:rPr lang="cs-CZ" sz="3600" dirty="0"/>
              <a:t>U nemocných s prodělaným IM mají být zváženy dlouhodobě  </a:t>
            </a:r>
            <a:r>
              <a:rPr lang="cs-CZ" sz="3600" dirty="0" err="1"/>
              <a:t>IIaB</a:t>
            </a:r>
            <a:endParaRPr lang="cs-CZ" sz="36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B9BD26B-1FB7-43F3-9DC5-4F371E49390C}"/>
              </a:ext>
            </a:extLst>
          </p:cNvPr>
          <p:cNvSpPr/>
          <p:nvPr/>
        </p:nvSpPr>
        <p:spPr>
          <a:xfrm>
            <a:off x="6458377" y="6382388"/>
            <a:ext cx="5240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Knuuti</a:t>
            </a:r>
            <a:r>
              <a:rPr lang="cs-CZ" dirty="0">
                <a:solidFill>
                  <a:srgbClr val="0070C0"/>
                </a:solidFill>
              </a:rPr>
              <a:t> J et al. </a:t>
            </a:r>
            <a:r>
              <a:rPr lang="en-US" dirty="0">
                <a:solidFill>
                  <a:srgbClr val="0070C0"/>
                </a:solidFill>
              </a:rPr>
              <a:t>European Heart Journal (2019) 00, 1</a:t>
            </a:r>
            <a:r>
              <a:rPr lang="cs-CZ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rgbClr val="0070C0"/>
                </a:solidFill>
              </a:rPr>
              <a:t>71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177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EBDD7-64B3-4486-B0A3-C3FDD1BD4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Algoritmus pro sledování nemocných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2D66E4-4D9C-4B1A-A361-A0B656F0B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7A88167-7370-4B4F-9FBD-D95CAAB3D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8190"/>
            <a:ext cx="5308931" cy="563629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6179CC4-BE3A-45D2-9199-520307C6A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905" y="1719723"/>
            <a:ext cx="6711669" cy="142872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059A230-6A9C-4AEC-A9EE-451EDF789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901" y="3331008"/>
            <a:ext cx="6359586" cy="2309849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855A144-9CB6-4055-BAC0-76660CD3A17B}"/>
              </a:ext>
            </a:extLst>
          </p:cNvPr>
          <p:cNvSpPr/>
          <p:nvPr/>
        </p:nvSpPr>
        <p:spPr>
          <a:xfrm>
            <a:off x="6458377" y="6382388"/>
            <a:ext cx="5240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Knuuti</a:t>
            </a:r>
            <a:r>
              <a:rPr lang="cs-CZ" dirty="0">
                <a:solidFill>
                  <a:srgbClr val="0070C0"/>
                </a:solidFill>
              </a:rPr>
              <a:t> J et al. </a:t>
            </a:r>
            <a:r>
              <a:rPr lang="en-US" dirty="0">
                <a:solidFill>
                  <a:srgbClr val="0070C0"/>
                </a:solidFill>
              </a:rPr>
              <a:t>European Heart Journal (2019) 00, 1</a:t>
            </a:r>
            <a:r>
              <a:rPr lang="cs-CZ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rgbClr val="0070C0"/>
                </a:solidFill>
              </a:rPr>
              <a:t>71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293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8013083-1D5E-438A-B3AD-6E6E8FD00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cs-CZ" dirty="0"/>
              <a:t>Souhrn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A111B27-DA10-428F-85BB-7098B7069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918" y="1166018"/>
            <a:ext cx="11700164" cy="4839927"/>
          </a:xfrm>
        </p:spPr>
        <p:txBody>
          <a:bodyPr/>
          <a:lstStyle/>
          <a:p>
            <a:r>
              <a:rPr lang="cs-CZ" dirty="0"/>
              <a:t>Chronické koronární syndromy jsou termínem přesněji postihujícím:</a:t>
            </a:r>
          </a:p>
          <a:p>
            <a:pPr lvl="1"/>
            <a:r>
              <a:rPr lang="cs-CZ" dirty="0"/>
              <a:t>Klinické scénáře nemocných</a:t>
            </a:r>
          </a:p>
          <a:p>
            <a:pPr lvl="1"/>
            <a:r>
              <a:rPr lang="cs-CZ" dirty="0"/>
              <a:t>Riziko komplikací</a:t>
            </a:r>
          </a:p>
          <a:p>
            <a:r>
              <a:rPr lang="cs-CZ" dirty="0"/>
              <a:t>Důraz je kladen na neinvazivní testování</a:t>
            </a:r>
          </a:p>
          <a:p>
            <a:r>
              <a:rPr lang="cs-CZ" dirty="0"/>
              <a:t>Zátěžové EKG není preferováno</a:t>
            </a:r>
          </a:p>
          <a:p>
            <a:r>
              <a:rPr lang="cs-CZ" dirty="0"/>
              <a:t>Vysoký význam CTA a funkčních neinvazivních testů</a:t>
            </a:r>
          </a:p>
          <a:p>
            <a:r>
              <a:rPr lang="cs-CZ" dirty="0" err="1"/>
              <a:t>Koronarografie</a:t>
            </a:r>
            <a:r>
              <a:rPr lang="cs-CZ" dirty="0"/>
              <a:t> s možností funkčních testů</a:t>
            </a:r>
          </a:p>
          <a:p>
            <a:r>
              <a:rPr lang="cs-CZ" dirty="0"/>
              <a:t>Stratifikace rizika i v sekundární prevenci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74D4271-2B14-471F-B2CB-664706F3AAF2}"/>
              </a:ext>
            </a:extLst>
          </p:cNvPr>
          <p:cNvSpPr/>
          <p:nvPr/>
        </p:nvSpPr>
        <p:spPr>
          <a:xfrm>
            <a:off x="6458377" y="6382388"/>
            <a:ext cx="5240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Knuuti</a:t>
            </a:r>
            <a:r>
              <a:rPr lang="cs-CZ" dirty="0">
                <a:solidFill>
                  <a:srgbClr val="0070C0"/>
                </a:solidFill>
              </a:rPr>
              <a:t> J et al. </a:t>
            </a:r>
            <a:r>
              <a:rPr lang="en-US" dirty="0">
                <a:solidFill>
                  <a:srgbClr val="0070C0"/>
                </a:solidFill>
              </a:rPr>
              <a:t>European Heart Journal (2019) 00, 1</a:t>
            </a:r>
            <a:r>
              <a:rPr lang="cs-CZ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rgbClr val="0070C0"/>
                </a:solidFill>
              </a:rPr>
              <a:t>71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133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8013083-1D5E-438A-B3AD-6E6E8FD00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cs-CZ" dirty="0"/>
              <a:t>Souhrn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A111B27-DA10-428F-85BB-7098B7069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918" y="999763"/>
            <a:ext cx="11700164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3000" dirty="0"/>
              <a:t>Anti-ischemická léčba je primárně založena na podávání BB a CCB, vždy s přihlédnutím k </a:t>
            </a:r>
            <a:r>
              <a:rPr lang="cs-CZ" sz="3000" dirty="0" err="1"/>
              <a:t>hemodynamické</a:t>
            </a:r>
            <a:r>
              <a:rPr lang="cs-CZ" sz="3000" dirty="0"/>
              <a:t> situaci nemocného</a:t>
            </a:r>
          </a:p>
          <a:p>
            <a:pPr>
              <a:spcBef>
                <a:spcPts val="1200"/>
              </a:spcBef>
            </a:pPr>
            <a:r>
              <a:rPr lang="cs-CZ" sz="3000" dirty="0" err="1"/>
              <a:t>Protidestičková</a:t>
            </a:r>
            <a:r>
              <a:rPr lang="cs-CZ" sz="3000" dirty="0"/>
              <a:t> a antikoagulační léčba se odvíjí od rizika ischemie a krvácení</a:t>
            </a:r>
          </a:p>
          <a:p>
            <a:pPr>
              <a:spcBef>
                <a:spcPts val="1200"/>
              </a:spcBef>
            </a:pPr>
            <a:r>
              <a:rPr lang="cs-CZ" sz="3000" dirty="0"/>
              <a:t>U vysoce rizikových je příklon k dlouhodobé DAPT po IM nebo ke kombinaci ASA + 2,5 mg </a:t>
            </a:r>
            <a:r>
              <a:rPr lang="cs-CZ" sz="3000" dirty="0" err="1"/>
              <a:t>rivaroxabanu</a:t>
            </a:r>
            <a:r>
              <a:rPr lang="cs-CZ" sz="3000" dirty="0"/>
              <a:t> </a:t>
            </a:r>
          </a:p>
          <a:p>
            <a:pPr>
              <a:spcBef>
                <a:spcPts val="1200"/>
              </a:spcBef>
            </a:pPr>
            <a:r>
              <a:rPr lang="cs-CZ" sz="3000" dirty="0"/>
              <a:t>U nemocných s FS je upřednostňována DAT</a:t>
            </a:r>
          </a:p>
          <a:p>
            <a:pPr>
              <a:spcBef>
                <a:spcPts val="1200"/>
              </a:spcBef>
            </a:pPr>
            <a:r>
              <a:rPr lang="cs-CZ" sz="3000" dirty="0" err="1"/>
              <a:t>Hypolipidemická</a:t>
            </a:r>
            <a:r>
              <a:rPr lang="cs-CZ" sz="3000" dirty="0"/>
              <a:t> léčba má agresivnější cíle LDL (&lt;1,4 / 1,0 </a:t>
            </a:r>
            <a:r>
              <a:rPr lang="cs-CZ" sz="2800" dirty="0" err="1"/>
              <a:t>mmol</a:t>
            </a:r>
            <a:r>
              <a:rPr lang="cs-CZ" sz="2800" dirty="0"/>
              <a:t>/l</a:t>
            </a:r>
            <a:r>
              <a:rPr lang="cs-CZ" sz="3000" dirty="0"/>
              <a:t>)</a:t>
            </a:r>
          </a:p>
          <a:p>
            <a:pPr>
              <a:spcBef>
                <a:spcPts val="1200"/>
              </a:spcBef>
            </a:pPr>
            <a:r>
              <a:rPr lang="cs-CZ" sz="3000" dirty="0"/>
              <a:t>U nemocných je na místě podávání </a:t>
            </a:r>
            <a:r>
              <a:rPr lang="cs-CZ" sz="3000" dirty="0" err="1"/>
              <a:t>ACEi</a:t>
            </a:r>
            <a:endParaRPr lang="cs-CZ" sz="30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DAFF252-33D3-4B10-A0FE-2C845EFB2897}"/>
              </a:ext>
            </a:extLst>
          </p:cNvPr>
          <p:cNvSpPr/>
          <p:nvPr/>
        </p:nvSpPr>
        <p:spPr>
          <a:xfrm>
            <a:off x="6458377" y="6382388"/>
            <a:ext cx="5240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Knuuti</a:t>
            </a:r>
            <a:r>
              <a:rPr lang="cs-CZ" dirty="0">
                <a:solidFill>
                  <a:srgbClr val="0070C0"/>
                </a:solidFill>
              </a:rPr>
              <a:t> J et al. </a:t>
            </a:r>
            <a:r>
              <a:rPr lang="en-US" dirty="0">
                <a:solidFill>
                  <a:srgbClr val="0070C0"/>
                </a:solidFill>
              </a:rPr>
              <a:t>European Heart Journal (2019) 00, 1</a:t>
            </a:r>
            <a:r>
              <a:rPr lang="cs-CZ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rgbClr val="0070C0"/>
                </a:solidFill>
              </a:rPr>
              <a:t>71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47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516ED5E-A1DF-7941-A217-CEC691391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88900"/>
            <a:ext cx="10744200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64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5242F1-13C7-4D6D-AA8A-B0E79498D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Předtestová</a:t>
            </a:r>
            <a:r>
              <a:rPr lang="cs-CZ" dirty="0"/>
              <a:t> pravděpodobnost koronární nemoci dle symptomů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27F1783-61A9-4A15-B84A-20D2E87D2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660" y="1904867"/>
            <a:ext cx="12099467" cy="3524972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24A1493F-9FEC-4150-9023-3B42B1D835D9}"/>
              </a:ext>
            </a:extLst>
          </p:cNvPr>
          <p:cNvSpPr/>
          <p:nvPr/>
        </p:nvSpPr>
        <p:spPr>
          <a:xfrm>
            <a:off x="6458377" y="6382388"/>
            <a:ext cx="5240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Knuuti</a:t>
            </a:r>
            <a:r>
              <a:rPr lang="cs-CZ" dirty="0">
                <a:solidFill>
                  <a:srgbClr val="0070C0"/>
                </a:solidFill>
              </a:rPr>
              <a:t> J et al. </a:t>
            </a:r>
            <a:r>
              <a:rPr lang="en-US" dirty="0">
                <a:solidFill>
                  <a:srgbClr val="0070C0"/>
                </a:solidFill>
              </a:rPr>
              <a:t>European Heart Journal (2019) 00, 1</a:t>
            </a:r>
            <a:r>
              <a:rPr lang="cs-CZ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rgbClr val="0070C0"/>
                </a:solidFill>
              </a:rPr>
              <a:t>71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7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607237-37D3-43B4-B223-773DB7B2A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05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C00000"/>
                </a:solidFill>
              </a:rPr>
              <a:t>Funkční zobrazování myokardiální ischémie nebo CTA je doporučenou metodou volby k průkazu ICHS</a:t>
            </a:r>
          </a:p>
        </p:txBody>
      </p:sp>
      <p:pic>
        <p:nvPicPr>
          <p:cNvPr id="15" name="Picture 7" descr="Kalcifikovana cela ACD- nativne">
            <a:extLst>
              <a:ext uri="{FF2B5EF4-FFF2-40B4-BE49-F238E27FC236}">
                <a16:creationId xmlns:a16="http://schemas.microsoft.com/office/drawing/2014/main" id="{9F3AB575-DADF-4BDC-8C71-C78B6A440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74" y="2346480"/>
            <a:ext cx="3049583" cy="271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C883FAAC-46D9-4219-AE52-04C8B3AF77BD}"/>
              </a:ext>
            </a:extLst>
          </p:cNvPr>
          <p:cNvSpPr txBox="1"/>
          <p:nvPr/>
        </p:nvSpPr>
        <p:spPr>
          <a:xfrm>
            <a:off x="677886" y="5146968"/>
            <a:ext cx="2177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Koronární kalcifikace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Kalciové skóre</a:t>
            </a:r>
          </a:p>
        </p:txBody>
      </p:sp>
      <p:pic>
        <p:nvPicPr>
          <p:cNvPr id="17" name="Picture 3" descr="U:\OBRAZKY\veda\kardiol-dny\Viabil1.gif">
            <a:extLst>
              <a:ext uri="{FF2B5EF4-FFF2-40B4-BE49-F238E27FC236}">
                <a16:creationId xmlns:a16="http://schemas.microsoft.com/office/drawing/2014/main" id="{D8AE2832-5B74-4B72-B71D-80708F2B37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5" b="51336"/>
          <a:stretch/>
        </p:blipFill>
        <p:spPr bwMode="auto">
          <a:xfrm>
            <a:off x="6310874" y="2258590"/>
            <a:ext cx="5976514" cy="277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Normalni RIA">
            <a:extLst>
              <a:ext uri="{FF2B5EF4-FFF2-40B4-BE49-F238E27FC236}">
                <a16:creationId xmlns:a16="http://schemas.microsoft.com/office/drawing/2014/main" id="{C8A10294-4F57-4303-9762-0839EFCD8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214" y="2288512"/>
            <a:ext cx="3000902" cy="271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0D13FAC0-BC59-490B-932C-0194967C4AD5}"/>
              </a:ext>
            </a:extLst>
          </p:cNvPr>
          <p:cNvSpPr txBox="1"/>
          <p:nvPr/>
        </p:nvSpPr>
        <p:spPr>
          <a:xfrm>
            <a:off x="3390606" y="5146968"/>
            <a:ext cx="1543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 angiografie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BA7BC1C-BC71-4773-91D5-18B154CE067F}"/>
              </a:ext>
            </a:extLst>
          </p:cNvPr>
          <p:cNvSpPr txBox="1"/>
          <p:nvPr/>
        </p:nvSpPr>
        <p:spPr>
          <a:xfrm>
            <a:off x="6419210" y="5146968"/>
            <a:ext cx="2684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Perfusní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funkční zobrazení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Zátěžová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CMRi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Zátěžové echo</a:t>
            </a:r>
          </a:p>
        </p:txBody>
      </p:sp>
      <p:sp>
        <p:nvSpPr>
          <p:cNvPr id="21" name="Zástupný symbol pro text 5">
            <a:extLst>
              <a:ext uri="{FF2B5EF4-FFF2-40B4-BE49-F238E27FC236}">
                <a16:creationId xmlns:a16="http://schemas.microsoft.com/office/drawing/2014/main" id="{96C93EC9-570F-4595-B2D0-1110A59E9AB8}"/>
              </a:ext>
            </a:extLst>
          </p:cNvPr>
          <p:cNvSpPr txBox="1">
            <a:spLocks/>
          </p:cNvSpPr>
          <p:nvPr/>
        </p:nvSpPr>
        <p:spPr>
          <a:xfrm>
            <a:off x="4391244" y="6297887"/>
            <a:ext cx="7800756" cy="377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European Heart Journal (2019)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1-69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doi:10.1093/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eurheartj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/ehz486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VFN v Praze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E219C02E-E218-4BD2-BE22-55E8736D60E0}"/>
              </a:ext>
            </a:extLst>
          </p:cNvPr>
          <p:cNvCxnSpPr/>
          <p:nvPr/>
        </p:nvCxnSpPr>
        <p:spPr>
          <a:xfrm>
            <a:off x="1556951" y="6112476"/>
            <a:ext cx="421777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C451ABE4-FA35-4107-B314-631591065638}"/>
              </a:ext>
            </a:extLst>
          </p:cNvPr>
          <p:cNvCxnSpPr/>
          <p:nvPr/>
        </p:nvCxnSpPr>
        <p:spPr>
          <a:xfrm flipV="1">
            <a:off x="1556951" y="5692346"/>
            <a:ext cx="0" cy="4201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40827731-FCBB-4689-899C-B216421DA064}"/>
              </a:ext>
            </a:extLst>
          </p:cNvPr>
          <p:cNvSpPr txBox="1"/>
          <p:nvPr/>
        </p:nvSpPr>
        <p:spPr>
          <a:xfrm>
            <a:off x="2558309" y="6270518"/>
            <a:ext cx="2079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Kalciové skóre &gt; 400</a:t>
            </a:r>
          </a:p>
        </p:txBody>
      </p:sp>
    </p:spTree>
    <p:extLst>
      <p:ext uri="{BB962C8B-B14F-4D97-AF65-F5344CB8AC3E}">
        <p14:creationId xmlns:p14="http://schemas.microsoft.com/office/powerpoint/2010/main" val="2117760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07FB5C-5F3B-4C5B-B29B-98BAD4064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Diagnostické postupy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26BFC4-3721-4F70-AF28-656D3956F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91" y="1298865"/>
            <a:ext cx="10972800" cy="4525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cs-CZ" dirty="0"/>
              <a:t>Neinvazivní zobrazovací testy jsou preferovány před zátěžovým EKG</a:t>
            </a:r>
          </a:p>
          <a:p>
            <a:pPr lvl="1">
              <a:spcBef>
                <a:spcPts val="1800"/>
              </a:spcBef>
            </a:pPr>
            <a:r>
              <a:rPr lang="cs-CZ" b="1" dirty="0">
                <a:solidFill>
                  <a:srgbClr val="FF0000"/>
                </a:solidFill>
              </a:rPr>
              <a:t>CT angiografie </a:t>
            </a:r>
            <a:r>
              <a:rPr lang="cs-CZ" dirty="0"/>
              <a:t>(pokud nediagnostické → funkční testy)</a:t>
            </a:r>
          </a:p>
          <a:p>
            <a:pPr lvl="1">
              <a:spcBef>
                <a:spcPts val="1800"/>
              </a:spcBef>
            </a:pPr>
            <a:r>
              <a:rPr lang="cs-CZ" b="1" dirty="0">
                <a:solidFill>
                  <a:srgbClr val="FF0000"/>
                </a:solidFill>
              </a:rPr>
              <a:t>Funkční testy </a:t>
            </a:r>
            <a:r>
              <a:rPr lang="cs-CZ" dirty="0"/>
              <a:t>(SPECT, PET, zátěžové echo / CMRI)</a:t>
            </a:r>
          </a:p>
          <a:p>
            <a:pPr>
              <a:spcBef>
                <a:spcPts val="1800"/>
              </a:spcBef>
            </a:pPr>
            <a:r>
              <a:rPr lang="cs-CZ" dirty="0"/>
              <a:t>Zátěžové EKG jen pokud jiné testy nejsou dostupné</a:t>
            </a:r>
          </a:p>
          <a:p>
            <a:pPr>
              <a:spcBef>
                <a:spcPts val="1800"/>
              </a:spcBef>
            </a:pPr>
            <a:r>
              <a:rPr lang="cs-CZ" dirty="0"/>
              <a:t>Invazivní </a:t>
            </a:r>
            <a:r>
              <a:rPr lang="cs-CZ" dirty="0" err="1"/>
              <a:t>koronarografie</a:t>
            </a:r>
            <a:r>
              <a:rPr lang="cs-CZ" dirty="0"/>
              <a:t> – při vysoké </a:t>
            </a:r>
            <a:r>
              <a:rPr lang="cs-CZ" dirty="0" err="1"/>
              <a:t>suspekci</a:t>
            </a:r>
            <a:r>
              <a:rPr lang="cs-CZ" dirty="0"/>
              <a:t> na ICHS, musí být dostupné </a:t>
            </a:r>
            <a:r>
              <a:rPr lang="cs-CZ" b="1" dirty="0">
                <a:solidFill>
                  <a:srgbClr val="FF0000"/>
                </a:solidFill>
              </a:rPr>
              <a:t>funkční testy </a:t>
            </a:r>
            <a:r>
              <a:rPr lang="cs-CZ" dirty="0"/>
              <a:t>(FFR, </a:t>
            </a:r>
            <a:r>
              <a:rPr lang="cs-CZ" dirty="0" err="1"/>
              <a:t>iwFR</a:t>
            </a:r>
            <a:r>
              <a:rPr lang="cs-CZ" dirty="0"/>
              <a:t>)</a:t>
            </a:r>
          </a:p>
          <a:p>
            <a:pPr>
              <a:spcBef>
                <a:spcPts val="1800"/>
              </a:spcBef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3C9DBF9-279F-4092-8593-F9400A50DDEF}"/>
              </a:ext>
            </a:extLst>
          </p:cNvPr>
          <p:cNvSpPr/>
          <p:nvPr/>
        </p:nvSpPr>
        <p:spPr>
          <a:xfrm>
            <a:off x="6458377" y="6382388"/>
            <a:ext cx="5240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Knuuti</a:t>
            </a:r>
            <a:r>
              <a:rPr lang="cs-CZ" dirty="0">
                <a:solidFill>
                  <a:srgbClr val="0070C0"/>
                </a:solidFill>
              </a:rPr>
              <a:t> J et al. </a:t>
            </a:r>
            <a:r>
              <a:rPr lang="en-US" dirty="0">
                <a:solidFill>
                  <a:srgbClr val="0070C0"/>
                </a:solidFill>
              </a:rPr>
              <a:t>European Heart Journal (2019) 00, 1</a:t>
            </a:r>
            <a:r>
              <a:rPr lang="cs-CZ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rgbClr val="0070C0"/>
                </a:solidFill>
              </a:rPr>
              <a:t>71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3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1B54DD2D-7199-44FB-8805-1C5D87C62B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76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mgen Proprietary - Confidential"/>
  <p:tag name="BJHEADERFOOTERTEXTMARKING" val="Amgen Proprietary - Confidential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2247</Words>
  <Application>Microsoft Office PowerPoint</Application>
  <PresentationFormat>Širokoúhlá obrazovka</PresentationFormat>
  <Paragraphs>346</Paragraphs>
  <Slides>45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4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7" baseType="lpstr">
      <vt:lpstr>Arial</vt:lpstr>
      <vt:lpstr>Arial Black</vt:lpstr>
      <vt:lpstr>Arial Narrow</vt:lpstr>
      <vt:lpstr>Calibri</vt:lpstr>
      <vt:lpstr>Calibri Light</vt:lpstr>
      <vt:lpstr>FrutigerCondense</vt:lpstr>
      <vt:lpstr>FrutigerLinotype-Italic</vt:lpstr>
      <vt:lpstr>Výchozí návrh</vt:lpstr>
      <vt:lpstr>2_Motiv Office</vt:lpstr>
      <vt:lpstr>Motiv Office</vt:lpstr>
      <vt:lpstr>1_Motiv Office</vt:lpstr>
      <vt:lpstr>Worksheet</vt:lpstr>
      <vt:lpstr>Nová doporučení ESC v léčbě ICHS</vt:lpstr>
      <vt:lpstr>Prezentace aplikace PowerPoint</vt:lpstr>
      <vt:lpstr>Prezentace aplikace PowerPoint</vt:lpstr>
      <vt:lpstr>CCS – Chronic Coronary Syndromes </vt:lpstr>
      <vt:lpstr>Prezentace aplikace PowerPoint</vt:lpstr>
      <vt:lpstr>Předtestová pravděpodobnost koronární nemoci dle symptomů</vt:lpstr>
      <vt:lpstr>Funkční zobrazování myokardiální ischémie nebo CTA je doporučenou metodou volby k průkazu ICHS</vt:lpstr>
      <vt:lpstr>Diagnostické postupy</vt:lpstr>
      <vt:lpstr>Prezentace aplikace PowerPoint</vt:lpstr>
      <vt:lpstr>Posouzení rizikovosti nemocných</vt:lpstr>
      <vt:lpstr>Výsledky predikující vysoké riziko</vt:lpstr>
      <vt:lpstr>OMT vs. PCI a prognóza pacientů u rozdílného rozsahu ischemického myokardu</vt:lpstr>
      <vt:lpstr>Prezentace aplikace PowerPoint</vt:lpstr>
      <vt:lpstr>Guidelines pro revaskularizaci 2018</vt:lpstr>
      <vt:lpstr>Indikace k revaskularizaci </vt:lpstr>
      <vt:lpstr>Léčba nemocných s CCS</vt:lpstr>
      <vt:lpstr>Antiischemická léčba</vt:lpstr>
      <vt:lpstr>Výběr antiischemické léčby</vt:lpstr>
      <vt:lpstr>Strategie dle hemodynamického profilu</vt:lpstr>
      <vt:lpstr>Blokátory Ca kanálů</vt:lpstr>
      <vt:lpstr>Blokáda pozdního Na kanálu - Ranolazine</vt:lpstr>
      <vt:lpstr>Nicorandil – duální mechanismus účinku</vt:lpstr>
      <vt:lpstr>Trimetazidine</vt:lpstr>
      <vt:lpstr>Ivabradin – ovlivnění spontánní depolarizace buněk sinusového uzlu  - If kanály - Hyperpolarization-activated cyclic nucleotide-gated (HCN) channels / Funny channels</vt:lpstr>
      <vt:lpstr>Doporučení medikamentosní léčby</vt:lpstr>
      <vt:lpstr>Doporučení medikamentosní léčby</vt:lpstr>
      <vt:lpstr>Protidestičková a antikoagulační léčba</vt:lpstr>
      <vt:lpstr>Protidestičkové léky</vt:lpstr>
      <vt:lpstr>Skórovací systémy pro posouzení rizika krvácení a ischémie</vt:lpstr>
      <vt:lpstr>Prezentace aplikace PowerPoint</vt:lpstr>
      <vt:lpstr>Doporučení pro nemocné s CCS</vt:lpstr>
      <vt:lpstr>Dlouhodobá léčba DAPT u nemocných s CCS se středním a vysokým trombotickým rizikem</vt:lpstr>
      <vt:lpstr>PEGASUS – ticagrelor u nemocných 1-3 roky po prodělaném IM</vt:lpstr>
      <vt:lpstr>COMPASS trial: Rivaroxaban with or without Aspirin in Stable Cardiovascular Disease</vt:lpstr>
      <vt:lpstr>Antikoagulace a antiagregace u nem. s FS léčených  PCI</vt:lpstr>
      <vt:lpstr>Antikoagulace u nemocných s CCS</vt:lpstr>
      <vt:lpstr>HYPOLIPIDEMICKá léčba</vt:lpstr>
      <vt:lpstr>Algoritmus hypolipidemické léčby</vt:lpstr>
      <vt:lpstr>Srovnání cílových hodnot ESC/EAS doporučení  verze 2016 a 2019</vt:lpstr>
      <vt:lpstr>Další doporučená léčba</vt:lpstr>
      <vt:lpstr>ACE inhibitory</vt:lpstr>
      <vt:lpstr>Betablokátory</vt:lpstr>
      <vt:lpstr>Algoritmus pro sledování nemocných</vt:lpstr>
      <vt:lpstr>Souhrn</vt:lpstr>
      <vt:lpstr>Souhrn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</dc:creator>
  <cp:lastModifiedBy>Ales Linhart</cp:lastModifiedBy>
  <cp:revision>158</cp:revision>
  <dcterms:created xsi:type="dcterms:W3CDTF">2016-05-06T12:56:20Z</dcterms:created>
  <dcterms:modified xsi:type="dcterms:W3CDTF">2020-01-17T10:37:21Z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iteId">
    <vt:lpwstr>00000000-0000-0000-0000-000000000000</vt:lpwstr>
  </property>
  <property fmtid="{D5CDD505-2E9C-101B-9397-08002B2CF9AE}" pid="4" name="MSIP_Label_2063cd7f-2d21-486a-9f29-9c1683fdd175_Owner">
    <vt:lpwstr>4250@vfn.cz</vt:lpwstr>
  </property>
  <property fmtid="{D5CDD505-2E9C-101B-9397-08002B2CF9AE}" pid="5" name="MSIP_Label_2063cd7f-2d21-486a-9f29-9c1683fdd175_SetDate">
    <vt:lpwstr>2019-04-02T10:21:40.5512424Z</vt:lpwstr>
  </property>
  <property fmtid="{D5CDD505-2E9C-101B-9397-08002B2CF9AE}" pid="6" name="MSIP_Label_2063cd7f-2d21-486a-9f29-9c1683fdd175_Name">
    <vt:lpwstr>Veřejné</vt:lpwstr>
  </property>
  <property fmtid="{D5CDD505-2E9C-101B-9397-08002B2CF9AE}" pid="7" name="MSIP_Label_2063cd7f-2d21-486a-9f29-9c1683fdd175_Application">
    <vt:lpwstr>Microsoft Azure Information Protection</vt:lpwstr>
  </property>
  <property fmtid="{D5CDD505-2E9C-101B-9397-08002B2CF9AE}" pid="8" name="MSIP_Label_2063cd7f-2d21-486a-9f29-9c1683fdd175_Extended_MSFT_Method">
    <vt:lpwstr>Automatic</vt:lpwstr>
  </property>
  <property fmtid="{D5CDD505-2E9C-101B-9397-08002B2CF9AE}" pid="9" name="Sensitivity">
    <vt:lpwstr>Veřejné</vt:lpwstr>
  </property>
</Properties>
</file>